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5"/>
  </p:notesMasterIdLst>
  <p:handoutMasterIdLst>
    <p:handoutMasterId r:id="rId56"/>
  </p:handoutMasterIdLst>
  <p:sldIdLst>
    <p:sldId id="256" r:id="rId2"/>
    <p:sldId id="1358" r:id="rId3"/>
    <p:sldId id="1360" r:id="rId4"/>
    <p:sldId id="258" r:id="rId5"/>
    <p:sldId id="1388" r:id="rId6"/>
    <p:sldId id="1389" r:id="rId7"/>
    <p:sldId id="1365" r:id="rId8"/>
    <p:sldId id="1390" r:id="rId9"/>
    <p:sldId id="1368" r:id="rId10"/>
    <p:sldId id="1376" r:id="rId11"/>
    <p:sldId id="1392" r:id="rId12"/>
    <p:sldId id="264" r:id="rId13"/>
    <p:sldId id="267" r:id="rId14"/>
    <p:sldId id="268" r:id="rId15"/>
    <p:sldId id="262" r:id="rId16"/>
    <p:sldId id="263" r:id="rId17"/>
    <p:sldId id="265" r:id="rId18"/>
    <p:sldId id="270" r:id="rId19"/>
    <p:sldId id="269" r:id="rId20"/>
    <p:sldId id="272" r:id="rId21"/>
    <p:sldId id="273" r:id="rId22"/>
    <p:sldId id="1100" r:id="rId23"/>
    <p:sldId id="1343" r:id="rId24"/>
    <p:sldId id="277" r:id="rId25"/>
    <p:sldId id="275" r:id="rId26"/>
    <p:sldId id="276" r:id="rId27"/>
    <p:sldId id="1387" r:id="rId28"/>
    <p:sldId id="271" r:id="rId29"/>
    <p:sldId id="285" r:id="rId30"/>
    <p:sldId id="1109" r:id="rId31"/>
    <p:sldId id="1110" r:id="rId32"/>
    <p:sldId id="1345" r:id="rId33"/>
    <p:sldId id="1349" r:id="rId34"/>
    <p:sldId id="1111" r:id="rId35"/>
    <p:sldId id="1351" r:id="rId36"/>
    <p:sldId id="1354" r:id="rId37"/>
    <p:sldId id="1352" r:id="rId38"/>
    <p:sldId id="1375" r:id="rId39"/>
    <p:sldId id="1393" r:id="rId40"/>
    <p:sldId id="1353" r:id="rId41"/>
    <p:sldId id="1370" r:id="rId42"/>
    <p:sldId id="1374" r:id="rId43"/>
    <p:sldId id="1391" r:id="rId44"/>
    <p:sldId id="1372" r:id="rId45"/>
    <p:sldId id="1373" r:id="rId46"/>
    <p:sldId id="1371" r:id="rId47"/>
    <p:sldId id="1385" r:id="rId48"/>
    <p:sldId id="1394" r:id="rId49"/>
    <p:sldId id="1395" r:id="rId50"/>
    <p:sldId id="1380" r:id="rId51"/>
    <p:sldId id="1396" r:id="rId52"/>
    <p:sldId id="1377" r:id="rId53"/>
    <p:sldId id="1397" r:id="rId5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5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256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6002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a.gov/sites/default/files/2023-04/principles_approaches_for_security-by-design-default_508_0.pdf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8D3C-73CC-66C3-532B-D6D47542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84427-55B7-A44D-8803-3CE0B94C9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3400-4F62-1B5A-A9B5-D9D2A168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793B-71A6-BB4B-7C70-61F6EF03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authorization server</a:t>
            </a:r>
            <a:r>
              <a:rPr lang="en-US" baseline="0" dirty="0"/>
              <a:t> provides a client a token that encodes privileges</a:t>
            </a:r>
          </a:p>
          <a:p>
            <a:r>
              <a:rPr lang="en-US" dirty="0"/>
              <a:t>Tokens are usually ephemeral (expire after a specified interval).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OAuth</a:t>
            </a:r>
          </a:p>
          <a:p>
            <a:pPr lvl="1"/>
            <a:r>
              <a:rPr lang="en-US" dirty="0"/>
              <a:t>Kerberos</a:t>
            </a:r>
          </a:p>
          <a:p>
            <a:pPr lvl="0"/>
            <a:r>
              <a:rPr lang="en-US" baseline="0" dirty="0"/>
              <a:t>Resource manager – possibly API – verifies tokens</a:t>
            </a:r>
            <a:r>
              <a:rPr lang="en-US" dirty="0"/>
              <a:t> prior to allowing access.</a:t>
            </a:r>
          </a:p>
        </p:txBody>
      </p:sp>
    </p:spTree>
    <p:extLst>
      <p:ext uri="{BB962C8B-B14F-4D97-AF65-F5344CB8AC3E}">
        <p14:creationId xmlns:p14="http://schemas.microsoft.com/office/powerpoint/2010/main" val="236355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Basic security</a:t>
            </a:r>
          </a:p>
          <a:p>
            <a:pPr lvl="1"/>
            <a:r>
              <a:rPr lang="en-US" dirty="0"/>
              <a:t>Privileges</a:t>
            </a:r>
          </a:p>
          <a:p>
            <a:pPr lvl="1"/>
            <a:r>
              <a:rPr lang="en-US" b="1" dirty="0"/>
              <a:t>Protecting</a:t>
            </a:r>
            <a:r>
              <a:rPr lang="en-US" b="1" baseline="0" dirty="0"/>
              <a:t> data</a:t>
            </a:r>
          </a:p>
          <a:p>
            <a:pPr lvl="1"/>
            <a:r>
              <a:rPr lang="en-US" baseline="0" dirty="0"/>
              <a:t>Protecting resources</a:t>
            </a:r>
          </a:p>
          <a:p>
            <a:r>
              <a:rPr lang="en-US" dirty="0"/>
              <a:t>Designing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2307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CA1D-5670-539F-E9A3-66287B46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D7CD-32AF-A998-CD06-524DB1F3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should be protected from unauthorized reading or modification.</a:t>
            </a:r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At rest – stored on a permanent</a:t>
            </a:r>
            <a:r>
              <a:rPr lang="en-US" baseline="0" dirty="0"/>
              <a:t> storage medium.</a:t>
            </a:r>
          </a:p>
          <a:p>
            <a:pPr lvl="1"/>
            <a:r>
              <a:rPr lang="en-US" baseline="0" dirty="0"/>
              <a:t>In transit – being transmitted over the internet</a:t>
            </a:r>
          </a:p>
          <a:p>
            <a:pPr lvl="1"/>
            <a:r>
              <a:rPr lang="en-US" baseline="0" dirty="0"/>
              <a:t>In use – in memory of a process</a:t>
            </a:r>
          </a:p>
        </p:txBody>
      </p:sp>
    </p:spTree>
    <p:extLst>
      <p:ext uri="{BB962C8B-B14F-4D97-AF65-F5344CB8AC3E}">
        <p14:creationId xmlns:p14="http://schemas.microsoft.com/office/powerpoint/2010/main" val="231262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319-B4D1-9A57-7478-22B539F4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222D-CB26-BB79-1824-FEE616BC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marR="3810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“Hello” 	     SHA-3              256 bit number</a:t>
            </a:r>
          </a:p>
          <a:p>
            <a:pPr marL="180975" marR="3810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endParaRPr lang="en-US" spc="-4" dirty="0">
              <a:latin typeface="Calibri"/>
              <a:cs typeface="Calibri"/>
            </a:endParaRPr>
          </a:p>
          <a:p>
            <a:pPr marL="180975" marR="3810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hash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is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one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23" dirty="0">
                <a:latin typeface="Calibri"/>
                <a:cs typeface="Calibri"/>
              </a:rPr>
              <a:t>way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transformation</a:t>
            </a:r>
            <a:r>
              <a:rPr lang="en-US" spc="26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based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on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public</a:t>
            </a:r>
            <a:r>
              <a:rPr lang="en-US" spc="3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algorithm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with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no </a:t>
            </a:r>
            <a:r>
              <a:rPr lang="en-US" spc="-465" dirty="0">
                <a:latin typeface="Calibri"/>
                <a:cs typeface="Calibri"/>
              </a:rPr>
              <a:t> </a:t>
            </a:r>
            <a:r>
              <a:rPr lang="en-US" spc="-26" dirty="0">
                <a:latin typeface="Calibri"/>
                <a:cs typeface="Calibri"/>
              </a:rPr>
              <a:t>key</a:t>
            </a:r>
            <a:endParaRPr lang="en-US" dirty="0">
              <a:latin typeface="Calibri"/>
              <a:cs typeface="Calibri"/>
            </a:endParaRP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Not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possible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(very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difficult)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to</a:t>
            </a:r>
            <a:r>
              <a:rPr lang="en-US" spc="-8" dirty="0">
                <a:latin typeface="Calibri"/>
                <a:cs typeface="Calibri"/>
              </a:rPr>
              <a:t> decrypt</a:t>
            </a: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8" dirty="0">
                <a:latin typeface="Calibri"/>
                <a:cs typeface="Calibri"/>
              </a:rPr>
              <a:t>NIST recommends the SHA-3 family of algorithms</a:t>
            </a: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SHA-3</a:t>
            </a:r>
            <a:r>
              <a:rPr lang="en-US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notably</a:t>
            </a:r>
            <a:r>
              <a:rPr lang="en-US" spc="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9" dirty="0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pc="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pc="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n-US" spc="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r>
              <a:rPr lang="en-US" spc="2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algorithms.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endParaRPr lang="en-US" spc="-8" dirty="0">
              <a:latin typeface="Calibri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332513-621F-F230-EC84-A0E9B8E68D79}"/>
              </a:ext>
            </a:extLst>
          </p:cNvPr>
          <p:cNvCxnSpPr/>
          <p:nvPr/>
        </p:nvCxnSpPr>
        <p:spPr bwMode="auto">
          <a:xfrm>
            <a:off x="2133600" y="2286000"/>
            <a:ext cx="762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A07BCB-3FC8-E567-2882-77BA7639DE66}"/>
              </a:ext>
            </a:extLst>
          </p:cNvPr>
          <p:cNvCxnSpPr/>
          <p:nvPr/>
        </p:nvCxnSpPr>
        <p:spPr bwMode="auto">
          <a:xfrm>
            <a:off x="4114800" y="2286000"/>
            <a:ext cx="762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082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41A7-63A8-9E7E-FE04-AEA83902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3FAB-5252-79D6-7898-D2293913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71450">
              <a:spcBef>
                <a:spcPts val="255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Used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to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verify </a:t>
            </a:r>
            <a:r>
              <a:rPr lang="en-US" spc="-8" dirty="0">
                <a:latin typeface="Calibri"/>
                <a:cs typeface="Calibri"/>
              </a:rPr>
              <a:t>integrity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data</a:t>
            </a:r>
            <a:endParaRPr lang="en-US" dirty="0">
              <a:latin typeface="Calibri"/>
              <a:cs typeface="Calibri"/>
            </a:endParaRPr>
          </a:p>
          <a:p>
            <a:pPr marL="581025" marR="339566" lvl="1" indent="-171450">
              <a:spcBef>
                <a:spcPts val="727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15" dirty="0">
                <a:latin typeface="Calibri"/>
                <a:cs typeface="Calibri"/>
              </a:rPr>
              <a:t>Passwords: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save</a:t>
            </a:r>
            <a:r>
              <a:rPr lang="en-US" spc="-8" dirty="0">
                <a:latin typeface="Calibri"/>
                <a:cs typeface="Calibri"/>
              </a:rPr>
              <a:t> hash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password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but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not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password.</a:t>
            </a:r>
            <a:r>
              <a:rPr lang="en-US" spc="26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When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user </a:t>
            </a:r>
            <a:r>
              <a:rPr lang="en-US" spc="-46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enters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password,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compare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hash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23" dirty="0">
                <a:latin typeface="Calibri"/>
                <a:cs typeface="Calibri"/>
              </a:rPr>
              <a:t>verify.</a:t>
            </a:r>
            <a:endParaRPr lang="en-US" dirty="0">
              <a:latin typeface="Calibri"/>
              <a:cs typeface="Calibri"/>
            </a:endParaRPr>
          </a:p>
          <a:p>
            <a:pPr marL="581025" marR="137160" lvl="1" indent="-171450">
              <a:spcBef>
                <a:spcPts val="765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Downloads:</a:t>
            </a:r>
            <a:r>
              <a:rPr lang="en-US" spc="26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publish</a:t>
            </a:r>
            <a:r>
              <a:rPr lang="en-US" spc="4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hash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software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available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spc="-19" dirty="0">
                <a:latin typeface="Calibri"/>
                <a:cs typeface="Calibri"/>
              </a:rPr>
              <a:t>for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download. 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Compare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hash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downloaded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software.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9" dirty="0">
                <a:latin typeface="Calibri"/>
                <a:cs typeface="Calibri"/>
              </a:rPr>
              <a:t>Verifies</a:t>
            </a:r>
            <a:r>
              <a:rPr lang="en-US" spc="19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that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software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has </a:t>
            </a:r>
            <a:r>
              <a:rPr lang="en-US" spc="-46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not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been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modified.</a:t>
            </a:r>
          </a:p>
          <a:p>
            <a:pPr marL="180975" marR="137160" indent="-171450">
              <a:spcBef>
                <a:spcPts val="765"/>
              </a:spcBef>
              <a:buFont typeface="Arial MT"/>
              <a:buChar char="•"/>
              <a:tabLst>
                <a:tab pos="180975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9525" indent="0">
              <a:spcBef>
                <a:spcPts val="251"/>
              </a:spcBef>
              <a:buNone/>
              <a:tabLst>
                <a:tab pos="180975" algn="l"/>
              </a:tabLst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793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3C8C-9CD7-B1A3-CC35-3CF9D03E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6EAF-96A4-9C18-97B1-E8D8A657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 data so that it is not readable without key.</a:t>
            </a:r>
            <a:endParaRPr lang="en-US" sz="2800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forms of encryption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 – the same key is used for encryption and decryption.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Asymmetric- one key is used for encryption and a separate key is used for decryption.</a:t>
            </a:r>
          </a:p>
          <a:p>
            <a:pPr rtl="0" eaLnBrk="0" fontAlgn="base" hangingPunct="0"/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93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1C4C-B72F-061C-932D-776A5255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F360-39A5-FDCE-4B4D-15F00DFA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2200"/>
            <a:ext cx="7772400" cy="4038600"/>
          </a:xfrm>
        </p:spPr>
        <p:txBody>
          <a:bodyPr/>
          <a:lstStyle/>
          <a:p>
            <a:pPr rtl="0" eaLnBrk="1" fontAlgn="base" hangingPunct="1"/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same key for encrypting and decrypting 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 for data at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portion of solution for data in transit.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 (National Institute of Science and Technology) approved algorithm is AES with key lengths of &gt;128 bits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D41047-6F43-BC41-7BFC-F728AB501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127"/>
          <a:stretch/>
        </p:blipFill>
        <p:spPr>
          <a:xfrm>
            <a:off x="152400" y="1905000"/>
            <a:ext cx="8839200" cy="7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4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9F1D-2F7C-0F29-48CB-19630798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708D-5B0C-CE83-7333-20436437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81400"/>
            <a:ext cx="7772400" cy="4038600"/>
          </a:xfrm>
        </p:spPr>
        <p:txBody>
          <a:bodyPr/>
          <a:lstStyle/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known as public/private key encryption</a:t>
            </a:r>
            <a:endParaRPr lang="en-US" sz="2800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encrypted with public key can be decrypted by private key (and vice versa)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 approved algorithms: DSA, RSA, ECDSA &gt;1024 bits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5438ED-72A3-1E32-8B38-C8E3C010A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437" b="7780"/>
          <a:stretch/>
        </p:blipFill>
        <p:spPr>
          <a:xfrm>
            <a:off x="381000" y="1752600"/>
            <a:ext cx="8305800" cy="15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5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299-899B-8536-8227-92F1A1AF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5C53-D5C6-CC15-7D19-F3737F2B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30" y="1981200"/>
            <a:ext cx="7772400" cy="4038600"/>
          </a:xfrm>
        </p:spPr>
        <p:txBody>
          <a:bodyPr/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Symmetric</a:t>
            </a:r>
            <a:r>
              <a:rPr lang="en-US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pc="1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~4000x</a:t>
            </a:r>
            <a:r>
              <a:rPr lang="en-US" spc="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9" dirty="0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pc="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asymmetric</a:t>
            </a:r>
            <a:r>
              <a:rPr lang="en-US" spc="2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encryption.</a:t>
            </a:r>
          </a:p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TLS uses asymmetric encryption to verify identity and symmetric encryption to transfer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0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8F39-9496-D3CA-5A3A-7DEF4441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Public/private</a:t>
            </a:r>
            <a:r>
              <a:rPr lang="en-US" baseline="0" dirty="0"/>
              <a:t> keys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83ED-5EDE-7528-BF72-5F631702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keys are available to the world.</a:t>
            </a:r>
            <a:r>
              <a:rPr lang="en-US" baseline="0" dirty="0"/>
              <a:t> </a:t>
            </a:r>
          </a:p>
          <a:p>
            <a:r>
              <a:rPr lang="en-US" baseline="0" dirty="0"/>
              <a:t>Private keys are kept private by the owner.</a:t>
            </a:r>
          </a:p>
          <a:p>
            <a:r>
              <a:rPr lang="en-US" dirty="0"/>
              <a:t>Public and private keys are mathematically related but distinct.</a:t>
            </a:r>
          </a:p>
          <a:p>
            <a:r>
              <a:rPr lang="en-US" baseline="0" dirty="0"/>
              <a:t>Knowing</a:t>
            </a:r>
            <a:r>
              <a:rPr lang="en-US" dirty="0"/>
              <a:t> the public key of an individual does not allow you to deduce the private key of that individual.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83604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Basic security</a:t>
            </a:r>
          </a:p>
          <a:p>
            <a:pPr lvl="1"/>
            <a:r>
              <a:rPr lang="en-US" dirty="0"/>
              <a:t>Privileges</a:t>
            </a:r>
          </a:p>
          <a:p>
            <a:pPr lvl="1"/>
            <a:r>
              <a:rPr lang="en-US" dirty="0"/>
              <a:t>Protecting</a:t>
            </a:r>
            <a:r>
              <a:rPr lang="en-US" baseline="0" dirty="0"/>
              <a:t> data</a:t>
            </a:r>
          </a:p>
          <a:p>
            <a:pPr lvl="1"/>
            <a:r>
              <a:rPr lang="en-US" baseline="0" dirty="0"/>
              <a:t>Protecting resources</a:t>
            </a:r>
          </a:p>
          <a:p>
            <a:r>
              <a:rPr lang="en-US" dirty="0"/>
              <a:t>Designing for security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83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F1D0-A077-8388-9234-B1004B98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Guaranteeing</a:t>
            </a:r>
            <a:r>
              <a:rPr lang="en-US" baseline="0" dirty="0"/>
              <a:t> only recipient can read a message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6A12-1A64-DA3F-FFFB-BA887612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Bob wishes to send a message that only Alice can read.</a:t>
            </a:r>
          </a:p>
          <a:p>
            <a:r>
              <a:rPr lang="en-US" dirty="0"/>
              <a:t>Bob encrypts the message with Alice’s public key (known to the world).</a:t>
            </a:r>
          </a:p>
          <a:p>
            <a:r>
              <a:rPr lang="en-US" dirty="0"/>
              <a:t>It can only be decrypted by Alice’s private key (known only to Alice)</a:t>
            </a:r>
          </a:p>
        </p:txBody>
      </p:sp>
    </p:spTree>
    <p:extLst>
      <p:ext uri="{BB962C8B-B14F-4D97-AF65-F5344CB8AC3E}">
        <p14:creationId xmlns:p14="http://schemas.microsoft.com/office/powerpoint/2010/main" val="84331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DCF6-B4D3-D310-721D-26BD7CEF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Guaranteeing a sender of a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A864-F649-DAB3-A874-02C21992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Alice wishes to send a message that can only have come from her.</a:t>
            </a:r>
          </a:p>
          <a:p>
            <a:r>
              <a:rPr lang="en-US" dirty="0"/>
              <a:t>She encrypts the message with her private key.</a:t>
            </a:r>
          </a:p>
          <a:p>
            <a:r>
              <a:rPr lang="en-US" dirty="0"/>
              <a:t>It can be decrypted with her public key</a:t>
            </a:r>
            <a:r>
              <a:rPr lang="en-US" baseline="0" dirty="0"/>
              <a:t> so anyone can read it.</a:t>
            </a:r>
          </a:p>
          <a:p>
            <a:r>
              <a:rPr lang="en-US" baseline="0" dirty="0"/>
              <a:t>But only Alice knows her private key so only she can have sent it.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832316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615" y="838200"/>
            <a:ext cx="463277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Digital</a:t>
            </a:r>
            <a:r>
              <a:rPr spc="-98" dirty="0"/>
              <a:t> </a:t>
            </a:r>
            <a:r>
              <a:rPr spc="-34" dirty="0"/>
              <a:t>Signature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9575" y="1752600"/>
            <a:ext cx="8324850" cy="4274086"/>
          </a:xfrm>
          <a:prstGeom prst="rect">
            <a:avLst/>
          </a:prstGeom>
        </p:spPr>
        <p:txBody>
          <a:bodyPr vert="horz" wrap="square" lIns="0" tIns="74771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5261" indent="-171450">
              <a:spcBef>
                <a:spcPts val="589"/>
              </a:spcBef>
              <a:buFont typeface="Arial MT"/>
              <a:buChar char="•"/>
              <a:tabLst>
                <a:tab pos="185738" algn="l"/>
              </a:tabLst>
            </a:pPr>
            <a:r>
              <a:rPr dirty="0"/>
              <a:t>A </a:t>
            </a:r>
            <a:r>
              <a:rPr spc="-8" dirty="0"/>
              <a:t>digital</a:t>
            </a:r>
            <a:r>
              <a:rPr spc="4" dirty="0"/>
              <a:t> </a:t>
            </a:r>
            <a:r>
              <a:rPr spc="-4" dirty="0"/>
              <a:t>signature</a:t>
            </a:r>
            <a:r>
              <a:rPr spc="-11" dirty="0"/>
              <a:t> </a:t>
            </a:r>
            <a:r>
              <a:rPr dirty="0"/>
              <a:t>is</a:t>
            </a:r>
            <a:r>
              <a:rPr spc="-8" dirty="0"/>
              <a:t> </a:t>
            </a:r>
            <a:r>
              <a:rPr dirty="0"/>
              <a:t>a</a:t>
            </a:r>
            <a:r>
              <a:rPr spc="11" dirty="0"/>
              <a:t> </a:t>
            </a:r>
            <a:r>
              <a:rPr dirty="0"/>
              <a:t>means</a:t>
            </a:r>
            <a:r>
              <a:rPr spc="-11" dirty="0"/>
              <a:t> </a:t>
            </a:r>
            <a:r>
              <a:rPr spc="-19" dirty="0"/>
              <a:t>for</a:t>
            </a:r>
            <a:r>
              <a:rPr spc="-4" dirty="0"/>
              <a:t> </a:t>
            </a:r>
            <a:r>
              <a:rPr dirty="0"/>
              <a:t>sending</a:t>
            </a:r>
            <a:r>
              <a:rPr spc="-56" dirty="0"/>
              <a:t> </a:t>
            </a:r>
            <a:r>
              <a:rPr dirty="0"/>
              <a:t>an</a:t>
            </a:r>
            <a:r>
              <a:rPr spc="-8" dirty="0"/>
              <a:t> </a:t>
            </a:r>
            <a:r>
              <a:rPr spc="-4" dirty="0"/>
              <a:t>open</a:t>
            </a:r>
            <a:r>
              <a:rPr spc="-11" dirty="0"/>
              <a:t> </a:t>
            </a:r>
            <a:r>
              <a:rPr spc="-4" dirty="0"/>
              <a:t>signed</a:t>
            </a:r>
            <a:r>
              <a:rPr spc="-19" dirty="0"/>
              <a:t> </a:t>
            </a:r>
            <a:r>
              <a:rPr spc="-38" dirty="0"/>
              <a:t>letter.</a:t>
            </a:r>
          </a:p>
          <a:p>
            <a:pPr marL="185261" indent="-171450">
              <a:spcBef>
                <a:spcPts val="518"/>
              </a:spcBef>
              <a:buFont typeface="Arial MT"/>
              <a:buChar char="•"/>
              <a:tabLst>
                <a:tab pos="185738" algn="l"/>
              </a:tabLst>
            </a:pPr>
            <a:r>
              <a:rPr spc="-11" dirty="0"/>
              <a:t>Anyone</a:t>
            </a:r>
            <a:r>
              <a:rPr spc="-23" dirty="0"/>
              <a:t> </a:t>
            </a:r>
            <a:r>
              <a:rPr spc="-8" dirty="0"/>
              <a:t>can</a:t>
            </a:r>
            <a:r>
              <a:rPr spc="4" dirty="0"/>
              <a:t> </a:t>
            </a:r>
            <a:r>
              <a:rPr spc="-8" dirty="0"/>
              <a:t>read</a:t>
            </a:r>
            <a:r>
              <a:rPr spc="-4" dirty="0"/>
              <a:t> </a:t>
            </a:r>
            <a:r>
              <a:rPr dirty="0"/>
              <a:t>it</a:t>
            </a:r>
            <a:r>
              <a:rPr spc="4" dirty="0"/>
              <a:t> </a:t>
            </a:r>
            <a:r>
              <a:rPr spc="-4" dirty="0"/>
              <a:t>but </a:t>
            </a:r>
            <a:r>
              <a:rPr dirty="0"/>
              <a:t>it is</a:t>
            </a:r>
            <a:r>
              <a:rPr spc="4" dirty="0"/>
              <a:t> </a:t>
            </a:r>
            <a:r>
              <a:rPr spc="-11" dirty="0"/>
              <a:t>guaranteed</a:t>
            </a:r>
            <a:r>
              <a:rPr spc="-23" dirty="0"/>
              <a:t> </a:t>
            </a:r>
            <a:r>
              <a:rPr spc="-11" dirty="0"/>
              <a:t>to</a:t>
            </a:r>
            <a:r>
              <a:rPr dirty="0"/>
              <a:t> </a:t>
            </a:r>
            <a:r>
              <a:rPr spc="-8" dirty="0"/>
              <a:t>come</a:t>
            </a:r>
            <a:r>
              <a:rPr spc="4" dirty="0"/>
              <a:t> </a:t>
            </a:r>
            <a:r>
              <a:rPr spc="-11" dirty="0"/>
              <a:t>from</a:t>
            </a:r>
            <a:r>
              <a:rPr spc="-15" dirty="0"/>
              <a:t> </a:t>
            </a:r>
            <a:r>
              <a:rPr dirty="0"/>
              <a:t>a particular</a:t>
            </a:r>
            <a:r>
              <a:rPr spc="8" dirty="0"/>
              <a:t> </a:t>
            </a:r>
            <a:r>
              <a:rPr spc="-26" dirty="0"/>
              <a:t>party.</a:t>
            </a:r>
          </a:p>
          <a:p>
            <a:pPr marL="185261" indent="-171450">
              <a:spcBef>
                <a:spcPts val="521"/>
              </a:spcBef>
              <a:buFont typeface="Arial MT"/>
              <a:buChar char="•"/>
              <a:tabLst>
                <a:tab pos="185738" algn="l"/>
              </a:tabLst>
            </a:pPr>
            <a:r>
              <a:rPr spc="-49" dirty="0"/>
              <a:t>You</a:t>
            </a:r>
            <a:r>
              <a:rPr spc="-23" dirty="0"/>
              <a:t> </a:t>
            </a:r>
            <a:r>
              <a:rPr dirty="0"/>
              <a:t>wish</a:t>
            </a:r>
            <a:r>
              <a:rPr spc="-15" dirty="0"/>
              <a:t> </a:t>
            </a:r>
            <a:r>
              <a:rPr spc="-8" dirty="0"/>
              <a:t>to</a:t>
            </a:r>
            <a:r>
              <a:rPr spc="-4" dirty="0"/>
              <a:t> </a:t>
            </a:r>
            <a:r>
              <a:rPr dirty="0"/>
              <a:t>send</a:t>
            </a:r>
            <a:r>
              <a:rPr spc="-41" dirty="0"/>
              <a:t> </a:t>
            </a:r>
            <a:r>
              <a:rPr spc="-23" dirty="0"/>
              <a:t>“text”.</a:t>
            </a:r>
          </a:p>
          <a:p>
            <a:pPr marL="185261" indent="-171450">
              <a:spcBef>
                <a:spcPts val="514"/>
              </a:spcBef>
              <a:buFont typeface="Arial MT"/>
              <a:buChar char="•"/>
              <a:tabLst>
                <a:tab pos="185738" algn="l"/>
              </a:tabLst>
            </a:pPr>
            <a:r>
              <a:rPr spc="-4" dirty="0"/>
              <a:t>Hash</a:t>
            </a:r>
            <a:r>
              <a:rPr spc="-8" dirty="0"/>
              <a:t> </a:t>
            </a:r>
            <a:r>
              <a:rPr spc="4" dirty="0"/>
              <a:t>“text”</a:t>
            </a:r>
            <a:r>
              <a:rPr spc="-19" dirty="0"/>
              <a:t> </a:t>
            </a:r>
            <a:r>
              <a:rPr spc="-8" dirty="0"/>
              <a:t>to</a:t>
            </a:r>
            <a:r>
              <a:rPr spc="-4" dirty="0"/>
              <a:t> </a:t>
            </a:r>
            <a:r>
              <a:rPr spc="-11" dirty="0"/>
              <a:t>get</a:t>
            </a:r>
            <a:r>
              <a:rPr spc="-4" dirty="0"/>
              <a:t> </a:t>
            </a:r>
            <a:r>
              <a:rPr dirty="0"/>
              <a:t>a hash</a:t>
            </a:r>
            <a:r>
              <a:rPr spc="-23" dirty="0"/>
              <a:t> </a:t>
            </a:r>
            <a:r>
              <a:rPr spc="-8" dirty="0"/>
              <a:t>value</a:t>
            </a:r>
          </a:p>
          <a:p>
            <a:pPr marL="185261" indent="-171450">
              <a:spcBef>
                <a:spcPts val="514"/>
              </a:spcBef>
              <a:buFont typeface="Arial MT"/>
              <a:buChar char="•"/>
              <a:tabLst>
                <a:tab pos="185738" algn="l"/>
              </a:tabLst>
            </a:pPr>
            <a:r>
              <a:rPr dirty="0"/>
              <a:t>Encrypt</a:t>
            </a:r>
            <a:r>
              <a:rPr spc="-4" dirty="0"/>
              <a:t> </a:t>
            </a:r>
            <a:r>
              <a:rPr dirty="0"/>
              <a:t>the</a:t>
            </a:r>
            <a:r>
              <a:rPr spc="-8" dirty="0"/>
              <a:t> </a:t>
            </a:r>
            <a:r>
              <a:rPr dirty="0"/>
              <a:t>hash</a:t>
            </a:r>
            <a:r>
              <a:rPr spc="-19" dirty="0"/>
              <a:t> </a:t>
            </a:r>
            <a:r>
              <a:rPr spc="-8" dirty="0"/>
              <a:t>value</a:t>
            </a:r>
            <a:r>
              <a:rPr spc="-11" dirty="0"/>
              <a:t> </a:t>
            </a:r>
            <a:r>
              <a:rPr dirty="0"/>
              <a:t>with</a:t>
            </a:r>
            <a:r>
              <a:rPr spc="4" dirty="0"/>
              <a:t> </a:t>
            </a:r>
            <a:r>
              <a:rPr spc="-11" dirty="0"/>
              <a:t>your</a:t>
            </a:r>
            <a:r>
              <a:rPr spc="-4" dirty="0"/>
              <a:t> </a:t>
            </a:r>
            <a:r>
              <a:rPr spc="-8" dirty="0"/>
              <a:t>private</a:t>
            </a:r>
            <a:r>
              <a:rPr spc="-23" dirty="0"/>
              <a:t> key</a:t>
            </a:r>
          </a:p>
          <a:p>
            <a:pPr marL="185261" indent="-171450">
              <a:spcBef>
                <a:spcPts val="521"/>
              </a:spcBef>
              <a:buFont typeface="Arial MT"/>
              <a:buChar char="•"/>
              <a:tabLst>
                <a:tab pos="185738" algn="l"/>
                <a:tab pos="2707481" algn="l"/>
              </a:tabLst>
            </a:pPr>
            <a:r>
              <a:rPr spc="-4" dirty="0"/>
              <a:t>The message </a:t>
            </a:r>
            <a:r>
              <a:rPr spc="-8" dirty="0"/>
              <a:t>consists</a:t>
            </a:r>
            <a:r>
              <a:rPr spc="-11" dirty="0"/>
              <a:t> </a:t>
            </a:r>
            <a:r>
              <a:rPr dirty="0"/>
              <a:t>of	</a:t>
            </a:r>
            <a:r>
              <a:rPr spc="-4" dirty="0"/>
              <a:t>“text”+encrypted</a:t>
            </a:r>
            <a:r>
              <a:rPr spc="-38" dirty="0"/>
              <a:t> </a:t>
            </a:r>
            <a:r>
              <a:rPr spc="-4" dirty="0"/>
              <a:t>hash</a:t>
            </a:r>
            <a:r>
              <a:rPr spc="-41" dirty="0"/>
              <a:t> </a:t>
            </a:r>
            <a:r>
              <a:rPr spc="-4" dirty="0"/>
              <a:t>value.</a:t>
            </a:r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630368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C5B9-68DD-5493-B41C-9233420A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The message cannot be altered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E644-9DC5-B832-CCC9-5B6AB59C4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cannot be altered. </a:t>
            </a:r>
          </a:p>
          <a:p>
            <a:r>
              <a:rPr lang="en-US" dirty="0"/>
              <a:t>The hash value guarantees the integrity</a:t>
            </a:r>
            <a:r>
              <a:rPr lang="en-US" baseline="0" dirty="0"/>
              <a:t> of the message, and the senders private key encrypts the hash value.</a:t>
            </a:r>
          </a:p>
          <a:p>
            <a:r>
              <a:rPr lang="en-US" dirty="0"/>
              <a:t>Changing the message would require knowing the sender's private key.</a:t>
            </a:r>
          </a:p>
        </p:txBody>
      </p:sp>
    </p:spTree>
    <p:extLst>
      <p:ext uri="{BB962C8B-B14F-4D97-AF65-F5344CB8AC3E}">
        <p14:creationId xmlns:p14="http://schemas.microsoft.com/office/powerpoint/2010/main" val="2498108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87DB-BF5B-961D-7744-6FC48E6C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 The hash value is much shorter than the full message. The time to decrypt depends on the length of the message. Shorter is faster.</a:t>
            </a:r>
          </a:p>
          <a:p>
            <a:r>
              <a:rPr lang="en-US" dirty="0"/>
              <a:t>Compatibility. Different signing schemes exist and just encrypting the hash provides compatibility with multiple schemes.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D357F-AEA0-312C-04C3-9F149BF9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Why encrypt just the hash value?</a:t>
            </a:r>
          </a:p>
        </p:txBody>
      </p:sp>
    </p:spTree>
    <p:extLst>
      <p:ext uri="{BB962C8B-B14F-4D97-AF65-F5344CB8AC3E}">
        <p14:creationId xmlns:p14="http://schemas.microsoft.com/office/powerpoint/2010/main" val="1823496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BAE-5B36-E17E-B488-9DF24894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D0E9-8680-886F-D376-42914894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public key infrastructure (PKI) is a set of roles, policies, hardware, software and procedures needed to create, manage, distribute, use, store and revoke digital certificates</a:t>
            </a:r>
          </a:p>
          <a:p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Certificate Authority (CA) is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an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independent</a:t>
            </a:r>
            <a:r>
              <a:rPr lang="en-US" spc="45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organization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that</a:t>
            </a:r>
            <a:r>
              <a:rPr lang="en-US" spc="-4" dirty="0">
                <a:latin typeface="Calibri"/>
                <a:cs typeface="Calibri"/>
              </a:rPr>
              <a:t> will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issue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 </a:t>
            </a:r>
            <a:r>
              <a:rPr lang="en-US" spc="-8" dirty="0">
                <a:latin typeface="Calibri"/>
                <a:cs typeface="Calibri"/>
              </a:rPr>
              <a:t>certificate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only </a:t>
            </a:r>
            <a:r>
              <a:rPr lang="en-US" spc="-461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to</a:t>
            </a:r>
            <a:r>
              <a:rPr lang="en-US" spc="-4" dirty="0">
                <a:latin typeface="Calibri"/>
                <a:cs typeface="Calibri"/>
              </a:rPr>
              <a:t> 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party</a:t>
            </a:r>
            <a:r>
              <a:rPr lang="en-US" i="1" spc="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that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can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verify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its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23" dirty="0">
                <a:latin typeface="Calibri"/>
                <a:cs typeface="Calibri"/>
              </a:rPr>
              <a:t>identity.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7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1AC8-4557-A617-36E5-B0BA04E6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7989-2B81-2E8C-1934-A5AA4052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digital certificate is an electronic document used to prove the validity of a public key. The certificate includes information about the key, information about the identity of its owner and the digital signature of a CA.</a:t>
            </a:r>
          </a:p>
          <a:p>
            <a:pPr marL="180975" indent="-171450">
              <a:spcBef>
                <a:spcPts val="484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38" dirty="0">
                <a:latin typeface="Calibri"/>
                <a:cs typeface="Calibri"/>
              </a:rPr>
              <a:t>Two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important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elements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 a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certificate</a:t>
            </a:r>
            <a:endParaRPr lang="en-US" dirty="0">
              <a:latin typeface="Calibri"/>
              <a:cs typeface="Calibri"/>
            </a:endParaRPr>
          </a:p>
          <a:p>
            <a:pPr marL="523875" lvl="1" indent="-171926">
              <a:spcBef>
                <a:spcPts val="172"/>
              </a:spcBef>
              <a:buFont typeface="Arial MT"/>
              <a:buChar char="•"/>
              <a:tabLst>
                <a:tab pos="524351" algn="l"/>
              </a:tabLst>
            </a:pPr>
            <a:r>
              <a:rPr lang="en-US" dirty="0">
                <a:latin typeface="Calibri"/>
                <a:cs typeface="Calibri"/>
              </a:rPr>
              <a:t>URL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of web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site</a:t>
            </a:r>
            <a:r>
              <a:rPr lang="en-US" spc="-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that</a:t>
            </a:r>
            <a:r>
              <a:rPr lang="en-US" spc="-4" dirty="0">
                <a:latin typeface="Calibri"/>
                <a:cs typeface="Calibri"/>
              </a:rPr>
              <a:t> has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been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certified.</a:t>
            </a: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lang="en-US" spc="-8" dirty="0">
                <a:latin typeface="Calibri"/>
                <a:cs typeface="Calibri"/>
              </a:rPr>
              <a:t>Digital</a:t>
            </a:r>
            <a:r>
              <a:rPr lang="en-US" spc="-23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signature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 </a:t>
            </a:r>
            <a:r>
              <a:rPr lang="en-US" dirty="0">
                <a:latin typeface="Calibri"/>
                <a:cs typeface="Calibri"/>
              </a:rPr>
              <a:t>a</a:t>
            </a:r>
            <a:r>
              <a:rPr lang="en-US" spc="-8" dirty="0">
                <a:latin typeface="Calibri"/>
                <a:cs typeface="Calibri"/>
              </a:rPr>
              <a:t> 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8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0CD2-2BF2-7BC2-0B0C-F60FBE98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10F0-4CB3-1963-9007-148A3D70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Signed by public CA</a:t>
            </a:r>
          </a:p>
          <a:p>
            <a:r>
              <a:rPr lang="en-US" dirty="0"/>
              <a:t>Self signed</a:t>
            </a:r>
          </a:p>
          <a:p>
            <a:r>
              <a:rPr lang="en-US" dirty="0"/>
              <a:t>Certificate as a service</a:t>
            </a:r>
          </a:p>
          <a:p>
            <a:r>
              <a:rPr lang="en-US" dirty="0"/>
              <a:t>256K - Average number of certificates issued within organizations</a:t>
            </a:r>
          </a:p>
          <a:p>
            <a:r>
              <a:rPr lang="en-US" dirty="0"/>
              <a:t>9 - Average number of PKI/CA solutions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9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1F6E-9E08-AAE2-3108-0CF2620A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6FA8-A6E7-96A6-E922-63B1C3F6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(Transport Layer Security) is designed to provide communications security over a computer network and to avoid eavesdropping and tampering. </a:t>
            </a:r>
          </a:p>
          <a:p>
            <a:r>
              <a:rPr lang="en-US" dirty="0"/>
              <a:t>Broadly used.</a:t>
            </a:r>
          </a:p>
          <a:p>
            <a:r>
              <a:rPr lang="en-US" dirty="0"/>
              <a:t>TLS depends on</a:t>
            </a:r>
          </a:p>
          <a:p>
            <a:pPr lvl="1"/>
            <a:r>
              <a:rPr lang="en-US" dirty="0"/>
              <a:t>Symmetric encryption</a:t>
            </a:r>
          </a:p>
          <a:p>
            <a:pPr lvl="1"/>
            <a:r>
              <a:rPr lang="en-US" dirty="0"/>
              <a:t>Asymmetric encryption</a:t>
            </a:r>
          </a:p>
          <a:p>
            <a:pPr lvl="1"/>
            <a:r>
              <a:rPr lang="en-US" dirty="0" err="1"/>
              <a:t>Crtificates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3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212" y="914400"/>
            <a:ext cx="618767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Man</a:t>
            </a:r>
            <a:r>
              <a:rPr spc="-71" dirty="0"/>
              <a:t> </a:t>
            </a:r>
            <a:r>
              <a:rPr spc="-8" dirty="0"/>
              <a:t>in</a:t>
            </a:r>
            <a:r>
              <a:rPr spc="-71" dirty="0"/>
              <a:t> </a:t>
            </a:r>
            <a:r>
              <a:rPr spc="-15" dirty="0"/>
              <a:t>the</a:t>
            </a:r>
            <a:r>
              <a:rPr spc="-79" dirty="0"/>
              <a:t> </a:t>
            </a:r>
            <a:r>
              <a:rPr spc="-23" dirty="0"/>
              <a:t>middle</a:t>
            </a:r>
            <a:r>
              <a:rPr spc="-86" dirty="0"/>
              <a:t> </a:t>
            </a:r>
            <a:r>
              <a:rPr spc="-38" dirty="0"/>
              <a:t>attack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084695" cy="401151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53" dirty="0">
                <a:latin typeface="Calibri"/>
                <a:cs typeface="Calibri"/>
              </a:rPr>
              <a:t>You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airport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scanning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an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available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ISP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56" dirty="0">
                <a:latin typeface="Calibri"/>
                <a:cs typeface="Calibri"/>
              </a:rPr>
              <a:t>You</a:t>
            </a:r>
            <a:r>
              <a:rPr sz="2800" spc="-4" dirty="0">
                <a:latin typeface="Calibri"/>
                <a:cs typeface="Calibri"/>
              </a:rPr>
              <a:t> find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“freewifi”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get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IP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address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them.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“freewifi”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may</a:t>
            </a:r>
            <a:r>
              <a:rPr sz="2800" spc="-4" dirty="0">
                <a:latin typeface="Calibri"/>
                <a:cs typeface="Calibri"/>
              </a:rPr>
              <a:t> be an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attacker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“freewifi”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can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spcBef>
                <a:spcPts val="18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spoof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site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steal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 </a:t>
            </a:r>
            <a:r>
              <a:rPr sz="2400" spc="-4" dirty="0">
                <a:latin typeface="Calibri"/>
                <a:cs typeface="Calibri"/>
              </a:rPr>
              <a:t>credentials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eavesdrop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site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7BEB-03DF-9EC2-426F-7F538599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2AC-745D-7841-0961-D2872115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security is the protection of computer systems and information from harm, theft, and unauthorized use.</a:t>
            </a:r>
          </a:p>
          <a:p>
            <a:r>
              <a:rPr lang="en-US" dirty="0"/>
              <a:t>This includes physical security (outside of our scope) as well as cyber security.</a:t>
            </a:r>
          </a:p>
        </p:txBody>
      </p:sp>
    </p:spTree>
    <p:extLst>
      <p:ext uri="{BB962C8B-B14F-4D97-AF65-F5344CB8AC3E}">
        <p14:creationId xmlns:p14="http://schemas.microsoft.com/office/powerpoint/2010/main" val="3650971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389" y="685800"/>
            <a:ext cx="362845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TLS</a:t>
            </a:r>
            <a:r>
              <a:rPr spc="-120" dirty="0"/>
              <a:t> </a:t>
            </a:r>
            <a:r>
              <a:rPr spc="-26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2206" y="2042078"/>
            <a:ext cx="998817" cy="6374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141" y="1911860"/>
            <a:ext cx="864108" cy="8638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81182" y="2766190"/>
            <a:ext cx="864108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dirty="0">
                <a:latin typeface="Calibri"/>
                <a:cs typeface="Calibri"/>
              </a:rPr>
              <a:t>Bob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8851" y="1905000"/>
            <a:ext cx="780668" cy="7815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36685" y="2721422"/>
            <a:ext cx="780667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dirty="0">
                <a:latin typeface="Calibri"/>
                <a:cs typeface="Calibri"/>
              </a:rPr>
              <a:t>Al</a:t>
            </a:r>
            <a:r>
              <a:rPr sz="2000" spc="-11" dirty="0">
                <a:latin typeface="Calibri"/>
                <a:cs typeface="Calibri"/>
              </a:rPr>
              <a:t>i</a:t>
            </a:r>
            <a:r>
              <a:rPr sz="2000" spc="-8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32689" y="2656653"/>
            <a:ext cx="1440659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spc="-4" dirty="0">
                <a:latin typeface="Calibri"/>
                <a:cs typeface="Calibri"/>
              </a:rPr>
              <a:t>TLS</a:t>
            </a:r>
            <a:r>
              <a:rPr sz="2000" spc="-38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Handshake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970" y="3390290"/>
            <a:ext cx="6856096" cy="287658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5" indent="-343376">
              <a:spcBef>
                <a:spcPts val="1590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lang="en-US" sz="2800" spc="-4" dirty="0">
                <a:latin typeface="Calibri"/>
                <a:cs typeface="Calibri"/>
              </a:rPr>
              <a:t>TLS begins with a handshake to establish identity and create symmetric key.</a:t>
            </a:r>
          </a:p>
          <a:p>
            <a:pPr marL="352425" indent="-343376">
              <a:spcBef>
                <a:spcPts val="1590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sz="2800" spc="-4" dirty="0">
                <a:latin typeface="Calibri"/>
                <a:cs typeface="Calibri"/>
              </a:rPr>
              <a:t>Symmetric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23" dirty="0">
                <a:latin typeface="Calibri"/>
                <a:cs typeface="Calibri"/>
              </a:rPr>
              <a:t>key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used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to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encrypt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actual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messages</a:t>
            </a:r>
            <a:endParaRPr sz="2800" dirty="0">
              <a:latin typeface="Calibri"/>
              <a:cs typeface="Calibri"/>
            </a:endParaRPr>
          </a:p>
          <a:p>
            <a:pPr marL="352425" indent="-343376">
              <a:spcBef>
                <a:spcPts val="278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sz="2800" spc="-8" dirty="0">
                <a:latin typeface="Calibri"/>
                <a:cs typeface="Calibri"/>
              </a:rPr>
              <a:t>Discarded</a:t>
            </a:r>
            <a:r>
              <a:rPr sz="2800" spc="-3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after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session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completes</a:t>
            </a:r>
            <a:endParaRPr sz="2800" dirty="0">
              <a:latin typeface="Calibri"/>
              <a:cs typeface="Calibri"/>
            </a:endParaRPr>
          </a:p>
          <a:p>
            <a:pPr marL="352425" indent="-343376">
              <a:spcBef>
                <a:spcPts val="289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session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generate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different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3" dirty="0">
                <a:latin typeface="Calibri"/>
                <a:cs typeface="Calibri"/>
              </a:rPr>
              <a:t>key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673357"/>
            <a:ext cx="411689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TLS</a:t>
            </a:r>
            <a:r>
              <a:rPr spc="-98" dirty="0"/>
              <a:t> </a:t>
            </a:r>
            <a:r>
              <a:rPr spc="-41" dirty="0"/>
              <a:t>handshake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77150" cy="292916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1" dirty="0">
                <a:latin typeface="Calibri"/>
                <a:cs typeface="Calibri"/>
              </a:rPr>
              <a:t>Establish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identify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Uses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certificates</a:t>
            </a:r>
            <a:r>
              <a:rPr sz="2800" spc="8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Because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certificates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digitally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signed,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they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can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neither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modified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or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spoofed</a:t>
            </a:r>
            <a:endParaRPr sz="2800" dirty="0">
              <a:latin typeface="Calibri"/>
              <a:cs typeface="Calibri"/>
            </a:endParaRPr>
          </a:p>
          <a:p>
            <a:pPr marL="180975" marR="490061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Diffie-Hellman</a:t>
            </a:r>
            <a:r>
              <a:rPr sz="2800" spc="3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algorithm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session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key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for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symmetric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encryption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4C95-62F6-0EFE-671E-106786E4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symmetric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79E0-6881-566F-8DCB-1EDDCA90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Alice and Bob wish to communicate securely.</a:t>
            </a:r>
            <a:endParaRPr lang="en-US" sz="2800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over the internet is open to eavesdropping.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1 is to develop a shared symmetric key.</a:t>
            </a: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done using the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Diffie Hellman algorithm</a:t>
            </a:r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254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04800"/>
            <a:ext cx="5517832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Additional</a:t>
            </a:r>
            <a:r>
              <a:rPr spc="-71" dirty="0"/>
              <a:t> </a:t>
            </a:r>
            <a:r>
              <a:rPr spc="-38" dirty="0"/>
              <a:t>implementation</a:t>
            </a:r>
            <a:r>
              <a:rPr spc="-83" dirty="0"/>
              <a:t> </a:t>
            </a:r>
            <a:r>
              <a:rPr spc="-19" dirty="0"/>
              <a:t>issues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82389" cy="326708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shared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key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ephemeral.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Once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session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over,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it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cleared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23" dirty="0">
                <a:latin typeface="Calibri"/>
                <a:cs typeface="Calibri"/>
              </a:rPr>
              <a:t>memory.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Even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if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it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leaked,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damage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limited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single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session.</a:t>
            </a:r>
            <a:endParaRPr sz="2800" dirty="0">
              <a:latin typeface="Calibri"/>
              <a:cs typeface="Calibri"/>
            </a:endParaRPr>
          </a:p>
          <a:p>
            <a:pPr marL="180975" marR="99536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Generating</a:t>
            </a:r>
            <a:r>
              <a:rPr sz="2800" spc="-4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lang="en-US" sz="2800" spc="-11" dirty="0">
                <a:latin typeface="Calibri"/>
                <a:cs typeface="Calibri"/>
              </a:rPr>
              <a:t>shared key </a:t>
            </a:r>
            <a:r>
              <a:rPr sz="2800" spc="-8" dirty="0">
                <a:latin typeface="Calibri"/>
                <a:cs typeface="Calibri"/>
              </a:rPr>
              <a:t>depends</a:t>
            </a:r>
            <a:r>
              <a:rPr sz="2800" spc="3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finding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large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random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numbers.</a:t>
            </a:r>
            <a:endParaRPr sz="2800" dirty="0">
              <a:latin typeface="Calibri"/>
              <a:cs typeface="Calibri"/>
            </a:endParaRPr>
          </a:p>
          <a:p>
            <a:pPr marL="180975" marR="291941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turn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depends</a:t>
            </a:r>
            <a:r>
              <a:rPr sz="2800" spc="4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phenomenon.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E.g.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electrical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noise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computer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components.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685800"/>
            <a:ext cx="736115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Thwarting</a:t>
            </a:r>
            <a:r>
              <a:rPr spc="-86" dirty="0"/>
              <a:t> </a:t>
            </a:r>
            <a:r>
              <a:rPr spc="-23" dirty="0"/>
              <a:t>man</a:t>
            </a:r>
            <a:r>
              <a:rPr spc="-79" dirty="0"/>
              <a:t> </a:t>
            </a:r>
            <a:r>
              <a:rPr spc="-8" dirty="0"/>
              <a:t>in</a:t>
            </a:r>
            <a:r>
              <a:rPr spc="-75" dirty="0"/>
              <a:t> </a:t>
            </a:r>
            <a:r>
              <a:rPr spc="-15" dirty="0"/>
              <a:t>the</a:t>
            </a:r>
            <a:r>
              <a:rPr spc="-68" dirty="0"/>
              <a:t> </a:t>
            </a:r>
            <a:r>
              <a:rPr spc="-26" dirty="0"/>
              <a:t>middle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733824" cy="2956290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Man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spc="-8" dirty="0">
                <a:latin typeface="Calibri"/>
                <a:cs typeface="Calibri"/>
              </a:rPr>
              <a:t>middle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see</a:t>
            </a:r>
            <a:r>
              <a:rPr sz="2800" dirty="0">
                <a:latin typeface="Calibri"/>
                <a:cs typeface="Calibri"/>
              </a:rPr>
              <a:t> all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messages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but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800" spc="-8" dirty="0">
                <a:latin typeface="Calibri"/>
                <a:cs typeface="Calibri"/>
              </a:rPr>
              <a:t>Credential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" dirty="0">
                <a:latin typeface="Calibri"/>
                <a:cs typeface="Calibri"/>
              </a:rPr>
              <a:t> digitally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signed so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4" dirty="0">
                <a:latin typeface="Calibri"/>
                <a:cs typeface="Calibri"/>
              </a:rPr>
              <a:t> cannot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modified</a:t>
            </a: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800" spc="-4" dirty="0">
                <a:latin typeface="Calibri"/>
                <a:cs typeface="Calibri"/>
              </a:rPr>
              <a:t>Diffie-Hellman </a:t>
            </a:r>
            <a:r>
              <a:rPr sz="2800" spc="-8" dirty="0">
                <a:latin typeface="Calibri"/>
                <a:cs typeface="Calibri"/>
              </a:rPr>
              <a:t>protects</a:t>
            </a:r>
            <a:r>
              <a:rPr sz="2800" spc="-26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against </a:t>
            </a:r>
            <a:r>
              <a:rPr sz="2800" spc="-8" dirty="0">
                <a:latin typeface="Calibri"/>
                <a:cs typeface="Calibri"/>
              </a:rPr>
              <a:t>eavesdropper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(the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the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middle)</a:t>
            </a:r>
          </a:p>
          <a:p>
            <a:pPr marL="180975" marR="3810" indent="-171450">
              <a:lnSpc>
                <a:spcPts val="2273"/>
              </a:lnSpc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1" dirty="0">
                <a:latin typeface="Calibri"/>
                <a:cs typeface="Calibri"/>
              </a:rPr>
              <a:t>Your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with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web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site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encrypted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using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key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unknown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man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middle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965F-CC2E-2427-AF4E-D93B8A67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steps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B16D-2A7B-67C1-339C-025EB056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 to </a:t>
            </a:r>
          </a:p>
          <a:p>
            <a:pPr lvl="1"/>
            <a:r>
              <a:rPr lang="en-US" dirty="0"/>
              <a:t>establish identify  </a:t>
            </a:r>
          </a:p>
          <a:p>
            <a:pPr lvl="1"/>
            <a:r>
              <a:rPr lang="en-US" dirty="0"/>
              <a:t>Create symmetric key</a:t>
            </a:r>
          </a:p>
          <a:p>
            <a:pPr lvl="0"/>
            <a:r>
              <a:rPr lang="en-US" dirty="0"/>
              <a:t>Use symmetric key to encrypt all communications</a:t>
            </a:r>
          </a:p>
          <a:p>
            <a:pPr lvl="0"/>
            <a:r>
              <a:rPr lang="en-US" dirty="0"/>
              <a:t>After session is complete, discard symmetric key.</a:t>
            </a:r>
          </a:p>
        </p:txBody>
      </p:sp>
    </p:spTree>
    <p:extLst>
      <p:ext uri="{BB962C8B-B14F-4D97-AF65-F5344CB8AC3E}">
        <p14:creationId xmlns:p14="http://schemas.microsoft.com/office/powerpoint/2010/main" val="900109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73D3-63BB-8175-E0EB-22C2E50D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4D948-6269-49F4-9B03-1137C04A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an</a:t>
            </a:r>
            <a:r>
              <a:rPr lang="en-US" baseline="0" dirty="0"/>
              <a:t> application</a:t>
            </a:r>
          </a:p>
          <a:p>
            <a:r>
              <a:rPr lang="en-US" baseline="0" dirty="0"/>
              <a:t>Within a cookie</a:t>
            </a:r>
          </a:p>
          <a:p>
            <a:r>
              <a:rPr lang="en-US" baseline="0" dirty="0"/>
              <a:t>Within cache</a:t>
            </a:r>
          </a:p>
          <a:p>
            <a:r>
              <a:rPr lang="en-US" baseline="0" dirty="0"/>
              <a:t>Within log</a:t>
            </a:r>
          </a:p>
          <a:p>
            <a:r>
              <a:rPr lang="en-US" baseline="0" dirty="0"/>
              <a:t>Typically decrypted</a:t>
            </a:r>
          </a:p>
        </p:txBody>
      </p:sp>
    </p:spTree>
    <p:extLst>
      <p:ext uri="{BB962C8B-B14F-4D97-AF65-F5344CB8AC3E}">
        <p14:creationId xmlns:p14="http://schemas.microsoft.com/office/powerpoint/2010/main" val="3611319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DCF9-B053-4DDA-3F36-0A199E55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Protectting</a:t>
            </a:r>
            <a:r>
              <a:rPr lang="en-US" dirty="0"/>
              <a:t> data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37B5-96EF-E019-E647-38CDA1DA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 authorization to access data</a:t>
            </a:r>
          </a:p>
          <a:p>
            <a:pPr fontAlgn="base"/>
            <a:r>
              <a:rPr lang="en-US" dirty="0"/>
              <a:t>Restrict sensitive data in use. Do</a:t>
            </a:r>
            <a:r>
              <a:rPr lang="en-US" baseline="0" dirty="0"/>
              <a:t> not store sensitive data in cookies or logs</a:t>
            </a:r>
          </a:p>
          <a:p>
            <a:r>
              <a:rPr lang="en-US" baseline="0" dirty="0"/>
              <a:t>Purge caches </a:t>
            </a:r>
          </a:p>
          <a:p>
            <a:pPr lvl="1"/>
            <a:r>
              <a:rPr lang="en-US" dirty="0"/>
              <a:t>Periodically or </a:t>
            </a:r>
          </a:p>
          <a:p>
            <a:pPr lvl="1"/>
            <a:r>
              <a:rPr lang="en-US" dirty="0"/>
              <a:t>On specific</a:t>
            </a:r>
            <a:r>
              <a:rPr lang="en-US" baseline="0" dirty="0"/>
              <a:t> events. E.g. session end</a:t>
            </a:r>
          </a:p>
        </p:txBody>
      </p:sp>
    </p:spTree>
    <p:extLst>
      <p:ext uri="{BB962C8B-B14F-4D97-AF65-F5344CB8AC3E}">
        <p14:creationId xmlns:p14="http://schemas.microsoft.com/office/powerpoint/2010/main" val="1514771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F428-6537-6584-5D6C-8062ADE8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data at</a:t>
            </a:r>
            <a:r>
              <a:rPr lang="en-US" baseline="0" dirty="0"/>
              <a:t> 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0C94-DFBF-2AA1-8318-A6486E73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 symmetric encryption</a:t>
            </a:r>
          </a:p>
          <a:p>
            <a:pPr lvl="0"/>
            <a:r>
              <a:rPr lang="en-US" dirty="0"/>
              <a:t>Backups</a:t>
            </a:r>
          </a:p>
          <a:p>
            <a:r>
              <a:rPr lang="en-US" dirty="0"/>
              <a:t>Maintaining current backups in distinct</a:t>
            </a:r>
            <a:r>
              <a:rPr lang="en-US" baseline="0" dirty="0"/>
              <a:t> datacenters with distinct access controls will guard against a ransomware attack.</a:t>
            </a:r>
          </a:p>
        </p:txBody>
      </p:sp>
    </p:spTree>
    <p:extLst>
      <p:ext uri="{BB962C8B-B14F-4D97-AF65-F5344CB8AC3E}">
        <p14:creationId xmlns:p14="http://schemas.microsoft.com/office/powerpoint/2010/main" val="1223770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Basic security</a:t>
            </a:r>
          </a:p>
          <a:p>
            <a:pPr lvl="1"/>
            <a:r>
              <a:rPr lang="en-US" dirty="0"/>
              <a:t>Privileges</a:t>
            </a:r>
          </a:p>
          <a:p>
            <a:pPr lvl="1"/>
            <a:r>
              <a:rPr lang="en-US" dirty="0"/>
              <a:t>Protecting</a:t>
            </a:r>
            <a:r>
              <a:rPr lang="en-US" baseline="0" dirty="0"/>
              <a:t> data</a:t>
            </a:r>
          </a:p>
          <a:p>
            <a:pPr lvl="1"/>
            <a:r>
              <a:rPr lang="en-US" b="1" baseline="0" dirty="0"/>
              <a:t>Protecting resources</a:t>
            </a:r>
          </a:p>
          <a:p>
            <a:r>
              <a:rPr lang="en-US" dirty="0"/>
              <a:t>Designing for security</a:t>
            </a:r>
          </a:p>
        </p:txBody>
      </p:sp>
    </p:spTree>
    <p:extLst>
      <p:ext uri="{BB962C8B-B14F-4D97-AF65-F5344CB8AC3E}">
        <p14:creationId xmlns:p14="http://schemas.microsoft.com/office/powerpoint/2010/main" val="134691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BD5A-23F4-7462-8211-F3DC06C5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definition of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48D2-A44F-A3D6-6FF4-2814C65A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Confidentiality – only authorized users can access data and resources.</a:t>
            </a:r>
            <a:endParaRPr lang="en-US" sz="2800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Integrity – data is not corrupted or modified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– information and resources are available to authorized users.</a:t>
            </a:r>
          </a:p>
        </p:txBody>
      </p:sp>
    </p:spTree>
    <p:extLst>
      <p:ext uri="{BB962C8B-B14F-4D97-AF65-F5344CB8AC3E}">
        <p14:creationId xmlns:p14="http://schemas.microsoft.com/office/powerpoint/2010/main" val="3898754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AF18-E1D6-C721-199D-47B73A54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7E79-8A99-7715-DA72-99CF3947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Perimeter security</a:t>
            </a:r>
          </a:p>
          <a:p>
            <a:pPr lvl="1"/>
            <a:r>
              <a:rPr lang="en-US" dirty="0"/>
              <a:t>Restricting</a:t>
            </a:r>
            <a:r>
              <a:rPr lang="en-US" baseline="0" dirty="0"/>
              <a:t> access</a:t>
            </a:r>
            <a:endParaRPr lang="en-US" dirty="0"/>
          </a:p>
          <a:p>
            <a:pPr lvl="2"/>
            <a:r>
              <a:rPr lang="en-US" dirty="0"/>
              <a:t>Authentication</a:t>
            </a:r>
          </a:p>
          <a:p>
            <a:pPr lvl="2"/>
            <a:r>
              <a:rPr lang="en-US" dirty="0"/>
              <a:t>Authorization</a:t>
            </a:r>
          </a:p>
          <a:p>
            <a:pPr lvl="1"/>
            <a:r>
              <a:rPr lang="en-US" dirty="0"/>
              <a:t>Assumption is that if user can get through perimeter, they are not malicious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trust security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Perimeter +  authorization tokens. Do not trust even users who get through perimeter authorization checks.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679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2A34-DC7D-F6EB-7AFF-87C074DB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305800" cy="1143000"/>
          </a:xfrm>
        </p:spPr>
        <p:txBody>
          <a:bodyPr/>
          <a:lstStyle/>
          <a:p>
            <a:r>
              <a:rPr lang="en-US" dirty="0"/>
              <a:t>Denial of Service</a:t>
            </a:r>
            <a:r>
              <a:rPr lang="en-US" baseline="0" dirty="0"/>
              <a:t> attack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2D6-67DC-356C-6217-6F139F27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Distributed Denial of Service (DDoS) is an attempt to limit availability by overloading the networks or servers hosting an application.</a:t>
            </a:r>
          </a:p>
          <a:p>
            <a:r>
              <a:rPr lang="en-US" dirty="0"/>
              <a:t>To mitigate a DDoS attack</a:t>
            </a:r>
          </a:p>
          <a:p>
            <a:pPr lvl="1"/>
            <a:r>
              <a:rPr lang="en-US" dirty="0"/>
              <a:t>Limit attack surface</a:t>
            </a:r>
          </a:p>
          <a:p>
            <a:pPr lvl="1"/>
            <a:r>
              <a:rPr lang="en-US" dirty="0"/>
              <a:t>Ensure adequate network capacity</a:t>
            </a:r>
          </a:p>
          <a:p>
            <a:pPr lvl="1"/>
            <a:r>
              <a:rPr lang="en-US" dirty="0"/>
              <a:t>Ensure adequate server capacity</a:t>
            </a:r>
          </a:p>
          <a:p>
            <a:pPr lvl="1"/>
            <a:r>
              <a:rPr lang="en-US" dirty="0"/>
              <a:t>Maintain current back ups with different access privileges.</a:t>
            </a:r>
          </a:p>
        </p:txBody>
      </p:sp>
    </p:spTree>
    <p:extLst>
      <p:ext uri="{BB962C8B-B14F-4D97-AF65-F5344CB8AC3E}">
        <p14:creationId xmlns:p14="http://schemas.microsoft.com/office/powerpoint/2010/main" val="1881249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333C-DEC6-594A-4610-962CA519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lvl="0"/>
            <a:r>
              <a:rPr lang="en-US" dirty="0"/>
              <a:t> Use</a:t>
            </a:r>
            <a:r>
              <a:rPr lang="en-US" baseline="0" dirty="0"/>
              <a:t> a Content Distribution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2C49-36CB-8A41-978E-249E77B8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CDN is a network of servers linked together with the goal of delivering content as quickly, cheaply, reliably, and securely as possible.</a:t>
            </a:r>
          </a:p>
          <a:p>
            <a:r>
              <a:rPr lang="en-US" dirty="0"/>
              <a:t> A CDN will place servers at the exchange points between different networks.</a:t>
            </a:r>
          </a:p>
        </p:txBody>
      </p:sp>
    </p:spTree>
    <p:extLst>
      <p:ext uri="{BB962C8B-B14F-4D97-AF65-F5344CB8AC3E}">
        <p14:creationId xmlns:p14="http://schemas.microsoft.com/office/powerpoint/2010/main" val="933518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Basic security</a:t>
            </a:r>
          </a:p>
          <a:p>
            <a:pPr lvl="1"/>
            <a:r>
              <a:rPr lang="en-US" dirty="0"/>
              <a:t>Privileges</a:t>
            </a:r>
          </a:p>
          <a:p>
            <a:pPr lvl="1"/>
            <a:r>
              <a:rPr lang="en-US" dirty="0"/>
              <a:t>Protecting</a:t>
            </a:r>
            <a:r>
              <a:rPr lang="en-US" baseline="0" dirty="0"/>
              <a:t> data</a:t>
            </a:r>
          </a:p>
          <a:p>
            <a:pPr lvl="1"/>
            <a:r>
              <a:rPr lang="en-US" baseline="0" dirty="0"/>
              <a:t>Protecting resources</a:t>
            </a:r>
          </a:p>
          <a:p>
            <a:r>
              <a:rPr lang="en-US" b="1" dirty="0"/>
              <a:t>Designing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22947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B172-6B8C-622C-8F3C-DD42FC16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Least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A0FA-3149-AD5C-7E18-A2B644C8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systems are configured  to provide only essential capabilities and to prohibit or restrict the use of non-essential functions, such as ports, protocols, and/or services that are not integral to the operation of that information system. </a:t>
            </a:r>
          </a:p>
        </p:txBody>
      </p:sp>
    </p:spTree>
    <p:extLst>
      <p:ext uri="{BB962C8B-B14F-4D97-AF65-F5344CB8AC3E}">
        <p14:creationId xmlns:p14="http://schemas.microsoft.com/office/powerpoint/2010/main" val="2672781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F36F-312E-E2B9-C826-0B5C8B98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Liiting</a:t>
            </a:r>
            <a:r>
              <a:rPr lang="en-US" dirty="0"/>
              <a:t>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10BE-CD41-A4EB-D35D-27A46A10E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Restrict number of access points. E.g. require access through a gateway</a:t>
            </a:r>
          </a:p>
          <a:p>
            <a:pPr lvl="0"/>
            <a:r>
              <a:rPr lang="en-US" dirty="0"/>
              <a:t>Restrict traffic. E.g. Firewalls can restrict access based on port numbers.</a:t>
            </a:r>
          </a:p>
        </p:txBody>
      </p:sp>
    </p:spTree>
    <p:extLst>
      <p:ext uri="{BB962C8B-B14F-4D97-AF65-F5344CB8AC3E}">
        <p14:creationId xmlns:p14="http://schemas.microsoft.com/office/powerpoint/2010/main" val="700791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61C7-4316-1C2C-4A7C-28C33555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attack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27D1-F03C-04FC-4A79-02F11A64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 surface</a:t>
            </a:r>
            <a:r>
              <a:rPr lang="en-US" baseline="0" dirty="0"/>
              <a:t> is </a:t>
            </a:r>
            <a:r>
              <a:rPr lang="en-US" dirty="0"/>
              <a:t>the total number of all possible entry points for unauthorized access into any system. </a:t>
            </a:r>
          </a:p>
          <a:p>
            <a:r>
              <a:rPr lang="en-US" dirty="0"/>
              <a:t>Techniques include</a:t>
            </a:r>
          </a:p>
          <a:p>
            <a:pPr lvl="1"/>
            <a:r>
              <a:rPr lang="en-US" dirty="0"/>
              <a:t>Disabling access to most ports. Firewalls only forward messages to specific ports.</a:t>
            </a:r>
          </a:p>
          <a:p>
            <a:pPr lvl="1"/>
            <a:r>
              <a:rPr lang="en-US" dirty="0"/>
              <a:t>Segmenting networks. Use principle of least privilege to control access</a:t>
            </a:r>
          </a:p>
        </p:txBody>
      </p:sp>
    </p:spTree>
    <p:extLst>
      <p:ext uri="{BB962C8B-B14F-4D97-AF65-F5344CB8AC3E}">
        <p14:creationId xmlns:p14="http://schemas.microsoft.com/office/powerpoint/2010/main" val="3187013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FF64-D296-C541-289D-4BE8C7D0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DDCD-404E-267E-D90D-0538A288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executable is being built, an SBOM (Software Bill of Materials) can be created. </a:t>
            </a:r>
          </a:p>
          <a:p>
            <a:r>
              <a:rPr lang="en-US" dirty="0"/>
              <a:t> An SBOM enumerates all the dependencies included in your </a:t>
            </a:r>
            <a:r>
              <a:rPr lang="en-US" dirty="0" err="1"/>
              <a:t>ervice</a:t>
            </a:r>
            <a:r>
              <a:rPr lang="en-US" dirty="0"/>
              <a:t>. </a:t>
            </a:r>
          </a:p>
          <a:p>
            <a:r>
              <a:rPr lang="en-US" dirty="0"/>
              <a:t>This allows for scanning for vulnerabilities once your service is in production.</a:t>
            </a:r>
          </a:p>
          <a:p>
            <a:r>
              <a:rPr lang="en-US" dirty="0"/>
              <a:t>A vulnerability in a dependency may have been discovered after you deployed the dependency.</a:t>
            </a:r>
          </a:p>
        </p:txBody>
      </p:sp>
    </p:spTree>
    <p:extLst>
      <p:ext uri="{BB962C8B-B14F-4D97-AF65-F5344CB8AC3E}">
        <p14:creationId xmlns:p14="http://schemas.microsoft.com/office/powerpoint/2010/main" val="2633580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2F68-AC46-22C9-0706-D9B79127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1827-8643-F880-0420-FC370CDA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Privilege Separation Each component possesses minimum privileges required for it to function</a:t>
            </a:r>
          </a:p>
          <a:p>
            <a:pPr>
              <a:lnSpc>
                <a:spcPct val="90000"/>
              </a:lnSpc>
            </a:pPr>
            <a:r>
              <a:rPr lang="en-US" dirty="0"/>
              <a:t>Distrustful Composition.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 don’t fully trust each other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Canonicalize, sanitize, normalize, and validate inputs to limit potential attacks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Sanitize outputs to prevent information and capability leaks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 access tokens</a:t>
            </a:r>
          </a:p>
        </p:txBody>
      </p:sp>
    </p:spTree>
    <p:extLst>
      <p:ext uri="{BB962C8B-B14F-4D97-AF65-F5344CB8AC3E}">
        <p14:creationId xmlns:p14="http://schemas.microsoft.com/office/powerpoint/2010/main" val="2086367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77EB-61B9-6AA4-DF85-2C92678B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CEEB-0FD5-680F-09A3-93E44686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Privilege minimalization – Privileges are disabled most of the time. Enabled only when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8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Basic security</a:t>
            </a:r>
          </a:p>
          <a:p>
            <a:pPr lvl="1"/>
            <a:r>
              <a:rPr lang="en-US" b="1" dirty="0"/>
              <a:t>Privileges</a:t>
            </a:r>
          </a:p>
          <a:p>
            <a:pPr lvl="1"/>
            <a:r>
              <a:rPr lang="en-US" dirty="0"/>
              <a:t>Protecting</a:t>
            </a:r>
            <a:r>
              <a:rPr lang="en-US" baseline="0" dirty="0"/>
              <a:t> data</a:t>
            </a:r>
          </a:p>
          <a:p>
            <a:pPr lvl="1"/>
            <a:r>
              <a:rPr lang="en-US" baseline="0" dirty="0"/>
              <a:t>Protecting resources</a:t>
            </a:r>
          </a:p>
          <a:p>
            <a:r>
              <a:rPr lang="en-US" dirty="0"/>
              <a:t>Designing for security</a:t>
            </a:r>
          </a:p>
        </p:txBody>
      </p:sp>
    </p:spTree>
    <p:extLst>
      <p:ext uri="{BB962C8B-B14F-4D97-AF65-F5344CB8AC3E}">
        <p14:creationId xmlns:p14="http://schemas.microsoft.com/office/powerpoint/2010/main" val="36446458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CD10-C2F7-2774-1D01-3211A74A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by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00F8-8807-2595-96C8-C10E87F1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 t</a:t>
            </a:r>
            <a:r>
              <a:rPr lang="en-US" baseline="0" dirty="0"/>
              <a:t> </a:t>
            </a:r>
            <a:r>
              <a:rPr lang="en-US" dirty="0"/>
              <a:t>initiative </a:t>
            </a:r>
            <a:r>
              <a:rPr lang="en-US" dirty="0">
                <a:hlinkClick r:id="rId2"/>
              </a:rPr>
              <a:t>https://www.cisa.gov/sites/default/files/2023-04/principles_approaches_for_security-by-design-default_508_0.pdf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78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F939-DDD0-6234-2F09-BA76FDC2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by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3690-0224-3329-BA6D-2A0F9BDA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memory safe languages. 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 memory safety bugs are often security issues, memory safe languages are more secure than languages that are not memory safe. Memory safe languages include Rust, Go, C#, Java, Swift, Python, and JavaScript.</a:t>
            </a:r>
          </a:p>
          <a:p>
            <a:r>
              <a:rPr lang="en-US" dirty="0"/>
              <a:t>Require modification of default passwords.</a:t>
            </a:r>
          </a:p>
          <a:p>
            <a:r>
              <a:rPr lang="en-US" dirty="0"/>
              <a:t>Other recommendations in report cited.</a:t>
            </a:r>
          </a:p>
        </p:txBody>
      </p:sp>
    </p:spTree>
    <p:extLst>
      <p:ext uri="{BB962C8B-B14F-4D97-AF65-F5344CB8AC3E}">
        <p14:creationId xmlns:p14="http://schemas.microsoft.com/office/powerpoint/2010/main" val="2394535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4AE4-6668-DA1E-ADFC-90DB3E9A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FE6A-A743-4C5F-4523-546A5CEC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r>
              <a:rPr lang="en-US" dirty="0"/>
              <a:t>Security</a:t>
            </a:r>
            <a:r>
              <a:rPr lang="en-US" baseline="0" dirty="0"/>
              <a:t> involves protecting both data and resources</a:t>
            </a:r>
          </a:p>
          <a:p>
            <a:r>
              <a:rPr lang="en-US" baseline="0" dirty="0"/>
              <a:t>Data at rest can be protected by symmetric encryption</a:t>
            </a:r>
          </a:p>
          <a:p>
            <a:r>
              <a:rPr lang="en-US" baseline="0" dirty="0"/>
              <a:t>Data in transit can be protected by TLS.</a:t>
            </a:r>
          </a:p>
          <a:p>
            <a:r>
              <a:rPr lang="en-US" baseline="0" dirty="0"/>
              <a:t>The integrity of data can be verified by hash function.</a:t>
            </a:r>
          </a:p>
        </p:txBody>
      </p:sp>
    </p:spTree>
    <p:extLst>
      <p:ext uri="{BB962C8B-B14F-4D97-AF65-F5344CB8AC3E}">
        <p14:creationId xmlns:p14="http://schemas.microsoft.com/office/powerpoint/2010/main" val="4265598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CEF8-B701-6646-AB62-EE77606B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4E21-FE17-37B7-C9F5-2CD7F4C5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/>
              <a:t>Protecting resources involves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Access controls at resources</a:t>
            </a:r>
          </a:p>
          <a:p>
            <a:pPr lvl="0"/>
            <a:r>
              <a:rPr lang="en-US" dirty="0"/>
              <a:t>Use secure design patterns</a:t>
            </a:r>
          </a:p>
          <a:p>
            <a:pPr lvl="0"/>
            <a:r>
              <a:rPr lang="en-US" dirty="0"/>
              <a:t>Recommendations</a:t>
            </a:r>
            <a:r>
              <a:rPr lang="en-US" baseline="0" dirty="0"/>
              <a:t> are </a:t>
            </a:r>
            <a:r>
              <a:rPr lang="en-US" baseline="0"/>
              <a:t>contained in  </a:t>
            </a:r>
            <a:r>
              <a:rPr lang="en-US" baseline="0" dirty="0"/>
              <a:t>“Secure by Design”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1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0ED8-3E65-9454-446C-09E2B5EA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least privilege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8833-2231-686A-2A67-3798CF80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security architecture should be designed so that each entity is granted the minimum system resources and authorizations that the entity needs to perform its function.</a:t>
            </a:r>
          </a:p>
          <a:p>
            <a:pPr lvl="0"/>
            <a:r>
              <a:rPr lang="en-US" dirty="0"/>
              <a:t>An entity is a person or a program.</a:t>
            </a:r>
          </a:p>
          <a:p>
            <a:pPr lvl="0"/>
            <a:r>
              <a:rPr lang="en-US" dirty="0"/>
              <a:t>Requires that entities be authenticated and authorized to perform its function.</a:t>
            </a:r>
          </a:p>
        </p:txBody>
      </p:sp>
    </p:spTree>
    <p:extLst>
      <p:ext uri="{BB962C8B-B14F-4D97-AF65-F5344CB8AC3E}">
        <p14:creationId xmlns:p14="http://schemas.microsoft.com/office/powerpoint/2010/main" val="407903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3BB3-DD8D-D03E-C975-F481B368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083E-43D4-86FA-7C22-B7D3A31E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is the process of verifying that you are who you say you are.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CD8AC6-C373-F961-C271-78B6C6E73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38475"/>
            <a:ext cx="36576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5F448B-6239-F0FC-01CA-06F88EA07E17}"/>
              </a:ext>
            </a:extLst>
          </p:cNvPr>
          <p:cNvSpPr txBox="1"/>
          <p:nvPr/>
        </p:nvSpPr>
        <p:spPr>
          <a:xfrm>
            <a:off x="4876800" y="3308002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the internet, nobody knows you’re a dog</a:t>
            </a:r>
          </a:p>
        </p:txBody>
      </p:sp>
    </p:spTree>
    <p:extLst>
      <p:ext uri="{BB962C8B-B14F-4D97-AF65-F5344CB8AC3E}">
        <p14:creationId xmlns:p14="http://schemas.microsoft.com/office/powerpoint/2010/main" val="388848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2EB4-D1D3-A49A-3861-1AEEFC5B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140DC-E90A-7476-F168-44E56C47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you know (password, answers to questions)</a:t>
            </a:r>
          </a:p>
          <a:p>
            <a:pPr lvl="1"/>
            <a:r>
              <a:rPr lang="en-US" dirty="0"/>
              <a:t>What you have (smartphone, key card)</a:t>
            </a:r>
          </a:p>
          <a:p>
            <a:pPr lvl="1"/>
            <a:r>
              <a:rPr lang="en-US" dirty="0"/>
              <a:t>What you are (biometrics)</a:t>
            </a:r>
          </a:p>
        </p:txBody>
      </p:sp>
    </p:spTree>
    <p:extLst>
      <p:ext uri="{BB962C8B-B14F-4D97-AF65-F5344CB8AC3E}">
        <p14:creationId xmlns:p14="http://schemas.microsoft.com/office/powerpoint/2010/main" val="424829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C940-31A2-8714-5936-D96D99C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A838-7A79-FD1F-5599-525AA536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can be either as an individual or as a member of a group.</a:t>
            </a:r>
          </a:p>
          <a:p>
            <a:r>
              <a:rPr lang="en-US" sz="2800" dirty="0"/>
              <a:t>Individuals are assigned privileges</a:t>
            </a:r>
          </a:p>
          <a:p>
            <a:r>
              <a:rPr lang="en-US" dirty="0"/>
              <a:t>More commonly, individuals are assigned roles and roles are assigned privileges.</a:t>
            </a:r>
          </a:p>
          <a:p>
            <a:r>
              <a:rPr lang="en-US" sz="2800" dirty="0"/>
              <a:t>Role Based Access Control (RBAC) is the norm in other than small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11795685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10712</TotalTime>
  <Words>2068</Words>
  <Application>Microsoft Office PowerPoint</Application>
  <PresentationFormat>On-screen Show (4:3)</PresentationFormat>
  <Paragraphs>271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Arial MT</vt:lpstr>
      <vt:lpstr>Calibri</vt:lpstr>
      <vt:lpstr>Times</vt:lpstr>
      <vt:lpstr>Verdana</vt:lpstr>
      <vt:lpstr>Blank Presentation</vt:lpstr>
      <vt:lpstr>Security</vt:lpstr>
      <vt:lpstr>Outline</vt:lpstr>
      <vt:lpstr>Security</vt:lpstr>
      <vt:lpstr>CIA definition of security</vt:lpstr>
      <vt:lpstr>Outline</vt:lpstr>
      <vt:lpstr>Principle of least privilege</vt:lpstr>
      <vt:lpstr>Authentication</vt:lpstr>
      <vt:lpstr>Authentication factors</vt:lpstr>
      <vt:lpstr>Authorization</vt:lpstr>
      <vt:lpstr>Authorization</vt:lpstr>
      <vt:lpstr>Outline</vt:lpstr>
      <vt:lpstr>Data</vt:lpstr>
      <vt:lpstr>Hashing</vt:lpstr>
      <vt:lpstr>Use of Hashing</vt:lpstr>
      <vt:lpstr>Encryption</vt:lpstr>
      <vt:lpstr>Symmetric encryption</vt:lpstr>
      <vt:lpstr>Asymmetric encryption</vt:lpstr>
      <vt:lpstr>Performance comparison</vt:lpstr>
      <vt:lpstr>Public/private keys</vt:lpstr>
      <vt:lpstr>Guaranteeing only recipient can read a message</vt:lpstr>
      <vt:lpstr>Guaranteeing a sender of a message</vt:lpstr>
      <vt:lpstr>Digital Signature</vt:lpstr>
      <vt:lpstr>The message cannot be altered</vt:lpstr>
      <vt:lpstr>Why encrypt just the hash value?</vt:lpstr>
      <vt:lpstr>Public Key Infrastructure</vt:lpstr>
      <vt:lpstr>Digital Certificate</vt:lpstr>
      <vt:lpstr>Types of certificates</vt:lpstr>
      <vt:lpstr>TLS</vt:lpstr>
      <vt:lpstr>Man in the middle attack</vt:lpstr>
      <vt:lpstr>TLS Overview</vt:lpstr>
      <vt:lpstr>TLS handshake</vt:lpstr>
      <vt:lpstr>Creating symmetric key</vt:lpstr>
      <vt:lpstr>Additional implementation issues</vt:lpstr>
      <vt:lpstr>Thwarting man in the middle</vt:lpstr>
      <vt:lpstr>TLS steps (again)</vt:lpstr>
      <vt:lpstr>Data in use</vt:lpstr>
      <vt:lpstr>Protectting data in use</vt:lpstr>
      <vt:lpstr>Protecting data at rest</vt:lpstr>
      <vt:lpstr>Outline</vt:lpstr>
      <vt:lpstr>Protecting resources</vt:lpstr>
      <vt:lpstr>Denial of Service attack</vt:lpstr>
      <vt:lpstr> Use a Content Distribution Network</vt:lpstr>
      <vt:lpstr>Outline</vt:lpstr>
      <vt:lpstr>Least functionality</vt:lpstr>
      <vt:lpstr>Liiting access</vt:lpstr>
      <vt:lpstr>Limit attack surface</vt:lpstr>
      <vt:lpstr>SBOM</vt:lpstr>
      <vt:lpstr>Secure Design Patterns</vt:lpstr>
      <vt:lpstr>Secure Design Patterns</vt:lpstr>
      <vt:lpstr>Secure by design</vt:lpstr>
      <vt:lpstr>Secure by Design </vt:lpstr>
      <vt:lpstr>Summary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646</cp:revision>
  <cp:lastPrinted>2021-08-31T12:41:04Z</cp:lastPrinted>
  <dcterms:created xsi:type="dcterms:W3CDTF">2004-11-16T18:39:34Z</dcterms:created>
  <dcterms:modified xsi:type="dcterms:W3CDTF">2023-05-07T12:15:45Z</dcterms:modified>
</cp:coreProperties>
</file>