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8" r:id="rId17"/>
    <p:sldId id="289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1" r:id="rId26"/>
    <p:sldId id="282" r:id="rId27"/>
    <p:sldId id="283" r:id="rId28"/>
    <p:sldId id="284" r:id="rId29"/>
    <p:sldId id="285" r:id="rId30"/>
    <p:sldId id="291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34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6976AB36-2B15-3ECA-A822-C402739BED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6324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John Klein 2022</a:t>
            </a:r>
            <a:endParaRPr lang="en-US" sz="1000" dirty="0"/>
          </a:p>
        </p:txBody>
      </p:sp>
      <p:pic>
        <p:nvPicPr>
          <p:cNvPr id="2" name="Picture 7" descr="wordmark3r">
            <a:extLst>
              <a:ext uri="{FF2B5EF4-FFF2-40B4-BE49-F238E27FC236}">
                <a16:creationId xmlns:a16="http://schemas.microsoft.com/office/drawing/2014/main" id="{923B9928-4723-E6FD-2189-3FF6D925EE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 2 </a:t>
            </a:r>
            <a:r>
              <a:rPr lang="en-US" dirty="0" err="1"/>
              <a:t>nd</a:t>
            </a:r>
            <a:r>
              <a:rPr lang="en-US" dirty="0"/>
              <a:t>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400800" cy="533400"/>
          </a:xfrm>
        </p:spPr>
        <p:txBody>
          <a:bodyPr/>
          <a:lstStyle/>
          <a:p>
            <a:r>
              <a:rPr lang="en-US" sz="3200" dirty="0"/>
              <a:t>Chapter 2 -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8196" y="2903792"/>
            <a:ext cx="1530667" cy="741045"/>
          </a:xfrm>
          <a:custGeom>
            <a:avLst/>
            <a:gdLst/>
            <a:ahLst/>
            <a:cxnLst/>
            <a:rect l="l" t="t" r="r" b="b"/>
            <a:pathLst>
              <a:path w="2040890" h="988060">
                <a:moveTo>
                  <a:pt x="0" y="493775"/>
                </a:moveTo>
                <a:lnTo>
                  <a:pt x="7949" y="431844"/>
                </a:lnTo>
                <a:lnTo>
                  <a:pt x="31161" y="372207"/>
                </a:lnTo>
                <a:lnTo>
                  <a:pt x="68679" y="315326"/>
                </a:lnTo>
                <a:lnTo>
                  <a:pt x="119547" y="261665"/>
                </a:lnTo>
                <a:lnTo>
                  <a:pt x="149688" y="236186"/>
                </a:lnTo>
                <a:lnTo>
                  <a:pt x="182808" y="211686"/>
                </a:lnTo>
                <a:lnTo>
                  <a:pt x="218788" y="188223"/>
                </a:lnTo>
                <a:lnTo>
                  <a:pt x="257507" y="165854"/>
                </a:lnTo>
                <a:lnTo>
                  <a:pt x="298846" y="144637"/>
                </a:lnTo>
                <a:lnTo>
                  <a:pt x="342687" y="124630"/>
                </a:lnTo>
                <a:lnTo>
                  <a:pt x="388908" y="105891"/>
                </a:lnTo>
                <a:lnTo>
                  <a:pt x="437391" y="88478"/>
                </a:lnTo>
                <a:lnTo>
                  <a:pt x="488016" y="72448"/>
                </a:lnTo>
                <a:lnTo>
                  <a:pt x="540664" y="57860"/>
                </a:lnTo>
                <a:lnTo>
                  <a:pt x="595215" y="44772"/>
                </a:lnTo>
                <a:lnTo>
                  <a:pt x="651549" y="33241"/>
                </a:lnTo>
                <a:lnTo>
                  <a:pt x="709548" y="23325"/>
                </a:lnTo>
                <a:lnTo>
                  <a:pt x="769091" y="15082"/>
                </a:lnTo>
                <a:lnTo>
                  <a:pt x="830059" y="8570"/>
                </a:lnTo>
                <a:lnTo>
                  <a:pt x="892332" y="3847"/>
                </a:lnTo>
                <a:lnTo>
                  <a:pt x="955792" y="971"/>
                </a:lnTo>
                <a:lnTo>
                  <a:pt x="1020317" y="0"/>
                </a:lnTo>
                <a:lnTo>
                  <a:pt x="1084843" y="971"/>
                </a:lnTo>
                <a:lnTo>
                  <a:pt x="1148303" y="3847"/>
                </a:lnTo>
                <a:lnTo>
                  <a:pt x="1210576" y="8570"/>
                </a:lnTo>
                <a:lnTo>
                  <a:pt x="1271544" y="15082"/>
                </a:lnTo>
                <a:lnTo>
                  <a:pt x="1331087" y="23325"/>
                </a:lnTo>
                <a:lnTo>
                  <a:pt x="1389086" y="33241"/>
                </a:lnTo>
                <a:lnTo>
                  <a:pt x="1445420" y="44772"/>
                </a:lnTo>
                <a:lnTo>
                  <a:pt x="1499971" y="57860"/>
                </a:lnTo>
                <a:lnTo>
                  <a:pt x="1552619" y="72448"/>
                </a:lnTo>
                <a:lnTo>
                  <a:pt x="1603244" y="88478"/>
                </a:lnTo>
                <a:lnTo>
                  <a:pt x="1651727" y="105891"/>
                </a:lnTo>
                <a:lnTo>
                  <a:pt x="1697948" y="124630"/>
                </a:lnTo>
                <a:lnTo>
                  <a:pt x="1741789" y="144637"/>
                </a:lnTo>
                <a:lnTo>
                  <a:pt x="1783128" y="165854"/>
                </a:lnTo>
                <a:lnTo>
                  <a:pt x="1821847" y="188223"/>
                </a:lnTo>
                <a:lnTo>
                  <a:pt x="1857827" y="211686"/>
                </a:lnTo>
                <a:lnTo>
                  <a:pt x="1890947" y="236186"/>
                </a:lnTo>
                <a:lnTo>
                  <a:pt x="1921088" y="261665"/>
                </a:lnTo>
                <a:lnTo>
                  <a:pt x="1971956" y="315326"/>
                </a:lnTo>
                <a:lnTo>
                  <a:pt x="2009474" y="372207"/>
                </a:lnTo>
                <a:lnTo>
                  <a:pt x="2032686" y="431844"/>
                </a:lnTo>
                <a:lnTo>
                  <a:pt x="2040636" y="493775"/>
                </a:lnTo>
                <a:lnTo>
                  <a:pt x="2038628" y="524999"/>
                </a:lnTo>
                <a:lnTo>
                  <a:pt x="2022928" y="585841"/>
                </a:lnTo>
                <a:lnTo>
                  <a:pt x="1992443" y="644158"/>
                </a:lnTo>
                <a:lnTo>
                  <a:pt x="1948131" y="699487"/>
                </a:lnTo>
                <a:lnTo>
                  <a:pt x="1890947" y="751365"/>
                </a:lnTo>
                <a:lnTo>
                  <a:pt x="1857827" y="775865"/>
                </a:lnTo>
                <a:lnTo>
                  <a:pt x="1821847" y="799328"/>
                </a:lnTo>
                <a:lnTo>
                  <a:pt x="1783128" y="821697"/>
                </a:lnTo>
                <a:lnTo>
                  <a:pt x="1741789" y="842914"/>
                </a:lnTo>
                <a:lnTo>
                  <a:pt x="1697948" y="862921"/>
                </a:lnTo>
                <a:lnTo>
                  <a:pt x="1651727" y="881660"/>
                </a:lnTo>
                <a:lnTo>
                  <a:pt x="1603244" y="899073"/>
                </a:lnTo>
                <a:lnTo>
                  <a:pt x="1552619" y="915103"/>
                </a:lnTo>
                <a:lnTo>
                  <a:pt x="1499971" y="929691"/>
                </a:lnTo>
                <a:lnTo>
                  <a:pt x="1445420" y="942779"/>
                </a:lnTo>
                <a:lnTo>
                  <a:pt x="1389086" y="954310"/>
                </a:lnTo>
                <a:lnTo>
                  <a:pt x="1331087" y="964226"/>
                </a:lnTo>
                <a:lnTo>
                  <a:pt x="1271544" y="972469"/>
                </a:lnTo>
                <a:lnTo>
                  <a:pt x="1210576" y="978981"/>
                </a:lnTo>
                <a:lnTo>
                  <a:pt x="1148303" y="983704"/>
                </a:lnTo>
                <a:lnTo>
                  <a:pt x="1084843" y="986580"/>
                </a:lnTo>
                <a:lnTo>
                  <a:pt x="1020317" y="987551"/>
                </a:lnTo>
                <a:lnTo>
                  <a:pt x="955792" y="986580"/>
                </a:lnTo>
                <a:lnTo>
                  <a:pt x="892332" y="983704"/>
                </a:lnTo>
                <a:lnTo>
                  <a:pt x="830059" y="978981"/>
                </a:lnTo>
                <a:lnTo>
                  <a:pt x="769091" y="972469"/>
                </a:lnTo>
                <a:lnTo>
                  <a:pt x="709548" y="964226"/>
                </a:lnTo>
                <a:lnTo>
                  <a:pt x="651549" y="954310"/>
                </a:lnTo>
                <a:lnTo>
                  <a:pt x="595215" y="942779"/>
                </a:lnTo>
                <a:lnTo>
                  <a:pt x="540664" y="929691"/>
                </a:lnTo>
                <a:lnTo>
                  <a:pt x="488016" y="915103"/>
                </a:lnTo>
                <a:lnTo>
                  <a:pt x="437391" y="899073"/>
                </a:lnTo>
                <a:lnTo>
                  <a:pt x="388908" y="881660"/>
                </a:lnTo>
                <a:lnTo>
                  <a:pt x="342687" y="862921"/>
                </a:lnTo>
                <a:lnTo>
                  <a:pt x="298846" y="842914"/>
                </a:lnTo>
                <a:lnTo>
                  <a:pt x="257507" y="821697"/>
                </a:lnTo>
                <a:lnTo>
                  <a:pt x="218788" y="799328"/>
                </a:lnTo>
                <a:lnTo>
                  <a:pt x="182808" y="775865"/>
                </a:lnTo>
                <a:lnTo>
                  <a:pt x="149688" y="751365"/>
                </a:lnTo>
                <a:lnTo>
                  <a:pt x="119547" y="725886"/>
                </a:lnTo>
                <a:lnTo>
                  <a:pt x="68679" y="672225"/>
                </a:lnTo>
                <a:lnTo>
                  <a:pt x="31161" y="615344"/>
                </a:lnTo>
                <a:lnTo>
                  <a:pt x="7949" y="555707"/>
                </a:lnTo>
                <a:lnTo>
                  <a:pt x="0" y="4937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19458" y="3220403"/>
            <a:ext cx="4076700" cy="1635919"/>
            <a:chOff x="3359277" y="3150870"/>
            <a:chExt cx="5435600" cy="2181225"/>
          </a:xfrm>
        </p:grpSpPr>
        <p:sp>
          <p:nvSpPr>
            <p:cNvPr id="4" name="object 4"/>
            <p:cNvSpPr/>
            <p:nvPr/>
          </p:nvSpPr>
          <p:spPr>
            <a:xfrm>
              <a:off x="5144262" y="4335018"/>
              <a:ext cx="2040889" cy="988060"/>
            </a:xfrm>
            <a:custGeom>
              <a:avLst/>
              <a:gdLst/>
              <a:ahLst/>
              <a:cxnLst/>
              <a:rect l="l" t="t" r="r" b="b"/>
              <a:pathLst>
                <a:path w="2040890" h="988060">
                  <a:moveTo>
                    <a:pt x="0" y="493775"/>
                  </a:moveTo>
                  <a:lnTo>
                    <a:pt x="7949" y="431844"/>
                  </a:lnTo>
                  <a:lnTo>
                    <a:pt x="31161" y="372207"/>
                  </a:lnTo>
                  <a:lnTo>
                    <a:pt x="68679" y="315326"/>
                  </a:lnTo>
                  <a:lnTo>
                    <a:pt x="119547" y="261665"/>
                  </a:lnTo>
                  <a:lnTo>
                    <a:pt x="149688" y="236186"/>
                  </a:lnTo>
                  <a:lnTo>
                    <a:pt x="182808" y="211686"/>
                  </a:lnTo>
                  <a:lnTo>
                    <a:pt x="218788" y="188223"/>
                  </a:lnTo>
                  <a:lnTo>
                    <a:pt x="257507" y="165854"/>
                  </a:lnTo>
                  <a:lnTo>
                    <a:pt x="298846" y="144637"/>
                  </a:lnTo>
                  <a:lnTo>
                    <a:pt x="342687" y="124630"/>
                  </a:lnTo>
                  <a:lnTo>
                    <a:pt x="388908" y="105891"/>
                  </a:lnTo>
                  <a:lnTo>
                    <a:pt x="437391" y="88478"/>
                  </a:lnTo>
                  <a:lnTo>
                    <a:pt x="488016" y="72448"/>
                  </a:lnTo>
                  <a:lnTo>
                    <a:pt x="540664" y="57860"/>
                  </a:lnTo>
                  <a:lnTo>
                    <a:pt x="595215" y="44772"/>
                  </a:lnTo>
                  <a:lnTo>
                    <a:pt x="651549" y="33241"/>
                  </a:lnTo>
                  <a:lnTo>
                    <a:pt x="709548" y="23325"/>
                  </a:lnTo>
                  <a:lnTo>
                    <a:pt x="769091" y="15082"/>
                  </a:lnTo>
                  <a:lnTo>
                    <a:pt x="830059" y="8570"/>
                  </a:lnTo>
                  <a:lnTo>
                    <a:pt x="892332" y="3847"/>
                  </a:lnTo>
                  <a:lnTo>
                    <a:pt x="955792" y="971"/>
                  </a:lnTo>
                  <a:lnTo>
                    <a:pt x="1020317" y="0"/>
                  </a:lnTo>
                  <a:lnTo>
                    <a:pt x="1084843" y="971"/>
                  </a:lnTo>
                  <a:lnTo>
                    <a:pt x="1148303" y="3847"/>
                  </a:lnTo>
                  <a:lnTo>
                    <a:pt x="1210576" y="8570"/>
                  </a:lnTo>
                  <a:lnTo>
                    <a:pt x="1271544" y="15082"/>
                  </a:lnTo>
                  <a:lnTo>
                    <a:pt x="1331087" y="23325"/>
                  </a:lnTo>
                  <a:lnTo>
                    <a:pt x="1389086" y="33241"/>
                  </a:lnTo>
                  <a:lnTo>
                    <a:pt x="1445420" y="44772"/>
                  </a:lnTo>
                  <a:lnTo>
                    <a:pt x="1499971" y="57860"/>
                  </a:lnTo>
                  <a:lnTo>
                    <a:pt x="1552619" y="72448"/>
                  </a:lnTo>
                  <a:lnTo>
                    <a:pt x="1603244" y="88478"/>
                  </a:lnTo>
                  <a:lnTo>
                    <a:pt x="1651727" y="105891"/>
                  </a:lnTo>
                  <a:lnTo>
                    <a:pt x="1697948" y="124630"/>
                  </a:lnTo>
                  <a:lnTo>
                    <a:pt x="1741789" y="144637"/>
                  </a:lnTo>
                  <a:lnTo>
                    <a:pt x="1783128" y="165854"/>
                  </a:lnTo>
                  <a:lnTo>
                    <a:pt x="1821847" y="188223"/>
                  </a:lnTo>
                  <a:lnTo>
                    <a:pt x="1857827" y="211686"/>
                  </a:lnTo>
                  <a:lnTo>
                    <a:pt x="1890947" y="236186"/>
                  </a:lnTo>
                  <a:lnTo>
                    <a:pt x="1921088" y="261665"/>
                  </a:lnTo>
                  <a:lnTo>
                    <a:pt x="1971956" y="315326"/>
                  </a:lnTo>
                  <a:lnTo>
                    <a:pt x="2009474" y="372207"/>
                  </a:lnTo>
                  <a:lnTo>
                    <a:pt x="2032686" y="431844"/>
                  </a:lnTo>
                  <a:lnTo>
                    <a:pt x="2040636" y="493775"/>
                  </a:lnTo>
                  <a:lnTo>
                    <a:pt x="2038628" y="524999"/>
                  </a:lnTo>
                  <a:lnTo>
                    <a:pt x="2022928" y="585841"/>
                  </a:lnTo>
                  <a:lnTo>
                    <a:pt x="1992443" y="644158"/>
                  </a:lnTo>
                  <a:lnTo>
                    <a:pt x="1948131" y="699487"/>
                  </a:lnTo>
                  <a:lnTo>
                    <a:pt x="1890947" y="751365"/>
                  </a:lnTo>
                  <a:lnTo>
                    <a:pt x="1857827" y="775865"/>
                  </a:lnTo>
                  <a:lnTo>
                    <a:pt x="1821847" y="799328"/>
                  </a:lnTo>
                  <a:lnTo>
                    <a:pt x="1783128" y="821697"/>
                  </a:lnTo>
                  <a:lnTo>
                    <a:pt x="1741789" y="842914"/>
                  </a:lnTo>
                  <a:lnTo>
                    <a:pt x="1697948" y="862921"/>
                  </a:lnTo>
                  <a:lnTo>
                    <a:pt x="1651727" y="881660"/>
                  </a:lnTo>
                  <a:lnTo>
                    <a:pt x="1603244" y="899073"/>
                  </a:lnTo>
                  <a:lnTo>
                    <a:pt x="1552619" y="915103"/>
                  </a:lnTo>
                  <a:lnTo>
                    <a:pt x="1499971" y="929691"/>
                  </a:lnTo>
                  <a:lnTo>
                    <a:pt x="1445420" y="942779"/>
                  </a:lnTo>
                  <a:lnTo>
                    <a:pt x="1389086" y="954310"/>
                  </a:lnTo>
                  <a:lnTo>
                    <a:pt x="1331087" y="964226"/>
                  </a:lnTo>
                  <a:lnTo>
                    <a:pt x="1271544" y="972469"/>
                  </a:lnTo>
                  <a:lnTo>
                    <a:pt x="1210576" y="978981"/>
                  </a:lnTo>
                  <a:lnTo>
                    <a:pt x="1148303" y="983704"/>
                  </a:lnTo>
                  <a:lnTo>
                    <a:pt x="1084843" y="986580"/>
                  </a:lnTo>
                  <a:lnTo>
                    <a:pt x="1020317" y="987551"/>
                  </a:lnTo>
                  <a:lnTo>
                    <a:pt x="955792" y="986580"/>
                  </a:lnTo>
                  <a:lnTo>
                    <a:pt x="892332" y="983704"/>
                  </a:lnTo>
                  <a:lnTo>
                    <a:pt x="830059" y="978981"/>
                  </a:lnTo>
                  <a:lnTo>
                    <a:pt x="769091" y="972469"/>
                  </a:lnTo>
                  <a:lnTo>
                    <a:pt x="709548" y="964226"/>
                  </a:lnTo>
                  <a:lnTo>
                    <a:pt x="651549" y="954310"/>
                  </a:lnTo>
                  <a:lnTo>
                    <a:pt x="595215" y="942779"/>
                  </a:lnTo>
                  <a:lnTo>
                    <a:pt x="540664" y="929691"/>
                  </a:lnTo>
                  <a:lnTo>
                    <a:pt x="488016" y="915103"/>
                  </a:lnTo>
                  <a:lnTo>
                    <a:pt x="437391" y="899073"/>
                  </a:lnTo>
                  <a:lnTo>
                    <a:pt x="388908" y="881660"/>
                  </a:lnTo>
                  <a:lnTo>
                    <a:pt x="342687" y="862921"/>
                  </a:lnTo>
                  <a:lnTo>
                    <a:pt x="298846" y="842914"/>
                  </a:lnTo>
                  <a:lnTo>
                    <a:pt x="257507" y="821697"/>
                  </a:lnTo>
                  <a:lnTo>
                    <a:pt x="218788" y="799328"/>
                  </a:lnTo>
                  <a:lnTo>
                    <a:pt x="182808" y="775865"/>
                  </a:lnTo>
                  <a:lnTo>
                    <a:pt x="149688" y="751365"/>
                  </a:lnTo>
                  <a:lnTo>
                    <a:pt x="119547" y="725886"/>
                  </a:lnTo>
                  <a:lnTo>
                    <a:pt x="68679" y="672225"/>
                  </a:lnTo>
                  <a:lnTo>
                    <a:pt x="31161" y="615344"/>
                  </a:lnTo>
                  <a:lnTo>
                    <a:pt x="7949" y="555707"/>
                  </a:lnTo>
                  <a:lnTo>
                    <a:pt x="0" y="4937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6162" y="3150869"/>
              <a:ext cx="2174875" cy="1726564"/>
            </a:xfrm>
            <a:custGeom>
              <a:avLst/>
              <a:gdLst/>
              <a:ahLst/>
              <a:cxnLst/>
              <a:rect l="l" t="t" r="r" b="b"/>
              <a:pathLst>
                <a:path w="2174875" h="1726564">
                  <a:moveTo>
                    <a:pt x="76200" y="1649984"/>
                  </a:moveTo>
                  <a:lnTo>
                    <a:pt x="47625" y="1649984"/>
                  </a:lnTo>
                  <a:lnTo>
                    <a:pt x="47625" y="71628"/>
                  </a:lnTo>
                  <a:lnTo>
                    <a:pt x="28575" y="71628"/>
                  </a:lnTo>
                  <a:lnTo>
                    <a:pt x="28575" y="1649984"/>
                  </a:lnTo>
                  <a:lnTo>
                    <a:pt x="0" y="1649984"/>
                  </a:lnTo>
                  <a:lnTo>
                    <a:pt x="38100" y="1726184"/>
                  </a:lnTo>
                  <a:lnTo>
                    <a:pt x="69850" y="1662684"/>
                  </a:lnTo>
                  <a:lnTo>
                    <a:pt x="76200" y="1649984"/>
                  </a:lnTo>
                  <a:close/>
                </a:path>
                <a:path w="2174875" h="1726564">
                  <a:moveTo>
                    <a:pt x="2174748" y="1578356"/>
                  </a:moveTo>
                  <a:lnTo>
                    <a:pt x="2146173" y="1578356"/>
                  </a:lnTo>
                  <a:lnTo>
                    <a:pt x="2146173" y="0"/>
                  </a:lnTo>
                  <a:lnTo>
                    <a:pt x="2127123" y="0"/>
                  </a:lnTo>
                  <a:lnTo>
                    <a:pt x="2127123" y="1578356"/>
                  </a:lnTo>
                  <a:lnTo>
                    <a:pt x="2098548" y="1578356"/>
                  </a:lnTo>
                  <a:lnTo>
                    <a:pt x="2136648" y="1654556"/>
                  </a:lnTo>
                  <a:lnTo>
                    <a:pt x="2168398" y="1591056"/>
                  </a:lnTo>
                  <a:lnTo>
                    <a:pt x="2174748" y="157835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8802" y="3829050"/>
              <a:ext cx="5416550" cy="586740"/>
            </a:xfrm>
            <a:custGeom>
              <a:avLst/>
              <a:gdLst/>
              <a:ahLst/>
              <a:cxnLst/>
              <a:rect l="l" t="t" r="r" b="b"/>
              <a:pathLst>
                <a:path w="5416550" h="586739">
                  <a:moveTo>
                    <a:pt x="0" y="206120"/>
                  </a:moveTo>
                  <a:lnTo>
                    <a:pt x="1581150" y="206120"/>
                  </a:lnTo>
                  <a:lnTo>
                    <a:pt x="1581150" y="30480"/>
                  </a:lnTo>
                  <a:lnTo>
                    <a:pt x="1859280" y="308610"/>
                  </a:lnTo>
                  <a:lnTo>
                    <a:pt x="1581150" y="586739"/>
                  </a:lnTo>
                  <a:lnTo>
                    <a:pt x="1581150" y="411099"/>
                  </a:lnTo>
                  <a:lnTo>
                    <a:pt x="0" y="411099"/>
                  </a:lnTo>
                  <a:lnTo>
                    <a:pt x="0" y="206120"/>
                  </a:lnTo>
                  <a:close/>
                </a:path>
                <a:path w="5416550" h="586739">
                  <a:moveTo>
                    <a:pt x="3861816" y="139064"/>
                  </a:moveTo>
                  <a:lnTo>
                    <a:pt x="5138166" y="139064"/>
                  </a:lnTo>
                  <a:lnTo>
                    <a:pt x="5138166" y="0"/>
                  </a:lnTo>
                  <a:lnTo>
                    <a:pt x="5416296" y="278130"/>
                  </a:lnTo>
                  <a:lnTo>
                    <a:pt x="5138166" y="556260"/>
                  </a:lnTo>
                  <a:lnTo>
                    <a:pt x="5138166" y="417194"/>
                  </a:lnTo>
                  <a:lnTo>
                    <a:pt x="3861816" y="417194"/>
                  </a:lnTo>
                  <a:lnTo>
                    <a:pt x="3861816" y="13906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78320" y="3725323"/>
            <a:ext cx="1115854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dirty="0">
                <a:latin typeface="Calibri"/>
                <a:cs typeface="Calibri"/>
              </a:rPr>
              <a:t>VM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image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10</a:t>
            </a:fld>
            <a:endParaRPr spc="-19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259890" y="640290"/>
            <a:ext cx="9810179" cy="95991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2383155" marR="1229678" indent="-1146810">
              <a:lnSpc>
                <a:spcPts val="3563"/>
              </a:lnSpc>
              <a:spcBef>
                <a:spcPts val="183"/>
              </a:spcBef>
            </a:pPr>
            <a:r>
              <a:rPr spc="-23" dirty="0"/>
              <a:t>Creating</a:t>
            </a:r>
            <a:r>
              <a:rPr spc="-135" dirty="0"/>
              <a:t> </a:t>
            </a:r>
            <a:r>
              <a:rPr dirty="0"/>
              <a:t>an</a:t>
            </a:r>
            <a:r>
              <a:rPr spc="-113" dirty="0"/>
              <a:t> </a:t>
            </a:r>
            <a:r>
              <a:rPr spc="-8" dirty="0"/>
              <a:t>image</a:t>
            </a:r>
            <a:r>
              <a:rPr spc="-135" dirty="0"/>
              <a:t> </a:t>
            </a:r>
            <a:r>
              <a:rPr dirty="0"/>
              <a:t>and</a:t>
            </a:r>
            <a:r>
              <a:rPr spc="-127" dirty="0"/>
              <a:t> </a:t>
            </a:r>
            <a:r>
              <a:rPr dirty="0"/>
              <a:t>using</a:t>
            </a:r>
            <a:r>
              <a:rPr spc="-131" dirty="0"/>
              <a:t> </a:t>
            </a:r>
            <a:r>
              <a:rPr dirty="0"/>
              <a:t>it</a:t>
            </a:r>
            <a:r>
              <a:rPr spc="-101" dirty="0"/>
              <a:t> </a:t>
            </a:r>
            <a:r>
              <a:rPr spc="-19" dirty="0"/>
              <a:t>to </a:t>
            </a:r>
            <a:r>
              <a:rPr spc="-23" dirty="0"/>
              <a:t>create</a:t>
            </a:r>
            <a:r>
              <a:rPr spc="-150" dirty="0"/>
              <a:t> </a:t>
            </a:r>
            <a:r>
              <a:rPr spc="-15" dirty="0"/>
              <a:t>another</a:t>
            </a:r>
            <a:r>
              <a:rPr spc="-150" dirty="0"/>
              <a:t> </a:t>
            </a:r>
            <a:r>
              <a:rPr spc="-19" dirty="0"/>
              <a:t>VM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1508" y="2778062"/>
            <a:ext cx="1851660" cy="2466060"/>
          </a:xfrm>
          <a:prstGeom prst="rect">
            <a:avLst/>
          </a:prstGeom>
          <a:ln w="1905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342424" marR="304800"/>
            <a:r>
              <a:rPr sz="2400" dirty="0">
                <a:latin typeface="Calibri"/>
                <a:cs typeface="Calibri"/>
              </a:rPr>
              <a:t>VM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5107" y="2810066"/>
            <a:ext cx="1851660" cy="3147015"/>
          </a:xfrm>
          <a:prstGeom prst="rect">
            <a:avLst/>
          </a:prstGeom>
          <a:ln w="1905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74320" marR="501015"/>
            <a:r>
              <a:rPr sz="2400" dirty="0">
                <a:latin typeface="Calibri"/>
                <a:cs typeface="Calibri"/>
              </a:rPr>
              <a:t>VM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original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527" y="4157434"/>
            <a:ext cx="1160529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 marL="9525">
              <a:spcBef>
                <a:spcPts val="4"/>
              </a:spcBef>
            </a:pPr>
            <a:r>
              <a:rPr sz="2400" spc="-8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3069" y="4093654"/>
            <a:ext cx="1160529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Read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70277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470184">
              <a:spcBef>
                <a:spcPts val="79"/>
              </a:spcBef>
            </a:pPr>
            <a:r>
              <a:rPr spc="-8" dirty="0"/>
              <a:t>Image</a:t>
            </a:r>
            <a:r>
              <a:rPr spc="-184" dirty="0"/>
              <a:t> </a:t>
            </a:r>
            <a:r>
              <a:rPr spc="-15" dirty="0"/>
              <a:t>across</a:t>
            </a:r>
            <a:r>
              <a:rPr spc="-161" dirty="0"/>
              <a:t> </a:t>
            </a:r>
            <a:r>
              <a:rPr spc="-23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027736" cy="304410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Gb(yte).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Reasonable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Gb(it)/sec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(rated)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8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byte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Moving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image,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theory,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64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1Gb(it)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.35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Gb(it)/sec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26" dirty="0">
                <a:latin typeface="Calibri"/>
                <a:cs typeface="Calibri"/>
              </a:rPr>
              <a:t>Transferring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~3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minutes.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VM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booted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13" y="914400"/>
            <a:ext cx="71801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64958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6788944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Google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Cloud?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166" y="1066800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4265295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Serverless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067" y="609600"/>
            <a:ext cx="6971729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06204" marR="3810" indent="-97154">
              <a:lnSpc>
                <a:spcPts val="3563"/>
              </a:lnSpc>
              <a:spcBef>
                <a:spcPts val="525"/>
              </a:spcBef>
            </a:pPr>
            <a:r>
              <a:rPr spc="-26" dirty="0"/>
              <a:t>Container</a:t>
            </a:r>
            <a:r>
              <a:rPr spc="-127" dirty="0"/>
              <a:t> </a:t>
            </a:r>
            <a:r>
              <a:rPr dirty="0"/>
              <a:t>is</a:t>
            </a:r>
            <a:r>
              <a:rPr spc="-105" dirty="0"/>
              <a:t> </a:t>
            </a:r>
            <a:r>
              <a:rPr spc="-15" dirty="0"/>
              <a:t>ligh</a:t>
            </a:r>
            <a:r>
              <a:rPr lang="en-US" spc="-15" dirty="0"/>
              <a:t>t</a:t>
            </a:r>
            <a:r>
              <a:rPr spc="-116" dirty="0"/>
              <a:t> </a:t>
            </a:r>
            <a:r>
              <a:rPr spc="-30" dirty="0"/>
              <a:t>weight </a:t>
            </a:r>
            <a:r>
              <a:rPr spc="-26" dirty="0"/>
              <a:t>virtualization</a:t>
            </a:r>
            <a:r>
              <a:rPr spc="-139" dirty="0"/>
              <a:t> </a:t>
            </a:r>
            <a:r>
              <a:rPr spc="-8" dirty="0"/>
              <a:t>mechanism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59035" y="1753843"/>
            <a:ext cx="7503795" cy="474745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54293" indent="-171926"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mechanism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maintain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advantages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 </a:t>
            </a:r>
            <a:r>
              <a:rPr sz="2400" spc="-23" dirty="0">
                <a:latin typeface="Calibri"/>
                <a:cs typeface="Calibri"/>
              </a:rPr>
              <a:t>virtualization—</a:t>
            </a:r>
            <a:r>
              <a:rPr sz="2400" dirty="0">
                <a:latin typeface="Calibri"/>
                <a:cs typeface="Calibri"/>
              </a:rPr>
              <a:t>isolation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containers—</a:t>
            </a:r>
            <a:r>
              <a:rPr sz="2400" spc="-8" dirty="0">
                <a:latin typeface="Calibri"/>
                <a:cs typeface="Calibri"/>
              </a:rPr>
              <a:t>while </a:t>
            </a:r>
            <a:r>
              <a:rPr sz="2400" dirty="0">
                <a:latin typeface="Calibri"/>
                <a:cs typeface="Calibri"/>
              </a:rPr>
              <a:t>reducing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startup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64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dependent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libraries.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isolated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8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space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Disk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usage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Processor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usage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usage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(with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exceptions).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0003"/>
            <a:ext cx="67229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649730">
              <a:spcBef>
                <a:spcPts val="79"/>
              </a:spcBef>
            </a:pPr>
            <a:r>
              <a:rPr spc="-26" dirty="0"/>
              <a:t>Executing</a:t>
            </a:r>
            <a:r>
              <a:rPr spc="-146" dirty="0"/>
              <a:t> </a:t>
            </a:r>
            <a:r>
              <a:rPr spc="-3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2268" y="2337055"/>
            <a:ext cx="3085624" cy="290060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63341" indent="-171450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top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 </a:t>
            </a:r>
            <a:r>
              <a:rPr sz="2400" spc="-8" dirty="0">
                <a:latin typeface="Calibri"/>
                <a:cs typeface="Calibri"/>
              </a:rPr>
              <a:t>engine</a:t>
            </a:r>
            <a:endParaRPr sz="2400">
              <a:latin typeface="Calibri"/>
              <a:cs typeface="Calibri"/>
            </a:endParaRPr>
          </a:p>
          <a:p>
            <a:pPr marL="180975" marR="3810" indent="-171450">
              <a:lnSpc>
                <a:spcPts val="2273"/>
              </a:lnSpc>
              <a:spcBef>
                <a:spcPts val="758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This,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turn,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180975" marR="128111" indent="-171450">
              <a:lnSpc>
                <a:spcPts val="2265"/>
              </a:lnSpc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992" y="2418017"/>
            <a:ext cx="4001166" cy="2707005"/>
          </a:xfrm>
          <a:custGeom>
            <a:avLst/>
            <a:gdLst/>
            <a:ahLst/>
            <a:cxnLst/>
            <a:rect l="l" t="t" r="r" b="b"/>
            <a:pathLst>
              <a:path w="4800600" h="3609340">
                <a:moveTo>
                  <a:pt x="0" y="601472"/>
                </a:moveTo>
                <a:lnTo>
                  <a:pt x="1809" y="554461"/>
                </a:lnTo>
                <a:lnTo>
                  <a:pt x="7148" y="508440"/>
                </a:lnTo>
                <a:lnTo>
                  <a:pt x="15882" y="463544"/>
                </a:lnTo>
                <a:lnTo>
                  <a:pt x="27879" y="419906"/>
                </a:lnTo>
                <a:lnTo>
                  <a:pt x="43005" y="377660"/>
                </a:lnTo>
                <a:lnTo>
                  <a:pt x="61125" y="336938"/>
                </a:lnTo>
                <a:lnTo>
                  <a:pt x="82107" y="297876"/>
                </a:lnTo>
                <a:lnTo>
                  <a:pt x="105817" y="260605"/>
                </a:lnTo>
                <a:lnTo>
                  <a:pt x="132121" y="225261"/>
                </a:lnTo>
                <a:lnTo>
                  <a:pt x="160885" y="191977"/>
                </a:lnTo>
                <a:lnTo>
                  <a:pt x="191977" y="160885"/>
                </a:lnTo>
                <a:lnTo>
                  <a:pt x="225261" y="132121"/>
                </a:lnTo>
                <a:lnTo>
                  <a:pt x="260605" y="105817"/>
                </a:lnTo>
                <a:lnTo>
                  <a:pt x="297876" y="82107"/>
                </a:lnTo>
                <a:lnTo>
                  <a:pt x="336938" y="61125"/>
                </a:lnTo>
                <a:lnTo>
                  <a:pt x="377660" y="43005"/>
                </a:lnTo>
                <a:lnTo>
                  <a:pt x="419906" y="27879"/>
                </a:lnTo>
                <a:lnTo>
                  <a:pt x="463544" y="15882"/>
                </a:lnTo>
                <a:lnTo>
                  <a:pt x="508440" y="7148"/>
                </a:lnTo>
                <a:lnTo>
                  <a:pt x="554461" y="1809"/>
                </a:lnTo>
                <a:lnTo>
                  <a:pt x="601472" y="0"/>
                </a:lnTo>
                <a:lnTo>
                  <a:pt x="4199128" y="0"/>
                </a:lnTo>
                <a:lnTo>
                  <a:pt x="4246138" y="1809"/>
                </a:lnTo>
                <a:lnTo>
                  <a:pt x="4292159" y="7148"/>
                </a:lnTo>
                <a:lnTo>
                  <a:pt x="4337055" y="15882"/>
                </a:lnTo>
                <a:lnTo>
                  <a:pt x="4380693" y="27879"/>
                </a:lnTo>
                <a:lnTo>
                  <a:pt x="4422939" y="43005"/>
                </a:lnTo>
                <a:lnTo>
                  <a:pt x="4463661" y="61125"/>
                </a:lnTo>
                <a:lnTo>
                  <a:pt x="4502723" y="82107"/>
                </a:lnTo>
                <a:lnTo>
                  <a:pt x="4539994" y="105817"/>
                </a:lnTo>
                <a:lnTo>
                  <a:pt x="4575338" y="132121"/>
                </a:lnTo>
                <a:lnTo>
                  <a:pt x="4608622" y="160885"/>
                </a:lnTo>
                <a:lnTo>
                  <a:pt x="4639714" y="191977"/>
                </a:lnTo>
                <a:lnTo>
                  <a:pt x="4668478" y="225261"/>
                </a:lnTo>
                <a:lnTo>
                  <a:pt x="4694782" y="260605"/>
                </a:lnTo>
                <a:lnTo>
                  <a:pt x="4718492" y="297876"/>
                </a:lnTo>
                <a:lnTo>
                  <a:pt x="4739474" y="336938"/>
                </a:lnTo>
                <a:lnTo>
                  <a:pt x="4757594" y="377660"/>
                </a:lnTo>
                <a:lnTo>
                  <a:pt x="4772720" y="419906"/>
                </a:lnTo>
                <a:lnTo>
                  <a:pt x="4784717" y="463544"/>
                </a:lnTo>
                <a:lnTo>
                  <a:pt x="4793451" y="508440"/>
                </a:lnTo>
                <a:lnTo>
                  <a:pt x="4798790" y="554461"/>
                </a:lnTo>
                <a:lnTo>
                  <a:pt x="4800600" y="601472"/>
                </a:lnTo>
                <a:lnTo>
                  <a:pt x="4800600" y="3007360"/>
                </a:lnTo>
                <a:lnTo>
                  <a:pt x="4798790" y="3054370"/>
                </a:lnTo>
                <a:lnTo>
                  <a:pt x="4793451" y="3100391"/>
                </a:lnTo>
                <a:lnTo>
                  <a:pt x="4784717" y="3145287"/>
                </a:lnTo>
                <a:lnTo>
                  <a:pt x="4772720" y="3188925"/>
                </a:lnTo>
                <a:lnTo>
                  <a:pt x="4757594" y="3231171"/>
                </a:lnTo>
                <a:lnTo>
                  <a:pt x="4739474" y="3271893"/>
                </a:lnTo>
                <a:lnTo>
                  <a:pt x="4718492" y="3310955"/>
                </a:lnTo>
                <a:lnTo>
                  <a:pt x="4694782" y="3348226"/>
                </a:lnTo>
                <a:lnTo>
                  <a:pt x="4668478" y="3383570"/>
                </a:lnTo>
                <a:lnTo>
                  <a:pt x="4639714" y="3416854"/>
                </a:lnTo>
                <a:lnTo>
                  <a:pt x="4608622" y="3447946"/>
                </a:lnTo>
                <a:lnTo>
                  <a:pt x="4575338" y="3476710"/>
                </a:lnTo>
                <a:lnTo>
                  <a:pt x="4539994" y="3503014"/>
                </a:lnTo>
                <a:lnTo>
                  <a:pt x="4502723" y="3526724"/>
                </a:lnTo>
                <a:lnTo>
                  <a:pt x="4463661" y="3547706"/>
                </a:lnTo>
                <a:lnTo>
                  <a:pt x="4422939" y="3565826"/>
                </a:lnTo>
                <a:lnTo>
                  <a:pt x="4380693" y="3580952"/>
                </a:lnTo>
                <a:lnTo>
                  <a:pt x="4337055" y="3592949"/>
                </a:lnTo>
                <a:lnTo>
                  <a:pt x="4292159" y="3601683"/>
                </a:lnTo>
                <a:lnTo>
                  <a:pt x="4246138" y="3607022"/>
                </a:lnTo>
                <a:lnTo>
                  <a:pt x="4199128" y="3608831"/>
                </a:lnTo>
                <a:lnTo>
                  <a:pt x="601472" y="3608831"/>
                </a:lnTo>
                <a:lnTo>
                  <a:pt x="554461" y="3607022"/>
                </a:lnTo>
                <a:lnTo>
                  <a:pt x="508440" y="3601683"/>
                </a:lnTo>
                <a:lnTo>
                  <a:pt x="463544" y="3592949"/>
                </a:lnTo>
                <a:lnTo>
                  <a:pt x="419906" y="3580952"/>
                </a:lnTo>
                <a:lnTo>
                  <a:pt x="377660" y="3565826"/>
                </a:lnTo>
                <a:lnTo>
                  <a:pt x="336938" y="3547706"/>
                </a:lnTo>
                <a:lnTo>
                  <a:pt x="297876" y="3526724"/>
                </a:lnTo>
                <a:lnTo>
                  <a:pt x="260605" y="3503014"/>
                </a:lnTo>
                <a:lnTo>
                  <a:pt x="225261" y="3476710"/>
                </a:lnTo>
                <a:lnTo>
                  <a:pt x="191977" y="3447946"/>
                </a:lnTo>
                <a:lnTo>
                  <a:pt x="160885" y="3416854"/>
                </a:lnTo>
                <a:lnTo>
                  <a:pt x="132121" y="3383570"/>
                </a:lnTo>
                <a:lnTo>
                  <a:pt x="105817" y="3348226"/>
                </a:lnTo>
                <a:lnTo>
                  <a:pt x="82107" y="3310955"/>
                </a:lnTo>
                <a:lnTo>
                  <a:pt x="61125" y="3271893"/>
                </a:lnTo>
                <a:lnTo>
                  <a:pt x="43005" y="3231171"/>
                </a:lnTo>
                <a:lnTo>
                  <a:pt x="27879" y="3188925"/>
                </a:lnTo>
                <a:lnTo>
                  <a:pt x="15882" y="3145287"/>
                </a:lnTo>
                <a:lnTo>
                  <a:pt x="7148" y="3100391"/>
                </a:lnTo>
                <a:lnTo>
                  <a:pt x="1809" y="3054370"/>
                </a:lnTo>
                <a:lnTo>
                  <a:pt x="0" y="3007360"/>
                </a:lnTo>
                <a:lnTo>
                  <a:pt x="0" y="60147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065467" y="3938359"/>
            <a:ext cx="361950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67176" algn="l"/>
                <a:tab pos="3609499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Container</a:t>
            </a:r>
            <a:r>
              <a:rPr sz="2400" u="heavy" spc="-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run</a:t>
            </a:r>
            <a:r>
              <a:rPr sz="2400" u="heavy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sz="2400" u="heavy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 marL="210026">
              <a:spcBef>
                <a:spcPts val="4"/>
              </a:spcBef>
            </a:pPr>
            <a:r>
              <a:rPr sz="2400" dirty="0">
                <a:latin typeface="Times New Roman"/>
                <a:cs typeface="Times New Roman"/>
              </a:rPr>
              <a:t>Host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4605432"/>
            <a:ext cx="393315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Bare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Machine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4992" y="3846766"/>
            <a:ext cx="3600450" cy="742950"/>
          </a:xfrm>
          <a:custGeom>
            <a:avLst/>
            <a:gdLst/>
            <a:ahLst/>
            <a:cxnLst/>
            <a:rect l="l" t="t" r="r" b="b"/>
            <a:pathLst>
              <a:path w="4800600" h="990600">
                <a:moveTo>
                  <a:pt x="0" y="0"/>
                </a:moveTo>
                <a:lnTo>
                  <a:pt x="4800600" y="0"/>
                </a:lnTo>
              </a:path>
              <a:path w="4800600" h="990600">
                <a:moveTo>
                  <a:pt x="0" y="990600"/>
                </a:moveTo>
                <a:lnTo>
                  <a:pt x="4800600" y="990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475042" y="2703767"/>
            <a:ext cx="742950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>
              <a:spcBef>
                <a:spcPts val="206"/>
              </a:spcBef>
            </a:pPr>
            <a:r>
              <a:rPr sz="2400" spc="-15" dirty="0">
                <a:latin typeface="Times New Roman"/>
                <a:cs typeface="Times New Roman"/>
              </a:rPr>
              <a:t>App1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15</a:t>
            </a:fld>
            <a:endParaRPr spc="-19" dirty="0"/>
          </a:p>
        </p:txBody>
      </p:sp>
      <p:sp>
        <p:nvSpPr>
          <p:cNvPr id="9" name="object 9"/>
          <p:cNvSpPr txBox="1"/>
          <p:nvPr/>
        </p:nvSpPr>
        <p:spPr>
          <a:xfrm>
            <a:off x="2618041" y="2703767"/>
            <a:ext cx="742950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>
              <a:spcBef>
                <a:spcPts val="206"/>
              </a:spcBef>
            </a:pPr>
            <a:r>
              <a:rPr sz="2400" spc="-15" dirty="0">
                <a:latin typeface="Times New Roman"/>
                <a:cs typeface="Times New Roman"/>
              </a:rPr>
              <a:t>App2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6741" y="2703767"/>
            <a:ext cx="742950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9056">
              <a:spcBef>
                <a:spcPts val="206"/>
              </a:spcBef>
            </a:pPr>
            <a:r>
              <a:rPr sz="2400" spc="-15" dirty="0">
                <a:latin typeface="Times New Roman"/>
                <a:cs typeface="Times New Roman"/>
              </a:rPr>
              <a:t>App3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3DA-4CE6-D5D5-10B0-50FD32D6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DB35-1F46-0338-3024-97D826F4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886200" cy="4038600"/>
          </a:xfrm>
        </p:spPr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Containers can be segmented into layers.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E.g. consider the LAMP stack – Linux, Apache, MySQL,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PhP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Each item can be made a separate layer</a:t>
            </a:r>
            <a:endParaRPr lang="en-US" sz="2400" dirty="0">
              <a:effectLst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A7E13-31F8-AB97-4503-88EB29DCD623}"/>
              </a:ext>
            </a:extLst>
          </p:cNvPr>
          <p:cNvSpPr/>
          <p:nvPr/>
        </p:nvSpPr>
        <p:spPr bwMode="auto">
          <a:xfrm>
            <a:off x="4419600" y="1752600"/>
            <a:ext cx="4038600" cy="27889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Packaged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 as layers within a single container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DEA44-1798-D2E3-4732-63C55DBF577B}"/>
              </a:ext>
            </a:extLst>
          </p:cNvPr>
          <p:cNvSpPr/>
          <p:nvPr/>
        </p:nvSpPr>
        <p:spPr bwMode="auto">
          <a:xfrm>
            <a:off x="4800600" y="205740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PhP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7A682-4205-4ECF-3BAF-7D74D58DED80}"/>
              </a:ext>
            </a:extLst>
          </p:cNvPr>
          <p:cNvSpPr/>
          <p:nvPr/>
        </p:nvSpPr>
        <p:spPr bwMode="auto">
          <a:xfrm>
            <a:off x="4800600" y="260604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MySQL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05563-00CB-43B6-FFFE-DD9C1D56CB01}"/>
              </a:ext>
            </a:extLst>
          </p:cNvPr>
          <p:cNvSpPr/>
          <p:nvPr/>
        </p:nvSpPr>
        <p:spPr bwMode="auto">
          <a:xfrm>
            <a:off x="4800600" y="315468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Apache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53921-EB5A-E102-0B73-7A1D65843D07}"/>
              </a:ext>
            </a:extLst>
          </p:cNvPr>
          <p:cNvSpPr/>
          <p:nvPr/>
        </p:nvSpPr>
        <p:spPr bwMode="auto">
          <a:xfrm>
            <a:off x="4800600" y="463296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Container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85898-751F-4B08-FE14-B0CEDDBF7022}"/>
              </a:ext>
            </a:extLst>
          </p:cNvPr>
          <p:cNvSpPr/>
          <p:nvPr/>
        </p:nvSpPr>
        <p:spPr bwMode="auto">
          <a:xfrm>
            <a:off x="4800600" y="518160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4371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25E2-1007-91F8-1016-5996B6A1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Virtue of using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ACAD-F72E-40A8-918E-C34163BA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Suppose only the top layer has changed. Then when moving the container, only the top layer must be moved. E.g., a new version of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PhP</a:t>
            </a:r>
            <a:r>
              <a:rPr lang="en-US" sz="2400" dirty="0">
                <a:solidFill>
                  <a:schemeClr val="tx1"/>
                </a:solidFill>
                <a:effectLst/>
              </a:rPr>
              <a:t> in our example.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This makes moving a container much lighter weight than moving a VM. On the order of milliseconds rather than minutes.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4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32" y="914400"/>
            <a:ext cx="90089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693896">
              <a:spcBef>
                <a:spcPts val="79"/>
              </a:spcBef>
            </a:pPr>
            <a:r>
              <a:rPr spc="-23" dirty="0"/>
              <a:t>Comparing</a:t>
            </a:r>
            <a:r>
              <a:rPr spc="-139" dirty="0"/>
              <a:t> </a:t>
            </a:r>
            <a:r>
              <a:rPr dirty="0"/>
              <a:t>VMs</a:t>
            </a:r>
            <a:r>
              <a:rPr spc="-124" dirty="0"/>
              <a:t> </a:t>
            </a:r>
            <a:r>
              <a:rPr dirty="0"/>
              <a:t>and</a:t>
            </a:r>
            <a:r>
              <a:rPr spc="-124" dirty="0"/>
              <a:t> </a:t>
            </a:r>
            <a:r>
              <a:rPr spc="-34" dirty="0"/>
              <a:t>containers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203758" cy="379559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VMs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virtualize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hardware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virtualize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VMs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minutes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0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transferred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milliseconds—</a:t>
            </a:r>
            <a:r>
              <a:rPr sz="2400" dirty="0">
                <a:latin typeface="Calibri"/>
                <a:cs typeface="Calibri"/>
              </a:rPr>
              <a:t>depending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mechanisms</a:t>
            </a:r>
            <a:r>
              <a:rPr sz="2400" spc="-10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used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VMs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monitored,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started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stopped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hypervisor</a:t>
            </a:r>
            <a:endParaRPr sz="2400" dirty="0">
              <a:latin typeface="Calibri"/>
              <a:cs typeface="Calibri"/>
            </a:endParaRPr>
          </a:p>
          <a:p>
            <a:pPr marL="180975" marR="204311" indent="-171926">
              <a:spcBef>
                <a:spcPts val="784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monitored,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started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stopped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 </a:t>
            </a:r>
            <a:r>
              <a:rPr sz="2400" spc="-8" dirty="0">
                <a:latin typeface="Calibri"/>
                <a:cs typeface="Calibri"/>
              </a:rPr>
              <a:t>engine.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795760"/>
            <a:ext cx="70277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64958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402354" cy="372922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430054" indent="-386715" algn="just">
              <a:spcBef>
                <a:spcPts val="360"/>
              </a:spcBef>
              <a:buAutoNum type="arabicPeriod"/>
              <a:tabLst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kept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separate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host?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runtime</a:t>
            </a:r>
            <a:r>
              <a:rPr sz="2400" spc="-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8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execution?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layer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3731895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Virtual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Serverless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264" y="1314507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4189095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Container</a:t>
            </a:r>
            <a:r>
              <a:rPr sz="2800" b="1" spc="-116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Serverless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914400"/>
            <a:ext cx="732834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439228">
              <a:spcBef>
                <a:spcPts val="79"/>
              </a:spcBef>
            </a:pPr>
            <a:r>
              <a:rPr spc="-26" dirty="0"/>
              <a:t>Container</a:t>
            </a:r>
            <a:r>
              <a:rPr spc="-153" dirty="0"/>
              <a:t> </a:t>
            </a:r>
            <a:r>
              <a:rPr spc="-26" dirty="0"/>
              <a:t>repositories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6627496" cy="206178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66700" indent="-257651">
              <a:spcBef>
                <a:spcPts val="57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stored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repositories</a:t>
            </a:r>
            <a:endParaRPr sz="2400" dirty="0">
              <a:latin typeface="Calibri"/>
              <a:cs typeface="Calibri"/>
            </a:endParaRPr>
          </a:p>
          <a:p>
            <a:pPr marL="266700" indent="-257651">
              <a:spcBef>
                <a:spcPts val="503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version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  <a:p>
            <a:pPr marL="567214" lvl="1" indent="-257651">
              <a:spcBef>
                <a:spcPts val="176"/>
              </a:spcBef>
              <a:buFont typeface="Arial"/>
              <a:buChar char="•"/>
              <a:tabLst>
                <a:tab pos="567214" algn="l"/>
                <a:tab pos="567690" algn="l"/>
              </a:tabLst>
            </a:pPr>
            <a:r>
              <a:rPr sz="2400" dirty="0">
                <a:latin typeface="Calibri"/>
                <a:cs typeface="Calibri"/>
              </a:rPr>
              <a:t>Accessible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8" dirty="0">
                <a:latin typeface="Calibri"/>
                <a:cs typeface="Calibri"/>
              </a:rPr>
              <a:t>permissions</a:t>
            </a:r>
            <a:endParaRPr sz="2400" dirty="0">
              <a:latin typeface="Calibri"/>
              <a:cs typeface="Calibri"/>
            </a:endParaRPr>
          </a:p>
          <a:p>
            <a:pPr marL="567214" lvl="1" indent="-257651">
              <a:spcBef>
                <a:spcPts val="161"/>
              </a:spcBef>
              <a:buFont typeface="Arial"/>
              <a:buChar char="•"/>
              <a:tabLst>
                <a:tab pos="567214" algn="l"/>
                <a:tab pos="567690" algn="l"/>
              </a:tabLst>
            </a:pPr>
            <a:r>
              <a:rPr sz="2400" dirty="0">
                <a:latin typeface="Calibri"/>
                <a:cs typeface="Calibri"/>
              </a:rPr>
              <a:t>Push/pull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interface</a:t>
            </a:r>
            <a:endParaRPr sz="2400" dirty="0">
              <a:latin typeface="Calibri"/>
              <a:cs typeface="Calibri"/>
            </a:endParaRPr>
          </a:p>
          <a:p>
            <a:pPr marL="567214" lvl="1" indent="-257651">
              <a:spcBef>
                <a:spcPts val="161"/>
              </a:spcBef>
              <a:buFont typeface="Arial"/>
              <a:buChar char="•"/>
              <a:tabLst>
                <a:tab pos="567214" algn="l"/>
                <a:tab pos="567690" algn="l"/>
              </a:tabLst>
            </a:pP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tagged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331" y="838200"/>
            <a:ext cx="57323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310289">
              <a:spcBef>
                <a:spcPts val="79"/>
              </a:spcBef>
            </a:pPr>
            <a:r>
              <a:rPr spc="-34" dirty="0"/>
              <a:t>Docker</a:t>
            </a:r>
            <a:r>
              <a:rPr spc="-124" dirty="0"/>
              <a:t> </a:t>
            </a:r>
            <a:r>
              <a:rPr spc="-19" dirty="0"/>
              <a:t>Hub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8"/>
            <a:ext cx="6531769" cy="2002792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66700" indent="-257651">
              <a:spcBef>
                <a:spcPts val="57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spc="-8" dirty="0">
                <a:latin typeface="Calibri"/>
                <a:cs typeface="Calibri"/>
              </a:rPr>
              <a:t>Docker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Hub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publicly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available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repository.</a:t>
            </a:r>
            <a:endParaRPr sz="2400" dirty="0">
              <a:latin typeface="Calibri"/>
              <a:cs typeface="Calibri"/>
            </a:endParaRPr>
          </a:p>
          <a:p>
            <a:pPr marL="266700" marR="3810" indent="-257651">
              <a:lnSpc>
                <a:spcPts val="2273"/>
              </a:lnSpc>
              <a:spcBef>
                <a:spcPts val="784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private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 repositories</a:t>
            </a:r>
            <a:endParaRPr sz="2400" dirty="0">
              <a:latin typeface="Calibri"/>
              <a:cs typeface="Calibri"/>
            </a:endParaRPr>
          </a:p>
          <a:p>
            <a:pPr marL="266700" indent="-257651">
              <a:spcBef>
                <a:spcPts val="45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endParaRPr sz="2400" dirty="0">
              <a:latin typeface="Calibri"/>
              <a:cs typeface="Calibri"/>
            </a:endParaRPr>
          </a:p>
          <a:p>
            <a:pPr marL="266700" indent="-257651">
              <a:spcBef>
                <a:spcPts val="495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spc="-8" dirty="0">
                <a:latin typeface="Calibri"/>
                <a:cs typeface="Calibri"/>
              </a:rPr>
              <a:t>Private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controlled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424" y="609600"/>
            <a:ext cx="8018336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34" dirty="0"/>
              <a:t>Integrating</a:t>
            </a:r>
            <a:r>
              <a:rPr spc="-139" dirty="0"/>
              <a:t> </a:t>
            </a:r>
            <a:r>
              <a:rPr dirty="0"/>
              <a:t>with</a:t>
            </a:r>
            <a:r>
              <a:rPr spc="-135" dirty="0"/>
              <a:t> </a:t>
            </a:r>
            <a:r>
              <a:rPr spc="-34" dirty="0"/>
              <a:t>development</a:t>
            </a:r>
            <a:r>
              <a:rPr spc="-116" dirty="0"/>
              <a:t> </a:t>
            </a:r>
            <a:r>
              <a:rPr spc="-15" dirty="0"/>
              <a:t>workflow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66209" cy="3577582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Private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stored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shared.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Any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“pulled”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host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Tagging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“latest”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propagated.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&lt;image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name&gt;:latest</a:t>
            </a:r>
            <a:r>
              <a:rPr lang="en-US" sz="2400" spc="-8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repository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CB33-38D1-8266-5A94-221C72D1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r>
              <a:rPr lang="en-US" baseline="0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A656-084B-709F-8D17-AEA59888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Are there</a:t>
            </a:r>
            <a:r>
              <a:rPr lang="en-US" sz="2400" dirty="0">
                <a:solidFill>
                  <a:schemeClr val="tx1"/>
                </a:solidFill>
                <a:effectLst/>
              </a:rPr>
              <a:t> container repositories other than Docker Hub? Why would you choose one over the other?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001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166" y="1066800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3655695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Serverless</a:t>
            </a:r>
            <a:r>
              <a:rPr sz="2800" b="1" spc="-94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740" y="762000"/>
            <a:ext cx="751170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7792">
              <a:spcBef>
                <a:spcPts val="79"/>
              </a:spcBef>
            </a:pPr>
            <a:r>
              <a:rPr spc="-15" dirty="0"/>
              <a:t>Serverless</a:t>
            </a:r>
            <a:r>
              <a:rPr spc="-146" dirty="0"/>
              <a:t> </a:t>
            </a:r>
            <a:r>
              <a:rPr spc="-3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8"/>
            <a:ext cx="7039928" cy="323389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example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PhP.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PhP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interpreted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language.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interpreter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executed.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84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30" dirty="0">
                <a:latin typeface="Calibri"/>
                <a:cs typeface="Calibri"/>
              </a:rPr>
              <a:t>You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program.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executed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immediately.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940103"/>
            <a:ext cx="64181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85461">
              <a:spcBef>
                <a:spcPts val="79"/>
              </a:spcBef>
            </a:pPr>
            <a:r>
              <a:rPr spc="-23" dirty="0"/>
              <a:t>General</a:t>
            </a:r>
            <a:r>
              <a:rPr spc="-150" dirty="0"/>
              <a:t> </a:t>
            </a:r>
            <a:r>
              <a:rPr spc="-23" dirty="0"/>
              <a:t>definition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27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778" y="1981200"/>
            <a:ext cx="7969187" cy="444544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926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A</a:t>
            </a:r>
            <a:r>
              <a:rPr sz="2400" spc="-83" dirty="0"/>
              <a:t> </a:t>
            </a:r>
            <a:r>
              <a:rPr sz="2400" dirty="0"/>
              <a:t>serverless</a:t>
            </a:r>
            <a:r>
              <a:rPr sz="2400" spc="-86" dirty="0"/>
              <a:t> </a:t>
            </a:r>
            <a:r>
              <a:rPr sz="2400" spc="-8" dirty="0"/>
              <a:t>architecture</a:t>
            </a:r>
            <a:r>
              <a:rPr sz="2400" spc="-83" dirty="0"/>
              <a:t> </a:t>
            </a:r>
            <a:r>
              <a:rPr sz="2400" dirty="0"/>
              <a:t>consists</a:t>
            </a:r>
            <a:r>
              <a:rPr sz="2400" spc="-68" dirty="0"/>
              <a:t> </a:t>
            </a:r>
            <a:r>
              <a:rPr sz="2400" spc="-19" dirty="0"/>
              <a:t>of</a:t>
            </a: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stateless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dependencies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180975" marR="104775" indent="-171926">
              <a:spcBef>
                <a:spcPts val="76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Since</a:t>
            </a:r>
            <a:r>
              <a:rPr sz="2400" spc="-38" dirty="0"/>
              <a:t> </a:t>
            </a:r>
            <a:r>
              <a:rPr sz="2400" dirty="0"/>
              <a:t>the</a:t>
            </a:r>
            <a:r>
              <a:rPr sz="2400" spc="-41" dirty="0"/>
              <a:t> </a:t>
            </a:r>
            <a:r>
              <a:rPr sz="2400" spc="-8" dirty="0"/>
              <a:t>container</a:t>
            </a:r>
            <a:r>
              <a:rPr sz="2400" spc="-45" dirty="0"/>
              <a:t> </a:t>
            </a:r>
            <a:r>
              <a:rPr sz="2400" dirty="0"/>
              <a:t>has</a:t>
            </a:r>
            <a:r>
              <a:rPr sz="2400" spc="-34" dirty="0"/>
              <a:t> </a:t>
            </a:r>
            <a:r>
              <a:rPr sz="2400" dirty="0"/>
              <a:t>no</a:t>
            </a:r>
            <a:r>
              <a:rPr sz="2400" spc="-49" dirty="0"/>
              <a:t> </a:t>
            </a:r>
            <a:r>
              <a:rPr sz="2400" spc="-8" dirty="0"/>
              <a:t>dependencies, </a:t>
            </a:r>
            <a:r>
              <a:rPr sz="2400" dirty="0"/>
              <a:t>it</a:t>
            </a:r>
            <a:r>
              <a:rPr sz="2400" spc="-53" dirty="0"/>
              <a:t> </a:t>
            </a:r>
            <a:r>
              <a:rPr sz="2400" dirty="0"/>
              <a:t>can</a:t>
            </a:r>
            <a:r>
              <a:rPr sz="2400" spc="-38" dirty="0"/>
              <a:t> </a:t>
            </a:r>
            <a:r>
              <a:rPr sz="2400" dirty="0"/>
              <a:t>be</a:t>
            </a:r>
            <a:r>
              <a:rPr sz="2400" spc="-45" dirty="0"/>
              <a:t> </a:t>
            </a:r>
            <a:r>
              <a:rPr sz="2400" spc="-15" dirty="0"/>
              <a:t>executed</a:t>
            </a:r>
            <a:r>
              <a:rPr sz="2400" spc="-41" dirty="0"/>
              <a:t> </a:t>
            </a:r>
            <a:r>
              <a:rPr sz="2400" spc="-8" dirty="0"/>
              <a:t>directly </a:t>
            </a:r>
            <a:r>
              <a:rPr sz="2400" dirty="0"/>
              <a:t>by</a:t>
            </a:r>
            <a:r>
              <a:rPr sz="2400" spc="-38" dirty="0"/>
              <a:t> </a:t>
            </a:r>
            <a:r>
              <a:rPr sz="2400" dirty="0"/>
              <a:t>run</a:t>
            </a:r>
            <a:r>
              <a:rPr sz="2400" spc="-30" dirty="0"/>
              <a:t> </a:t>
            </a:r>
            <a:r>
              <a:rPr sz="2400" dirty="0"/>
              <a:t>time</a:t>
            </a:r>
            <a:r>
              <a:rPr sz="2400" spc="-30" dirty="0"/>
              <a:t> </a:t>
            </a:r>
            <a:r>
              <a:rPr sz="2400" spc="-8" dirty="0"/>
              <a:t>engine.</a:t>
            </a:r>
          </a:p>
          <a:p>
            <a:pPr marL="180975" indent="-171926">
              <a:spcBef>
                <a:spcPts val="465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/>
              <a:t>Container</a:t>
            </a:r>
            <a:r>
              <a:rPr sz="2400" spc="-60" dirty="0"/>
              <a:t> </a:t>
            </a:r>
            <a:r>
              <a:rPr sz="2400" dirty="0"/>
              <a:t>is</a:t>
            </a:r>
            <a:r>
              <a:rPr sz="2400" spc="-64" dirty="0"/>
              <a:t> </a:t>
            </a:r>
            <a:r>
              <a:rPr sz="2400" spc="-8" dirty="0"/>
              <a:t>deployed</a:t>
            </a:r>
            <a:r>
              <a:rPr sz="2400" spc="-45" dirty="0"/>
              <a:t> </a:t>
            </a:r>
            <a:r>
              <a:rPr sz="2400" dirty="0"/>
              <a:t>and</a:t>
            </a:r>
            <a:r>
              <a:rPr sz="2400" spc="-64" dirty="0"/>
              <a:t> </a:t>
            </a:r>
            <a:r>
              <a:rPr sz="2400" spc="-8" dirty="0"/>
              <a:t>activated</a:t>
            </a:r>
            <a:r>
              <a:rPr sz="2400" spc="-75" dirty="0"/>
              <a:t> </a:t>
            </a:r>
            <a:r>
              <a:rPr sz="2400" dirty="0"/>
              <a:t>when</a:t>
            </a:r>
            <a:r>
              <a:rPr sz="2400" spc="-64" dirty="0"/>
              <a:t> </a:t>
            </a:r>
            <a:r>
              <a:rPr sz="2400" dirty="0"/>
              <a:t>a</a:t>
            </a:r>
            <a:r>
              <a:rPr sz="2400" spc="-64" dirty="0"/>
              <a:t> </a:t>
            </a:r>
            <a:r>
              <a:rPr sz="2400" dirty="0"/>
              <a:t>message</a:t>
            </a:r>
            <a:r>
              <a:rPr sz="2400" spc="-64" dirty="0"/>
              <a:t> </a:t>
            </a:r>
            <a:r>
              <a:rPr sz="2400" dirty="0"/>
              <a:t>arrives</a:t>
            </a:r>
            <a:r>
              <a:rPr sz="2400" spc="-64" dirty="0"/>
              <a:t> </a:t>
            </a:r>
            <a:r>
              <a:rPr sz="2400" dirty="0"/>
              <a:t>for</a:t>
            </a:r>
            <a:r>
              <a:rPr sz="2400" spc="-60" dirty="0"/>
              <a:t> </a:t>
            </a:r>
            <a:r>
              <a:rPr sz="2400" spc="-19" dirty="0"/>
              <a:t>it.</a:t>
            </a:r>
          </a:p>
          <a:p>
            <a:pPr marL="180975" indent="-171926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Loads</a:t>
            </a:r>
            <a:r>
              <a:rPr sz="2400" spc="-68" dirty="0"/>
              <a:t> </a:t>
            </a:r>
            <a:r>
              <a:rPr sz="2400" dirty="0"/>
              <a:t>in</a:t>
            </a:r>
            <a:r>
              <a:rPr sz="2400" spc="-68" dirty="0"/>
              <a:t> </a:t>
            </a:r>
            <a:r>
              <a:rPr sz="2400" spc="-8" dirty="0"/>
              <a:t>milliseconds</a:t>
            </a:r>
            <a:r>
              <a:rPr sz="2400" spc="-45" dirty="0"/>
              <a:t> </a:t>
            </a:r>
            <a:r>
              <a:rPr sz="2400" dirty="0"/>
              <a:t>depending</a:t>
            </a:r>
            <a:r>
              <a:rPr sz="2400" spc="-49" dirty="0"/>
              <a:t> </a:t>
            </a:r>
            <a:r>
              <a:rPr sz="2400" dirty="0"/>
              <a:t>on</a:t>
            </a:r>
            <a:r>
              <a:rPr sz="2400" spc="-64" dirty="0"/>
              <a:t> </a:t>
            </a:r>
            <a:r>
              <a:rPr sz="2400" dirty="0"/>
              <a:t>cloud</a:t>
            </a:r>
            <a:r>
              <a:rPr sz="2400" spc="-60" dirty="0"/>
              <a:t> </a:t>
            </a:r>
            <a:r>
              <a:rPr sz="2400" spc="-8" dirty="0"/>
              <a:t>provider’s</a:t>
            </a:r>
            <a:r>
              <a:rPr sz="2400" spc="-38" dirty="0"/>
              <a:t> </a:t>
            </a:r>
            <a:r>
              <a:rPr sz="2400" dirty="0"/>
              <a:t>caching</a:t>
            </a:r>
            <a:r>
              <a:rPr sz="2400" spc="-64" dirty="0"/>
              <a:t> </a:t>
            </a:r>
            <a:r>
              <a:rPr sz="2400" spc="-8" dirty="0"/>
              <a:t>strategy.</a:t>
            </a: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  <a:tab pos="1284446" algn="l"/>
              </a:tabLst>
            </a:pPr>
            <a:r>
              <a:rPr sz="2400" dirty="0"/>
              <a:t>For</a:t>
            </a:r>
            <a:r>
              <a:rPr sz="2400" spc="-68" dirty="0"/>
              <a:t> </a:t>
            </a:r>
            <a:r>
              <a:rPr sz="2400" spc="-15" dirty="0"/>
              <a:t>AWS,</a:t>
            </a:r>
            <a:r>
              <a:rPr lang="en-US" sz="2400" dirty="0"/>
              <a:t> </a:t>
            </a:r>
            <a:r>
              <a:rPr sz="2400" dirty="0"/>
              <a:t>only</a:t>
            </a:r>
            <a:r>
              <a:rPr sz="2400" spc="-53" dirty="0"/>
              <a:t> </a:t>
            </a:r>
            <a:r>
              <a:rPr sz="2400" dirty="0"/>
              <a:t>one</a:t>
            </a:r>
            <a:r>
              <a:rPr sz="2400" spc="-45" dirty="0"/>
              <a:t> </a:t>
            </a:r>
            <a:r>
              <a:rPr sz="2400" spc="-8" dirty="0"/>
              <a:t>request</a:t>
            </a:r>
            <a:r>
              <a:rPr sz="2400" spc="-38" dirty="0"/>
              <a:t> </a:t>
            </a:r>
            <a:r>
              <a:rPr sz="2400" dirty="0"/>
              <a:t>per</a:t>
            </a:r>
            <a:r>
              <a:rPr sz="2400" spc="-49" dirty="0"/>
              <a:t> </a:t>
            </a:r>
            <a:r>
              <a:rPr sz="2400" spc="-8" dirty="0"/>
              <a:t>instance.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457200"/>
            <a:ext cx="7180136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027748">
              <a:spcBef>
                <a:spcPts val="79"/>
              </a:spcBef>
            </a:pPr>
            <a:r>
              <a:rPr spc="-15" dirty="0"/>
              <a:t>More</a:t>
            </a:r>
            <a:r>
              <a:rPr spc="-143" dirty="0"/>
              <a:t> </a:t>
            </a:r>
            <a:r>
              <a:rPr spc="-34" dirty="0"/>
              <a:t>complicated</a:t>
            </a:r>
            <a:r>
              <a:rPr spc="-139" dirty="0"/>
              <a:t> </a:t>
            </a:r>
            <a:r>
              <a:rPr spc="-3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905000"/>
            <a:ext cx="7295198" cy="43261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0975" marR="286226" indent="-171926">
              <a:spcBef>
                <a:spcPts val="55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welcome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new </a:t>
            </a:r>
            <a:r>
              <a:rPr sz="2400" spc="-8" dirty="0">
                <a:latin typeface="Calibri"/>
                <a:cs typeface="Calibri"/>
              </a:rPr>
              <a:t>subscriber.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63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34" dirty="0">
                <a:latin typeface="Calibri"/>
                <a:cs typeface="Calibri"/>
              </a:rPr>
              <a:t>Your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prepare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email.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Parameters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subscriber’s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name.</a:t>
            </a:r>
            <a:endParaRPr sz="2400" dirty="0">
              <a:latin typeface="Calibri"/>
              <a:cs typeface="Calibri"/>
            </a:endParaRPr>
          </a:p>
          <a:p>
            <a:pPr marL="180975" marR="30956" indent="-171926">
              <a:spcBef>
                <a:spcPts val="716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stateless.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Necessary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information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 parameters.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59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34" dirty="0">
                <a:latin typeface="Calibri"/>
                <a:cs typeface="Calibri"/>
              </a:rPr>
              <a:t>Your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welcome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triggers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3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914400"/>
            <a:ext cx="71801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64958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16666" cy="162608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106680" indent="-386715"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provider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intended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serverless?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restrictions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serverless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stateless?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871954"/>
            <a:ext cx="77135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053941">
              <a:spcBef>
                <a:spcPts val="79"/>
              </a:spcBef>
            </a:pPr>
            <a:r>
              <a:rPr spc="-8" dirty="0"/>
              <a:t>What</a:t>
            </a:r>
            <a:r>
              <a:rPr spc="-105" dirty="0"/>
              <a:t> </a:t>
            </a:r>
            <a:r>
              <a:rPr dirty="0"/>
              <a:t>is</a:t>
            </a:r>
            <a:r>
              <a:rPr spc="-98" dirty="0"/>
              <a:t> </a:t>
            </a:r>
            <a:r>
              <a:rPr dirty="0"/>
              <a:t>a</a:t>
            </a:r>
            <a:r>
              <a:rPr spc="-86" dirty="0"/>
              <a:t> </a:t>
            </a:r>
            <a:r>
              <a:rPr spc="-8" dirty="0"/>
              <a:t>Virtual</a:t>
            </a:r>
            <a:r>
              <a:rPr spc="-98" dirty="0"/>
              <a:t> </a:t>
            </a:r>
            <a:r>
              <a:rPr spc="-15" dirty="0"/>
              <a:t>Machine?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592378" cy="2359941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180975" marR="8096" indent="-171926">
              <a:spcBef>
                <a:spcPts val="32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(VM)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exposes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memory,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loaded software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executing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physical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9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specialized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hypervisor.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61" y="781814"/>
            <a:ext cx="65705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95939">
              <a:spcBef>
                <a:spcPts val="79"/>
              </a:spcBef>
            </a:pPr>
            <a:r>
              <a:rPr spc="-53" dirty="0"/>
              <a:t>Type</a:t>
            </a:r>
            <a:r>
              <a:rPr spc="-101" dirty="0"/>
              <a:t> </a:t>
            </a:r>
            <a:r>
              <a:rPr dirty="0"/>
              <a:t>1</a:t>
            </a:r>
            <a:r>
              <a:rPr spc="-71" dirty="0"/>
              <a:t> </a:t>
            </a:r>
            <a:r>
              <a:rPr spc="-15" dirty="0"/>
              <a:t>Hypervisor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5784" y="2651014"/>
            <a:ext cx="80486" cy="111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1"/>
              </a:lnSpc>
            </a:pPr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25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72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3721" y="2619814"/>
            <a:ext cx="2642233" cy="18562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hypervisor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operating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virtual </a:t>
            </a:r>
            <a:r>
              <a:rPr sz="2400" spc="-8" dirty="0">
                <a:latin typeface="Calibri"/>
                <a:cs typeface="Calibri"/>
              </a:rPr>
              <a:t>machines</a:t>
            </a:r>
            <a:endParaRPr sz="2400" dirty="0">
              <a:latin typeface="Calibri"/>
              <a:cs typeface="Calibri"/>
            </a:endParaRPr>
          </a:p>
          <a:p>
            <a:pPr marL="9525" marR="121444" algn="just">
              <a:spcBef>
                <a:spcPts val="4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" dirty="0">
                <a:latin typeface="Calibri"/>
                <a:cs typeface="Calibri"/>
              </a:rPr>
              <a:t> hypervisor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metal.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8701" y="2283809"/>
            <a:ext cx="1744028" cy="31691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2000" dirty="0">
                <a:latin typeface="Arial"/>
                <a:cs typeface="Arial"/>
              </a:rPr>
              <a:t>Host</a:t>
            </a:r>
            <a:r>
              <a:rPr sz="2000" spc="-41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-774863" y="4802947"/>
            <a:ext cx="8349995" cy="504827"/>
          </a:xfrm>
          <a:custGeom>
            <a:avLst/>
            <a:gdLst/>
            <a:ahLst/>
            <a:cxnLst/>
            <a:rect l="l" t="t" r="r" b="b"/>
            <a:pathLst>
              <a:path w="6949440" h="597535">
                <a:moveTo>
                  <a:pt x="0" y="0"/>
                </a:moveTo>
                <a:lnTo>
                  <a:pt x="6949440" y="1523"/>
                </a:lnTo>
              </a:path>
              <a:path w="6949440" h="597535">
                <a:moveTo>
                  <a:pt x="2823972" y="597407"/>
                </a:moveTo>
                <a:lnTo>
                  <a:pt x="4224528" y="597407"/>
                </a:lnTo>
                <a:lnTo>
                  <a:pt x="4224528" y="224027"/>
                </a:lnTo>
                <a:lnTo>
                  <a:pt x="2823972" y="224027"/>
                </a:lnTo>
                <a:lnTo>
                  <a:pt x="2823972" y="5974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59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5" y="0"/>
                </a:lnTo>
                <a:lnTo>
                  <a:pt x="995679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6" y="199136"/>
                </a:lnTo>
                <a:lnTo>
                  <a:pt x="1194816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79" y="2333244"/>
                </a:lnTo>
                <a:lnTo>
                  <a:pt x="199135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1273491" y="3394769"/>
            <a:ext cx="1125283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5" dirty="0">
                <a:latin typeface="Times New Roman"/>
                <a:cs typeface="Times New Roman"/>
              </a:rPr>
              <a:t>Apps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3492" y="3943922"/>
            <a:ext cx="882872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Times New Roman"/>
                <a:cs typeface="Times New Roman"/>
              </a:rPr>
              <a:t>OS1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52915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995680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6" y="199136"/>
                </a:lnTo>
                <a:lnTo>
                  <a:pt x="1194816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80" y="2333244"/>
                </a:lnTo>
                <a:lnTo>
                  <a:pt x="199136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2864834" y="3394768"/>
            <a:ext cx="1021366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5" dirty="0">
                <a:latin typeface="Times New Roman"/>
                <a:cs typeface="Times New Roman"/>
              </a:rPr>
              <a:t>Apps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4834" y="3943922"/>
            <a:ext cx="1021366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Times New Roman"/>
                <a:cs typeface="Times New Roman"/>
              </a:rPr>
              <a:t>OS2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971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995680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5" y="199136"/>
                </a:lnTo>
                <a:lnTo>
                  <a:pt x="1194815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80" y="2333244"/>
                </a:lnTo>
                <a:lnTo>
                  <a:pt x="199136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 txBox="1"/>
          <p:nvPr/>
        </p:nvSpPr>
        <p:spPr>
          <a:xfrm>
            <a:off x="4456365" y="3394769"/>
            <a:ext cx="1070801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5" dirty="0">
                <a:latin typeface="Times New Roman"/>
                <a:cs typeface="Times New Roman"/>
              </a:rPr>
              <a:t>Apps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6366" y="3943921"/>
            <a:ext cx="78390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Times New Roman"/>
                <a:cs typeface="Times New Roman"/>
              </a:rPr>
              <a:t>OS3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1860" y="3943921"/>
            <a:ext cx="4097179" cy="0"/>
          </a:xfrm>
          <a:custGeom>
            <a:avLst/>
            <a:gdLst/>
            <a:ahLst/>
            <a:cxnLst/>
            <a:rect l="l" t="t" r="r" b="b"/>
            <a:pathLst>
              <a:path w="5462905">
                <a:moveTo>
                  <a:pt x="0" y="0"/>
                </a:moveTo>
                <a:lnTo>
                  <a:pt x="1195323" y="0"/>
                </a:lnTo>
              </a:path>
              <a:path w="5462905">
                <a:moveTo>
                  <a:pt x="2109216" y="0"/>
                </a:moveTo>
                <a:lnTo>
                  <a:pt x="3304540" y="0"/>
                </a:lnTo>
              </a:path>
              <a:path w="5462905">
                <a:moveTo>
                  <a:pt x="4267200" y="0"/>
                </a:moveTo>
                <a:lnTo>
                  <a:pt x="54625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 txBox="1"/>
          <p:nvPr/>
        </p:nvSpPr>
        <p:spPr>
          <a:xfrm>
            <a:off x="1326070" y="4525195"/>
            <a:ext cx="1328643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Calibri"/>
                <a:cs typeface="Calibri"/>
              </a:rPr>
              <a:t>VM1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4</a:t>
            </a:fld>
            <a:endParaRPr spc="-19" dirty="0"/>
          </a:p>
        </p:txBody>
      </p:sp>
      <p:sp>
        <p:nvSpPr>
          <p:cNvPr id="22" name="object 22"/>
          <p:cNvSpPr txBox="1"/>
          <p:nvPr/>
        </p:nvSpPr>
        <p:spPr>
          <a:xfrm>
            <a:off x="2851117" y="4525195"/>
            <a:ext cx="1492854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Calibri"/>
                <a:cs typeface="Calibri"/>
              </a:rPr>
              <a:t>VM2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8941" y="4525195"/>
            <a:ext cx="1219104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Calibri"/>
                <a:cs typeface="Calibri"/>
              </a:rPr>
              <a:t>VM3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26B02F81-C3AA-D303-54C9-CA7ECD0EBD1D}"/>
              </a:ext>
            </a:extLst>
          </p:cNvPr>
          <p:cNvSpPr txBox="1"/>
          <p:nvPr/>
        </p:nvSpPr>
        <p:spPr>
          <a:xfrm>
            <a:off x="2819400" y="4953000"/>
            <a:ext cx="1871234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198">
              <a:spcBef>
                <a:spcPts val="75"/>
              </a:spcBef>
            </a:pPr>
            <a:r>
              <a:rPr sz="2000" spc="-8" dirty="0">
                <a:latin typeface="Arial"/>
                <a:cs typeface="Arial"/>
              </a:rPr>
              <a:t>Hypervisor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86" y="757995"/>
            <a:ext cx="69515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95939">
              <a:spcBef>
                <a:spcPts val="79"/>
              </a:spcBef>
            </a:pPr>
            <a:r>
              <a:rPr spc="-53" dirty="0"/>
              <a:t>Type</a:t>
            </a:r>
            <a:r>
              <a:rPr spc="-101" dirty="0"/>
              <a:t> </a:t>
            </a:r>
            <a:r>
              <a:rPr dirty="0"/>
              <a:t>2</a:t>
            </a:r>
            <a:r>
              <a:rPr spc="-71" dirty="0"/>
              <a:t> </a:t>
            </a:r>
            <a:r>
              <a:rPr spc="-15" dirty="0"/>
              <a:t>Hypervisor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089" y="2039569"/>
            <a:ext cx="5494330" cy="3621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5730" y="2286000"/>
            <a:ext cx="2775870" cy="3487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275749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8" dirty="0">
                <a:latin typeface="Calibri"/>
                <a:cs typeface="Calibri"/>
              </a:rPr>
              <a:t> hypervisor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8" dirty="0">
                <a:latin typeface="Calibri"/>
                <a:cs typeface="Calibri"/>
              </a:rPr>
              <a:t>laptop’s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 system.</a:t>
            </a:r>
            <a:endParaRPr sz="2400" dirty="0">
              <a:latin typeface="Calibri"/>
              <a:cs typeface="Calibri"/>
            </a:endParaRPr>
          </a:p>
          <a:p>
            <a:pPr marL="266700" marR="3810" indent="-257175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perspective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laptop’s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application</a:t>
            </a:r>
            <a:r>
              <a:rPr spc="-8" dirty="0"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5</a:t>
            </a:fld>
            <a:endParaRPr spc="-1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44584"/>
            <a:ext cx="66467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138839">
              <a:spcBef>
                <a:spcPts val="79"/>
              </a:spcBef>
            </a:pPr>
            <a:r>
              <a:rPr dirty="0"/>
              <a:t>VM</a:t>
            </a:r>
            <a:r>
              <a:rPr spc="-113" dirty="0"/>
              <a:t> </a:t>
            </a:r>
            <a:r>
              <a:rPr spc="-34" dirty="0"/>
              <a:t>resources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138035" cy="316753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perspective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inside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metal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physical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9" dirty="0">
                <a:latin typeface="Calibri"/>
                <a:cs typeface="Calibri"/>
              </a:rPr>
              <a:t>CPU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7827" y="762000"/>
            <a:ext cx="82469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64958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421404" cy="276485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3810" indent="-386715">
              <a:lnSpc>
                <a:spcPts val="2265"/>
              </a:lnSpc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kept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separate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host?</a:t>
            </a:r>
            <a:endParaRPr sz="2400" dirty="0">
              <a:latin typeface="Calibri"/>
              <a:cs typeface="Calibri"/>
            </a:endParaRPr>
          </a:p>
          <a:p>
            <a:pPr marL="352425">
              <a:spcBef>
                <a:spcPts val="153"/>
              </a:spcBef>
            </a:pPr>
            <a:r>
              <a:rPr sz="2400" dirty="0">
                <a:latin typeface="Calibri"/>
                <a:cs typeface="Calibri"/>
              </a:rPr>
              <a:t>(hint: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time)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72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booted?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0600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112896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Virtual</a:t>
            </a:r>
            <a:r>
              <a:rPr sz="2800" b="1" spc="-7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machine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Serverless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18" y="914400"/>
            <a:ext cx="2984563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VM</a:t>
            </a:r>
            <a:r>
              <a:rPr spc="-120" dirty="0"/>
              <a:t> </a:t>
            </a:r>
            <a:r>
              <a:rPr spc="-19" dirty="0"/>
              <a:t>Image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9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996556"/>
            <a:ext cx="7239000" cy="35496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A</a:t>
            </a:r>
            <a:r>
              <a:rPr sz="2400" spc="-34" dirty="0"/>
              <a:t> </a:t>
            </a:r>
            <a:r>
              <a:rPr sz="2400" dirty="0"/>
              <a:t>VM</a:t>
            </a:r>
            <a:r>
              <a:rPr sz="2400" spc="-34" dirty="0"/>
              <a:t> </a:t>
            </a:r>
            <a:r>
              <a:rPr sz="2400" dirty="0"/>
              <a:t>image</a:t>
            </a:r>
            <a:r>
              <a:rPr sz="2400" spc="-38" dirty="0"/>
              <a:t> </a:t>
            </a:r>
            <a:r>
              <a:rPr sz="2400" dirty="0"/>
              <a:t>is</a:t>
            </a:r>
            <a:r>
              <a:rPr sz="2400" spc="-34" dirty="0"/>
              <a:t> </a:t>
            </a:r>
            <a:r>
              <a:rPr sz="2400" dirty="0"/>
              <a:t>a</a:t>
            </a:r>
            <a:r>
              <a:rPr sz="2400" spc="-38" dirty="0"/>
              <a:t> </a:t>
            </a:r>
            <a:r>
              <a:rPr sz="2400" dirty="0"/>
              <a:t>set</a:t>
            </a:r>
            <a:r>
              <a:rPr sz="2400" spc="-41" dirty="0"/>
              <a:t> </a:t>
            </a:r>
            <a:r>
              <a:rPr sz="2400" dirty="0"/>
              <a:t>of</a:t>
            </a:r>
            <a:r>
              <a:rPr sz="2400" spc="-38" dirty="0"/>
              <a:t> </a:t>
            </a:r>
            <a:r>
              <a:rPr sz="2400" dirty="0"/>
              <a:t>bits</a:t>
            </a:r>
            <a:r>
              <a:rPr sz="2400" spc="-23" dirty="0"/>
              <a:t> </a:t>
            </a:r>
            <a:r>
              <a:rPr sz="2400" dirty="0"/>
              <a:t>on</a:t>
            </a:r>
            <a:r>
              <a:rPr sz="2400" spc="-38" dirty="0"/>
              <a:t> </a:t>
            </a:r>
            <a:r>
              <a:rPr sz="2400" dirty="0"/>
              <a:t>a</a:t>
            </a:r>
            <a:r>
              <a:rPr sz="2400" spc="-41" dirty="0"/>
              <a:t> </a:t>
            </a:r>
            <a:r>
              <a:rPr sz="2400" dirty="0"/>
              <a:t>disk</a:t>
            </a:r>
            <a:r>
              <a:rPr sz="2400" spc="-19" dirty="0"/>
              <a:t> </a:t>
            </a:r>
            <a:r>
              <a:rPr sz="2400" dirty="0"/>
              <a:t>(or</a:t>
            </a:r>
            <a:r>
              <a:rPr sz="2400" spc="-26" dirty="0"/>
              <a:t> </a:t>
            </a:r>
            <a:r>
              <a:rPr sz="2400" dirty="0"/>
              <a:t>from</a:t>
            </a:r>
            <a:r>
              <a:rPr sz="2400" spc="-41" dirty="0"/>
              <a:t> </a:t>
            </a:r>
            <a:r>
              <a:rPr sz="2400" dirty="0"/>
              <a:t>over</a:t>
            </a:r>
            <a:r>
              <a:rPr sz="2400" spc="-38" dirty="0"/>
              <a:t> </a:t>
            </a:r>
            <a:r>
              <a:rPr sz="2400" dirty="0"/>
              <a:t>a</a:t>
            </a:r>
            <a:r>
              <a:rPr sz="2400" spc="-38" dirty="0"/>
              <a:t> </a:t>
            </a:r>
            <a:r>
              <a:rPr sz="2400" spc="-8" dirty="0"/>
              <a:t>network)</a:t>
            </a:r>
            <a:r>
              <a:rPr sz="2400" spc="-41" dirty="0"/>
              <a:t> </a:t>
            </a:r>
            <a:r>
              <a:rPr sz="2400" spc="-15" dirty="0"/>
              <a:t>that </a:t>
            </a:r>
            <a:r>
              <a:rPr sz="2400" spc="-8" dirty="0"/>
              <a:t>contains</a:t>
            </a:r>
            <a:r>
              <a:rPr sz="2400" spc="-49" dirty="0"/>
              <a:t> </a:t>
            </a:r>
            <a:r>
              <a:rPr sz="2400" dirty="0"/>
              <a:t>all</a:t>
            </a:r>
            <a:r>
              <a:rPr sz="2400" spc="-68" dirty="0"/>
              <a:t> </a:t>
            </a:r>
            <a:r>
              <a:rPr sz="2400" dirty="0"/>
              <a:t>of</a:t>
            </a:r>
            <a:r>
              <a:rPr sz="2400" spc="-64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spc="-8" dirty="0"/>
              <a:t>software,</a:t>
            </a:r>
            <a:r>
              <a:rPr sz="2400" spc="-60" dirty="0"/>
              <a:t> </a:t>
            </a:r>
            <a:r>
              <a:rPr sz="2400" spc="-8" dirty="0"/>
              <a:t>directories,</a:t>
            </a:r>
            <a:r>
              <a:rPr sz="2400" spc="-49" dirty="0"/>
              <a:t> </a:t>
            </a:r>
            <a:r>
              <a:rPr sz="2400" dirty="0"/>
              <a:t>and</a:t>
            </a:r>
            <a:r>
              <a:rPr sz="2400" spc="-64" dirty="0"/>
              <a:t> </a:t>
            </a:r>
            <a:r>
              <a:rPr sz="2400" dirty="0"/>
              <a:t>data</a:t>
            </a:r>
            <a:r>
              <a:rPr sz="2400" spc="-64" dirty="0"/>
              <a:t> </a:t>
            </a:r>
            <a:r>
              <a:rPr sz="2400" dirty="0"/>
              <a:t>from</a:t>
            </a:r>
            <a:r>
              <a:rPr sz="2400" spc="-56" dirty="0"/>
              <a:t> </a:t>
            </a:r>
            <a:r>
              <a:rPr sz="2400" dirty="0"/>
              <a:t>its</a:t>
            </a:r>
            <a:r>
              <a:rPr sz="2400" spc="-53" dirty="0"/>
              <a:t> </a:t>
            </a:r>
            <a:r>
              <a:rPr sz="2400" spc="-8" dirty="0"/>
              <a:t>created</a:t>
            </a:r>
            <a:r>
              <a:rPr sz="2400" spc="-75" dirty="0"/>
              <a:t> </a:t>
            </a:r>
            <a:r>
              <a:rPr sz="2400" spc="-19" dirty="0"/>
              <a:t>VM</a:t>
            </a: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An</a:t>
            </a:r>
            <a:r>
              <a:rPr sz="2400" spc="-45" dirty="0"/>
              <a:t> </a:t>
            </a:r>
            <a:r>
              <a:rPr sz="2400" dirty="0"/>
              <a:t>image</a:t>
            </a:r>
            <a:r>
              <a:rPr sz="2400" spc="-49" dirty="0"/>
              <a:t> </a:t>
            </a:r>
            <a:r>
              <a:rPr sz="2400" dirty="0"/>
              <a:t>is</a:t>
            </a:r>
            <a:r>
              <a:rPr sz="2400" spc="-41" dirty="0"/>
              <a:t> </a:t>
            </a:r>
            <a:r>
              <a:rPr sz="2400" spc="-8" dirty="0"/>
              <a:t>created</a:t>
            </a:r>
            <a:r>
              <a:rPr sz="2400" spc="-56" dirty="0"/>
              <a:t> </a:t>
            </a:r>
            <a:r>
              <a:rPr sz="2400" spc="-26" dirty="0"/>
              <a:t>by</a:t>
            </a:r>
          </a:p>
          <a:p>
            <a:pPr marL="523875" lvl="1" indent="-171926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building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Writing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  <a:tab pos="1123950" algn="l"/>
              </a:tabLst>
            </a:pPr>
            <a:r>
              <a:rPr sz="2400" dirty="0"/>
              <a:t>A</a:t>
            </a:r>
            <a:r>
              <a:rPr sz="2400" spc="-19" dirty="0"/>
              <a:t> </a:t>
            </a:r>
            <a:r>
              <a:rPr sz="2400" dirty="0"/>
              <a:t>VM</a:t>
            </a:r>
            <a:r>
              <a:rPr sz="2400" spc="-26" dirty="0"/>
              <a:t> </a:t>
            </a:r>
            <a:r>
              <a:rPr sz="2400" spc="-19" dirty="0"/>
              <a:t>is</a:t>
            </a:r>
            <a:r>
              <a:rPr lang="en-US" sz="2400" dirty="0"/>
              <a:t> </a:t>
            </a:r>
            <a:r>
              <a:rPr sz="2400" spc="-8" dirty="0"/>
              <a:t>created</a:t>
            </a:r>
            <a:r>
              <a:rPr sz="2400" spc="-75" dirty="0"/>
              <a:t> </a:t>
            </a:r>
            <a:r>
              <a:rPr sz="2400" dirty="0"/>
              <a:t>by</a:t>
            </a:r>
            <a:r>
              <a:rPr sz="2400" spc="-64" dirty="0"/>
              <a:t> </a:t>
            </a:r>
            <a:r>
              <a:rPr sz="2400" dirty="0"/>
              <a:t>reading</a:t>
            </a:r>
            <a:r>
              <a:rPr sz="2400" spc="-60" dirty="0"/>
              <a:t> </a:t>
            </a:r>
            <a:r>
              <a:rPr sz="2400" dirty="0"/>
              <a:t>an</a:t>
            </a:r>
            <a:r>
              <a:rPr sz="2400" spc="-56" dirty="0"/>
              <a:t> </a:t>
            </a:r>
            <a:r>
              <a:rPr sz="2400" spc="-8" dirty="0"/>
              <a:t>image.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6172</TotalTime>
  <Words>1289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</vt:lpstr>
      <vt:lpstr>Times New Roman</vt:lpstr>
      <vt:lpstr>Verdana</vt:lpstr>
      <vt:lpstr>Blank Presentation</vt:lpstr>
      <vt:lpstr>Deployment and Operations for Software Engineers  2 nd Ed</vt:lpstr>
      <vt:lpstr>Outline</vt:lpstr>
      <vt:lpstr>What is a Virtual Machine?</vt:lpstr>
      <vt:lpstr>Type 1 Hypervisor</vt:lpstr>
      <vt:lpstr>Type 2 Hypervisor</vt:lpstr>
      <vt:lpstr>VM resources</vt:lpstr>
      <vt:lpstr>Discussion questions</vt:lpstr>
      <vt:lpstr>Outline</vt:lpstr>
      <vt:lpstr>VM Image</vt:lpstr>
      <vt:lpstr>Creating an image and using it to create another VM</vt:lpstr>
      <vt:lpstr>Image across network</vt:lpstr>
      <vt:lpstr>Discussion questions</vt:lpstr>
      <vt:lpstr>Outline</vt:lpstr>
      <vt:lpstr>Container is light weight virtualization mechanism</vt:lpstr>
      <vt:lpstr>Executing container</vt:lpstr>
      <vt:lpstr>Container layers</vt:lpstr>
      <vt:lpstr>Virtue of using layers</vt:lpstr>
      <vt:lpstr>Comparing VMs and containers</vt:lpstr>
      <vt:lpstr>Discussion questions</vt:lpstr>
      <vt:lpstr>Outline</vt:lpstr>
      <vt:lpstr>Container repositories</vt:lpstr>
      <vt:lpstr>Docker Hub</vt:lpstr>
      <vt:lpstr>Integrating with development workflow</vt:lpstr>
      <vt:lpstr>Discussion question</vt:lpstr>
      <vt:lpstr>Outline</vt:lpstr>
      <vt:lpstr>Serverless architecture</vt:lpstr>
      <vt:lpstr>General definition</vt:lpstr>
      <vt:lpstr>More complicated example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465</cp:revision>
  <dcterms:created xsi:type="dcterms:W3CDTF">2004-11-16T18:39:34Z</dcterms:created>
  <dcterms:modified xsi:type="dcterms:W3CDTF">2023-08-02T19:09:33Z</dcterms:modified>
</cp:coreProperties>
</file>