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9" r:id="rId3"/>
    <p:sldId id="260" r:id="rId4"/>
    <p:sldId id="261" r:id="rId5"/>
    <p:sldId id="262" r:id="rId6"/>
    <p:sldId id="317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1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9" r:id="rId62"/>
    <p:sldId id="316" r:id="rId63"/>
    <p:sldId id="320" r:id="rId6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4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BE366-F477-2B76-BF80-471BC70CCE69}"/>
              </a:ext>
            </a:extLst>
          </p:cNvPr>
          <p:cNvSpPr txBox="1"/>
          <p:nvPr userDrawn="1"/>
        </p:nvSpPr>
        <p:spPr>
          <a:xfrm>
            <a:off x="685800" y="63246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©Len Bass and John Klein 2022</a:t>
            </a:r>
          </a:p>
        </p:txBody>
      </p:sp>
      <p:pic>
        <p:nvPicPr>
          <p:cNvPr id="4" name="Picture 3" descr="wordmark3r">
            <a:extLst>
              <a:ext uri="{FF2B5EF4-FFF2-40B4-BE49-F238E27FC236}">
                <a16:creationId xmlns:a16="http://schemas.microsoft.com/office/drawing/2014/main" id="{CB22AB10-1E99-836B-FF6B-59CD6F695A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8587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se.isri.cmu.edu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na.org/domains/root/servers)" TargetMode="External"/><Relationship Id="rId2" Type="http://schemas.openxmlformats.org/officeDocument/2006/relationships/hyperlink" Target="http://www.mse.isri.cmu.edu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533400"/>
          </a:xfrm>
        </p:spPr>
        <p:txBody>
          <a:bodyPr/>
          <a:lstStyle/>
          <a:p>
            <a:r>
              <a:rPr lang="en-US" sz="3200" dirty="0"/>
              <a:t>Chapter 3 - Networking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990600"/>
            <a:ext cx="221913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4036695" cy="347499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1" dirty="0"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4" dirty="0">
                <a:latin typeface="Calibri"/>
                <a:cs typeface="Calibri"/>
              </a:rPr>
              <a:t>IP</a:t>
            </a:r>
            <a:r>
              <a:rPr sz="2800" b="1" spc="-19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addresses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DNS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5" dirty="0">
                <a:latin typeface="Calibri"/>
                <a:cs typeface="Calibri"/>
              </a:rPr>
              <a:t>Ports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Bridged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NAT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TCP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562" y="835652"/>
            <a:ext cx="546525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Internet</a:t>
            </a:r>
            <a:r>
              <a:rPr spc="-75" dirty="0"/>
              <a:t> </a:t>
            </a:r>
            <a:r>
              <a:rPr spc="-45" dirty="0"/>
              <a:t>Protocol</a:t>
            </a:r>
            <a:r>
              <a:rPr spc="-71" dirty="0"/>
              <a:t> </a:t>
            </a:r>
            <a:r>
              <a:rPr spc="-15" dirty="0"/>
              <a:t>(IP)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905000"/>
            <a:ext cx="7733824" cy="4326184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80975" marR="1022509" indent="-171926">
              <a:spcBef>
                <a:spcPts val="55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layer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four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layer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view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6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38" dirty="0">
                <a:latin typeface="Calibri"/>
                <a:cs typeface="Calibri"/>
              </a:rPr>
              <a:t>Two</a:t>
            </a:r>
            <a:r>
              <a:rPr sz="2400" spc="-15" dirty="0">
                <a:latin typeface="Calibri"/>
                <a:cs typeface="Calibri"/>
              </a:rPr>
              <a:t> versions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IPv4--32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bits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IPv6—128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bits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2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IPv6 </a:t>
            </a:r>
            <a:r>
              <a:rPr sz="2400" spc="-15" dirty="0">
                <a:latin typeface="Calibri"/>
                <a:cs typeface="Calibri"/>
              </a:rPr>
              <a:t>standardized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1996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4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Representing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398"/>
              </a:spcBef>
              <a:buFont typeface="Arial MT"/>
              <a:buChar char="•"/>
              <a:tabLst>
                <a:tab pos="524351" algn="l"/>
                <a:tab pos="2585084" algn="l"/>
              </a:tabLst>
            </a:pPr>
            <a:r>
              <a:rPr sz="2400" spc="-4" dirty="0">
                <a:latin typeface="Calibri"/>
                <a:cs typeface="Calibri"/>
              </a:rPr>
              <a:t>IPv4—</a:t>
            </a:r>
            <a:r>
              <a:rPr sz="2400" spc="-4" dirty="0" err="1">
                <a:latin typeface="Calibri"/>
                <a:cs typeface="Calibri"/>
              </a:rPr>
              <a:t>xxx.xxx.xxx.xxx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 </a:t>
            </a:r>
            <a:r>
              <a:rPr sz="2400" spc="-4" dirty="0">
                <a:latin typeface="Calibri"/>
                <a:cs typeface="Calibri"/>
              </a:rPr>
              <a:t>xxx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4" dirty="0">
                <a:latin typeface="Calibri"/>
                <a:cs typeface="Calibri"/>
              </a:rPr>
              <a:t>decimal number between </a:t>
            </a:r>
            <a:r>
              <a:rPr sz="2400" dirty="0">
                <a:latin typeface="Calibri"/>
                <a:cs typeface="Calibri"/>
              </a:rPr>
              <a:t>0 and </a:t>
            </a:r>
            <a:r>
              <a:rPr sz="2400" spc="-4" dirty="0">
                <a:latin typeface="Calibri"/>
                <a:cs typeface="Calibri"/>
              </a:rPr>
              <a:t>255. </a:t>
            </a:r>
            <a:r>
              <a:rPr sz="2400" dirty="0">
                <a:latin typeface="Calibri"/>
                <a:cs typeface="Calibri"/>
              </a:rPr>
              <a:t>E.g.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4.31.198.44</a:t>
            </a:r>
            <a:endParaRPr sz="2400" dirty="0">
              <a:latin typeface="Calibri"/>
              <a:cs typeface="Calibri"/>
            </a:endParaRPr>
          </a:p>
          <a:p>
            <a:pPr marL="523875" marR="389573" lvl="1" indent="-171450">
              <a:spcBef>
                <a:spcPts val="38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IPv6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4" dirty="0">
                <a:latin typeface="Calibri"/>
                <a:cs typeface="Calibri"/>
              </a:rPr>
              <a:t> eight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groups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hexadecimal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numbers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separated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colons.</a:t>
            </a:r>
            <a:r>
              <a:rPr sz="2400" spc="4" dirty="0">
                <a:latin typeface="Calibri"/>
                <a:cs typeface="Calibri"/>
              </a:rPr>
              <a:t> E.g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2001:1900:3001:11::2c.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76" y="1314507"/>
            <a:ext cx="5420201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Adoption</a:t>
            </a:r>
            <a:r>
              <a:rPr spc="-90" dirty="0"/>
              <a:t> </a:t>
            </a:r>
            <a:r>
              <a:rPr spc="-11" dirty="0"/>
              <a:t>of</a:t>
            </a:r>
            <a:r>
              <a:rPr spc="-56" dirty="0"/>
              <a:t> </a:t>
            </a:r>
            <a:r>
              <a:rPr spc="-26" dirty="0"/>
              <a:t>IPv6</a:t>
            </a:r>
            <a:r>
              <a:rPr spc="-71" dirty="0"/>
              <a:t> </a:t>
            </a:r>
            <a:r>
              <a:rPr dirty="0"/>
              <a:t>–</a:t>
            </a:r>
            <a:r>
              <a:rPr spc="-56" dirty="0"/>
              <a:t> </a:t>
            </a:r>
            <a:r>
              <a:rPr spc="-15" dirty="0"/>
              <a:t>less</a:t>
            </a:r>
            <a:r>
              <a:rPr spc="-60" dirty="0"/>
              <a:t> </a:t>
            </a:r>
            <a:r>
              <a:rPr spc="-19" dirty="0"/>
              <a:t>than</a:t>
            </a:r>
            <a:r>
              <a:rPr spc="-75" dirty="0"/>
              <a:t> </a:t>
            </a:r>
            <a:r>
              <a:rPr spc="-19" dirty="0"/>
              <a:t>40%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2124837"/>
            <a:ext cx="8475439" cy="40473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39" y="962486"/>
            <a:ext cx="6143149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Assigning</a:t>
            </a:r>
            <a:r>
              <a:rPr spc="-98" dirty="0"/>
              <a:t> </a:t>
            </a:r>
            <a:r>
              <a:rPr spc="-4" dirty="0"/>
              <a:t>IP</a:t>
            </a:r>
            <a:r>
              <a:rPr spc="-98" dirty="0"/>
              <a:t> </a:t>
            </a:r>
            <a:r>
              <a:rPr spc="-30" dirty="0"/>
              <a:t>addresses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7225"/>
            <a:ext cx="7693819" cy="222512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spcBef>
                <a:spcPts val="7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(real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virtual)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assigned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address.</a:t>
            </a:r>
            <a:endParaRPr sz="2400" dirty="0">
              <a:latin typeface="Calibri"/>
              <a:cs typeface="Calibri"/>
            </a:endParaRPr>
          </a:p>
          <a:p>
            <a:pPr marL="523875" lvl="1" indent="-171926" algn="just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VMs</a:t>
            </a:r>
            <a:endParaRPr sz="2400" dirty="0">
              <a:latin typeface="Calibri"/>
              <a:cs typeface="Calibri"/>
            </a:endParaRPr>
          </a:p>
          <a:p>
            <a:pPr marL="523875" lvl="1" indent="-171926" algn="just"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Containers</a:t>
            </a:r>
            <a:endParaRPr sz="2400" dirty="0">
              <a:latin typeface="Calibri"/>
              <a:cs typeface="Calibri"/>
            </a:endParaRPr>
          </a:p>
          <a:p>
            <a:pPr marL="523875" lvl="1" indent="-171926" algn="just"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Internet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Things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(IoT)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toasters,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refrigerators,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thermostats, </a:t>
            </a:r>
            <a:r>
              <a:rPr sz="2400" spc="-11" dirty="0" err="1">
                <a:latin typeface="Calibri"/>
                <a:cs typeface="Calibri"/>
              </a:rPr>
              <a:t>etc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039" y="962486"/>
            <a:ext cx="6143149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pc="-30" dirty="0"/>
              <a:t>ICANN</a:t>
            </a:r>
            <a:endParaRPr spc="-3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7225"/>
            <a:ext cx="7693819" cy="31561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marR="49530" indent="-171926" algn="just">
              <a:spcBef>
                <a:spcPts val="735"/>
              </a:spcBef>
              <a:buFont typeface="Arial MT"/>
              <a:buChar char="•"/>
              <a:tabLst>
                <a:tab pos="181451" algn="l"/>
              </a:tabLst>
            </a:pPr>
            <a:r>
              <a:rPr lang="en-US" sz="2400" spc="-4" dirty="0">
                <a:latin typeface="Calibri"/>
                <a:cs typeface="Calibri"/>
              </a:rPr>
              <a:t>T</a:t>
            </a:r>
            <a:r>
              <a:rPr sz="2400" spc="-4" dirty="0">
                <a:latin typeface="Calibri"/>
                <a:cs typeface="Calibri"/>
              </a:rPr>
              <a:t>he </a:t>
            </a:r>
            <a:r>
              <a:rPr sz="2400" spc="-11" dirty="0">
                <a:latin typeface="Calibri"/>
                <a:cs typeface="Calibri"/>
              </a:rPr>
              <a:t>Internet Corporation </a:t>
            </a:r>
            <a:r>
              <a:rPr sz="2400" spc="-19" dirty="0">
                <a:latin typeface="Calibri"/>
                <a:cs typeface="Calibri"/>
              </a:rPr>
              <a:t>for </a:t>
            </a:r>
            <a:r>
              <a:rPr sz="2400" spc="-4" dirty="0">
                <a:latin typeface="Calibri"/>
                <a:cs typeface="Calibri"/>
              </a:rPr>
              <a:t>Assigned Names and </a:t>
            </a:r>
            <a:r>
              <a:rPr sz="2400" spc="-11" dirty="0">
                <a:latin typeface="Calibri"/>
                <a:cs typeface="Calibri"/>
              </a:rPr>
              <a:t>Numbers </a:t>
            </a:r>
            <a:r>
              <a:rPr sz="2400" spc="-8" dirty="0">
                <a:latin typeface="Calibri"/>
                <a:cs typeface="Calibri"/>
              </a:rPr>
              <a:t>(ICANN)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1" dirty="0">
                <a:latin typeface="Calibri"/>
                <a:cs typeface="Calibri"/>
              </a:rPr>
              <a:t>non-profit </a:t>
            </a:r>
            <a:r>
              <a:rPr sz="2400" spc="-15" dirty="0">
                <a:latin typeface="Calibri"/>
                <a:cs typeface="Calibri"/>
              </a:rPr>
              <a:t>organization </a:t>
            </a:r>
            <a:r>
              <a:rPr sz="2400" spc="-4" dirty="0">
                <a:latin typeface="Calibri"/>
                <a:cs typeface="Calibri"/>
              </a:rPr>
              <a:t>with the </a:t>
            </a:r>
            <a:r>
              <a:rPr sz="2400" spc="-8" dirty="0">
                <a:latin typeface="Calibri"/>
                <a:cs typeface="Calibri"/>
              </a:rPr>
              <a:t>responsibility </a:t>
            </a:r>
            <a:r>
              <a:rPr sz="2400" spc="-19" dirty="0">
                <a:latin typeface="Calibri"/>
                <a:cs typeface="Calibri"/>
              </a:rPr>
              <a:t>for </a:t>
            </a:r>
            <a:r>
              <a:rPr sz="2400" spc="-4" dirty="0">
                <a:latin typeface="Calibri"/>
                <a:cs typeface="Calibri"/>
              </a:rPr>
              <a:t>assigning </a:t>
            </a:r>
            <a:r>
              <a:rPr sz="2400" spc="-8" dirty="0">
                <a:latin typeface="Calibri"/>
                <a:cs typeface="Calibri"/>
              </a:rPr>
              <a:t>domain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names 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addresses.</a:t>
            </a:r>
            <a:endParaRPr sz="2400" dirty="0">
              <a:latin typeface="Calibri"/>
              <a:cs typeface="Calibri"/>
            </a:endParaRPr>
          </a:p>
          <a:p>
            <a:pPr marL="180975" marR="95250" indent="-171926" algn="just">
              <a:spcBef>
                <a:spcPts val="75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It </a:t>
            </a:r>
            <a:r>
              <a:rPr sz="2400" spc="-11" dirty="0">
                <a:latin typeface="Calibri"/>
                <a:cs typeface="Calibri"/>
              </a:rPr>
              <a:t>allocates </a:t>
            </a:r>
            <a:r>
              <a:rPr sz="2400" spc="-8" dirty="0">
                <a:latin typeface="Calibri"/>
                <a:cs typeface="Calibri"/>
              </a:rPr>
              <a:t>addresses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11" dirty="0">
                <a:latin typeface="Calibri"/>
                <a:cs typeface="Calibri"/>
              </a:rPr>
              <a:t>large </a:t>
            </a:r>
            <a:r>
              <a:rPr sz="2400" spc="-8" dirty="0">
                <a:latin typeface="Calibri"/>
                <a:cs typeface="Calibri"/>
              </a:rPr>
              <a:t>blocks </a:t>
            </a:r>
            <a:r>
              <a:rPr sz="2400" spc="-4" dirty="0">
                <a:latin typeface="Calibri"/>
                <a:cs typeface="Calibri"/>
              </a:rPr>
              <a:t>(X.0.0.0 </a:t>
            </a:r>
            <a:r>
              <a:rPr sz="2400" spc="-11" dirty="0">
                <a:latin typeface="Calibri"/>
                <a:cs typeface="Calibri"/>
              </a:rPr>
              <a:t>through </a:t>
            </a:r>
            <a:r>
              <a:rPr sz="2400" spc="-4" dirty="0">
                <a:latin typeface="Calibri"/>
                <a:cs typeface="Calibri"/>
              </a:rPr>
              <a:t>X.255.255.255)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regional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entities.</a:t>
            </a:r>
            <a:endParaRPr sz="2400" dirty="0">
              <a:latin typeface="Calibri"/>
              <a:cs typeface="Calibri"/>
            </a:endParaRPr>
          </a:p>
          <a:p>
            <a:pPr marL="180975" marR="186690" indent="-171926" algn="just">
              <a:spcBef>
                <a:spcPts val="727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/>
              <a:t>	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1" dirty="0">
                <a:latin typeface="Calibri"/>
                <a:cs typeface="Calibri"/>
              </a:rPr>
              <a:t>recipient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one </a:t>
            </a:r>
            <a:r>
              <a:rPr sz="2400" spc="-4" dirty="0">
                <a:latin typeface="Calibri"/>
                <a:cs typeface="Calibri"/>
              </a:rPr>
              <a:t>these </a:t>
            </a:r>
            <a:r>
              <a:rPr sz="2400" spc="-11" dirty="0">
                <a:latin typeface="Calibri"/>
                <a:cs typeface="Calibri"/>
              </a:rPr>
              <a:t>large </a:t>
            </a:r>
            <a:r>
              <a:rPr sz="2400" spc="-8" dirty="0">
                <a:latin typeface="Calibri"/>
                <a:cs typeface="Calibri"/>
              </a:rPr>
              <a:t>blocks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11" dirty="0">
                <a:latin typeface="Calibri"/>
                <a:cs typeface="Calibri"/>
              </a:rPr>
              <a:t>authorized by </a:t>
            </a:r>
            <a:r>
              <a:rPr sz="2400" spc="-4" dirty="0">
                <a:latin typeface="Calibri"/>
                <a:cs typeface="Calibri"/>
              </a:rPr>
              <a:t>ICANN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8" dirty="0">
                <a:latin typeface="Calibri"/>
                <a:cs typeface="Calibri"/>
              </a:rPr>
              <a:t>split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block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further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allocate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smaller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blocks.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45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9749" y="990600"/>
            <a:ext cx="4004501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4" dirty="0"/>
              <a:t>IP</a:t>
            </a:r>
            <a:r>
              <a:rPr spc="-127" dirty="0"/>
              <a:t> </a:t>
            </a:r>
            <a:r>
              <a:rPr spc="-30" dirty="0"/>
              <a:t>addresses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237095" cy="325954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1" dirty="0">
                <a:latin typeface="Calibri"/>
                <a:cs typeface="Calibri"/>
              </a:rPr>
              <a:t>Your</a:t>
            </a:r>
            <a:r>
              <a:rPr sz="2400" spc="-4" dirty="0">
                <a:latin typeface="Calibri"/>
                <a:cs typeface="Calibri"/>
              </a:rPr>
              <a:t> ISP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allocated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collection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IP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  <a:tab pos="808673" algn="l"/>
              </a:tabLst>
            </a:pPr>
            <a:r>
              <a:rPr sz="2400" spc="-11" dirty="0">
                <a:latin typeface="Calibri"/>
                <a:cs typeface="Calibri"/>
              </a:rPr>
              <a:t>Each	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either</a:t>
            </a:r>
            <a:r>
              <a:rPr sz="2400" spc="-8" dirty="0">
                <a:latin typeface="Calibri"/>
                <a:cs typeface="Calibri"/>
              </a:rPr>
              <a:t> public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private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public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address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available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8" dirty="0">
                <a:latin typeface="Calibri"/>
                <a:cs typeface="Calibri"/>
              </a:rPr>
              <a:t> anywhere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private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address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restricted</a:t>
            </a:r>
            <a:r>
              <a:rPr sz="2400" spc="-11" dirty="0">
                <a:latin typeface="Calibri"/>
                <a:cs typeface="Calibri"/>
              </a:rPr>
              <a:t> to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Each</a:t>
            </a:r>
            <a:r>
              <a:rPr sz="2400" spc="-8" dirty="0">
                <a:latin typeface="Calibri"/>
                <a:cs typeface="Calibri"/>
              </a:rPr>
              <a:t> address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either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static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dynamic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static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address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assigned permanently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device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dynamic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address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temporary.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893960"/>
            <a:ext cx="555107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Private</a:t>
            </a:r>
            <a:r>
              <a:rPr spc="-86" dirty="0"/>
              <a:t> </a:t>
            </a:r>
            <a:r>
              <a:rPr spc="-4" dirty="0"/>
              <a:t>IP</a:t>
            </a:r>
            <a:r>
              <a:rPr spc="-94" dirty="0"/>
              <a:t> </a:t>
            </a:r>
            <a:r>
              <a:rPr spc="-30" dirty="0"/>
              <a:t>addresses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6094095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926">
              <a:spcBef>
                <a:spcPts val="7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following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always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private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55979"/>
              </p:ext>
            </p:extLst>
          </p:nvPr>
        </p:nvGraphicFramePr>
        <p:xfrm>
          <a:off x="1016508" y="2768600"/>
          <a:ext cx="5308092" cy="1054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7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2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638">
                <a:tc>
                  <a:txBody>
                    <a:bodyPr/>
                    <a:lstStyle/>
                    <a:p>
                      <a:pPr marL="260350" indent="-228600">
                        <a:lnSpc>
                          <a:spcPts val="2655"/>
                        </a:lnSpc>
                        <a:buFont typeface="Arial MT"/>
                        <a:buChar char="•"/>
                        <a:tabLst>
                          <a:tab pos="260350" algn="l"/>
                        </a:tabLst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10.0.0.0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ts val="2655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ts val="265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10.255.255.255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65">
                <a:tc>
                  <a:txBody>
                    <a:bodyPr/>
                    <a:lstStyle/>
                    <a:p>
                      <a:pPr marL="260350" indent="-228600">
                        <a:lnSpc>
                          <a:spcPts val="2815"/>
                        </a:lnSpc>
                        <a:buFont typeface="Arial MT"/>
                        <a:buChar char="•"/>
                        <a:tabLst>
                          <a:tab pos="260350" algn="l"/>
                        </a:tabLst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172.16.0.0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ts val="2815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ts val="281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172.31.255.255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923">
                <a:tc>
                  <a:txBody>
                    <a:bodyPr/>
                    <a:lstStyle/>
                    <a:p>
                      <a:pPr marL="260350" indent="-228600">
                        <a:lnSpc>
                          <a:spcPts val="2810"/>
                        </a:lnSpc>
                        <a:buFont typeface="Arial MT"/>
                        <a:buChar char="•"/>
                        <a:tabLst>
                          <a:tab pos="260350" algn="l"/>
                        </a:tabLst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192.168.0.0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ts val="2810"/>
                        </a:lnSpc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to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ts val="281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192.168.255.255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15779" y="4267200"/>
            <a:ext cx="7028021" cy="1344759"/>
          </a:xfrm>
          <a:prstGeom prst="rect">
            <a:avLst/>
          </a:prstGeom>
        </p:spPr>
        <p:txBody>
          <a:bodyPr vert="horz" wrap="square" lIns="0" tIns="71914" rIns="0" bIns="0" rtlCol="0">
            <a:spAutoFit/>
          </a:bodyPr>
          <a:lstStyle/>
          <a:p>
            <a:pPr marL="180975" indent="-171926">
              <a:spcBef>
                <a:spcPts val="566"/>
              </a:spcBef>
              <a:buFont typeface="Arial MT"/>
              <a:buChar char="•"/>
              <a:tabLst>
                <a:tab pos="181451" algn="l"/>
              </a:tabLst>
            </a:pPr>
            <a:r>
              <a:rPr spc="-4" dirty="0"/>
              <a:t>1</a:t>
            </a:r>
            <a:r>
              <a:rPr sz="2400" spc="-4" dirty="0"/>
              <a:t>27.0.0.1</a:t>
            </a:r>
            <a:r>
              <a:rPr sz="2400" spc="41" dirty="0"/>
              <a:t> </a:t>
            </a:r>
            <a:r>
              <a:rPr sz="2400" spc="-4" dirty="0"/>
              <a:t>is</a:t>
            </a:r>
            <a:r>
              <a:rPr sz="2400" spc="4" dirty="0"/>
              <a:t> </a:t>
            </a:r>
            <a:r>
              <a:rPr sz="2400" spc="-8" dirty="0"/>
              <a:t>reserved</a:t>
            </a:r>
            <a:r>
              <a:rPr sz="2400" spc="4" dirty="0"/>
              <a:t> </a:t>
            </a:r>
            <a:r>
              <a:rPr sz="2400" spc="-19" dirty="0"/>
              <a:t>for</a:t>
            </a:r>
            <a:r>
              <a:rPr sz="2400" spc="4" dirty="0"/>
              <a:t> </a:t>
            </a:r>
            <a:r>
              <a:rPr sz="2400" spc="-4" dirty="0"/>
              <a:t>“localhost”</a:t>
            </a:r>
          </a:p>
          <a:p>
            <a:pPr marL="180975" marR="3810" indent="-171926">
              <a:spcBef>
                <a:spcPts val="7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/>
              <a:t>A</a:t>
            </a:r>
            <a:r>
              <a:rPr sz="2400" spc="8" dirty="0"/>
              <a:t> </a:t>
            </a:r>
            <a:r>
              <a:rPr sz="2400" spc="-8" dirty="0"/>
              <a:t>message</a:t>
            </a:r>
            <a:r>
              <a:rPr sz="2400" dirty="0"/>
              <a:t> </a:t>
            </a:r>
            <a:r>
              <a:rPr sz="2400" spc="-11" dirty="0"/>
              <a:t>sent</a:t>
            </a:r>
            <a:r>
              <a:rPr sz="2400" spc="8" dirty="0"/>
              <a:t> </a:t>
            </a:r>
            <a:r>
              <a:rPr sz="2400" spc="-15" dirty="0"/>
              <a:t>to</a:t>
            </a:r>
            <a:r>
              <a:rPr sz="2400" spc="8" dirty="0"/>
              <a:t> </a:t>
            </a:r>
            <a:r>
              <a:rPr sz="2400" spc="-8" dirty="0"/>
              <a:t>localhost</a:t>
            </a:r>
            <a:r>
              <a:rPr sz="2400" spc="15" dirty="0"/>
              <a:t> </a:t>
            </a:r>
            <a:r>
              <a:rPr sz="2400" spc="-4" dirty="0"/>
              <a:t>will</a:t>
            </a:r>
            <a:r>
              <a:rPr sz="2400" dirty="0"/>
              <a:t> </a:t>
            </a:r>
            <a:r>
              <a:rPr sz="2400" spc="-8" dirty="0"/>
              <a:t>be</a:t>
            </a:r>
            <a:r>
              <a:rPr sz="2400" dirty="0"/>
              <a:t> </a:t>
            </a:r>
            <a:r>
              <a:rPr sz="2400" spc="-11" dirty="0"/>
              <a:t>delivered</a:t>
            </a:r>
            <a:r>
              <a:rPr sz="2400" spc="15" dirty="0"/>
              <a:t> </a:t>
            </a:r>
            <a:r>
              <a:rPr sz="2400" spc="-4" dirty="0"/>
              <a:t>back </a:t>
            </a:r>
            <a:r>
              <a:rPr sz="2400" spc="-11" dirty="0"/>
              <a:t>to</a:t>
            </a:r>
            <a:r>
              <a:rPr sz="2400" spc="-4" dirty="0"/>
              <a:t> </a:t>
            </a:r>
            <a:r>
              <a:rPr sz="2400" spc="-34" dirty="0"/>
              <a:t>sender.</a:t>
            </a:r>
            <a:r>
              <a:rPr sz="2400" spc="15" dirty="0"/>
              <a:t> </a:t>
            </a:r>
            <a:r>
              <a:rPr sz="2400" spc="-8" dirty="0"/>
              <a:t>Allows </a:t>
            </a:r>
            <a:r>
              <a:rPr sz="2400" spc="-461" dirty="0"/>
              <a:t> </a:t>
            </a:r>
            <a:r>
              <a:rPr sz="2400" spc="-19" dirty="0"/>
              <a:t>for</a:t>
            </a:r>
            <a:r>
              <a:rPr sz="2400" spc="-8" dirty="0"/>
              <a:t> </a:t>
            </a:r>
            <a:r>
              <a:rPr sz="2400" spc="-11" dirty="0"/>
              <a:t>testing.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631" y="858518"/>
            <a:ext cx="5908738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Dynamic</a:t>
            </a:r>
            <a:r>
              <a:rPr spc="-94" dirty="0"/>
              <a:t> </a:t>
            </a:r>
            <a:r>
              <a:rPr spc="-4" dirty="0"/>
              <a:t>IP</a:t>
            </a:r>
            <a:r>
              <a:rPr spc="-98" dirty="0"/>
              <a:t> </a:t>
            </a:r>
            <a:r>
              <a:rPr spc="-30" dirty="0"/>
              <a:t>addresses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8"/>
            <a:ext cx="7634288" cy="4152099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1" dirty="0">
                <a:latin typeface="Calibri"/>
                <a:cs typeface="Calibri"/>
              </a:rPr>
              <a:t>Your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allocated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collection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IP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It assigns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-8" dirty="0">
                <a:latin typeface="Calibri"/>
                <a:cs typeface="Calibri"/>
              </a:rPr>
              <a:t> remains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until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 </a:t>
            </a:r>
            <a:r>
              <a:rPr sz="2400" spc="-45" dirty="0">
                <a:latin typeface="Calibri"/>
                <a:cs typeface="Calibri"/>
              </a:rPr>
              <a:t>off.</a:t>
            </a:r>
            <a:endParaRPr sz="2400" dirty="0">
              <a:latin typeface="Calibri"/>
              <a:cs typeface="Calibri"/>
            </a:endParaRPr>
          </a:p>
          <a:p>
            <a:pPr marL="180975" marR="11430" indent="-171926">
              <a:spcBef>
                <a:spcPts val="74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Dynamic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Host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Configuration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(DHCP)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assign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-8" dirty="0">
                <a:latin typeface="Calibri"/>
                <a:cs typeface="Calibri"/>
              </a:rPr>
              <a:t> address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device.</a:t>
            </a:r>
            <a:endParaRPr sz="2400" dirty="0">
              <a:latin typeface="Calibri"/>
              <a:cs typeface="Calibri"/>
            </a:endParaRPr>
          </a:p>
          <a:p>
            <a:pPr marL="180975" marR="649129" indent="-171926">
              <a:spcBef>
                <a:spcPts val="74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1" dirty="0">
                <a:latin typeface="Calibri"/>
                <a:cs typeface="Calibri"/>
              </a:rPr>
              <a:t>Your</a:t>
            </a:r>
            <a:r>
              <a:rPr sz="2400" spc="-8" dirty="0">
                <a:latin typeface="Calibri"/>
                <a:cs typeface="Calibri"/>
              </a:rPr>
              <a:t> local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DHCP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server.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1" dirty="0">
                <a:latin typeface="Calibri"/>
                <a:cs typeface="Calibri"/>
              </a:rPr>
              <a:t>Your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broadcasts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which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recognized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DHCP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server.</a:t>
            </a:r>
            <a:endParaRPr sz="2400" dirty="0">
              <a:latin typeface="Calibri"/>
              <a:cs typeface="Calibri"/>
            </a:endParaRPr>
          </a:p>
          <a:p>
            <a:pPr marL="180975" marR="134779" indent="-171926">
              <a:spcBef>
                <a:spcPts val="75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DHCP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manages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pool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IP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assigns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870" y="914400"/>
            <a:ext cx="5878259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Composing</a:t>
            </a:r>
            <a:r>
              <a:rPr spc="-98" dirty="0"/>
              <a:t> </a:t>
            </a:r>
            <a:r>
              <a:rPr dirty="0"/>
              <a:t>a</a:t>
            </a:r>
            <a:r>
              <a:rPr spc="-64" dirty="0"/>
              <a:t> </a:t>
            </a:r>
            <a:r>
              <a:rPr spc="-26" dirty="0"/>
              <a:t>message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8"/>
            <a:ext cx="6898958" cy="2520883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Each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 </a:t>
            </a:r>
            <a:r>
              <a:rPr sz="2400" spc="-11" dirty="0">
                <a:latin typeface="Calibri"/>
                <a:cs typeface="Calibri"/>
              </a:rPr>
              <a:t>consists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header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payload.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Suppose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wish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4" dirty="0">
                <a:latin typeface="Calibri"/>
                <a:cs typeface="Calibri"/>
              </a:rPr>
              <a:t>HTTP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64" dirty="0">
                <a:latin typeface="Calibri"/>
                <a:cs typeface="Calibri"/>
              </a:rPr>
              <a:t>TCP/IP,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wrapped?</a:t>
            </a:r>
            <a:endParaRPr sz="2400" dirty="0">
              <a:latin typeface="Calibri"/>
              <a:cs typeface="Calibri"/>
            </a:endParaRPr>
          </a:p>
          <a:p>
            <a:pPr marL="638175" lvl="1" indent="-171926">
              <a:spcBef>
                <a:spcPts val="45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HTTP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payload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TCP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endParaRPr sz="2400" dirty="0">
              <a:latin typeface="Calibri"/>
              <a:cs typeface="Calibri"/>
            </a:endParaRPr>
          </a:p>
          <a:p>
            <a:pPr marL="638175" lvl="1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 </a:t>
            </a:r>
            <a:r>
              <a:rPr sz="2400" spc="-19" dirty="0">
                <a:latin typeface="Calibri"/>
                <a:cs typeface="Calibri"/>
              </a:rPr>
              <a:t>TCP</a:t>
            </a:r>
            <a:r>
              <a:rPr sz="2400" spc="-4" dirty="0">
                <a:latin typeface="Calibri"/>
                <a:cs typeface="Calibri"/>
              </a:rPr>
              <a:t> message 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payload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799453"/>
            <a:ext cx="3440621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Mail</a:t>
            </a:r>
            <a:r>
              <a:rPr spc="-101" dirty="0"/>
              <a:t> </a:t>
            </a:r>
            <a:r>
              <a:rPr spc="-23" dirty="0"/>
              <a:t>Analogy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2138188"/>
            <a:ext cx="8456296" cy="393152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individual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wrapped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envelope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(App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level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protocol)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envelope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enclosed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11" dirty="0">
                <a:latin typeface="Calibri"/>
                <a:cs typeface="Calibri"/>
              </a:rPr>
              <a:t>envelope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house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number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(TCP)</a:t>
            </a:r>
            <a:endParaRPr sz="2400" dirty="0">
              <a:latin typeface="Calibri"/>
              <a:cs typeface="Calibri"/>
            </a:endParaRPr>
          </a:p>
          <a:p>
            <a:pPr marL="180975" marR="284798" indent="-171926">
              <a:lnSpc>
                <a:spcPts val="2265"/>
              </a:lnSpc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envelope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turn,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enclosed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envelope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office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(IP)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6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Outer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envelope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arrives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post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office</a:t>
            </a:r>
            <a:endParaRPr sz="2400" dirty="0">
              <a:latin typeface="Calibri"/>
              <a:cs typeface="Calibri"/>
            </a:endParaRPr>
          </a:p>
          <a:p>
            <a:pPr marL="180975" marR="418624" indent="-171926">
              <a:lnSpc>
                <a:spcPts val="2265"/>
              </a:lnSpc>
              <a:spcBef>
                <a:spcPts val="7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Opened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expose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intermediate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envelope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which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delivered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house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6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Opened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expose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inner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envelope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which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delivered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individual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Individual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envelope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get</a:t>
            </a:r>
            <a:r>
              <a:rPr sz="2400" spc="-8" dirty="0">
                <a:latin typeface="Calibri"/>
                <a:cs typeface="Calibri"/>
              </a:rPr>
              <a:t> message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990600"/>
            <a:ext cx="252393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4493895" cy="347499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8" dirty="0"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4" dirty="0">
                <a:latin typeface="Calibri"/>
                <a:cs typeface="Calibri"/>
              </a:rPr>
              <a:t>IP</a:t>
            </a:r>
            <a:r>
              <a:rPr sz="2800" spc="-23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addresses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DNS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5" dirty="0">
                <a:latin typeface="Calibri"/>
                <a:cs typeface="Calibri"/>
              </a:rPr>
              <a:t>Ports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Bridged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NAT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TCP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8237" y="914400"/>
            <a:ext cx="442931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Message</a:t>
            </a:r>
            <a:r>
              <a:rPr spc="-113" dirty="0"/>
              <a:t> </a:t>
            </a:r>
            <a:r>
              <a:rPr spc="-38" dirty="0"/>
              <a:t>Format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30796" y="2107194"/>
            <a:ext cx="7069931" cy="1736533"/>
          </a:xfrm>
          <a:prstGeom prst="rect">
            <a:avLst/>
          </a:prstGeom>
        </p:spPr>
        <p:txBody>
          <a:bodyPr vert="horz" wrap="square" lIns="0" tIns="104299" rIns="0" bIns="0" rtlCol="0">
            <a:spAutoFit/>
          </a:bodyPr>
          <a:lstStyle/>
          <a:p>
            <a:pPr marL="180975" indent="-171450">
              <a:spcBef>
                <a:spcPts val="82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header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payload.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header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includes</a:t>
            </a:r>
            <a:endParaRPr sz="2400" dirty="0">
              <a:latin typeface="Calibri"/>
              <a:cs typeface="Calibri"/>
            </a:endParaRPr>
          </a:p>
          <a:p>
            <a:pPr marL="523875" lvl="1" indent="-171450">
              <a:spcBef>
                <a:spcPts val="585"/>
              </a:spcBef>
              <a:buFont typeface="Arial MT"/>
              <a:buChar char="•"/>
              <a:tabLst>
                <a:tab pos="523399" algn="l"/>
                <a:tab pos="523875" algn="l"/>
              </a:tabLst>
            </a:pP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-4" dirty="0">
                <a:latin typeface="Calibri"/>
                <a:cs typeface="Calibri"/>
              </a:rPr>
              <a:t> 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source</a:t>
            </a:r>
            <a:endParaRPr sz="2400" dirty="0">
              <a:latin typeface="Calibri"/>
              <a:cs typeface="Calibri"/>
            </a:endParaRPr>
          </a:p>
          <a:p>
            <a:pPr marL="523875" lvl="1" indent="-171450">
              <a:spcBef>
                <a:spcPts val="551"/>
              </a:spcBef>
              <a:buFont typeface="Arial MT"/>
              <a:buChar char="•"/>
              <a:tabLst>
                <a:tab pos="523399" algn="l"/>
                <a:tab pos="523875" algn="l"/>
              </a:tabLst>
            </a:pP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-8" dirty="0">
                <a:latin typeface="Calibri"/>
                <a:cs typeface="Calibri"/>
              </a:rPr>
              <a:t> 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destination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983157"/>
            <a:ext cx="6573964" cy="100367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882491" marR="3810" indent="-873443">
              <a:lnSpc>
                <a:spcPts val="3563"/>
              </a:lnSpc>
              <a:spcBef>
                <a:spcPts val="525"/>
              </a:spcBef>
            </a:pPr>
            <a:r>
              <a:rPr spc="-34" dirty="0"/>
              <a:t>Internet</a:t>
            </a:r>
            <a:r>
              <a:rPr spc="-75" dirty="0"/>
              <a:t> </a:t>
            </a:r>
            <a:r>
              <a:rPr spc="-45" dirty="0"/>
              <a:t>Protocol</a:t>
            </a:r>
            <a:r>
              <a:rPr spc="-71" dirty="0"/>
              <a:t> </a:t>
            </a:r>
            <a:r>
              <a:rPr spc="-45" dirty="0"/>
              <a:t>packet </a:t>
            </a:r>
            <a:r>
              <a:rPr spc="-735" dirty="0"/>
              <a:t> </a:t>
            </a:r>
            <a:r>
              <a:rPr spc="-34" dirty="0"/>
              <a:t>structure</a:t>
            </a:r>
            <a:r>
              <a:rPr spc="-75" dirty="0"/>
              <a:t> </a:t>
            </a:r>
            <a:r>
              <a:rPr spc="-15" dirty="0"/>
              <a:t>(v4)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43000" y="2514600"/>
            <a:ext cx="7010400" cy="3466433"/>
            <a:chOff x="2916935" y="1927860"/>
            <a:chExt cx="6937375" cy="4018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6935" y="1927860"/>
              <a:ext cx="6937248" cy="40187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2761" y="4115561"/>
              <a:ext cx="3505200" cy="1219200"/>
            </a:xfrm>
            <a:custGeom>
              <a:avLst/>
              <a:gdLst/>
              <a:ahLst/>
              <a:cxnLst/>
              <a:rect l="l" t="t" r="r" b="b"/>
              <a:pathLst>
                <a:path w="3505200" h="1219200">
                  <a:moveTo>
                    <a:pt x="0" y="203200"/>
                  </a:moveTo>
                  <a:lnTo>
                    <a:pt x="5364" y="156594"/>
                  </a:lnTo>
                  <a:lnTo>
                    <a:pt x="20645" y="113818"/>
                  </a:lnTo>
                  <a:lnTo>
                    <a:pt x="44626" y="76090"/>
                  </a:lnTo>
                  <a:lnTo>
                    <a:pt x="76090" y="44626"/>
                  </a:lnTo>
                  <a:lnTo>
                    <a:pt x="113818" y="20645"/>
                  </a:lnTo>
                  <a:lnTo>
                    <a:pt x="156594" y="5364"/>
                  </a:lnTo>
                  <a:lnTo>
                    <a:pt x="203200" y="0"/>
                  </a:lnTo>
                  <a:lnTo>
                    <a:pt x="3301999" y="0"/>
                  </a:lnTo>
                  <a:lnTo>
                    <a:pt x="3348605" y="5364"/>
                  </a:lnTo>
                  <a:lnTo>
                    <a:pt x="3391381" y="20645"/>
                  </a:lnTo>
                  <a:lnTo>
                    <a:pt x="3429109" y="44626"/>
                  </a:lnTo>
                  <a:lnTo>
                    <a:pt x="3460573" y="76090"/>
                  </a:lnTo>
                  <a:lnTo>
                    <a:pt x="3484554" y="113818"/>
                  </a:lnTo>
                  <a:lnTo>
                    <a:pt x="3499835" y="156594"/>
                  </a:lnTo>
                  <a:lnTo>
                    <a:pt x="3505199" y="203200"/>
                  </a:lnTo>
                  <a:lnTo>
                    <a:pt x="3505199" y="1016000"/>
                  </a:lnTo>
                  <a:lnTo>
                    <a:pt x="3499835" y="1062605"/>
                  </a:lnTo>
                  <a:lnTo>
                    <a:pt x="3484554" y="1105381"/>
                  </a:lnTo>
                  <a:lnTo>
                    <a:pt x="3460573" y="1143109"/>
                  </a:lnTo>
                  <a:lnTo>
                    <a:pt x="3429109" y="1174573"/>
                  </a:lnTo>
                  <a:lnTo>
                    <a:pt x="3391381" y="1198554"/>
                  </a:lnTo>
                  <a:lnTo>
                    <a:pt x="3348605" y="1213835"/>
                  </a:lnTo>
                  <a:lnTo>
                    <a:pt x="3301999" y="1219200"/>
                  </a:lnTo>
                  <a:lnTo>
                    <a:pt x="203200" y="1219200"/>
                  </a:lnTo>
                  <a:lnTo>
                    <a:pt x="156594" y="1213835"/>
                  </a:lnTo>
                  <a:lnTo>
                    <a:pt x="113818" y="1198554"/>
                  </a:lnTo>
                  <a:lnTo>
                    <a:pt x="76090" y="1174573"/>
                  </a:lnTo>
                  <a:lnTo>
                    <a:pt x="44626" y="1143109"/>
                  </a:lnTo>
                  <a:lnTo>
                    <a:pt x="20645" y="1105381"/>
                  </a:lnTo>
                  <a:lnTo>
                    <a:pt x="5364" y="1062605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3815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5625" y="1058240"/>
            <a:ext cx="6345364" cy="100367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882491" marR="3810" indent="-873443">
              <a:lnSpc>
                <a:spcPts val="3563"/>
              </a:lnSpc>
              <a:spcBef>
                <a:spcPts val="525"/>
              </a:spcBef>
            </a:pPr>
            <a:r>
              <a:rPr spc="-34" dirty="0"/>
              <a:t>Internet</a:t>
            </a:r>
            <a:r>
              <a:rPr spc="-75" dirty="0"/>
              <a:t> </a:t>
            </a:r>
            <a:r>
              <a:rPr spc="-45" dirty="0"/>
              <a:t>Protocol</a:t>
            </a:r>
            <a:r>
              <a:rPr spc="-71" dirty="0"/>
              <a:t> </a:t>
            </a:r>
            <a:r>
              <a:rPr spc="-45" dirty="0"/>
              <a:t>packet </a:t>
            </a:r>
            <a:r>
              <a:rPr spc="-735" dirty="0"/>
              <a:t> </a:t>
            </a:r>
            <a:r>
              <a:rPr spc="-34" dirty="0"/>
              <a:t>structure</a:t>
            </a:r>
            <a:r>
              <a:rPr spc="-75" dirty="0"/>
              <a:t> </a:t>
            </a:r>
            <a:r>
              <a:rPr spc="-15" dirty="0"/>
              <a:t>(v6)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31836" y="2169414"/>
            <a:ext cx="6345364" cy="3630346"/>
            <a:chOff x="3657600" y="1749551"/>
            <a:chExt cx="5168265" cy="4270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600" y="1749551"/>
              <a:ext cx="5167884" cy="42702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5112" y="2801111"/>
              <a:ext cx="3541776" cy="291388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9098" y="1143000"/>
            <a:ext cx="5285804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Message</a:t>
            </a:r>
            <a:r>
              <a:rPr spc="-90" dirty="0"/>
              <a:t> </a:t>
            </a:r>
            <a:r>
              <a:rPr spc="-30" dirty="0"/>
              <a:t>Structure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68655" y="2202370"/>
            <a:ext cx="6893719" cy="202106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00025" marR="22860" indent="-171926">
              <a:spcBef>
                <a:spcPts val="360"/>
              </a:spcBef>
              <a:buFont typeface="Arial MT"/>
              <a:buChar char="•"/>
              <a:tabLst>
                <a:tab pos="20050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creates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header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payload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placing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200025" indent="-171926">
              <a:spcBef>
                <a:spcPts val="476"/>
              </a:spcBef>
              <a:buFont typeface="Arial MT"/>
              <a:buChar char="•"/>
              <a:tabLst>
                <a:tab pos="200501" algn="l"/>
              </a:tabLst>
            </a:pPr>
            <a:r>
              <a:rPr sz="2400" spc="-53" dirty="0">
                <a:latin typeface="Calibri"/>
                <a:cs typeface="Calibri"/>
              </a:rPr>
              <a:t>IP</a:t>
            </a:r>
            <a:r>
              <a:rPr sz="2400" spc="-78" baseline="-21021" dirty="0">
                <a:latin typeface="Calibri"/>
                <a:cs typeface="Calibri"/>
              </a:rPr>
              <a:t>A</a:t>
            </a:r>
            <a:r>
              <a:rPr sz="2400" spc="242" baseline="-2102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baseline="-21021" dirty="0">
                <a:latin typeface="Calibri"/>
                <a:cs typeface="Calibri"/>
              </a:rPr>
              <a:t>B</a:t>
            </a:r>
            <a:r>
              <a:rPr sz="2400" spc="5" baseline="-2102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consists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header+payload</a:t>
            </a:r>
            <a:endParaRPr sz="2400" dirty="0">
              <a:latin typeface="Calibri"/>
              <a:cs typeface="Calibri"/>
            </a:endParaRPr>
          </a:p>
          <a:p>
            <a:pPr marL="200025" indent="-171926">
              <a:spcBef>
                <a:spcPts val="495"/>
              </a:spcBef>
              <a:buFont typeface="Arial MT"/>
              <a:buChar char="•"/>
              <a:tabLst>
                <a:tab pos="200501" algn="l"/>
              </a:tabLst>
            </a:pPr>
            <a:r>
              <a:rPr sz="2400" spc="-11" dirty="0">
                <a:latin typeface="Calibri"/>
                <a:cs typeface="Calibri"/>
              </a:rPr>
              <a:t>Recipient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responds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source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header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914400"/>
            <a:ext cx="6290501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Manipulating</a:t>
            </a:r>
            <a:r>
              <a:rPr spc="-127" dirty="0"/>
              <a:t> </a:t>
            </a:r>
            <a:r>
              <a:rPr spc="-26" dirty="0"/>
              <a:t>messages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68654" y="2202370"/>
            <a:ext cx="7760018" cy="199541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00025" marR="22860" indent="-171926">
              <a:spcBef>
                <a:spcPts val="360"/>
              </a:spcBef>
              <a:buFont typeface="Arial MT"/>
              <a:buChar char="•"/>
              <a:tabLst>
                <a:tab pos="200501" algn="l"/>
              </a:tabLst>
            </a:pP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3" dirty="0">
                <a:latin typeface="Calibri"/>
                <a:cs typeface="Calibri"/>
              </a:rPr>
              <a:t>IP</a:t>
            </a:r>
            <a:r>
              <a:rPr sz="2400" spc="-78" baseline="-21021" dirty="0">
                <a:latin typeface="Calibri"/>
                <a:cs typeface="Calibri"/>
              </a:rPr>
              <a:t>A</a:t>
            </a:r>
            <a:r>
              <a:rPr sz="2400" spc="248" baseline="-2102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IP</a:t>
            </a:r>
            <a:r>
              <a:rPr sz="2400" spc="-11" baseline="-21021" dirty="0">
                <a:latin typeface="Calibri"/>
                <a:cs typeface="Calibri"/>
              </a:rPr>
              <a:t>B</a:t>
            </a:r>
            <a:r>
              <a:rPr sz="2400" spc="-8" dirty="0">
                <a:latin typeface="Calibri"/>
                <a:cs typeface="Calibri"/>
              </a:rPr>
              <a:t>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i.e.,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IP</a:t>
            </a:r>
            <a:r>
              <a:rPr sz="2400" spc="-33" baseline="-21021" dirty="0">
                <a:latin typeface="Calibri"/>
                <a:cs typeface="Calibri"/>
              </a:rPr>
              <a:t>A</a:t>
            </a:r>
            <a:r>
              <a:rPr sz="2400" spc="-23" dirty="0">
                <a:latin typeface="Calibri"/>
                <a:cs typeface="Calibri"/>
              </a:rPr>
              <a:t>+payload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-&gt;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baseline="-21021" dirty="0">
                <a:latin typeface="Calibri"/>
                <a:cs typeface="Calibri"/>
              </a:rPr>
              <a:t>B</a:t>
            </a:r>
            <a:r>
              <a:rPr sz="2400" spc="248" baseline="-2102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gateway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make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look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like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38" dirty="0">
                <a:latin typeface="Calibri"/>
                <a:cs typeface="Calibri"/>
              </a:rPr>
              <a:t>gateway.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i.e.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IP</a:t>
            </a:r>
            <a:r>
              <a:rPr sz="2400" spc="-17" baseline="-21021" dirty="0">
                <a:latin typeface="Calibri"/>
                <a:cs typeface="Calibri"/>
              </a:rPr>
              <a:t>gateway</a:t>
            </a:r>
            <a:r>
              <a:rPr sz="2400" spc="-11" dirty="0">
                <a:latin typeface="Calibri"/>
                <a:cs typeface="Calibri"/>
              </a:rPr>
              <a:t>+payload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-&gt;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baseline="-21021" dirty="0">
                <a:latin typeface="Calibri"/>
                <a:cs typeface="Calibri"/>
              </a:rPr>
              <a:t>B</a:t>
            </a:r>
          </a:p>
          <a:p>
            <a:pPr marL="200025" marR="844391" indent="-171926">
              <a:spcBef>
                <a:spcPts val="764"/>
              </a:spcBef>
              <a:buFont typeface="Arial MT"/>
              <a:buChar char="•"/>
              <a:tabLst>
                <a:tab pos="200501" algn="l"/>
              </a:tabLst>
            </a:pPr>
            <a:r>
              <a:rPr sz="2400" spc="-4" dirty="0">
                <a:latin typeface="Calibri"/>
                <a:cs typeface="Calibri"/>
              </a:rPr>
              <a:t>In this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case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gateway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mechanism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lang="en-US" sz="2400" spc="-4" dirty="0">
                <a:latin typeface="Calibri"/>
                <a:cs typeface="Calibri"/>
              </a:rPr>
              <a:t>to </a:t>
            </a:r>
            <a:r>
              <a:rPr sz="2400" spc="-8" dirty="0">
                <a:latin typeface="Calibri"/>
                <a:cs typeface="Calibri"/>
              </a:rPr>
              <a:t>manage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baseline="-21021" dirty="0">
                <a:latin typeface="Calibri"/>
                <a:cs typeface="Calibri"/>
              </a:rPr>
              <a:t>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578796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751921" cy="2087431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395764" indent="-386715">
              <a:spcBef>
                <a:spcPts val="578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9" dirty="0">
                <a:latin typeface="Calibri"/>
                <a:cs typeface="Calibri"/>
              </a:rPr>
              <a:t>Why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adoption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IPv6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been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slow?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3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DHCP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ISP’s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8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some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mechanisms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gateway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return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original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source?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838200"/>
            <a:ext cx="282873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4646295" cy="347499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1" dirty="0"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4" dirty="0">
                <a:latin typeface="Calibri"/>
                <a:cs typeface="Calibri"/>
              </a:rPr>
              <a:t>IP</a:t>
            </a:r>
            <a:r>
              <a:rPr sz="2800" spc="-4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addresses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8" dirty="0">
                <a:latin typeface="Calibri"/>
                <a:cs typeface="Calibri"/>
              </a:rPr>
              <a:t>DNS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5" dirty="0">
                <a:latin typeface="Calibri"/>
                <a:cs typeface="Calibri"/>
              </a:rPr>
              <a:t>Ports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Bridged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NAT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TCP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4633" y="914400"/>
            <a:ext cx="722080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Domain</a:t>
            </a:r>
            <a:r>
              <a:rPr spc="-86" dirty="0"/>
              <a:t> </a:t>
            </a:r>
            <a:r>
              <a:rPr spc="-23" dirty="0"/>
              <a:t>Name</a:t>
            </a:r>
            <a:r>
              <a:rPr spc="-86" dirty="0"/>
              <a:t> </a:t>
            </a:r>
            <a:r>
              <a:rPr spc="-45" dirty="0"/>
              <a:t>System</a:t>
            </a:r>
            <a:r>
              <a:rPr spc="-98" dirty="0"/>
              <a:t> </a:t>
            </a:r>
            <a:r>
              <a:rPr spc="-23" dirty="0"/>
              <a:t>(DNS)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684294" cy="332366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cumbersome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people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Uniform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Resource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Locators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(URLs)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identify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devices</a:t>
            </a:r>
            <a:endParaRPr sz="2400" dirty="0">
              <a:latin typeface="Calibri"/>
              <a:cs typeface="Calibri"/>
            </a:endParaRPr>
          </a:p>
          <a:p>
            <a:pPr marL="180975" marR="108109" indent="-171926"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directory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names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IP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(think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phone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book)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6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Domain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Name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(DNS)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global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directory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VMs.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-8" dirty="0">
                <a:latin typeface="Calibri"/>
                <a:cs typeface="Calibri"/>
              </a:rPr>
              <a:t> managed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-4" dirty="0">
                <a:latin typeface="Calibri"/>
                <a:cs typeface="Calibri"/>
              </a:rPr>
              <a:t> ICANN</a:t>
            </a:r>
            <a:r>
              <a:rPr sz="2100" spc="-4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156936" y="4106442"/>
            <a:ext cx="3353537" cy="15023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035844">
              <a:spcBef>
                <a:spcPts val="75"/>
              </a:spcBef>
            </a:pPr>
            <a:r>
              <a:rPr sz="2400" spc="-4" dirty="0">
                <a:latin typeface="Arial MT"/>
                <a:cs typeface="Arial MT"/>
              </a:rPr>
              <a:t>123.45.67.89</a:t>
            </a:r>
            <a:endParaRPr sz="2400" dirty="0">
              <a:latin typeface="Arial MT"/>
              <a:cs typeface="Arial MT"/>
            </a:endParaRPr>
          </a:p>
          <a:p>
            <a:pPr marL="9525">
              <a:spcBef>
                <a:spcPts val="1508"/>
              </a:spcBef>
            </a:pPr>
            <a:endParaRPr lang="en-US" sz="2400" spc="-4" dirty="0">
              <a:latin typeface="Arial MT"/>
              <a:cs typeface="Arial MT"/>
            </a:endParaRPr>
          </a:p>
          <a:p>
            <a:pPr marL="9525">
              <a:spcBef>
                <a:spcPts val="1508"/>
              </a:spcBef>
            </a:pPr>
            <a:r>
              <a:rPr lang="en-US" sz="2400" spc="-4" dirty="0">
                <a:latin typeface="Arial MT"/>
                <a:cs typeface="Arial MT"/>
              </a:rPr>
              <a:t>         </a:t>
            </a:r>
            <a:r>
              <a:rPr sz="2400" spc="-4" dirty="0">
                <a:latin typeface="Arial MT"/>
                <a:cs typeface="Arial MT"/>
              </a:rPr>
              <a:t>123.45.67.89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7704" y="2138189"/>
            <a:ext cx="7613905" cy="131029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URL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DNS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takes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input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URL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returns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site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5421" y="644048"/>
            <a:ext cx="6973157" cy="136431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Domain</a:t>
            </a:r>
            <a:r>
              <a:rPr spc="-90" dirty="0"/>
              <a:t> </a:t>
            </a:r>
            <a:r>
              <a:rPr spc="-23" dirty="0"/>
              <a:t>Name</a:t>
            </a:r>
            <a:r>
              <a:rPr spc="-90" dirty="0"/>
              <a:t> </a:t>
            </a:r>
            <a:r>
              <a:rPr spc="-45" dirty="0"/>
              <a:t>System</a:t>
            </a:r>
            <a:r>
              <a:rPr spc="-105" dirty="0"/>
              <a:t> </a:t>
            </a:r>
            <a:r>
              <a:rPr spc="-19" dirty="0"/>
              <a:t>Server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89071" y="3387852"/>
            <a:ext cx="1463516" cy="2286328"/>
            <a:chOff x="2385427" y="3374135"/>
            <a:chExt cx="1951355" cy="27832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0359" y="5411723"/>
              <a:ext cx="725424" cy="7452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8939" y="5591555"/>
              <a:ext cx="393191" cy="4053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5427" y="3374135"/>
              <a:ext cx="1951140" cy="7830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83889" y="4194301"/>
              <a:ext cx="99695" cy="1201420"/>
            </a:xfrm>
            <a:custGeom>
              <a:avLst/>
              <a:gdLst/>
              <a:ahLst/>
              <a:cxnLst/>
              <a:rect l="l" t="t" r="r" b="b"/>
              <a:pathLst>
                <a:path w="99695" h="1201420">
                  <a:moveTo>
                    <a:pt x="42383" y="1116288"/>
                  </a:moveTo>
                  <a:lnTo>
                    <a:pt x="13843" y="1117346"/>
                  </a:lnTo>
                  <a:lnTo>
                    <a:pt x="59943" y="1201420"/>
                  </a:lnTo>
                  <a:lnTo>
                    <a:pt x="92127" y="1130554"/>
                  </a:lnTo>
                  <a:lnTo>
                    <a:pt x="42926" y="1130554"/>
                  </a:lnTo>
                  <a:lnTo>
                    <a:pt x="42383" y="1116288"/>
                  </a:lnTo>
                  <a:close/>
                </a:path>
                <a:path w="99695" h="1201420">
                  <a:moveTo>
                    <a:pt x="70955" y="1115230"/>
                  </a:moveTo>
                  <a:lnTo>
                    <a:pt x="42383" y="1116288"/>
                  </a:lnTo>
                  <a:lnTo>
                    <a:pt x="42926" y="1130554"/>
                  </a:lnTo>
                  <a:lnTo>
                    <a:pt x="71500" y="1129538"/>
                  </a:lnTo>
                  <a:lnTo>
                    <a:pt x="70955" y="1115230"/>
                  </a:lnTo>
                  <a:close/>
                </a:path>
                <a:path w="99695" h="1201420">
                  <a:moveTo>
                    <a:pt x="99568" y="1114171"/>
                  </a:moveTo>
                  <a:lnTo>
                    <a:pt x="70955" y="1115230"/>
                  </a:lnTo>
                  <a:lnTo>
                    <a:pt x="71500" y="1129538"/>
                  </a:lnTo>
                  <a:lnTo>
                    <a:pt x="42926" y="1130554"/>
                  </a:lnTo>
                  <a:lnTo>
                    <a:pt x="92127" y="1130554"/>
                  </a:lnTo>
                  <a:lnTo>
                    <a:pt x="99568" y="1114171"/>
                  </a:lnTo>
                  <a:close/>
                </a:path>
                <a:path w="99695" h="1201420">
                  <a:moveTo>
                    <a:pt x="28448" y="0"/>
                  </a:moveTo>
                  <a:lnTo>
                    <a:pt x="0" y="1016"/>
                  </a:lnTo>
                  <a:lnTo>
                    <a:pt x="42383" y="1116288"/>
                  </a:lnTo>
                  <a:lnTo>
                    <a:pt x="70955" y="1115230"/>
                  </a:lnTo>
                  <a:lnTo>
                    <a:pt x="28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2935" y="3729608"/>
            <a:ext cx="913257" cy="8835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42264" y="3981902"/>
            <a:ext cx="2399348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-4" dirty="0">
                <a:latin typeface="Arial MT"/>
                <a:cs typeface="Arial MT"/>
              </a:rPr>
              <a:t>DNS</a:t>
            </a:r>
            <a:r>
              <a:rPr sz="2400" spc="-38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server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5895" y="3456463"/>
            <a:ext cx="1993106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-8" dirty="0">
                <a:latin typeface="Arial MT"/>
                <a:cs typeface="Arial MT"/>
              </a:rPr>
              <a:t>Website.com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04350" y="3719513"/>
            <a:ext cx="2399348" cy="464820"/>
          </a:xfrm>
          <a:custGeom>
            <a:avLst/>
            <a:gdLst/>
            <a:ahLst/>
            <a:cxnLst/>
            <a:rect l="l" t="t" r="r" b="b"/>
            <a:pathLst>
              <a:path w="3199129" h="619760">
                <a:moveTo>
                  <a:pt x="3105912" y="591312"/>
                </a:moveTo>
                <a:lnTo>
                  <a:pt x="86702" y="277075"/>
                </a:lnTo>
                <a:lnTo>
                  <a:pt x="86855" y="275590"/>
                </a:lnTo>
                <a:lnTo>
                  <a:pt x="89662" y="248666"/>
                </a:lnTo>
                <a:lnTo>
                  <a:pt x="0" y="282448"/>
                </a:lnTo>
                <a:lnTo>
                  <a:pt x="80772" y="334010"/>
                </a:lnTo>
                <a:lnTo>
                  <a:pt x="83731" y="305511"/>
                </a:lnTo>
                <a:lnTo>
                  <a:pt x="3102864" y="619760"/>
                </a:lnTo>
                <a:lnTo>
                  <a:pt x="3105912" y="591312"/>
                </a:lnTo>
                <a:close/>
              </a:path>
              <a:path w="3199129" h="619760">
                <a:moveTo>
                  <a:pt x="3198876" y="337312"/>
                </a:moveTo>
                <a:lnTo>
                  <a:pt x="3118866" y="284480"/>
                </a:lnTo>
                <a:lnTo>
                  <a:pt x="3115424" y="312864"/>
                </a:lnTo>
                <a:lnTo>
                  <a:pt x="530606" y="0"/>
                </a:lnTo>
                <a:lnTo>
                  <a:pt x="527050" y="28448"/>
                </a:lnTo>
                <a:lnTo>
                  <a:pt x="3112008" y="341185"/>
                </a:lnTo>
                <a:lnTo>
                  <a:pt x="3108579" y="369570"/>
                </a:lnTo>
                <a:lnTo>
                  <a:pt x="3183229" y="342900"/>
                </a:lnTo>
                <a:lnTo>
                  <a:pt x="3198876" y="337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762000"/>
            <a:ext cx="361397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Complications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661434" cy="338554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26" dirty="0">
                <a:latin typeface="Calibri"/>
                <a:cs typeface="Calibri"/>
              </a:rPr>
              <a:t>reality,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transmitted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another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11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complicated.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picture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showed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server.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There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multiple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There</a:t>
            </a:r>
            <a:r>
              <a:rPr sz="2400" spc="-4" dirty="0">
                <a:latin typeface="Calibri"/>
                <a:cs typeface="Calibri"/>
              </a:rPr>
              <a:t> 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hierarchy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DNS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picture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showed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line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server.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There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routers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transmit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Shares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load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7537" y="914400"/>
            <a:ext cx="2801303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Messages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760970" cy="363945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51473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 only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method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communication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nodes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message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–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collection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bits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passed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recipient.</a:t>
            </a:r>
            <a:endParaRPr sz="2400" dirty="0">
              <a:latin typeface="Calibri"/>
              <a:cs typeface="Calibri"/>
            </a:endParaRPr>
          </a:p>
          <a:p>
            <a:pPr marL="180975" marR="860584" indent="-171926">
              <a:spcBef>
                <a:spcPts val="76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reflects</a:t>
            </a:r>
            <a:r>
              <a:rPr sz="2400" spc="-4" dirty="0">
                <a:latin typeface="Calibri"/>
                <a:cs typeface="Calibri"/>
              </a:rPr>
              <a:t> 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agreement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recipient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about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meaning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 </a:t>
            </a:r>
            <a:r>
              <a:rPr sz="2400" spc="-8" dirty="0">
                <a:latin typeface="Calibri"/>
                <a:cs typeface="Calibri"/>
              </a:rPr>
              <a:t>bits.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6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standardized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agreement </a:t>
            </a:r>
            <a:r>
              <a:rPr sz="2400" spc="-4" dirty="0">
                <a:latin typeface="Calibri"/>
                <a:cs typeface="Calibri"/>
              </a:rPr>
              <a:t>about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meaning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bits.</a:t>
            </a:r>
            <a:endParaRPr sz="2400" dirty="0">
              <a:latin typeface="Calibri"/>
              <a:cs typeface="Calibri"/>
            </a:endParaRPr>
          </a:p>
          <a:p>
            <a:pPr marL="180975" marR="60484" indent="-171926">
              <a:spcBef>
                <a:spcPts val="78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boot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connecting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adaptor.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Wi-Fi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spc="-8" dirty="0">
                <a:latin typeface="Calibri"/>
                <a:cs typeface="Calibri"/>
              </a:rPr>
              <a:t>cable.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039" y="990600"/>
            <a:ext cx="3935921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DNS</a:t>
            </a:r>
            <a:r>
              <a:rPr spc="-113" dirty="0"/>
              <a:t> </a:t>
            </a:r>
            <a:r>
              <a:rPr spc="-45" dirty="0"/>
              <a:t>Hierarchy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6551295" cy="2087431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Consider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URL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  <a:hlinkClick r:id="rId2"/>
              </a:rPr>
              <a:t>www.mse.isri.cmu.edu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If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held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-&gt;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mappings,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-8" dirty="0">
                <a:latin typeface="Calibri"/>
                <a:cs typeface="Calibri"/>
              </a:rPr>
              <a:t> would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both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overloaded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hold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200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million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mappings.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5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11" dirty="0">
                <a:latin typeface="Calibri"/>
                <a:cs typeface="Calibri"/>
              </a:rPr>
              <a:t>arranged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hierarchy.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6264497" cy="136431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Finding</a:t>
            </a:r>
            <a:r>
              <a:rPr spc="-60" dirty="0"/>
              <a:t> </a:t>
            </a:r>
            <a:r>
              <a:rPr u="heavy" spc="-41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2"/>
              </a:rPr>
              <a:t>www.mse.isri.cmu.edu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828800"/>
            <a:ext cx="7366159" cy="444224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12192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Begin 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“root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server”.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13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root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known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These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built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1" dirty="0">
                <a:latin typeface="Calibri"/>
                <a:cs typeface="Calibri"/>
              </a:rPr>
              <a:t>router. 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(https://</a:t>
            </a:r>
            <a:r>
              <a:rPr sz="2400" spc="-11" dirty="0">
                <a:latin typeface="Calibri"/>
                <a:cs typeface="Calibri"/>
                <a:hlinkClick r:id="rId3"/>
              </a:rPr>
              <a:t>www.iana.org/domains/root/servers)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8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Access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root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get</a:t>
            </a:r>
            <a:r>
              <a:rPr sz="2400" spc="-4" dirty="0">
                <a:latin typeface="Calibri"/>
                <a:cs typeface="Calibri"/>
              </a:rPr>
              <a:t> 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.edu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endParaRPr sz="2400" dirty="0">
              <a:latin typeface="Calibri"/>
              <a:cs typeface="Calibri"/>
            </a:endParaRPr>
          </a:p>
          <a:p>
            <a:pPr marL="180975" marR="44768" indent="-171926">
              <a:spcBef>
                <a:spcPts val="78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.edu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.cmu.edu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forth.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6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Eventually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under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local </a:t>
            </a:r>
            <a:r>
              <a:rPr sz="2400" spc="-15" dirty="0">
                <a:latin typeface="Calibri"/>
                <a:cs typeface="Calibri"/>
              </a:rPr>
              <a:t>control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9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change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various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without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changing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anything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hierarchy.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10000"/>
          <a:stretch/>
        </p:blipFill>
        <p:spPr>
          <a:xfrm>
            <a:off x="914400" y="914400"/>
            <a:ext cx="75438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53623"/>
            <a:ext cx="6314884" cy="136431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DNS</a:t>
            </a:r>
            <a:r>
              <a:rPr spc="-71" dirty="0"/>
              <a:t> </a:t>
            </a:r>
            <a:r>
              <a:rPr spc="-49" dirty="0"/>
              <a:t>system</a:t>
            </a:r>
            <a:r>
              <a:rPr spc="-105" dirty="0"/>
              <a:t> </a:t>
            </a:r>
            <a:r>
              <a:rPr spc="-8" dirty="0"/>
              <a:t>is</a:t>
            </a:r>
            <a:r>
              <a:rPr spc="-53" dirty="0"/>
              <a:t> </a:t>
            </a:r>
            <a:r>
              <a:rPr spc="-23" dirty="0"/>
              <a:t>tightly</a:t>
            </a:r>
            <a:r>
              <a:rPr spc="-79" dirty="0"/>
              <a:t> </a:t>
            </a:r>
            <a:r>
              <a:rPr spc="-30" dirty="0"/>
              <a:t>secured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664768" cy="330859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193834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attacker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could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manipulate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server,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could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disrupt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specified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server.</a:t>
            </a:r>
            <a:endParaRPr sz="2400" dirty="0">
              <a:latin typeface="Calibri"/>
              <a:cs typeface="Calibri"/>
            </a:endParaRPr>
          </a:p>
          <a:p>
            <a:pPr marL="180975" marR="123349" indent="-171926">
              <a:spcBef>
                <a:spcPts val="76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Root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extensive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security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also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secured.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5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Means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changing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restricted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authorized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personnel.</a:t>
            </a:r>
            <a:endParaRPr sz="2400" dirty="0">
              <a:latin typeface="Calibri"/>
              <a:cs typeface="Calibri"/>
            </a:endParaRPr>
          </a:p>
          <a:p>
            <a:pPr marL="180975" marR="248126" indent="-171926">
              <a:spcBef>
                <a:spcPts val="75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9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discuss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DNSSEC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later.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another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means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100" spc="-19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838200"/>
            <a:ext cx="3674554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Time</a:t>
            </a:r>
            <a:r>
              <a:rPr spc="-98" dirty="0"/>
              <a:t> </a:t>
            </a:r>
            <a:r>
              <a:rPr spc="-26" dirty="0"/>
              <a:t>to</a:t>
            </a:r>
            <a:r>
              <a:rPr spc="-71" dirty="0"/>
              <a:t> </a:t>
            </a:r>
            <a:r>
              <a:rPr spc="-23" dirty="0"/>
              <a:t>Live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222331" cy="366510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411004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Clients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request.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would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</a:t>
            </a:r>
            <a:r>
              <a:rPr sz="2400" spc="-11" dirty="0">
                <a:latin typeface="Calibri"/>
                <a:cs typeface="Calibri"/>
              </a:rPr>
              <a:t> too</a:t>
            </a:r>
            <a:r>
              <a:rPr sz="2400" spc="-4" dirty="0">
                <a:latin typeface="Calibri"/>
                <a:cs typeface="Calibri"/>
              </a:rPr>
              <a:t> much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traffic.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Associated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each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entry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Time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94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Live</a:t>
            </a:r>
            <a:r>
              <a:rPr sz="2400" spc="4" dirty="0">
                <a:latin typeface="Calibri"/>
                <a:cs typeface="Calibri"/>
              </a:rPr>
              <a:t> (TTL).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also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“Refresh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Interval”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resource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called </a:t>
            </a:r>
            <a:r>
              <a:rPr sz="2400" spc="-11" dirty="0">
                <a:latin typeface="Calibri"/>
                <a:cs typeface="Calibri"/>
              </a:rPr>
              <a:t>Start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Authority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(SOA).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caches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associated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entries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entries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valid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TTL.</a:t>
            </a:r>
          </a:p>
          <a:p>
            <a:pPr marL="180975" indent="-171926">
              <a:spcBef>
                <a:spcPts val="46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distinct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TTL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listed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IPv4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packet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header.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936" y="914400"/>
            <a:ext cx="3730181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4" dirty="0"/>
              <a:t>TTL</a:t>
            </a:r>
            <a:r>
              <a:rPr spc="-94" dirty="0"/>
              <a:t> </a:t>
            </a:r>
            <a:r>
              <a:rPr spc="-30" dirty="0"/>
              <a:t>settings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664291" cy="323165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624839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TTL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depends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where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hierarchy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exists.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6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High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hierarchy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(authorative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servers),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TTLs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seven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days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likelihood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change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1" dirty="0">
                <a:latin typeface="Calibri"/>
                <a:cs typeface="Calibri"/>
              </a:rPr>
              <a:t>low.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6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Records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under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their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TTLs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low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(~seconds)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Minimum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 </a:t>
            </a:r>
            <a:r>
              <a:rPr sz="2400" spc="-8" dirty="0">
                <a:latin typeface="Calibri"/>
                <a:cs typeface="Calibri"/>
              </a:rPr>
              <a:t>second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138" y="762000"/>
            <a:ext cx="8445723" cy="100367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964055" marR="3810" indent="-1955006">
              <a:lnSpc>
                <a:spcPts val="3563"/>
              </a:lnSpc>
              <a:spcBef>
                <a:spcPts val="525"/>
              </a:spcBef>
            </a:pPr>
            <a:r>
              <a:rPr spc="-26" dirty="0"/>
              <a:t>Client</a:t>
            </a:r>
            <a:r>
              <a:rPr spc="-64" dirty="0"/>
              <a:t> </a:t>
            </a:r>
            <a:r>
              <a:rPr spc="-38" dirty="0"/>
              <a:t>(browser)</a:t>
            </a:r>
            <a:r>
              <a:rPr spc="-64" dirty="0"/>
              <a:t> </a:t>
            </a:r>
            <a:r>
              <a:rPr spc="-34" dirty="0"/>
              <a:t>perspective</a:t>
            </a:r>
            <a:r>
              <a:rPr spc="-71" dirty="0"/>
              <a:t> </a:t>
            </a:r>
            <a:r>
              <a:rPr spc="-11" dirty="0"/>
              <a:t>on</a:t>
            </a:r>
            <a:r>
              <a:rPr spc="-68" dirty="0"/>
              <a:t> </a:t>
            </a:r>
            <a:r>
              <a:rPr spc="-23" dirty="0"/>
              <a:t>DNS, </a:t>
            </a:r>
            <a:r>
              <a:rPr spc="-735" dirty="0"/>
              <a:t> </a:t>
            </a:r>
            <a:r>
              <a:rPr spc="-15" dirty="0"/>
              <a:t>URL,</a:t>
            </a:r>
            <a:r>
              <a:rPr spc="-68" dirty="0"/>
              <a:t> </a:t>
            </a:r>
            <a:r>
              <a:rPr spc="-19" dirty="0"/>
              <a:t>and</a:t>
            </a:r>
            <a:r>
              <a:rPr spc="-71" dirty="0"/>
              <a:t> </a:t>
            </a:r>
            <a:r>
              <a:rPr spc="-4" dirty="0"/>
              <a:t>TTL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3" y="1905000"/>
            <a:ext cx="8107157" cy="435439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5" indent="-171926">
              <a:spcBef>
                <a:spcPts val="7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gets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addresses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edu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root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9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4" dirty="0">
                <a:latin typeface="Calibri"/>
                <a:cs typeface="Calibri"/>
              </a:rPr>
              <a:t>TTL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days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10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gets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addresses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4" dirty="0">
                <a:latin typeface="Calibri"/>
                <a:cs typeface="Calibri"/>
              </a:rPr>
              <a:t>server</a:t>
            </a:r>
            <a:r>
              <a:rPr sz="2400" dirty="0">
                <a:latin typeface="Calibri"/>
                <a:cs typeface="Calibri"/>
              </a:rPr>
              <a:t> cmu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edu</a:t>
            </a:r>
            <a:r>
              <a:rPr sz="2400" spc="-4" dirty="0">
                <a:latin typeface="Calibri"/>
                <a:cs typeface="Calibri"/>
              </a:rPr>
              <a:t> server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10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4" dirty="0">
                <a:latin typeface="Calibri"/>
                <a:cs typeface="Calibri"/>
              </a:rPr>
              <a:t>TTL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days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9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gets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4" dirty="0">
                <a:latin typeface="Calibri"/>
                <a:cs typeface="Calibri"/>
              </a:rPr>
              <a:t> addresses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isri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cmu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10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4" dirty="0">
                <a:latin typeface="Calibri"/>
                <a:cs typeface="Calibri"/>
              </a:rPr>
              <a:t>TTL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12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hours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10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gets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4" dirty="0">
                <a:latin typeface="Calibri"/>
                <a:cs typeface="Calibri"/>
              </a:rPr>
              <a:t> 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mse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isri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9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4" dirty="0">
                <a:latin typeface="Calibri"/>
                <a:cs typeface="Calibri"/>
              </a:rPr>
              <a:t>TTL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hours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10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gets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ip</a:t>
            </a:r>
            <a:r>
              <a:rPr sz="2400" spc="-4" dirty="0">
                <a:latin typeface="Calibri"/>
                <a:cs typeface="Calibri"/>
              </a:rPr>
              <a:t> 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4" dirty="0">
                <a:latin typeface="Calibri"/>
                <a:cs typeface="Calibri"/>
              </a:rPr>
              <a:t>www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mse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9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4" dirty="0">
                <a:latin typeface="Calibri"/>
                <a:cs typeface="Calibri"/>
              </a:rPr>
              <a:t>TTL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minutes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101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Times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estimates,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8" dirty="0">
                <a:latin typeface="Calibri"/>
                <a:cs typeface="Calibri"/>
              </a:rPr>
              <a:t> values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probably </a:t>
            </a:r>
            <a:r>
              <a:rPr sz="2400" spc="-15" dirty="0">
                <a:latin typeface="Calibri"/>
                <a:cs typeface="Calibri"/>
              </a:rPr>
              <a:t>different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14400"/>
            <a:ext cx="8000715" cy="100367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603058" marR="3810" indent="-1594009">
              <a:lnSpc>
                <a:spcPts val="3563"/>
              </a:lnSpc>
              <a:spcBef>
                <a:spcPts val="525"/>
              </a:spcBef>
            </a:pPr>
            <a:r>
              <a:rPr spc="-19" dirty="0"/>
              <a:t>Using</a:t>
            </a:r>
            <a:r>
              <a:rPr spc="-86" dirty="0"/>
              <a:t> </a:t>
            </a:r>
            <a:r>
              <a:rPr spc="-19" dirty="0"/>
              <a:t>DNS</a:t>
            </a:r>
            <a:r>
              <a:rPr spc="-83" dirty="0"/>
              <a:t> </a:t>
            </a:r>
            <a:r>
              <a:rPr spc="-26" dirty="0"/>
              <a:t>to</a:t>
            </a:r>
            <a:r>
              <a:rPr spc="-56" dirty="0"/>
              <a:t> </a:t>
            </a:r>
            <a:r>
              <a:rPr spc="-23" dirty="0"/>
              <a:t>Handle</a:t>
            </a:r>
            <a:r>
              <a:rPr spc="-83" dirty="0"/>
              <a:t> </a:t>
            </a:r>
            <a:r>
              <a:rPr spc="-26" dirty="0"/>
              <a:t>Overload </a:t>
            </a:r>
            <a:r>
              <a:rPr spc="-735" dirty="0"/>
              <a:t> </a:t>
            </a:r>
            <a:r>
              <a:rPr spc="-19" dirty="0"/>
              <a:t>and</a:t>
            </a:r>
            <a:r>
              <a:rPr spc="-75" dirty="0"/>
              <a:t> </a:t>
            </a:r>
            <a:r>
              <a:rPr spc="-41" dirty="0"/>
              <a:t>Failure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7756208" cy="2851743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return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list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IP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given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URL</a:t>
            </a:r>
            <a:endParaRPr sz="2400" dirty="0">
              <a:latin typeface="Calibri"/>
              <a:cs typeface="Calibri"/>
            </a:endParaRPr>
          </a:p>
          <a:p>
            <a:pPr marL="180975" marR="206693" indent="-171926">
              <a:spcBef>
                <a:spcPts val="78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rotating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list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(first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1,2,3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--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second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2,3,1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--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etc)</a:t>
            </a:r>
            <a:r>
              <a:rPr sz="2400" spc="-4" dirty="0">
                <a:latin typeface="Calibri"/>
                <a:cs typeface="Calibri"/>
              </a:rPr>
              <a:t> load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distributed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among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instances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given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URL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4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Instance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failed.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Browser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retry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several</a:t>
            </a:r>
            <a:r>
              <a:rPr sz="2400" spc="-4" dirty="0">
                <a:latin typeface="Calibri"/>
                <a:cs typeface="Calibri"/>
              </a:rPr>
              <a:t> times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having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list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gives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browser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back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94" dirty="0">
                <a:latin typeface="Calibri"/>
                <a:cs typeface="Calibri"/>
              </a:rPr>
              <a:t>IP.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1066800"/>
            <a:ext cx="586416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6216491" cy="161550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395764" indent="-386715">
              <a:spcBef>
                <a:spcPts val="578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9" dirty="0">
                <a:latin typeface="Calibri"/>
                <a:cs typeface="Calibri"/>
              </a:rPr>
              <a:t>Why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DNS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primarily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VMs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3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sequence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IPs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root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device?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838200"/>
            <a:ext cx="313353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5255895" cy="347499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1" dirty="0"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4" dirty="0">
                <a:latin typeface="Calibri"/>
                <a:cs typeface="Calibri"/>
              </a:rPr>
              <a:t>IP</a:t>
            </a:r>
            <a:r>
              <a:rPr sz="2800" spc="-4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addresses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DNS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11" dirty="0">
                <a:latin typeface="Calibri"/>
                <a:cs typeface="Calibri"/>
              </a:rPr>
              <a:t>Ports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Bridged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NAT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TCP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705" y="2202370"/>
            <a:ext cx="7468076" cy="121828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logically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divided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layers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each </a:t>
            </a:r>
            <a:r>
              <a:rPr sz="2400" spc="-19" dirty="0">
                <a:latin typeface="Calibri"/>
                <a:cs typeface="Calibri"/>
              </a:rPr>
              <a:t>layer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collection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protocols.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ISO </a:t>
            </a:r>
            <a:r>
              <a:rPr sz="2400" spc="-11" dirty="0">
                <a:latin typeface="Calibri"/>
                <a:cs typeface="Calibri"/>
              </a:rPr>
              <a:t>7-layer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model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(arguably)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longer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9685" y="842297"/>
            <a:ext cx="550411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49" dirty="0"/>
              <a:t>Layers</a:t>
            </a:r>
            <a:r>
              <a:rPr spc="-83" dirty="0"/>
              <a:t> </a:t>
            </a:r>
            <a:r>
              <a:rPr spc="-11" dirty="0"/>
              <a:t>of</a:t>
            </a:r>
            <a:r>
              <a:rPr spc="-64" dirty="0"/>
              <a:t> </a:t>
            </a:r>
            <a:r>
              <a:rPr spc="-15" dirty="0"/>
              <a:t>the</a:t>
            </a:r>
            <a:r>
              <a:rPr spc="-71" dirty="0"/>
              <a:t> </a:t>
            </a:r>
            <a:r>
              <a:rPr spc="-34" dirty="0"/>
              <a:t>internet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08482"/>
              </p:ext>
            </p:extLst>
          </p:nvPr>
        </p:nvGraphicFramePr>
        <p:xfrm>
          <a:off x="1173398" y="3676683"/>
          <a:ext cx="5854065" cy="18097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6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7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0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Layers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42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-20" dirty="0">
                          <a:latin typeface="Arial MT"/>
                          <a:cs typeface="Arial MT"/>
                        </a:rPr>
                        <a:t>Typical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Protocols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429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53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Application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714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60" dirty="0">
                          <a:latin typeface="Arial MT"/>
                          <a:cs typeface="Arial MT"/>
                        </a:rPr>
                        <a:t>HTTP,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60" dirty="0">
                          <a:latin typeface="Arial MT"/>
                          <a:cs typeface="Arial MT"/>
                        </a:rPr>
                        <a:t>IMAP,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60" dirty="0">
                          <a:latin typeface="Arial MT"/>
                          <a:cs typeface="Arial MT"/>
                        </a:rPr>
                        <a:t>LDAP,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60" dirty="0">
                          <a:latin typeface="Arial MT"/>
                          <a:cs typeface="Arial MT"/>
                        </a:rPr>
                        <a:t>DHCP,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FTP</a:t>
                      </a:r>
                      <a:r>
                        <a:rPr lang="en-US" sz="1600" dirty="0">
                          <a:latin typeface="Arial MT"/>
                          <a:cs typeface="Arial MT"/>
                        </a:rPr>
                        <a:t>, MQTT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4714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62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Transport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62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600" spc="-70" dirty="0">
                          <a:latin typeface="Arial MT"/>
                          <a:cs typeface="Arial MT"/>
                        </a:rPr>
                        <a:t>TCP,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70" dirty="0">
                          <a:latin typeface="Arial MT"/>
                          <a:cs typeface="Arial MT"/>
                        </a:rPr>
                        <a:t>UDP,</a:t>
                      </a:r>
                      <a:r>
                        <a:rPr sz="1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RSVP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3762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09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Internet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IPv4,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IPv6,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ECN,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IPsec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36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Datalink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0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Ethernet,</a:t>
                      </a:r>
                      <a:r>
                        <a:rPr sz="1600" spc="-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ATM,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DSL,</a:t>
                      </a:r>
                      <a:r>
                        <a:rPr sz="1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L2TP</a:t>
                      </a:r>
                    </a:p>
                  </a:txBody>
                  <a:tcPr marL="0" marR="0" marT="4190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92868"/>
            <a:ext cx="5041106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Getting</a:t>
            </a:r>
            <a:r>
              <a:rPr spc="-86" dirty="0"/>
              <a:t> </a:t>
            </a:r>
            <a:r>
              <a:rPr dirty="0"/>
              <a:t>a</a:t>
            </a:r>
            <a:r>
              <a:rPr spc="-49" dirty="0"/>
              <a:t> </a:t>
            </a:r>
            <a:r>
              <a:rPr spc="-26" dirty="0"/>
              <a:t>message</a:t>
            </a:r>
            <a:r>
              <a:rPr spc="-86" dirty="0"/>
              <a:t> </a:t>
            </a:r>
            <a:r>
              <a:rPr spc="-26" dirty="0"/>
              <a:t>to</a:t>
            </a:r>
            <a:r>
              <a:rPr spc="-56" dirty="0"/>
              <a:t> </a:t>
            </a:r>
            <a:r>
              <a:rPr dirty="0"/>
              <a:t>a</a:t>
            </a:r>
            <a:r>
              <a:rPr spc="-49" dirty="0"/>
              <a:t> </a:t>
            </a:r>
            <a:r>
              <a:rPr spc="-15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620" y="1973676"/>
            <a:ext cx="9136380" cy="378052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container.</a:t>
            </a:r>
            <a:r>
              <a:rPr sz="2400" spc="15" dirty="0">
                <a:latin typeface="Calibri"/>
                <a:cs typeface="Calibri"/>
              </a:rPr>
              <a:t> </a:t>
            </a:r>
            <a:endParaRPr lang="en-US" sz="2400" spc="15" dirty="0">
              <a:latin typeface="Calibri"/>
              <a:cs typeface="Calibri"/>
            </a:endParaRPr>
          </a:p>
          <a:p>
            <a:pPr marL="180975" marR="381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still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routed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 service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effect.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listens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port.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analogy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old-fashioned</a:t>
            </a:r>
            <a:r>
              <a:rPr sz="2400" spc="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telephone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switchboard.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call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1" dirty="0">
                <a:latin typeface="Calibri"/>
                <a:cs typeface="Calibri"/>
              </a:rPr>
              <a:t> 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hotel </a:t>
            </a:r>
            <a:r>
              <a:rPr sz="2400" spc="-4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hotel’s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number.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operator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answers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8" dirty="0">
                <a:latin typeface="Calibri"/>
                <a:cs typeface="Calibri"/>
              </a:rPr>
              <a:t>asks,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“what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room?”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cord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plugged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room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receptacle</a:t>
            </a:r>
            <a:endParaRPr sz="2400" dirty="0">
              <a:latin typeface="Calibri"/>
              <a:cs typeface="Calibri"/>
            </a:endParaRPr>
          </a:p>
          <a:p>
            <a:pPr marL="505301" marR="2477928" lvl="1" indent="-153353">
              <a:spcBef>
                <a:spcPts val="8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 telephone </a:t>
            </a:r>
            <a:r>
              <a:rPr sz="2400" dirty="0">
                <a:latin typeface="Calibri"/>
                <a:cs typeface="Calibri"/>
              </a:rPr>
              <a:t>rings in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11" dirty="0">
                <a:latin typeface="Calibri"/>
                <a:cs typeface="Calibri"/>
              </a:rPr>
              <a:t>room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lang="en-US" sz="24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occupant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room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talk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phone</a:t>
            </a:r>
            <a:r>
              <a:rPr spc="-4" dirty="0"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202584"/>
            <a:ext cx="2828295" cy="16984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42506"/>
            <a:ext cx="410508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Port</a:t>
            </a:r>
            <a:r>
              <a:rPr spc="-109" dirty="0"/>
              <a:t> </a:t>
            </a:r>
            <a:r>
              <a:rPr spc="-41" dirty="0"/>
              <a:t>numbers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905000"/>
            <a:ext cx="7627144" cy="4244111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0975" indent="-171926">
              <a:spcBef>
                <a:spcPts val="31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Each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listens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4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Some</a:t>
            </a:r>
            <a:r>
              <a:rPr sz="2400" spc="-8" dirty="0">
                <a:latin typeface="Calibri"/>
                <a:cs typeface="Calibri"/>
              </a:rPr>
              <a:t> port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numbers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4" dirty="0">
                <a:latin typeface="Calibri"/>
                <a:cs typeface="Calibri"/>
              </a:rPr>
              <a:t>assigned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ICANN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22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Shell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(SSH)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25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mail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53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DNS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80</a:t>
            </a:r>
            <a:r>
              <a:rPr sz="2400" spc="-15" dirty="0">
                <a:latin typeface="Calibri"/>
                <a:cs typeface="Calibri"/>
              </a:rPr>
              <a:t> for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HTTP</a:t>
            </a:r>
            <a:r>
              <a:rPr sz="2400" spc="-8" dirty="0">
                <a:latin typeface="Calibri"/>
                <a:cs typeface="Calibri"/>
              </a:rPr>
              <a:t> (hypertext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protocol)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443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HTTPS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(secure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hypertext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protocol)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3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Other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numbers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agreement</a:t>
            </a:r>
            <a:r>
              <a:rPr sz="2400" spc="-4" dirty="0">
                <a:latin typeface="Calibri"/>
                <a:cs typeface="Calibri"/>
              </a:rPr>
              <a:t> 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recipient.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27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Operating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destination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forward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specified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558700" y="5415039"/>
            <a:ext cx="2480406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dirty="0">
                <a:latin typeface="Arial MT"/>
                <a:cs typeface="Arial MT"/>
              </a:rPr>
              <a:t>Hype</a:t>
            </a:r>
            <a:r>
              <a:rPr sz="2400" spc="4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spc="-8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4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3781" y="874561"/>
            <a:ext cx="7007828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Message</a:t>
            </a:r>
            <a:r>
              <a:rPr spc="-75" dirty="0"/>
              <a:t> </a:t>
            </a:r>
            <a:r>
              <a:rPr spc="-34" dirty="0"/>
              <a:t>intended</a:t>
            </a:r>
            <a:r>
              <a:rPr spc="-101" dirty="0"/>
              <a:t> </a:t>
            </a:r>
            <a:r>
              <a:rPr spc="-38" dirty="0"/>
              <a:t>for</a:t>
            </a:r>
            <a:r>
              <a:rPr spc="-75" dirty="0"/>
              <a:t> </a:t>
            </a:r>
            <a:r>
              <a:rPr dirty="0"/>
              <a:t>a</a:t>
            </a:r>
            <a:r>
              <a:rPr spc="-49" dirty="0"/>
              <a:t> </a:t>
            </a:r>
            <a:r>
              <a:rPr spc="-11" dirty="0"/>
              <a:t>VM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2325" y="2202370"/>
            <a:ext cx="1945005" cy="162352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62865" indent="-171450">
              <a:lnSpc>
                <a:spcPts val="2265"/>
              </a:lnSpc>
              <a:spcBef>
                <a:spcPts val="360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Each </a:t>
            </a:r>
            <a:r>
              <a:rPr sz="2400" spc="-8" dirty="0">
                <a:latin typeface="Calibri"/>
                <a:cs typeface="Calibri"/>
              </a:rPr>
              <a:t>VM has </a:t>
            </a:r>
            <a:r>
              <a:rPr sz="2400" spc="-4" dirty="0">
                <a:latin typeface="Calibri"/>
                <a:cs typeface="Calibri"/>
              </a:rPr>
              <a:t>its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own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OS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lnSpc>
                <a:spcPts val="2265"/>
              </a:lnSpc>
              <a:spcBef>
                <a:spcPts val="76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Each </a:t>
            </a:r>
            <a:r>
              <a:rPr sz="2400" spc="-4" dirty="0">
                <a:latin typeface="Calibri"/>
                <a:cs typeface="Calibri"/>
              </a:rPr>
              <a:t>OS will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 ports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1245" y="2267141"/>
            <a:ext cx="5211128" cy="3085147"/>
          </a:xfrm>
          <a:custGeom>
            <a:avLst/>
            <a:gdLst/>
            <a:ahLst/>
            <a:cxnLst/>
            <a:rect l="l" t="t" r="r" b="b"/>
            <a:pathLst>
              <a:path w="6948170" h="4113529">
                <a:moveTo>
                  <a:pt x="0" y="4113276"/>
                </a:moveTo>
                <a:lnTo>
                  <a:pt x="6947916" y="4113276"/>
                </a:lnTo>
                <a:lnTo>
                  <a:pt x="6947916" y="0"/>
                </a:lnTo>
                <a:lnTo>
                  <a:pt x="0" y="0"/>
                </a:lnTo>
                <a:lnTo>
                  <a:pt x="0" y="4113276"/>
                </a:lnTo>
                <a:close/>
              </a:path>
            </a:pathLst>
          </a:custGeom>
          <a:ln w="28575">
            <a:solidFill>
              <a:srgbClr val="3464A3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2558700" y="2283809"/>
            <a:ext cx="2389631" cy="3784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>
              <a:spcBef>
                <a:spcPts val="71"/>
              </a:spcBef>
            </a:pPr>
            <a:r>
              <a:rPr sz="2400" spc="-4" dirty="0">
                <a:latin typeface="Arial MT"/>
                <a:cs typeface="Arial MT"/>
              </a:rPr>
              <a:t>Host</a:t>
            </a:r>
            <a:r>
              <a:rPr sz="2400" spc="-38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computer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61859" y="2786063"/>
            <a:ext cx="896303" cy="1750219"/>
          </a:xfrm>
          <a:custGeom>
            <a:avLst/>
            <a:gdLst/>
            <a:ahLst/>
            <a:cxnLst/>
            <a:rect l="l" t="t" r="r" b="b"/>
            <a:pathLst>
              <a:path w="1195070" h="2333625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5" y="0"/>
                </a:lnTo>
                <a:lnTo>
                  <a:pt x="995679" y="0"/>
                </a:lnTo>
                <a:lnTo>
                  <a:pt x="1041340" y="5259"/>
                </a:lnTo>
                <a:lnTo>
                  <a:pt x="1083255" y="20240"/>
                </a:lnTo>
                <a:lnTo>
                  <a:pt x="1120230" y="43747"/>
                </a:lnTo>
                <a:lnTo>
                  <a:pt x="1151068" y="74585"/>
                </a:lnTo>
                <a:lnTo>
                  <a:pt x="1174575" y="111560"/>
                </a:lnTo>
                <a:lnTo>
                  <a:pt x="1189556" y="153475"/>
                </a:lnTo>
                <a:lnTo>
                  <a:pt x="1194816" y="199136"/>
                </a:lnTo>
                <a:lnTo>
                  <a:pt x="1194816" y="2134108"/>
                </a:lnTo>
                <a:lnTo>
                  <a:pt x="1189556" y="2179768"/>
                </a:lnTo>
                <a:lnTo>
                  <a:pt x="1174575" y="2221683"/>
                </a:lnTo>
                <a:lnTo>
                  <a:pt x="1151068" y="2258658"/>
                </a:lnTo>
                <a:lnTo>
                  <a:pt x="1120230" y="2289496"/>
                </a:lnTo>
                <a:lnTo>
                  <a:pt x="1083255" y="2313003"/>
                </a:lnTo>
                <a:lnTo>
                  <a:pt x="1041340" y="2327984"/>
                </a:lnTo>
                <a:lnTo>
                  <a:pt x="995679" y="2333244"/>
                </a:lnTo>
                <a:lnTo>
                  <a:pt x="199135" y="2333244"/>
                </a:lnTo>
                <a:lnTo>
                  <a:pt x="153475" y="2327984"/>
                </a:lnTo>
                <a:lnTo>
                  <a:pt x="111560" y="2313003"/>
                </a:lnTo>
                <a:lnTo>
                  <a:pt x="74585" y="2289496"/>
                </a:lnTo>
                <a:lnTo>
                  <a:pt x="43747" y="2258658"/>
                </a:lnTo>
                <a:lnTo>
                  <a:pt x="20240" y="2221683"/>
                </a:lnTo>
                <a:lnTo>
                  <a:pt x="5259" y="2179768"/>
                </a:lnTo>
                <a:lnTo>
                  <a:pt x="0" y="2134108"/>
                </a:lnTo>
                <a:lnTo>
                  <a:pt x="0" y="19913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273492" y="3394768"/>
            <a:ext cx="805244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8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ps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73492" y="3943921"/>
            <a:ext cx="818008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400" spc="-4" dirty="0">
                <a:latin typeface="Times New Roman"/>
                <a:cs typeface="Times New Roman"/>
              </a:rPr>
              <a:t>O</a:t>
            </a:r>
            <a:r>
              <a:rPr sz="2400" spc="-8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1" name="object 11"/>
          <p:cNvSpPr/>
          <p:nvPr/>
        </p:nvSpPr>
        <p:spPr>
          <a:xfrm>
            <a:off x="2752915" y="2786063"/>
            <a:ext cx="896303" cy="1750219"/>
          </a:xfrm>
          <a:custGeom>
            <a:avLst/>
            <a:gdLst/>
            <a:ahLst/>
            <a:cxnLst/>
            <a:rect l="l" t="t" r="r" b="b"/>
            <a:pathLst>
              <a:path w="1195070" h="2333625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6" y="0"/>
                </a:lnTo>
                <a:lnTo>
                  <a:pt x="995680" y="0"/>
                </a:lnTo>
                <a:lnTo>
                  <a:pt x="1041340" y="5259"/>
                </a:lnTo>
                <a:lnTo>
                  <a:pt x="1083255" y="20240"/>
                </a:lnTo>
                <a:lnTo>
                  <a:pt x="1120230" y="43747"/>
                </a:lnTo>
                <a:lnTo>
                  <a:pt x="1151068" y="74585"/>
                </a:lnTo>
                <a:lnTo>
                  <a:pt x="1174575" y="111560"/>
                </a:lnTo>
                <a:lnTo>
                  <a:pt x="1189556" y="153475"/>
                </a:lnTo>
                <a:lnTo>
                  <a:pt x="1194816" y="199136"/>
                </a:lnTo>
                <a:lnTo>
                  <a:pt x="1194816" y="2134108"/>
                </a:lnTo>
                <a:lnTo>
                  <a:pt x="1189556" y="2179768"/>
                </a:lnTo>
                <a:lnTo>
                  <a:pt x="1174575" y="2221683"/>
                </a:lnTo>
                <a:lnTo>
                  <a:pt x="1151068" y="2258658"/>
                </a:lnTo>
                <a:lnTo>
                  <a:pt x="1120230" y="2289496"/>
                </a:lnTo>
                <a:lnTo>
                  <a:pt x="1083255" y="2313003"/>
                </a:lnTo>
                <a:lnTo>
                  <a:pt x="1041340" y="2327984"/>
                </a:lnTo>
                <a:lnTo>
                  <a:pt x="995680" y="2333244"/>
                </a:lnTo>
                <a:lnTo>
                  <a:pt x="199136" y="2333244"/>
                </a:lnTo>
                <a:lnTo>
                  <a:pt x="153475" y="2327984"/>
                </a:lnTo>
                <a:lnTo>
                  <a:pt x="111560" y="2313003"/>
                </a:lnTo>
                <a:lnTo>
                  <a:pt x="74585" y="2289496"/>
                </a:lnTo>
                <a:lnTo>
                  <a:pt x="43747" y="2258658"/>
                </a:lnTo>
                <a:lnTo>
                  <a:pt x="20240" y="2221683"/>
                </a:lnTo>
                <a:lnTo>
                  <a:pt x="5259" y="2179768"/>
                </a:lnTo>
                <a:lnTo>
                  <a:pt x="0" y="2134108"/>
                </a:lnTo>
                <a:lnTo>
                  <a:pt x="0" y="19913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 txBox="1"/>
          <p:nvPr/>
        </p:nvSpPr>
        <p:spPr>
          <a:xfrm>
            <a:off x="2864834" y="3394768"/>
            <a:ext cx="1222914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8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ps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64834" y="3943921"/>
            <a:ext cx="804958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400" spc="-4" dirty="0">
                <a:latin typeface="Times New Roman"/>
                <a:cs typeface="Times New Roman"/>
              </a:rPr>
              <a:t>O</a:t>
            </a:r>
            <a:r>
              <a:rPr sz="2400" spc="-8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43971" y="2786063"/>
            <a:ext cx="896303" cy="1750219"/>
          </a:xfrm>
          <a:custGeom>
            <a:avLst/>
            <a:gdLst/>
            <a:ahLst/>
            <a:cxnLst/>
            <a:rect l="l" t="t" r="r" b="b"/>
            <a:pathLst>
              <a:path w="1195070" h="2333625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6" y="0"/>
                </a:lnTo>
                <a:lnTo>
                  <a:pt x="995680" y="0"/>
                </a:lnTo>
                <a:lnTo>
                  <a:pt x="1041340" y="5259"/>
                </a:lnTo>
                <a:lnTo>
                  <a:pt x="1083255" y="20240"/>
                </a:lnTo>
                <a:lnTo>
                  <a:pt x="1120230" y="43747"/>
                </a:lnTo>
                <a:lnTo>
                  <a:pt x="1151068" y="74585"/>
                </a:lnTo>
                <a:lnTo>
                  <a:pt x="1174575" y="111560"/>
                </a:lnTo>
                <a:lnTo>
                  <a:pt x="1189556" y="153475"/>
                </a:lnTo>
                <a:lnTo>
                  <a:pt x="1194815" y="199136"/>
                </a:lnTo>
                <a:lnTo>
                  <a:pt x="1194815" y="2134108"/>
                </a:lnTo>
                <a:lnTo>
                  <a:pt x="1189556" y="2179768"/>
                </a:lnTo>
                <a:lnTo>
                  <a:pt x="1174575" y="2221683"/>
                </a:lnTo>
                <a:lnTo>
                  <a:pt x="1151068" y="2258658"/>
                </a:lnTo>
                <a:lnTo>
                  <a:pt x="1120230" y="2289496"/>
                </a:lnTo>
                <a:lnTo>
                  <a:pt x="1083255" y="2313003"/>
                </a:lnTo>
                <a:lnTo>
                  <a:pt x="1041340" y="2327984"/>
                </a:lnTo>
                <a:lnTo>
                  <a:pt x="995680" y="2333244"/>
                </a:lnTo>
                <a:lnTo>
                  <a:pt x="199136" y="2333244"/>
                </a:lnTo>
                <a:lnTo>
                  <a:pt x="153475" y="2327984"/>
                </a:lnTo>
                <a:lnTo>
                  <a:pt x="111560" y="2313003"/>
                </a:lnTo>
                <a:lnTo>
                  <a:pt x="74585" y="2289496"/>
                </a:lnTo>
                <a:lnTo>
                  <a:pt x="43747" y="2258658"/>
                </a:lnTo>
                <a:lnTo>
                  <a:pt x="20240" y="2221683"/>
                </a:lnTo>
                <a:lnTo>
                  <a:pt x="5259" y="2179768"/>
                </a:lnTo>
                <a:lnTo>
                  <a:pt x="0" y="2134108"/>
                </a:lnTo>
                <a:lnTo>
                  <a:pt x="0" y="19913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 txBox="1"/>
          <p:nvPr/>
        </p:nvSpPr>
        <p:spPr>
          <a:xfrm>
            <a:off x="4456365" y="3394768"/>
            <a:ext cx="914305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8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ps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456366" y="3943921"/>
            <a:ext cx="415290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400" spc="-4" dirty="0">
                <a:latin typeface="Times New Roman"/>
                <a:cs typeface="Times New Roman"/>
              </a:rPr>
              <a:t>O</a:t>
            </a:r>
            <a:r>
              <a:rPr sz="2400" spc="-8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17" name="object 17"/>
          <p:cNvSpPr/>
          <p:nvPr/>
        </p:nvSpPr>
        <p:spPr>
          <a:xfrm>
            <a:off x="1161860" y="3943921"/>
            <a:ext cx="4097179" cy="0"/>
          </a:xfrm>
          <a:custGeom>
            <a:avLst/>
            <a:gdLst/>
            <a:ahLst/>
            <a:cxnLst/>
            <a:rect l="l" t="t" r="r" b="b"/>
            <a:pathLst>
              <a:path w="5462905">
                <a:moveTo>
                  <a:pt x="0" y="0"/>
                </a:moveTo>
                <a:lnTo>
                  <a:pt x="1195323" y="0"/>
                </a:lnTo>
              </a:path>
              <a:path w="5462905">
                <a:moveTo>
                  <a:pt x="2109216" y="0"/>
                </a:moveTo>
                <a:lnTo>
                  <a:pt x="3304540" y="0"/>
                </a:lnTo>
              </a:path>
              <a:path w="5462905">
                <a:moveTo>
                  <a:pt x="4267200" y="0"/>
                </a:moveTo>
                <a:lnTo>
                  <a:pt x="546252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/>
          <p:nvPr/>
        </p:nvSpPr>
        <p:spPr>
          <a:xfrm>
            <a:off x="1326070" y="4525195"/>
            <a:ext cx="818008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400" spc="-4" dirty="0">
                <a:latin typeface="Calibri"/>
                <a:cs typeface="Calibri"/>
              </a:rPr>
              <a:t>V</a:t>
            </a:r>
            <a:r>
              <a:rPr sz="2400" spc="-8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42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2851117" y="4525195"/>
            <a:ext cx="798101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400" spc="-4" dirty="0">
                <a:latin typeface="Calibri"/>
                <a:cs typeface="Calibri"/>
              </a:rPr>
              <a:t>V</a:t>
            </a:r>
            <a:r>
              <a:rPr sz="2400" spc="-8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478941" y="4525195"/>
            <a:ext cx="977931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400" spc="-4" dirty="0">
                <a:latin typeface="Calibri"/>
                <a:cs typeface="Calibri"/>
              </a:rPr>
              <a:t>V</a:t>
            </a:r>
            <a:r>
              <a:rPr sz="2400" spc="-8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2281" y="514418"/>
            <a:ext cx="5601538" cy="136431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Message</a:t>
            </a:r>
            <a:r>
              <a:rPr spc="-71" dirty="0"/>
              <a:t> </a:t>
            </a:r>
            <a:r>
              <a:rPr spc="-34" dirty="0"/>
              <a:t>intended</a:t>
            </a:r>
            <a:r>
              <a:rPr spc="-83" dirty="0"/>
              <a:t> </a:t>
            </a:r>
            <a:r>
              <a:rPr spc="-38" dirty="0"/>
              <a:t>for</a:t>
            </a:r>
            <a:r>
              <a:rPr spc="-75" dirty="0"/>
              <a:t> </a:t>
            </a:r>
            <a:r>
              <a:rPr dirty="0"/>
              <a:t>a</a:t>
            </a:r>
            <a:r>
              <a:rPr spc="-41" dirty="0"/>
              <a:t> </a:t>
            </a:r>
            <a:r>
              <a:rPr spc="-38" dirty="0"/>
              <a:t>container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4675" y="2154953"/>
            <a:ext cx="3042761" cy="3405549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450">
              <a:spcBef>
                <a:spcPts val="57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share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9" dirty="0">
                <a:latin typeface="Calibri"/>
                <a:cs typeface="Calibri"/>
              </a:rPr>
              <a:t>Port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collision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occur</a:t>
            </a:r>
            <a:endParaRPr sz="2400" dirty="0">
              <a:latin typeface="Calibri"/>
              <a:cs typeface="Calibri"/>
            </a:endParaRPr>
          </a:p>
          <a:p>
            <a:pPr marL="523875" marR="467678" lvl="1" indent="-171450">
              <a:lnSpc>
                <a:spcPts val="1943"/>
              </a:lnSpc>
              <a:spcBef>
                <a:spcPts val="420"/>
              </a:spcBef>
              <a:buFont typeface="Arial MT"/>
              <a:buChar char="•"/>
              <a:tabLst>
                <a:tab pos="523875" algn="l"/>
              </a:tabLst>
            </a:pPr>
            <a:r>
              <a:rPr sz="2400" spc="4" dirty="0">
                <a:latin typeface="Calibri"/>
                <a:cs typeface="Calibri"/>
              </a:rPr>
              <a:t>E.g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suppose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App1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App2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8" dirty="0">
                <a:latin typeface="Calibri"/>
                <a:cs typeface="Calibri"/>
              </a:rPr>
              <a:t>web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servers</a:t>
            </a:r>
            <a:endParaRPr sz="2400" dirty="0">
              <a:latin typeface="Calibri"/>
              <a:cs typeface="Calibri"/>
            </a:endParaRPr>
          </a:p>
          <a:p>
            <a:pPr marL="523875" lvl="1" indent="-171450">
              <a:spcBef>
                <a:spcPts val="135"/>
              </a:spcBef>
              <a:buFont typeface="Arial MT"/>
              <a:buChar char="•"/>
              <a:tabLst>
                <a:tab pos="523875" algn="l"/>
              </a:tabLst>
            </a:pPr>
            <a:r>
              <a:rPr sz="2400" spc="-8" dirty="0">
                <a:latin typeface="Calibri"/>
                <a:cs typeface="Calibri"/>
              </a:rPr>
              <a:t>They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both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listen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port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80</a:t>
            </a:r>
          </a:p>
          <a:p>
            <a:pPr marL="180975" marR="76200" indent="-171450">
              <a:lnSpc>
                <a:spcPts val="2273"/>
              </a:lnSpc>
              <a:spcBef>
                <a:spcPts val="75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OS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know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route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4992" y="2418017"/>
            <a:ext cx="4106608" cy="3405549"/>
          </a:xfrm>
          <a:custGeom>
            <a:avLst/>
            <a:gdLst/>
            <a:ahLst/>
            <a:cxnLst/>
            <a:rect l="l" t="t" r="r" b="b"/>
            <a:pathLst>
              <a:path w="4800600" h="3609340">
                <a:moveTo>
                  <a:pt x="0" y="601472"/>
                </a:moveTo>
                <a:lnTo>
                  <a:pt x="1809" y="554461"/>
                </a:lnTo>
                <a:lnTo>
                  <a:pt x="7148" y="508440"/>
                </a:lnTo>
                <a:lnTo>
                  <a:pt x="15882" y="463544"/>
                </a:lnTo>
                <a:lnTo>
                  <a:pt x="27879" y="419906"/>
                </a:lnTo>
                <a:lnTo>
                  <a:pt x="43005" y="377660"/>
                </a:lnTo>
                <a:lnTo>
                  <a:pt x="61125" y="336938"/>
                </a:lnTo>
                <a:lnTo>
                  <a:pt x="82107" y="297876"/>
                </a:lnTo>
                <a:lnTo>
                  <a:pt x="105817" y="260605"/>
                </a:lnTo>
                <a:lnTo>
                  <a:pt x="132121" y="225261"/>
                </a:lnTo>
                <a:lnTo>
                  <a:pt x="160885" y="191977"/>
                </a:lnTo>
                <a:lnTo>
                  <a:pt x="191977" y="160885"/>
                </a:lnTo>
                <a:lnTo>
                  <a:pt x="225261" y="132121"/>
                </a:lnTo>
                <a:lnTo>
                  <a:pt x="260605" y="105817"/>
                </a:lnTo>
                <a:lnTo>
                  <a:pt x="297876" y="82107"/>
                </a:lnTo>
                <a:lnTo>
                  <a:pt x="336938" y="61125"/>
                </a:lnTo>
                <a:lnTo>
                  <a:pt x="377660" y="43005"/>
                </a:lnTo>
                <a:lnTo>
                  <a:pt x="419906" y="27879"/>
                </a:lnTo>
                <a:lnTo>
                  <a:pt x="463544" y="15882"/>
                </a:lnTo>
                <a:lnTo>
                  <a:pt x="508440" y="7148"/>
                </a:lnTo>
                <a:lnTo>
                  <a:pt x="554461" y="1809"/>
                </a:lnTo>
                <a:lnTo>
                  <a:pt x="601472" y="0"/>
                </a:lnTo>
                <a:lnTo>
                  <a:pt x="4199128" y="0"/>
                </a:lnTo>
                <a:lnTo>
                  <a:pt x="4246138" y="1809"/>
                </a:lnTo>
                <a:lnTo>
                  <a:pt x="4292159" y="7148"/>
                </a:lnTo>
                <a:lnTo>
                  <a:pt x="4337055" y="15882"/>
                </a:lnTo>
                <a:lnTo>
                  <a:pt x="4380693" y="27879"/>
                </a:lnTo>
                <a:lnTo>
                  <a:pt x="4422939" y="43005"/>
                </a:lnTo>
                <a:lnTo>
                  <a:pt x="4463661" y="61125"/>
                </a:lnTo>
                <a:lnTo>
                  <a:pt x="4502723" y="82107"/>
                </a:lnTo>
                <a:lnTo>
                  <a:pt x="4539994" y="105817"/>
                </a:lnTo>
                <a:lnTo>
                  <a:pt x="4575338" y="132121"/>
                </a:lnTo>
                <a:lnTo>
                  <a:pt x="4608622" y="160885"/>
                </a:lnTo>
                <a:lnTo>
                  <a:pt x="4639714" y="191977"/>
                </a:lnTo>
                <a:lnTo>
                  <a:pt x="4668478" y="225261"/>
                </a:lnTo>
                <a:lnTo>
                  <a:pt x="4694782" y="260605"/>
                </a:lnTo>
                <a:lnTo>
                  <a:pt x="4718492" y="297876"/>
                </a:lnTo>
                <a:lnTo>
                  <a:pt x="4739474" y="336938"/>
                </a:lnTo>
                <a:lnTo>
                  <a:pt x="4757594" y="377660"/>
                </a:lnTo>
                <a:lnTo>
                  <a:pt x="4772720" y="419906"/>
                </a:lnTo>
                <a:lnTo>
                  <a:pt x="4784717" y="463544"/>
                </a:lnTo>
                <a:lnTo>
                  <a:pt x="4793451" y="508440"/>
                </a:lnTo>
                <a:lnTo>
                  <a:pt x="4798790" y="554461"/>
                </a:lnTo>
                <a:lnTo>
                  <a:pt x="4800600" y="601472"/>
                </a:lnTo>
                <a:lnTo>
                  <a:pt x="4800600" y="3007360"/>
                </a:lnTo>
                <a:lnTo>
                  <a:pt x="4798790" y="3054370"/>
                </a:lnTo>
                <a:lnTo>
                  <a:pt x="4793451" y="3100391"/>
                </a:lnTo>
                <a:lnTo>
                  <a:pt x="4784717" y="3145287"/>
                </a:lnTo>
                <a:lnTo>
                  <a:pt x="4772720" y="3188925"/>
                </a:lnTo>
                <a:lnTo>
                  <a:pt x="4757594" y="3231171"/>
                </a:lnTo>
                <a:lnTo>
                  <a:pt x="4739474" y="3271893"/>
                </a:lnTo>
                <a:lnTo>
                  <a:pt x="4718492" y="3310955"/>
                </a:lnTo>
                <a:lnTo>
                  <a:pt x="4694782" y="3348226"/>
                </a:lnTo>
                <a:lnTo>
                  <a:pt x="4668478" y="3383570"/>
                </a:lnTo>
                <a:lnTo>
                  <a:pt x="4639714" y="3416854"/>
                </a:lnTo>
                <a:lnTo>
                  <a:pt x="4608622" y="3447946"/>
                </a:lnTo>
                <a:lnTo>
                  <a:pt x="4575338" y="3476710"/>
                </a:lnTo>
                <a:lnTo>
                  <a:pt x="4539994" y="3503014"/>
                </a:lnTo>
                <a:lnTo>
                  <a:pt x="4502723" y="3526724"/>
                </a:lnTo>
                <a:lnTo>
                  <a:pt x="4463661" y="3547706"/>
                </a:lnTo>
                <a:lnTo>
                  <a:pt x="4422939" y="3565826"/>
                </a:lnTo>
                <a:lnTo>
                  <a:pt x="4380693" y="3580952"/>
                </a:lnTo>
                <a:lnTo>
                  <a:pt x="4337055" y="3592949"/>
                </a:lnTo>
                <a:lnTo>
                  <a:pt x="4292159" y="3601683"/>
                </a:lnTo>
                <a:lnTo>
                  <a:pt x="4246138" y="3607022"/>
                </a:lnTo>
                <a:lnTo>
                  <a:pt x="4199128" y="3608831"/>
                </a:lnTo>
                <a:lnTo>
                  <a:pt x="601472" y="3608831"/>
                </a:lnTo>
                <a:lnTo>
                  <a:pt x="554461" y="3607022"/>
                </a:lnTo>
                <a:lnTo>
                  <a:pt x="508440" y="3601683"/>
                </a:lnTo>
                <a:lnTo>
                  <a:pt x="463544" y="3592949"/>
                </a:lnTo>
                <a:lnTo>
                  <a:pt x="419906" y="3580952"/>
                </a:lnTo>
                <a:lnTo>
                  <a:pt x="377660" y="3565826"/>
                </a:lnTo>
                <a:lnTo>
                  <a:pt x="336938" y="3547706"/>
                </a:lnTo>
                <a:lnTo>
                  <a:pt x="297876" y="3526724"/>
                </a:lnTo>
                <a:lnTo>
                  <a:pt x="260605" y="3503014"/>
                </a:lnTo>
                <a:lnTo>
                  <a:pt x="225261" y="3476710"/>
                </a:lnTo>
                <a:lnTo>
                  <a:pt x="191977" y="3447946"/>
                </a:lnTo>
                <a:lnTo>
                  <a:pt x="160885" y="3416854"/>
                </a:lnTo>
                <a:lnTo>
                  <a:pt x="132121" y="3383570"/>
                </a:lnTo>
                <a:lnTo>
                  <a:pt x="105817" y="3348226"/>
                </a:lnTo>
                <a:lnTo>
                  <a:pt x="82107" y="3310955"/>
                </a:lnTo>
                <a:lnTo>
                  <a:pt x="61125" y="3271893"/>
                </a:lnTo>
                <a:lnTo>
                  <a:pt x="43005" y="3231171"/>
                </a:lnTo>
                <a:lnTo>
                  <a:pt x="27879" y="3188925"/>
                </a:lnTo>
                <a:lnTo>
                  <a:pt x="15882" y="3145287"/>
                </a:lnTo>
                <a:lnTo>
                  <a:pt x="7148" y="3100391"/>
                </a:lnTo>
                <a:lnTo>
                  <a:pt x="1809" y="3054370"/>
                </a:lnTo>
                <a:lnTo>
                  <a:pt x="0" y="3007360"/>
                </a:lnTo>
                <a:lnTo>
                  <a:pt x="0" y="60147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065467" y="3810000"/>
            <a:ext cx="3619500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267176" algn="l"/>
                <a:tab pos="3609499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u="heavy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Container</a:t>
            </a:r>
            <a:r>
              <a:rPr sz="2400" u="heavy" spc="-3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run</a:t>
            </a:r>
            <a:r>
              <a:rPr sz="2400" u="heavy" spc="-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</a:t>
            </a:r>
            <a:r>
              <a:rPr sz="2400" u="heavy" spc="-1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engine	</a:t>
            </a:r>
            <a:endParaRPr sz="2400">
              <a:latin typeface="Times New Roman"/>
              <a:cs typeface="Times New Roman"/>
            </a:endParaRPr>
          </a:p>
          <a:p>
            <a:pPr marL="210026">
              <a:spcBef>
                <a:spcPts val="4"/>
              </a:spcBef>
            </a:pPr>
            <a:r>
              <a:rPr sz="2400" spc="-4" dirty="0">
                <a:latin typeface="Times New Roman"/>
                <a:cs typeface="Times New Roman"/>
              </a:rPr>
              <a:t>Host</a:t>
            </a:r>
            <a:r>
              <a:rPr sz="2400" spc="-1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Operating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7042" y="4605433"/>
            <a:ext cx="2807970" cy="7482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00" spc="-8" dirty="0">
                <a:latin typeface="Calibri"/>
                <a:cs typeface="Calibri"/>
              </a:rPr>
              <a:t>Bare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metal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Virtual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4992" y="3846766"/>
            <a:ext cx="3600450" cy="742950"/>
          </a:xfrm>
          <a:custGeom>
            <a:avLst/>
            <a:gdLst/>
            <a:ahLst/>
            <a:cxnLst/>
            <a:rect l="l" t="t" r="r" b="b"/>
            <a:pathLst>
              <a:path w="4800600" h="990600">
                <a:moveTo>
                  <a:pt x="0" y="0"/>
                </a:moveTo>
                <a:lnTo>
                  <a:pt x="4800600" y="0"/>
                </a:lnTo>
              </a:path>
              <a:path w="4800600" h="990600">
                <a:moveTo>
                  <a:pt x="0" y="990600"/>
                </a:moveTo>
                <a:lnTo>
                  <a:pt x="4800600" y="9906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475042" y="2703767"/>
            <a:ext cx="919924" cy="395782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8580">
              <a:spcBef>
                <a:spcPts val="206"/>
              </a:spcBef>
            </a:pPr>
            <a:r>
              <a:rPr sz="2400" spc="-4" dirty="0">
                <a:latin typeface="Times New Roman"/>
                <a:cs typeface="Times New Roman"/>
              </a:rPr>
              <a:t>App1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283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z="2400" smtClean="0"/>
              <a:pPr marL="28575">
                <a:lnSpc>
                  <a:spcPts val="930"/>
                </a:lnSpc>
              </a:pPr>
              <a:t>43</a:t>
            </a:fld>
            <a:endParaRPr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2560891" y="2703766"/>
            <a:ext cx="919923" cy="395782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8580">
              <a:spcBef>
                <a:spcPts val="206"/>
              </a:spcBef>
            </a:pPr>
            <a:r>
              <a:rPr sz="2400" spc="-4" dirty="0">
                <a:latin typeface="Times New Roman"/>
                <a:cs typeface="Times New Roman"/>
              </a:rPr>
              <a:t>App2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6740" y="2703767"/>
            <a:ext cx="1306259" cy="395782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69056">
              <a:spcBef>
                <a:spcPts val="206"/>
              </a:spcBef>
            </a:pPr>
            <a:r>
              <a:rPr sz="2400" spc="-4" dirty="0">
                <a:latin typeface="Times New Roman"/>
                <a:cs typeface="Times New Roman"/>
              </a:rPr>
              <a:t>App3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9993" y="779923"/>
            <a:ext cx="404222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Port</a:t>
            </a:r>
            <a:r>
              <a:rPr spc="-127" dirty="0"/>
              <a:t> </a:t>
            </a:r>
            <a:r>
              <a:rPr spc="-41" dirty="0"/>
              <a:t>forwarding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28945"/>
            <a:ext cx="7688104" cy="227642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66700" marR="3810" indent="-257651">
              <a:spcBef>
                <a:spcPts val="71"/>
              </a:spcBef>
              <a:buClr>
                <a:srgbClr val="005381"/>
              </a:buClr>
              <a:buFont typeface="Times New Roman"/>
              <a:buChar char="•"/>
              <a:tabLst>
                <a:tab pos="266700" algn="l"/>
                <a:tab pos="267176" algn="l"/>
              </a:tabLst>
            </a:pPr>
            <a:r>
              <a:rPr sz="2400" spc="-45" dirty="0">
                <a:latin typeface="Arial MT"/>
                <a:cs typeface="Arial MT"/>
              </a:rPr>
              <a:t>Two</a:t>
            </a:r>
            <a:r>
              <a:rPr sz="2400" spc="8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services</a:t>
            </a:r>
            <a:r>
              <a:rPr sz="2400" spc="-8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listening </a:t>
            </a:r>
            <a:r>
              <a:rPr sz="2400" spc="-4" dirty="0">
                <a:latin typeface="Arial MT"/>
                <a:cs typeface="Arial MT"/>
              </a:rPr>
              <a:t>on</a:t>
            </a:r>
            <a:r>
              <a:rPr sz="2400" spc="8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same</a:t>
            </a:r>
            <a:r>
              <a:rPr sz="2400" dirty="0">
                <a:latin typeface="Arial MT"/>
                <a:cs typeface="Arial MT"/>
              </a:rPr>
              <a:t> port </a:t>
            </a:r>
            <a:r>
              <a:rPr sz="2400" spc="-4" dirty="0">
                <a:latin typeface="Arial MT"/>
                <a:cs typeface="Arial MT"/>
              </a:rPr>
              <a:t>may</a:t>
            </a:r>
            <a:r>
              <a:rPr sz="2400" spc="8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cause 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message </a:t>
            </a:r>
            <a:r>
              <a:rPr sz="2400" spc="-57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destined for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one </a:t>
            </a:r>
            <a:r>
              <a:rPr sz="2400" dirty="0">
                <a:latin typeface="Arial MT"/>
                <a:cs typeface="Arial MT"/>
              </a:rPr>
              <a:t>application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to be sent to </a:t>
            </a:r>
            <a:r>
              <a:rPr sz="2400" spc="-15" dirty="0">
                <a:latin typeface="Arial MT"/>
                <a:cs typeface="Arial MT"/>
              </a:rPr>
              <a:t>another.</a:t>
            </a:r>
            <a:endParaRPr sz="2400" dirty="0">
              <a:latin typeface="Arial MT"/>
              <a:cs typeface="Arial MT"/>
            </a:endParaRPr>
          </a:p>
          <a:p>
            <a:pPr marL="266700" marR="216694" indent="-257651">
              <a:spcBef>
                <a:spcPts val="379"/>
              </a:spcBef>
              <a:buClr>
                <a:srgbClr val="005381"/>
              </a:buClr>
              <a:buFont typeface="Times New Roman"/>
              <a:buChar char="•"/>
              <a:tabLst>
                <a:tab pos="266700" algn="l"/>
                <a:tab pos="267176" algn="l"/>
              </a:tabLst>
            </a:pPr>
            <a:r>
              <a:rPr sz="2400" spc="-4" dirty="0">
                <a:latin typeface="Arial MT"/>
                <a:cs typeface="Arial MT"/>
              </a:rPr>
              <a:t>Port forwarding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tells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routing</a:t>
            </a:r>
            <a:r>
              <a:rPr sz="2400" spc="-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computer </a:t>
            </a:r>
            <a:r>
              <a:rPr sz="2400" spc="-4" dirty="0">
                <a:latin typeface="Arial MT"/>
                <a:cs typeface="Arial MT"/>
              </a:rPr>
              <a:t>that 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message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specified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for</a:t>
            </a:r>
            <a:r>
              <a:rPr sz="2400" spc="8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one</a:t>
            </a:r>
            <a:r>
              <a:rPr sz="2400" dirty="0">
                <a:latin typeface="Arial MT"/>
                <a:cs typeface="Arial MT"/>
              </a:rPr>
              <a:t> port</a:t>
            </a:r>
            <a:r>
              <a:rPr sz="2400" spc="4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should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actually</a:t>
            </a:r>
            <a:r>
              <a:rPr sz="2400" spc="-4" dirty="0">
                <a:latin typeface="Arial MT"/>
                <a:cs typeface="Arial MT"/>
              </a:rPr>
              <a:t> be</a:t>
            </a:r>
            <a:r>
              <a:rPr sz="2400" spc="8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delivered</a:t>
            </a:r>
            <a:r>
              <a:rPr sz="2400" spc="11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another.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44</a:t>
            </a:fld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46B6EC9-26CE-7E47-1699-14066766A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084"/>
          <a:stretch/>
        </p:blipFill>
        <p:spPr>
          <a:xfrm>
            <a:off x="988457" y="4499964"/>
            <a:ext cx="7086600" cy="1961747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990600"/>
            <a:ext cx="571176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5503069" cy="124617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395764" indent="-386715">
              <a:spcBef>
                <a:spcPts val="578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some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dedicated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numbers?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3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numbers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assigned?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914400"/>
            <a:ext cx="298113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5103496" cy="347499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1" dirty="0"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4" dirty="0">
                <a:latin typeface="Calibri"/>
                <a:cs typeface="Calibri"/>
              </a:rPr>
              <a:t>IP</a:t>
            </a:r>
            <a:r>
              <a:rPr sz="2800" spc="-4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addresses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DNS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5" dirty="0">
                <a:latin typeface="Calibri"/>
                <a:cs typeface="Calibri"/>
              </a:rPr>
              <a:t>Ports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8" dirty="0">
                <a:latin typeface="Calibri"/>
                <a:cs typeface="Calibri"/>
              </a:rPr>
              <a:t>Bridged</a:t>
            </a:r>
            <a:r>
              <a:rPr sz="2800" b="1" spc="8" dirty="0">
                <a:latin typeface="Calibri"/>
                <a:cs typeface="Calibri"/>
              </a:rPr>
              <a:t> </a:t>
            </a:r>
            <a:r>
              <a:rPr sz="2800" b="1" spc="-4" dirty="0">
                <a:latin typeface="Calibri"/>
                <a:cs typeface="Calibri"/>
              </a:rPr>
              <a:t>and </a:t>
            </a:r>
            <a:r>
              <a:rPr sz="2800" b="1" spc="-64" dirty="0">
                <a:latin typeface="Calibri"/>
                <a:cs typeface="Calibri"/>
              </a:rPr>
              <a:t>NAT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11" dirty="0">
                <a:latin typeface="Calibri"/>
                <a:cs typeface="Calibri"/>
              </a:rPr>
              <a:t>networks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TCP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4222" y="869589"/>
            <a:ext cx="5952648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Bridged</a:t>
            </a:r>
            <a:r>
              <a:rPr spc="-127" dirty="0"/>
              <a:t> </a:t>
            </a:r>
            <a:r>
              <a:rPr spc="-38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4326" y="2202370"/>
            <a:ext cx="2764155" cy="2359941"/>
          </a:xfrm>
          <a:prstGeom prst="rect">
            <a:avLst/>
          </a:prstGeom>
        </p:spPr>
        <p:txBody>
          <a:bodyPr vert="horz" wrap="square" lIns="0" tIns="40958" rIns="0" bIns="0" rtlCol="0">
            <a:spAutoFit/>
          </a:bodyPr>
          <a:lstStyle/>
          <a:p>
            <a:pPr marL="180975" marR="3810" indent="-171450">
              <a:lnSpc>
                <a:spcPct val="90000"/>
              </a:lnSpc>
              <a:spcBef>
                <a:spcPts val="323"/>
              </a:spcBef>
              <a:buFont typeface="Arial MT"/>
              <a:buChar char="•"/>
              <a:tabLst>
                <a:tab pos="180975" algn="l"/>
              </a:tabLst>
            </a:pPr>
            <a:r>
              <a:rPr sz="2000" spc="-11" dirty="0">
                <a:latin typeface="Calibri"/>
                <a:cs typeface="Calibri"/>
              </a:rPr>
              <a:t>Recall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that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booting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VM</a:t>
            </a:r>
            <a:r>
              <a:rPr sz="2000" spc="-8" dirty="0">
                <a:latin typeface="Calibri"/>
                <a:cs typeface="Calibri"/>
              </a:rPr>
              <a:t> connects</a:t>
            </a:r>
            <a:r>
              <a:rPr sz="2000" spc="23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it</a:t>
            </a:r>
            <a:r>
              <a:rPr sz="2000" spc="-11" dirty="0">
                <a:latin typeface="Calibri"/>
                <a:cs typeface="Calibri"/>
              </a:rPr>
              <a:t> to</a:t>
            </a:r>
            <a:r>
              <a:rPr sz="2000" spc="-4" dirty="0">
                <a:latin typeface="Calibri"/>
                <a:cs typeface="Calibri"/>
              </a:rPr>
              <a:t> a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network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adapter</a:t>
            </a:r>
            <a:r>
              <a:rPr sz="2000" spc="-4" dirty="0">
                <a:latin typeface="Calibri"/>
                <a:cs typeface="Calibri"/>
              </a:rPr>
              <a:t> on the </a:t>
            </a:r>
            <a:r>
              <a:rPr sz="2000" spc="-4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host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34" dirty="0">
                <a:latin typeface="Calibri"/>
                <a:cs typeface="Calibri"/>
              </a:rPr>
              <a:t>computer.</a:t>
            </a:r>
            <a:endParaRPr sz="2000" dirty="0">
              <a:latin typeface="Calibri"/>
              <a:cs typeface="Calibri"/>
            </a:endParaRPr>
          </a:p>
          <a:p>
            <a:pPr marL="180975" marR="137636" indent="-171450">
              <a:lnSpc>
                <a:spcPct val="90000"/>
              </a:lnSpc>
              <a:spcBef>
                <a:spcPts val="758"/>
              </a:spcBef>
              <a:buFont typeface="Arial MT"/>
              <a:buChar char="•"/>
              <a:tabLst>
                <a:tab pos="180975" algn="l"/>
              </a:tabLst>
            </a:pPr>
            <a:r>
              <a:rPr sz="2000" spc="-4" dirty="0">
                <a:latin typeface="Calibri"/>
                <a:cs typeface="Calibri"/>
              </a:rPr>
              <a:t>A </a:t>
            </a:r>
            <a:r>
              <a:rPr sz="2000" spc="-11" dirty="0">
                <a:latin typeface="Calibri"/>
                <a:cs typeface="Calibri"/>
              </a:rPr>
              <a:t>bridged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network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has </a:t>
            </a:r>
            <a:r>
              <a:rPr sz="2000" spc="-465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all of the </a:t>
            </a:r>
            <a:r>
              <a:rPr sz="2000" spc="-8" dirty="0">
                <a:latin typeface="Calibri"/>
                <a:cs typeface="Calibri"/>
              </a:rPr>
              <a:t>VMs 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connected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the</a:t>
            </a:r>
            <a:r>
              <a:rPr sz="2000" spc="-8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host </a:t>
            </a:r>
            <a:r>
              <a:rPr sz="2000" spc="-8" dirty="0">
                <a:latin typeface="Calibri"/>
                <a:cs typeface="Calibri"/>
              </a:rPr>
              <a:t> network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34" dirty="0">
                <a:latin typeface="Calibri"/>
                <a:cs typeface="Calibri"/>
              </a:rPr>
              <a:t>adapter.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662" y="2267141"/>
            <a:ext cx="4581525" cy="2368391"/>
          </a:xfrm>
          <a:custGeom>
            <a:avLst/>
            <a:gdLst/>
            <a:ahLst/>
            <a:cxnLst/>
            <a:rect l="l" t="t" r="r" b="b"/>
            <a:pathLst>
              <a:path w="6108700" h="3157854">
                <a:moveTo>
                  <a:pt x="0" y="3157728"/>
                </a:moveTo>
                <a:lnTo>
                  <a:pt x="6108192" y="3157728"/>
                </a:lnTo>
                <a:lnTo>
                  <a:pt x="6108192" y="0"/>
                </a:lnTo>
                <a:lnTo>
                  <a:pt x="0" y="0"/>
                </a:lnTo>
                <a:lnTo>
                  <a:pt x="0" y="3157728"/>
                </a:lnTo>
                <a:close/>
              </a:path>
            </a:pathLst>
          </a:custGeom>
          <a:ln w="28575">
            <a:solidFill>
              <a:srgbClr val="3464A3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143792" y="2283809"/>
            <a:ext cx="1743551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>
              <a:spcBef>
                <a:spcPts val="71"/>
              </a:spcBef>
            </a:pPr>
            <a:r>
              <a:rPr sz="2100" spc="-4" dirty="0">
                <a:latin typeface="Arial MT"/>
                <a:cs typeface="Arial MT"/>
              </a:rPr>
              <a:t>Host</a:t>
            </a:r>
            <a:r>
              <a:rPr sz="2100" spc="-38" dirty="0">
                <a:latin typeface="Arial MT"/>
                <a:cs typeface="Arial MT"/>
              </a:rPr>
              <a:t> </a:t>
            </a:r>
            <a:r>
              <a:rPr sz="2100" spc="-4" dirty="0">
                <a:latin typeface="Arial MT"/>
                <a:cs typeface="Arial MT"/>
              </a:rPr>
              <a:t>computer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0671" y="2664904"/>
            <a:ext cx="4582478" cy="1608296"/>
          </a:xfrm>
          <a:custGeom>
            <a:avLst/>
            <a:gdLst/>
            <a:ahLst/>
            <a:cxnLst/>
            <a:rect l="l" t="t" r="r" b="b"/>
            <a:pathLst>
              <a:path w="6109970" h="2144395">
                <a:moveTo>
                  <a:pt x="0" y="2142744"/>
                </a:moveTo>
                <a:lnTo>
                  <a:pt x="6109716" y="2144268"/>
                </a:lnTo>
              </a:path>
              <a:path w="6109970" h="2144395">
                <a:moveTo>
                  <a:pt x="422147" y="175260"/>
                </a:moveTo>
                <a:lnTo>
                  <a:pt x="428409" y="128675"/>
                </a:lnTo>
                <a:lnTo>
                  <a:pt x="446080" y="86811"/>
                </a:lnTo>
                <a:lnTo>
                  <a:pt x="473487" y="51339"/>
                </a:lnTo>
                <a:lnTo>
                  <a:pt x="508959" y="23932"/>
                </a:lnTo>
                <a:lnTo>
                  <a:pt x="550823" y="6261"/>
                </a:lnTo>
                <a:lnTo>
                  <a:pt x="597407" y="0"/>
                </a:lnTo>
                <a:lnTo>
                  <a:pt x="1298448" y="0"/>
                </a:lnTo>
                <a:lnTo>
                  <a:pt x="1345032" y="6261"/>
                </a:lnTo>
                <a:lnTo>
                  <a:pt x="1386896" y="23932"/>
                </a:lnTo>
                <a:lnTo>
                  <a:pt x="1422368" y="51339"/>
                </a:lnTo>
                <a:lnTo>
                  <a:pt x="1449775" y="86811"/>
                </a:lnTo>
                <a:lnTo>
                  <a:pt x="1467446" y="128675"/>
                </a:lnTo>
                <a:lnTo>
                  <a:pt x="1473708" y="175260"/>
                </a:lnTo>
                <a:lnTo>
                  <a:pt x="1473708" y="1616964"/>
                </a:lnTo>
                <a:lnTo>
                  <a:pt x="1467446" y="1663548"/>
                </a:lnTo>
                <a:lnTo>
                  <a:pt x="1449775" y="1705412"/>
                </a:lnTo>
                <a:lnTo>
                  <a:pt x="1422368" y="1740884"/>
                </a:lnTo>
                <a:lnTo>
                  <a:pt x="1386896" y="1768291"/>
                </a:lnTo>
                <a:lnTo>
                  <a:pt x="1345032" y="1785962"/>
                </a:lnTo>
                <a:lnTo>
                  <a:pt x="1298448" y="1792224"/>
                </a:lnTo>
                <a:lnTo>
                  <a:pt x="597407" y="1792224"/>
                </a:lnTo>
                <a:lnTo>
                  <a:pt x="550823" y="1785962"/>
                </a:lnTo>
                <a:lnTo>
                  <a:pt x="508959" y="1768291"/>
                </a:lnTo>
                <a:lnTo>
                  <a:pt x="473487" y="1740884"/>
                </a:lnTo>
                <a:lnTo>
                  <a:pt x="446080" y="1705412"/>
                </a:lnTo>
                <a:lnTo>
                  <a:pt x="428409" y="1663548"/>
                </a:lnTo>
                <a:lnTo>
                  <a:pt x="422147" y="1616964"/>
                </a:lnTo>
                <a:lnTo>
                  <a:pt x="422147" y="17526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 txBox="1"/>
          <p:nvPr/>
        </p:nvSpPr>
        <p:spPr>
          <a:xfrm>
            <a:off x="731377" y="4354639"/>
            <a:ext cx="4560094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48615" algn="ctr">
              <a:spcBef>
                <a:spcPts val="75"/>
              </a:spcBef>
            </a:pPr>
            <a:r>
              <a:rPr sz="2000" dirty="0">
                <a:latin typeface="Arial MT"/>
                <a:cs typeface="Arial MT"/>
              </a:rPr>
              <a:t>Hypervisor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7283" y="3268846"/>
            <a:ext cx="797719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  <a:tabLst>
                <a:tab pos="787718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Apps	</a:t>
            </a:r>
            <a:endParaRPr sz="2000">
              <a:latin typeface="Times New Roman"/>
              <a:cs typeface="Times New Roman"/>
            </a:endParaRPr>
          </a:p>
          <a:p>
            <a:pPr marL="106680">
              <a:spcBef>
                <a:spcPts val="4"/>
              </a:spcBef>
            </a:pPr>
            <a:r>
              <a:rPr sz="2000" spc="-4" dirty="0">
                <a:latin typeface="Times New Roman"/>
                <a:cs typeface="Times New Roman"/>
              </a:rPr>
              <a:t>OS1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29446" y="2664904"/>
            <a:ext cx="788670" cy="1344454"/>
          </a:xfrm>
          <a:custGeom>
            <a:avLst/>
            <a:gdLst/>
            <a:ahLst/>
            <a:cxnLst/>
            <a:rect l="l" t="t" r="r" b="b"/>
            <a:pathLst>
              <a:path w="1051560" h="1792604">
                <a:moveTo>
                  <a:pt x="0" y="175260"/>
                </a:moveTo>
                <a:lnTo>
                  <a:pt x="6261" y="128675"/>
                </a:lnTo>
                <a:lnTo>
                  <a:pt x="23932" y="86811"/>
                </a:lnTo>
                <a:lnTo>
                  <a:pt x="51339" y="51339"/>
                </a:lnTo>
                <a:lnTo>
                  <a:pt x="86811" y="23932"/>
                </a:lnTo>
                <a:lnTo>
                  <a:pt x="128675" y="6261"/>
                </a:lnTo>
                <a:lnTo>
                  <a:pt x="175260" y="0"/>
                </a:lnTo>
                <a:lnTo>
                  <a:pt x="876300" y="0"/>
                </a:lnTo>
                <a:lnTo>
                  <a:pt x="922884" y="6261"/>
                </a:lnTo>
                <a:lnTo>
                  <a:pt x="964748" y="23932"/>
                </a:lnTo>
                <a:lnTo>
                  <a:pt x="1000220" y="51339"/>
                </a:lnTo>
                <a:lnTo>
                  <a:pt x="1027627" y="86811"/>
                </a:lnTo>
                <a:lnTo>
                  <a:pt x="1045298" y="128675"/>
                </a:lnTo>
                <a:lnTo>
                  <a:pt x="1051560" y="175260"/>
                </a:lnTo>
                <a:lnTo>
                  <a:pt x="1051560" y="1616964"/>
                </a:lnTo>
                <a:lnTo>
                  <a:pt x="1045298" y="1663548"/>
                </a:lnTo>
                <a:lnTo>
                  <a:pt x="1027627" y="1705412"/>
                </a:lnTo>
                <a:lnTo>
                  <a:pt x="1000220" y="1740884"/>
                </a:lnTo>
                <a:lnTo>
                  <a:pt x="964748" y="1768291"/>
                </a:lnTo>
                <a:lnTo>
                  <a:pt x="922884" y="1785962"/>
                </a:lnTo>
                <a:lnTo>
                  <a:pt x="876300" y="1792224"/>
                </a:lnTo>
                <a:lnTo>
                  <a:pt x="175260" y="1792224"/>
                </a:lnTo>
                <a:lnTo>
                  <a:pt x="128675" y="1785962"/>
                </a:lnTo>
                <a:lnTo>
                  <a:pt x="86811" y="1768291"/>
                </a:lnTo>
                <a:lnTo>
                  <a:pt x="51339" y="1740884"/>
                </a:lnTo>
                <a:lnTo>
                  <a:pt x="23932" y="1705412"/>
                </a:lnTo>
                <a:lnTo>
                  <a:pt x="6261" y="1663548"/>
                </a:lnTo>
                <a:lnTo>
                  <a:pt x="0" y="1616964"/>
                </a:lnTo>
                <a:lnTo>
                  <a:pt x="0" y="17526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 txBox="1"/>
          <p:nvPr/>
        </p:nvSpPr>
        <p:spPr>
          <a:xfrm>
            <a:off x="2454593" y="3268846"/>
            <a:ext cx="797719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  <a:tabLst>
                <a:tab pos="787718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25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Apps	</a:t>
            </a:r>
            <a:endParaRPr sz="2000">
              <a:latin typeface="Times New Roman"/>
              <a:cs typeface="Times New Roman"/>
            </a:endParaRPr>
          </a:p>
          <a:p>
            <a:pPr marL="81439">
              <a:spcBef>
                <a:spcPts val="4"/>
              </a:spcBef>
            </a:pPr>
            <a:r>
              <a:rPr sz="2000" spc="-4" dirty="0">
                <a:latin typeface="Times New Roman"/>
                <a:cs typeface="Times New Roman"/>
              </a:rPr>
              <a:t>OS2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08463" y="2664904"/>
            <a:ext cx="788670" cy="1344454"/>
          </a:xfrm>
          <a:custGeom>
            <a:avLst/>
            <a:gdLst/>
            <a:ahLst/>
            <a:cxnLst/>
            <a:rect l="l" t="t" r="r" b="b"/>
            <a:pathLst>
              <a:path w="1051560" h="1792604">
                <a:moveTo>
                  <a:pt x="0" y="175260"/>
                </a:moveTo>
                <a:lnTo>
                  <a:pt x="6261" y="128675"/>
                </a:lnTo>
                <a:lnTo>
                  <a:pt x="23932" y="86811"/>
                </a:lnTo>
                <a:lnTo>
                  <a:pt x="51339" y="51339"/>
                </a:lnTo>
                <a:lnTo>
                  <a:pt x="86811" y="23932"/>
                </a:lnTo>
                <a:lnTo>
                  <a:pt x="128675" y="6261"/>
                </a:lnTo>
                <a:lnTo>
                  <a:pt x="175260" y="0"/>
                </a:lnTo>
                <a:lnTo>
                  <a:pt x="876300" y="0"/>
                </a:lnTo>
                <a:lnTo>
                  <a:pt x="922884" y="6261"/>
                </a:lnTo>
                <a:lnTo>
                  <a:pt x="964748" y="23932"/>
                </a:lnTo>
                <a:lnTo>
                  <a:pt x="1000220" y="51339"/>
                </a:lnTo>
                <a:lnTo>
                  <a:pt x="1027627" y="86811"/>
                </a:lnTo>
                <a:lnTo>
                  <a:pt x="1045298" y="128675"/>
                </a:lnTo>
                <a:lnTo>
                  <a:pt x="1051560" y="175260"/>
                </a:lnTo>
                <a:lnTo>
                  <a:pt x="1051560" y="1616964"/>
                </a:lnTo>
                <a:lnTo>
                  <a:pt x="1045298" y="1663548"/>
                </a:lnTo>
                <a:lnTo>
                  <a:pt x="1027627" y="1705412"/>
                </a:lnTo>
                <a:lnTo>
                  <a:pt x="1000220" y="1740884"/>
                </a:lnTo>
                <a:lnTo>
                  <a:pt x="964748" y="1768291"/>
                </a:lnTo>
                <a:lnTo>
                  <a:pt x="922884" y="1785962"/>
                </a:lnTo>
                <a:lnTo>
                  <a:pt x="876300" y="1792224"/>
                </a:lnTo>
                <a:lnTo>
                  <a:pt x="175260" y="1792224"/>
                </a:lnTo>
                <a:lnTo>
                  <a:pt x="128675" y="1785962"/>
                </a:lnTo>
                <a:lnTo>
                  <a:pt x="86811" y="1768291"/>
                </a:lnTo>
                <a:lnTo>
                  <a:pt x="51339" y="1740884"/>
                </a:lnTo>
                <a:lnTo>
                  <a:pt x="23932" y="1705412"/>
                </a:lnTo>
                <a:lnTo>
                  <a:pt x="6261" y="1663548"/>
                </a:lnTo>
                <a:lnTo>
                  <a:pt x="0" y="1616964"/>
                </a:lnTo>
                <a:lnTo>
                  <a:pt x="0" y="17526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3702748" y="3268846"/>
            <a:ext cx="797719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  <a:tabLst>
                <a:tab pos="787718" algn="l"/>
              </a:tabLst>
            </a:pP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Apps	</a:t>
            </a:r>
            <a:endParaRPr sz="2000">
              <a:latin typeface="Times New Roman"/>
              <a:cs typeface="Times New Roman"/>
            </a:endParaRPr>
          </a:p>
          <a:p>
            <a:pPr marL="112395">
              <a:spcBef>
                <a:spcPts val="4"/>
              </a:spcBef>
            </a:pPr>
            <a:r>
              <a:rPr sz="2000" spc="-4" dirty="0">
                <a:latin typeface="Times New Roman"/>
                <a:cs typeface="Times New Roman"/>
              </a:rPr>
              <a:t>OS3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47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270825" y="4003072"/>
            <a:ext cx="872967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4" dirty="0">
                <a:latin typeface="Calibri"/>
                <a:cs typeface="Calibri"/>
              </a:rPr>
              <a:t>VM1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0315" y="4003072"/>
            <a:ext cx="872967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4" dirty="0">
                <a:latin typeface="Calibri"/>
                <a:cs typeface="Calibri"/>
              </a:rPr>
              <a:t>VM2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0480" y="4003072"/>
            <a:ext cx="806389" cy="3173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sz="2000" spc="-4" dirty="0">
                <a:latin typeface="Calibri"/>
                <a:cs typeface="Calibri"/>
              </a:rPr>
              <a:t>VM3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533400"/>
            <a:ext cx="6760940" cy="136431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Bridged</a:t>
            </a:r>
            <a:r>
              <a:rPr spc="-94" dirty="0"/>
              <a:t> </a:t>
            </a:r>
            <a:r>
              <a:rPr spc="-30" dirty="0"/>
              <a:t>network</a:t>
            </a:r>
            <a:r>
              <a:rPr spc="-94" dirty="0"/>
              <a:t> </a:t>
            </a:r>
            <a:r>
              <a:rPr spc="-4" dirty="0"/>
              <a:t>IP</a:t>
            </a:r>
            <a:r>
              <a:rPr spc="-90" dirty="0"/>
              <a:t> </a:t>
            </a:r>
            <a:r>
              <a:rPr spc="-38"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7620000" cy="2482411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Each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bridged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own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public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private.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VMs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bridged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behind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1" dirty="0">
                <a:latin typeface="Calibri"/>
                <a:cs typeface="Calibri"/>
              </a:rPr>
              <a:t>gateway.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Public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addresses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directly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882790"/>
            <a:ext cx="381590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N</a:t>
            </a:r>
            <a:r>
              <a:rPr spc="-289" dirty="0"/>
              <a:t>A</a:t>
            </a:r>
            <a:r>
              <a:rPr dirty="0"/>
              <a:t>T</a:t>
            </a:r>
            <a:r>
              <a:rPr spc="-68" dirty="0"/>
              <a:t> </a:t>
            </a:r>
            <a:r>
              <a:rPr spc="-26" dirty="0"/>
              <a:t>n</a:t>
            </a:r>
            <a:r>
              <a:rPr spc="-41" dirty="0"/>
              <a:t>e</a:t>
            </a:r>
            <a:r>
              <a:rPr spc="-19" dirty="0"/>
              <a:t>t</a:t>
            </a:r>
            <a:r>
              <a:rPr spc="-79" dirty="0"/>
              <a:t>w</a:t>
            </a:r>
            <a:r>
              <a:rPr spc="-41" dirty="0"/>
              <a:t>o</a:t>
            </a:r>
            <a:r>
              <a:rPr spc="-23" dirty="0"/>
              <a:t>r</a:t>
            </a:r>
            <a:r>
              <a:rPr dirty="0"/>
              <a:t>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4675" y="2202370"/>
            <a:ext cx="2868453" cy="256480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135255" indent="-171450">
              <a:lnSpc>
                <a:spcPts val="2265"/>
              </a:lnSpc>
              <a:spcBef>
                <a:spcPts val="360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60" dirty="0">
                <a:latin typeface="Calibri"/>
                <a:cs typeface="Calibri"/>
              </a:rPr>
              <a:t>NAT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acts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 </a:t>
            </a:r>
            <a:r>
              <a:rPr sz="2400" spc="-23" dirty="0">
                <a:latin typeface="Calibri"/>
                <a:cs typeface="Calibri"/>
              </a:rPr>
              <a:t>gateway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for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VM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IPs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VM </a:t>
            </a:r>
            <a:r>
              <a:rPr sz="2400" spc="-15" dirty="0">
                <a:latin typeface="Calibri"/>
                <a:cs typeface="Calibri"/>
              </a:rPr>
              <a:t>IPs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all </a:t>
            </a:r>
            <a:r>
              <a:rPr sz="2400" spc="-15" dirty="0">
                <a:latin typeface="Calibri"/>
                <a:cs typeface="Calibri"/>
              </a:rPr>
              <a:t>private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lnSpc>
                <a:spcPts val="2265"/>
              </a:lnSpc>
              <a:spcBef>
                <a:spcPts val="78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60" dirty="0">
                <a:latin typeface="Calibri"/>
                <a:cs typeface="Calibri"/>
              </a:rPr>
              <a:t>NAT</a:t>
            </a:r>
            <a:r>
              <a:rPr sz="2400" spc="-4" dirty="0">
                <a:latin typeface="Calibri"/>
                <a:cs typeface="Calibri"/>
              </a:rPr>
              <a:t> is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connected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1" dirty="0">
                <a:latin typeface="Calibri"/>
                <a:cs typeface="Calibri"/>
              </a:rPr>
              <a:t>host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 adapter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60" dirty="0">
                <a:latin typeface="Calibri"/>
                <a:cs typeface="Calibri"/>
              </a:rPr>
              <a:t>NAT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firewall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49</a:t>
            </a:fld>
            <a:endParaRPr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DE88348-DABB-1203-079E-7DB93A7A3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72" y="1959812"/>
            <a:ext cx="4776032" cy="2938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783" y="716486"/>
            <a:ext cx="4713161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Multiple</a:t>
            </a:r>
            <a:r>
              <a:rPr spc="-113" dirty="0"/>
              <a:t> </a:t>
            </a:r>
            <a:r>
              <a:rPr spc="-38" dirty="0"/>
              <a:t>networks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46161"/>
            <a:ext cx="7503319" cy="197682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0975" indent="-171926">
              <a:spcBef>
                <a:spcPts val="31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1" dirty="0">
                <a:latin typeface="Calibri"/>
                <a:cs typeface="Calibri"/>
              </a:rPr>
              <a:t>Your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local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type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protocol.</a:t>
            </a:r>
            <a:endParaRPr sz="2400" dirty="0">
              <a:latin typeface="Calibri"/>
              <a:cs typeface="Calibri"/>
            </a:endParaRPr>
          </a:p>
          <a:p>
            <a:pPr marL="180975" marR="225266" indent="-171926">
              <a:spcBef>
                <a:spcPts val="74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53" dirty="0">
                <a:latin typeface="Calibri"/>
                <a:cs typeface="Calibri"/>
              </a:rPr>
              <a:t>You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wish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another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network,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possibly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through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third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possibly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 </a:t>
            </a:r>
            <a:r>
              <a:rPr sz="2400" spc="-15" dirty="0">
                <a:latin typeface="Calibri"/>
                <a:cs typeface="Calibri"/>
              </a:rPr>
              <a:t> protocol.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90600"/>
            <a:ext cx="6164769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370"/>
            <a:ext cx="7467124" cy="199541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95764" marR="3810" indent="-386715">
              <a:spcBef>
                <a:spcPts val="360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slides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show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bridged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Type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hypervisors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NAT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Type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2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hypervisors.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 this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necessary?</a:t>
            </a:r>
            <a:endParaRPr sz="2400" dirty="0">
              <a:latin typeface="Calibri"/>
              <a:cs typeface="Calibri"/>
            </a:endParaRPr>
          </a:p>
          <a:p>
            <a:pPr marL="395764" marR="62389" indent="-386715">
              <a:spcBef>
                <a:spcPts val="76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slides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show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how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routed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VMs.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corresponding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figures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100" spc="-15" dirty="0">
                <a:latin typeface="Calibri"/>
                <a:cs typeface="Calibri"/>
              </a:rPr>
              <a:t>?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838200"/>
            <a:ext cx="282873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5865495" cy="347499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1" dirty="0"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4" dirty="0">
                <a:latin typeface="Calibri"/>
                <a:cs typeface="Calibri"/>
              </a:rPr>
              <a:t>IP</a:t>
            </a:r>
            <a:r>
              <a:rPr sz="2800" spc="-4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addresses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DNS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5" dirty="0">
                <a:latin typeface="Calibri"/>
                <a:cs typeface="Calibri"/>
              </a:rPr>
              <a:t>Ports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Bridged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NAT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23" dirty="0">
                <a:latin typeface="Calibri"/>
                <a:cs typeface="Calibri"/>
              </a:rPr>
              <a:t>TCP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Structuring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your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838200"/>
            <a:ext cx="2530222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86" dirty="0"/>
              <a:t>T</a:t>
            </a:r>
            <a:r>
              <a:rPr spc="-26" dirty="0"/>
              <a:t>C</a:t>
            </a:r>
            <a:r>
              <a:rPr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441406" cy="167962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9" dirty="0">
                <a:latin typeface="Calibri"/>
                <a:cs typeface="Calibri"/>
              </a:rPr>
              <a:t>Transmission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(TCP)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layer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2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(transport)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commonly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wrapped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payload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9" dirty="0">
                <a:latin typeface="Calibri"/>
                <a:cs typeface="Calibri"/>
              </a:rPr>
              <a:t>TCP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header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199" y="3363745"/>
            <a:ext cx="5766911" cy="242745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613125"/>
            <a:ext cx="4418648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38" dirty="0"/>
              <a:t>Features</a:t>
            </a:r>
            <a:r>
              <a:rPr spc="-98" dirty="0"/>
              <a:t> </a:t>
            </a:r>
            <a:r>
              <a:rPr spc="-11" dirty="0"/>
              <a:t>of</a:t>
            </a:r>
            <a:r>
              <a:rPr spc="-79" dirty="0"/>
              <a:t> </a:t>
            </a:r>
            <a:r>
              <a:rPr spc="-38" dirty="0"/>
              <a:t>TCP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1905000"/>
            <a:ext cx="7651433" cy="437748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80975" marR="28575" indent="-171926">
              <a:spcBef>
                <a:spcPts val="55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Reliable.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Recipient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acknowledge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receipt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assumed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delivered.</a:t>
            </a:r>
            <a:endParaRPr sz="2400" dirty="0">
              <a:latin typeface="Calibri"/>
              <a:cs typeface="Calibri"/>
            </a:endParaRPr>
          </a:p>
          <a:p>
            <a:pPr marL="180975" marR="73343" indent="-171926">
              <a:spcBef>
                <a:spcPts val="75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Ordered.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Header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sequence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number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cases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out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order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transit.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6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5" dirty="0">
                <a:latin typeface="Calibri"/>
                <a:cs typeface="Calibri"/>
              </a:rPr>
              <a:t>Error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checking.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checksum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detect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errors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transmission.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4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Header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includes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source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destination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port.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0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Destination </a:t>
            </a:r>
            <a:r>
              <a:rPr sz="2400" spc="-4" dirty="0">
                <a:latin typeface="Calibri"/>
                <a:cs typeface="Calibri"/>
              </a:rPr>
              <a:t>port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tells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recipient</a:t>
            </a:r>
            <a:r>
              <a:rPr sz="2400" spc="-4" dirty="0">
                <a:latin typeface="Calibri"/>
                <a:cs typeface="Calibri"/>
              </a:rPr>
              <a:t> OS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route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message. </a:t>
            </a:r>
            <a:r>
              <a:rPr sz="2400" spc="-8" dirty="0">
                <a:latin typeface="Calibri"/>
                <a:cs typeface="Calibri"/>
              </a:rPr>
              <a:t>Destination</a:t>
            </a:r>
            <a:r>
              <a:rPr sz="2400" dirty="0">
                <a:latin typeface="Calibri"/>
                <a:cs typeface="Calibri"/>
              </a:rPr>
              <a:t> service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listening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8" dirty="0">
                <a:latin typeface="Calibri"/>
                <a:cs typeface="Calibri"/>
              </a:rPr>
              <a:t> destination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port.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Source </a:t>
            </a:r>
            <a:r>
              <a:rPr sz="2400" spc="-4" dirty="0">
                <a:latin typeface="Calibri"/>
                <a:cs typeface="Calibri"/>
              </a:rPr>
              <a:t>port </a:t>
            </a:r>
            <a:r>
              <a:rPr sz="2400" spc="-8" dirty="0">
                <a:latin typeface="Calibri"/>
                <a:cs typeface="Calibri"/>
              </a:rPr>
              <a:t>tells destination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respond.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4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Both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destination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source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ports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modified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transit.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990600"/>
            <a:ext cx="594036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681436" cy="1615507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395764" indent="-386715">
              <a:spcBef>
                <a:spcPts val="578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possible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TCP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layer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3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wait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acknowledgement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(usually)?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732" y="990600"/>
            <a:ext cx="275253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Outline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8189"/>
            <a:ext cx="7237095" cy="347499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1" dirty="0"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4" dirty="0">
                <a:latin typeface="Calibri"/>
                <a:cs typeface="Calibri"/>
              </a:rPr>
              <a:t>IP</a:t>
            </a:r>
            <a:r>
              <a:rPr sz="2800" spc="-4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addresses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DNS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5" dirty="0">
                <a:latin typeface="Calibri"/>
                <a:cs typeface="Calibri"/>
              </a:rPr>
              <a:t>Ports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8" dirty="0">
                <a:latin typeface="Calibri"/>
                <a:cs typeface="Calibri"/>
              </a:rPr>
              <a:t>Bridged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NAT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networks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spc="-19" dirty="0">
                <a:latin typeface="Calibri"/>
                <a:cs typeface="Calibri"/>
              </a:rPr>
              <a:t>TCP</a:t>
            </a:r>
            <a:endParaRPr sz="2800" dirty="0">
              <a:latin typeface="Calibri"/>
              <a:cs typeface="Calibri"/>
            </a:endParaRPr>
          </a:p>
          <a:p>
            <a:pPr marL="180975" indent="-171926">
              <a:spcBef>
                <a:spcPts val="495"/>
              </a:spcBef>
              <a:buFont typeface="Arial MT"/>
              <a:buChar char="•"/>
              <a:tabLst>
                <a:tab pos="181451" algn="l"/>
              </a:tabLst>
            </a:pPr>
            <a:r>
              <a:rPr sz="2800" b="1" spc="-4" dirty="0">
                <a:latin typeface="Calibri"/>
                <a:cs typeface="Calibri"/>
              </a:rPr>
              <a:t>Structuring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your</a:t>
            </a:r>
            <a:r>
              <a:rPr sz="2800" b="1" spc="-4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network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990600"/>
            <a:ext cx="2272855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S</a:t>
            </a:r>
            <a:r>
              <a:rPr spc="-34" dirty="0"/>
              <a:t>ubn</a:t>
            </a:r>
            <a:r>
              <a:rPr spc="-49" dirty="0"/>
              <a:t>e</a:t>
            </a:r>
            <a:r>
              <a:rPr spc="-19" dirty="0"/>
              <a:t>t</a:t>
            </a:r>
            <a:r>
              <a:rPr dirty="0"/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2470" y="1905000"/>
            <a:ext cx="7719060" cy="4277357"/>
          </a:xfrm>
          <a:prstGeom prst="rect">
            <a:avLst/>
          </a:prstGeom>
        </p:spPr>
        <p:txBody>
          <a:bodyPr vert="horz" wrap="square" lIns="0" tIns="72866" rIns="0" bIns="0" rtlCol="0">
            <a:spAutoFit/>
          </a:bodyPr>
          <a:lstStyle/>
          <a:p>
            <a:pPr marL="180975" marR="3810" indent="-171926">
              <a:lnSpc>
                <a:spcPct val="80000"/>
              </a:lnSpc>
              <a:spcBef>
                <a:spcPts val="57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subnet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group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devices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connected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directly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each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1" dirty="0">
                <a:latin typeface="Calibri"/>
                <a:cs typeface="Calibri"/>
              </a:rPr>
              <a:t>other.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subnet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pass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through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1" dirty="0">
                <a:latin typeface="Calibri"/>
                <a:cs typeface="Calibri"/>
              </a:rPr>
              <a:t>router.</a:t>
            </a:r>
            <a:endParaRPr sz="2400" dirty="0">
              <a:latin typeface="Calibri"/>
              <a:cs typeface="Calibri"/>
            </a:endParaRPr>
          </a:p>
          <a:p>
            <a:pPr marL="180975" marR="388619" indent="-171926">
              <a:lnSpc>
                <a:spcPct val="80000"/>
              </a:lnSpc>
              <a:spcBef>
                <a:spcPts val="75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subnet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created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space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making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first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(the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i="1" spc="-8" dirty="0">
                <a:latin typeface="Calibri"/>
                <a:cs typeface="Calibri"/>
              </a:rPr>
              <a:t>subnet</a:t>
            </a:r>
            <a:r>
              <a:rPr sz="2400" i="1" spc="-4" dirty="0">
                <a:latin typeface="Calibri"/>
                <a:cs typeface="Calibri"/>
              </a:rPr>
              <a:t> prefix</a:t>
            </a:r>
            <a:r>
              <a:rPr sz="2400" spc="-4" dirty="0">
                <a:latin typeface="Calibri"/>
                <a:cs typeface="Calibri"/>
              </a:rPr>
              <a:t>)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all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subnet.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remaining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portion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spc="-8" dirty="0">
                <a:latin typeface="Calibri"/>
                <a:cs typeface="Calibri"/>
              </a:rPr>
              <a:t>address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identify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which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subnet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message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5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Reasons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creating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subnet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32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performance.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subnet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simplifies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work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router.</a:t>
            </a:r>
            <a:endParaRPr sz="2400" dirty="0">
              <a:latin typeface="Calibri"/>
              <a:cs typeface="Calibri"/>
            </a:endParaRPr>
          </a:p>
          <a:p>
            <a:pPr marL="523875" marR="45244" lvl="1" indent="-171450">
              <a:lnSpc>
                <a:spcPts val="1725"/>
              </a:lnSpc>
              <a:spcBef>
                <a:spcPts val="73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security.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firewall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subnet can </a:t>
            </a:r>
            <a:r>
              <a:rPr sz="2400" spc="-4" dirty="0">
                <a:latin typeface="Calibri"/>
                <a:cs typeface="Calibri"/>
              </a:rPr>
              <a:t>verify that </a:t>
            </a:r>
            <a:r>
              <a:rPr sz="2400" dirty="0">
                <a:latin typeface="Calibri"/>
                <a:cs typeface="Calibri"/>
              </a:rPr>
              <a:t>accesses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resources on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subnet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7653" y="914400"/>
            <a:ext cx="6308693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Partitioning</a:t>
            </a:r>
            <a:r>
              <a:rPr spc="-94" dirty="0"/>
              <a:t> </a:t>
            </a:r>
            <a:r>
              <a:rPr spc="-30" dirty="0"/>
              <a:t>your</a:t>
            </a:r>
            <a:r>
              <a:rPr spc="-90" dirty="0"/>
              <a:t> </a:t>
            </a:r>
            <a:r>
              <a:rPr spc="-30" dirty="0"/>
              <a:t>network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434263" cy="3588162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80975" marR="3810" indent="-171926">
              <a:spcBef>
                <a:spcPts val="36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Firewalls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protect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another.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financial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might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separate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subnet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limit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internal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8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Firewalls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also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“Demilitarized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Zone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(DMZ)”</a:t>
            </a:r>
            <a:endParaRPr sz="2400" dirty="0">
              <a:latin typeface="Calibri"/>
              <a:cs typeface="Calibri"/>
            </a:endParaRPr>
          </a:p>
          <a:p>
            <a:pPr marL="180975" marR="60960" indent="-171926">
              <a:spcBef>
                <a:spcPts val="78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DMZs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Intranet.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7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23" dirty="0">
                <a:latin typeface="Calibri"/>
                <a:cs typeface="Calibri"/>
              </a:rPr>
              <a:t>Web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made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externally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visible.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VPN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4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made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externally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visible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818951"/>
            <a:ext cx="2157794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D</a:t>
            </a:r>
            <a:r>
              <a:rPr spc="-45" dirty="0"/>
              <a:t>M</a:t>
            </a:r>
            <a:r>
              <a:rPr dirty="0"/>
              <a:t>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35" y="5263591"/>
            <a:ext cx="7795736" cy="74780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400" spc="-8" dirty="0">
                <a:latin typeface="Calibri"/>
                <a:cs typeface="Calibri"/>
              </a:rPr>
              <a:t>DMZ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rules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route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certain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servers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DMZ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58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B3E480-E931-122D-E0AF-3AED62B17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03" y="2209800"/>
            <a:ext cx="8349599" cy="2927843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914400"/>
            <a:ext cx="2792159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53" dirty="0"/>
              <a:t>Tunneling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702391" cy="295433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indent="-171926">
              <a:spcBef>
                <a:spcPts val="57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DMZ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supports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Virtual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Private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(VPN).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503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VPN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devices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the </a:t>
            </a:r>
            <a:r>
              <a:rPr sz="2400" spc="-11" dirty="0">
                <a:latin typeface="Calibri"/>
                <a:cs typeface="Calibri"/>
              </a:rPr>
              <a:t>intranet.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9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56" dirty="0">
                <a:latin typeface="Calibri"/>
                <a:cs typeface="Calibri"/>
              </a:rPr>
              <a:t>You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working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home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wish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intranet.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8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56" dirty="0">
                <a:latin typeface="Calibri"/>
                <a:cs typeface="Calibri"/>
              </a:rPr>
              <a:t>You</a:t>
            </a:r>
            <a:r>
              <a:rPr sz="2400" spc="-4" dirty="0">
                <a:latin typeface="Calibri"/>
                <a:cs typeface="Calibri"/>
              </a:rPr>
              <a:t> log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VPN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verifies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passing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authentication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intranet.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11" dirty="0">
                <a:latin typeface="Calibri"/>
                <a:cs typeface="Calibri"/>
              </a:rPr>
              <a:t>Subsequent</a:t>
            </a:r>
            <a:r>
              <a:rPr sz="2400" spc="4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tunneling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741959"/>
            <a:ext cx="6218826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pc="-23" dirty="0"/>
              <a:t>Connection terminology</a:t>
            </a:r>
            <a:endParaRPr spc="-3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46161"/>
            <a:ext cx="7503319" cy="388760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80975" indent="-171926">
              <a:spcBef>
                <a:spcPts val="255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Connection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terminology</a:t>
            </a:r>
            <a:endParaRPr sz="2400" dirty="0">
              <a:latin typeface="Calibri"/>
              <a:cs typeface="Calibri"/>
            </a:endParaRPr>
          </a:p>
          <a:p>
            <a:pPr marL="523875" marR="98584" lvl="1" indent="-171450">
              <a:spcBef>
                <a:spcPts val="40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23" dirty="0">
                <a:latin typeface="Calibri"/>
                <a:cs typeface="Calibri"/>
              </a:rPr>
              <a:t>gateway </a:t>
            </a:r>
            <a:r>
              <a:rPr sz="2400" spc="-8" dirty="0">
                <a:latin typeface="Calibri"/>
                <a:cs typeface="Calibri"/>
              </a:rPr>
              <a:t>connects two networks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1" dirty="0">
                <a:latin typeface="Calibri"/>
                <a:cs typeface="Calibri"/>
              </a:rPr>
              <a:t>converts </a:t>
            </a:r>
            <a:r>
              <a:rPr sz="2400" spc="-8" dirty="0">
                <a:latin typeface="Calibri"/>
                <a:cs typeface="Calibri"/>
              </a:rPr>
              <a:t>information, </a:t>
            </a:r>
            <a:r>
              <a:rPr sz="2400" spc="-11" dirty="0">
                <a:latin typeface="Calibri"/>
                <a:cs typeface="Calibri"/>
              </a:rPr>
              <a:t>data </a:t>
            </a:r>
            <a:r>
              <a:rPr sz="2400" spc="-4" dirty="0">
                <a:latin typeface="Calibri"/>
                <a:cs typeface="Calibri"/>
              </a:rPr>
              <a:t>or other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communications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protocols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 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networks.</a:t>
            </a:r>
            <a:endParaRPr sz="2400" dirty="0">
              <a:latin typeface="Calibri"/>
              <a:cs typeface="Calibri"/>
            </a:endParaRPr>
          </a:p>
          <a:p>
            <a:pPr marL="523875" marR="16669" lvl="1" indent="-171450">
              <a:spcBef>
                <a:spcPts val="379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firewall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23" dirty="0">
                <a:latin typeface="Calibri"/>
                <a:cs typeface="Calibri"/>
              </a:rPr>
              <a:t>gateway </a:t>
            </a:r>
            <a:r>
              <a:rPr sz="2400" spc="-8" dirty="0">
                <a:latin typeface="Calibri"/>
                <a:cs typeface="Calibri"/>
              </a:rPr>
              <a:t>that monitors </a:t>
            </a:r>
            <a:r>
              <a:rPr sz="2400" spc="-4" dirty="0">
                <a:latin typeface="Calibri"/>
                <a:cs typeface="Calibri"/>
              </a:rPr>
              <a:t>incoming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8" dirty="0">
                <a:latin typeface="Calibri"/>
                <a:cs typeface="Calibri"/>
              </a:rPr>
              <a:t>outgoing network </a:t>
            </a:r>
            <a:r>
              <a:rPr sz="2400" spc="-11" dirty="0">
                <a:latin typeface="Calibri"/>
                <a:cs typeface="Calibri"/>
              </a:rPr>
              <a:t>traffic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4" dirty="0">
                <a:latin typeface="Calibri"/>
                <a:cs typeface="Calibri"/>
              </a:rPr>
              <a:t>permits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blocks</a:t>
            </a:r>
            <a:r>
              <a:rPr sz="2400" spc="-11" dirty="0">
                <a:latin typeface="Calibri"/>
                <a:cs typeface="Calibri"/>
              </a:rPr>
              <a:t> 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packets.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Firewalls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configured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</a:t>
            </a:r>
            <a:r>
              <a:rPr sz="2400" spc="-4" dirty="0">
                <a:latin typeface="Calibri"/>
                <a:cs typeface="Calibri"/>
              </a:rPr>
              <a:t> specifying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rules:</a:t>
            </a:r>
            <a:endParaRPr sz="2400" dirty="0">
              <a:latin typeface="Calibri"/>
              <a:cs typeface="Calibri"/>
            </a:endParaRPr>
          </a:p>
          <a:p>
            <a:pPr marL="523875" marR="201454" lvl="1" indent="-171450">
              <a:spcBef>
                <a:spcPts val="368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proxy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gateway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manages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internet</a:t>
            </a:r>
            <a:r>
              <a:rPr sz="2400" spc="-11" dirty="0">
                <a:latin typeface="Calibri"/>
                <a:cs typeface="Calibri"/>
              </a:rPr>
              <a:t> traffic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-8" dirty="0">
                <a:latin typeface="Calibri"/>
                <a:cs typeface="Calibri"/>
              </a:rPr>
              <a:t> your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behalf.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9" dirty="0">
                <a:latin typeface="Calibri"/>
                <a:cs typeface="Calibri"/>
              </a:rPr>
              <a:t>proxy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 hides </a:t>
            </a:r>
            <a:r>
              <a:rPr sz="2400" spc="-8" dirty="0">
                <a:latin typeface="Calibri"/>
                <a:cs typeface="Calibri"/>
              </a:rPr>
              <a:t>your</a:t>
            </a:r>
            <a:r>
              <a:rPr sz="2400" dirty="0">
                <a:latin typeface="Calibri"/>
                <a:cs typeface="Calibri"/>
              </a:rPr>
              <a:t> IP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from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outside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world.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57945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838200"/>
            <a:ext cx="4597337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53" dirty="0"/>
              <a:t>Tunneling</a:t>
            </a:r>
            <a:r>
              <a:rPr spc="-105" dirty="0"/>
              <a:t> </a:t>
            </a:r>
            <a:r>
              <a:rPr spc="-41" dirty="0"/>
              <a:t>protocol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3978" y="1850991"/>
            <a:ext cx="7717631" cy="2417809"/>
          </a:xfrm>
          <a:prstGeom prst="rect">
            <a:avLst/>
          </a:prstGeom>
        </p:spPr>
        <p:txBody>
          <a:bodyPr vert="horz" wrap="square" lIns="0" tIns="72866" rIns="0" bIns="0" rtlCol="0">
            <a:spAutoFit/>
          </a:bodyPr>
          <a:lstStyle/>
          <a:p>
            <a:pPr marL="180975" marR="28575" indent="-171926">
              <a:spcBef>
                <a:spcPts val="57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tunneling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encrypts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entire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including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header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created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message,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puts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payload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TCP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message.</a:t>
            </a:r>
            <a:endParaRPr sz="2400" dirty="0">
              <a:latin typeface="Calibri"/>
              <a:cs typeface="Calibri"/>
            </a:endParaRPr>
          </a:p>
          <a:p>
            <a:pPr marL="180975" indent="-171926">
              <a:spcBef>
                <a:spcPts val="248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TCP</a:t>
            </a:r>
            <a:r>
              <a:rPr sz="2400" spc="-4" dirty="0">
                <a:latin typeface="Calibri"/>
                <a:cs typeface="Calibri"/>
              </a:rPr>
              <a:t> messages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routed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VPN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server.</a:t>
            </a:r>
            <a:endParaRPr sz="2400" dirty="0">
              <a:latin typeface="Calibri"/>
              <a:cs typeface="Calibri"/>
            </a:endParaRPr>
          </a:p>
          <a:p>
            <a:pPr marL="180975" marR="3810" indent="-171926">
              <a:spcBef>
                <a:spcPts val="75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VPN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removes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TCP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payload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decrypts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message,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including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header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created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55C8-382A-9594-F8E7-687EC0F6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Tunneling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D2F9-7380-D76C-CDB4-5331A0AAB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The message is then sent to the intranet.</a:t>
            </a:r>
            <a:endParaRPr lang="en-US" sz="2400" dirty="0">
              <a:effectLst/>
            </a:endParaRPr>
          </a:p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If your destination IP address is a device within your organization, the message is delivered over your organization’s intranet.</a:t>
            </a:r>
            <a:endParaRPr lang="en-US" sz="2400" dirty="0">
              <a:effectLst/>
            </a:endParaRPr>
          </a:p>
          <a:p>
            <a:pPr rtl="0" eaLnBrk="0" fontAlgn="base" hangingPunct="0"/>
            <a:r>
              <a:rPr lang="en-US" sz="2400" dirty="0">
                <a:solidFill>
                  <a:schemeClr val="tx1"/>
                </a:solidFill>
                <a:effectLst/>
              </a:rPr>
              <a:t>If your destination IP address is outside your organization, your message will be sent out to the internet through your organization’s NAT and firewall.</a:t>
            </a:r>
            <a:endParaRPr lang="en-US" sz="24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150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914400"/>
            <a:ext cx="563556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370"/>
            <a:ext cx="7681913" cy="195838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86238" marR="316230" indent="-386238">
              <a:spcBef>
                <a:spcPts val="71"/>
              </a:spcBef>
              <a:buAutoNum type="arabicPeriod"/>
              <a:tabLst>
                <a:tab pos="386238" algn="l"/>
                <a:tab pos="386715" algn="l"/>
              </a:tabLst>
            </a:pP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find)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organization’s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intranet.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many</a:t>
            </a:r>
            <a:r>
              <a:rPr lang="en-US" sz="2400" spc="-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firewalls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there?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subnets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protected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firewalls?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95"/>
              </a:spcBef>
              <a:buAutoNum type="arabicPeriod" startAt="2"/>
              <a:tabLst>
                <a:tab pos="395764" algn="l"/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In addition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routing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rules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based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number,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rules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there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facing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firewall?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C2EA-D1B0-2B79-3DB9-AB6040F5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FBF-1BBE-DE42-8381-F764C1A4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END OF</a:t>
            </a:r>
            <a:r>
              <a:rPr lang="en-US" sz="4400" baseline="0" dirty="0"/>
              <a:t> </a:t>
            </a:r>
            <a:r>
              <a:rPr lang="en-US" sz="4400" baseline="0"/>
              <a:t>CHAPTER 3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511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194" y="835455"/>
            <a:ext cx="6448901" cy="100367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645444" marR="3810" indent="-1635919">
              <a:lnSpc>
                <a:spcPts val="3563"/>
              </a:lnSpc>
              <a:spcBef>
                <a:spcPts val="525"/>
              </a:spcBef>
            </a:pPr>
            <a:r>
              <a:rPr spc="-26" dirty="0"/>
              <a:t>Connecting</a:t>
            </a:r>
            <a:r>
              <a:rPr spc="-86" dirty="0"/>
              <a:t> </a:t>
            </a:r>
            <a:r>
              <a:rPr spc="-49" dirty="0"/>
              <a:t>different</a:t>
            </a:r>
            <a:r>
              <a:rPr spc="-71" dirty="0"/>
              <a:t> </a:t>
            </a:r>
            <a:r>
              <a:rPr spc="-23" dirty="0"/>
              <a:t>types</a:t>
            </a:r>
            <a:r>
              <a:rPr spc="-71" dirty="0"/>
              <a:t> </a:t>
            </a:r>
            <a:r>
              <a:rPr spc="-11" dirty="0"/>
              <a:t>of </a:t>
            </a:r>
            <a:r>
              <a:rPr spc="-735" dirty="0"/>
              <a:t> </a:t>
            </a:r>
            <a:r>
              <a:rPr spc="-38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10154" y="2614765"/>
            <a:ext cx="1646873" cy="148646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24314" marR="3810" indent="-215265">
              <a:spcBef>
                <a:spcPts val="71"/>
              </a:spcBef>
              <a:buFont typeface="Arial MT"/>
              <a:buChar char="•"/>
              <a:tabLst>
                <a:tab pos="224314" algn="l"/>
                <a:tab pos="224790" algn="l"/>
              </a:tabLst>
            </a:pPr>
            <a:r>
              <a:rPr sz="2100" spc="-4" dirty="0">
                <a:latin typeface="Calibri"/>
                <a:cs typeface="Calibri"/>
              </a:rPr>
              <a:t>A </a:t>
            </a:r>
            <a:r>
              <a:rPr sz="2400" spc="-26" dirty="0">
                <a:latin typeface="Calibri"/>
                <a:cs typeface="Calibri"/>
              </a:rPr>
              <a:t>gateway</a:t>
            </a:r>
            <a:r>
              <a:rPr lang="en-US"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joins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networks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25" y="2172986"/>
            <a:ext cx="4762595" cy="33349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26834" y="2935318"/>
            <a:ext cx="729614" cy="26305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4" dirty="0">
                <a:latin typeface="Arial MT"/>
                <a:cs typeface="Arial MT"/>
              </a:rPr>
              <a:t>Internet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5985" y="2508942"/>
            <a:ext cx="775335" cy="77088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650" spc="-4" dirty="0">
                <a:latin typeface="Arial MT"/>
                <a:cs typeface="Arial MT"/>
              </a:rPr>
              <a:t>Cloud 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service 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provider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0454" y="3945255"/>
            <a:ext cx="752475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650" spc="-4" dirty="0">
                <a:latin typeface="Arial MT"/>
                <a:cs typeface="Arial MT"/>
              </a:rPr>
              <a:t>Home</a:t>
            </a:r>
            <a:endParaRPr sz="1650">
              <a:latin typeface="Arial MT"/>
              <a:cs typeface="Arial MT"/>
            </a:endParaRPr>
          </a:p>
          <a:p>
            <a:pPr marL="9525"/>
            <a:r>
              <a:rPr sz="1650" spc="-4" dirty="0">
                <a:latin typeface="Arial MT"/>
                <a:cs typeface="Arial MT"/>
              </a:rPr>
              <a:t>network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9322" y="4407694"/>
            <a:ext cx="1067753" cy="77088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650" spc="-4" dirty="0">
                <a:latin typeface="Arial MT"/>
                <a:cs typeface="Arial MT"/>
              </a:rPr>
              <a:t>Large 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cor</a:t>
            </a:r>
            <a:r>
              <a:rPr sz="1650" dirty="0">
                <a:latin typeface="Arial MT"/>
                <a:cs typeface="Arial MT"/>
              </a:rPr>
              <a:t>p</a:t>
            </a:r>
            <a:r>
              <a:rPr sz="1650" spc="-4" dirty="0">
                <a:latin typeface="Arial MT"/>
                <a:cs typeface="Arial MT"/>
              </a:rPr>
              <a:t>orat</a:t>
            </a:r>
            <a:r>
              <a:rPr sz="1650" dirty="0">
                <a:latin typeface="Arial MT"/>
                <a:cs typeface="Arial MT"/>
              </a:rPr>
              <a:t>i</a:t>
            </a:r>
            <a:r>
              <a:rPr sz="1650" spc="-4" dirty="0">
                <a:latin typeface="Arial MT"/>
                <a:cs typeface="Arial MT"/>
              </a:rPr>
              <a:t>on  network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1644" y="4334827"/>
            <a:ext cx="751999" cy="51696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650" spc="-4" dirty="0">
                <a:latin typeface="Arial MT"/>
                <a:cs typeface="Arial MT"/>
              </a:rPr>
              <a:t>Phone 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-4" dirty="0">
                <a:latin typeface="Arial MT"/>
                <a:cs typeface="Arial MT"/>
              </a:rPr>
              <a:t>network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87834" y="2830120"/>
            <a:ext cx="377430" cy="83820"/>
            <a:chOff x="9676638" y="2536698"/>
            <a:chExt cx="503239" cy="111760"/>
          </a:xfrm>
        </p:grpSpPr>
        <p:sp>
          <p:nvSpPr>
            <p:cNvPr id="12" name="object 12"/>
            <p:cNvSpPr/>
            <p:nvPr/>
          </p:nvSpPr>
          <p:spPr>
            <a:xfrm>
              <a:off x="9676638" y="2536698"/>
              <a:ext cx="498475" cy="111760"/>
            </a:xfrm>
            <a:custGeom>
              <a:avLst/>
              <a:gdLst/>
              <a:ahLst/>
              <a:cxnLst/>
              <a:rect l="l" t="t" r="r" b="b"/>
              <a:pathLst>
                <a:path w="498475" h="111760">
                  <a:moveTo>
                    <a:pt x="442721" y="0"/>
                  </a:moveTo>
                  <a:lnTo>
                    <a:pt x="442721" y="27812"/>
                  </a:lnTo>
                  <a:lnTo>
                    <a:pt x="55625" y="27812"/>
                  </a:lnTo>
                  <a:lnTo>
                    <a:pt x="55625" y="0"/>
                  </a:lnTo>
                  <a:lnTo>
                    <a:pt x="0" y="55625"/>
                  </a:lnTo>
                  <a:lnTo>
                    <a:pt x="55625" y="111251"/>
                  </a:lnTo>
                  <a:lnTo>
                    <a:pt x="55625" y="83438"/>
                  </a:lnTo>
                  <a:lnTo>
                    <a:pt x="442721" y="83438"/>
                  </a:lnTo>
                  <a:lnTo>
                    <a:pt x="442721" y="111251"/>
                  </a:lnTo>
                  <a:lnTo>
                    <a:pt x="498347" y="55625"/>
                  </a:lnTo>
                  <a:lnTo>
                    <a:pt x="4427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9681402" y="2536698"/>
              <a:ext cx="498475" cy="111760"/>
            </a:xfrm>
            <a:custGeom>
              <a:avLst/>
              <a:gdLst/>
              <a:ahLst/>
              <a:cxnLst/>
              <a:rect l="l" t="t" r="r" b="b"/>
              <a:pathLst>
                <a:path w="498475" h="111760">
                  <a:moveTo>
                    <a:pt x="0" y="55625"/>
                  </a:moveTo>
                  <a:lnTo>
                    <a:pt x="55625" y="0"/>
                  </a:lnTo>
                  <a:lnTo>
                    <a:pt x="55625" y="27812"/>
                  </a:lnTo>
                  <a:lnTo>
                    <a:pt x="442721" y="27812"/>
                  </a:lnTo>
                  <a:lnTo>
                    <a:pt x="442721" y="0"/>
                  </a:lnTo>
                  <a:lnTo>
                    <a:pt x="498347" y="55625"/>
                  </a:lnTo>
                  <a:lnTo>
                    <a:pt x="442721" y="111251"/>
                  </a:lnTo>
                  <a:lnTo>
                    <a:pt x="442721" y="83438"/>
                  </a:lnTo>
                  <a:lnTo>
                    <a:pt x="55625" y="83438"/>
                  </a:lnTo>
                  <a:lnTo>
                    <a:pt x="55625" y="111251"/>
                  </a:lnTo>
                  <a:lnTo>
                    <a:pt x="0" y="556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913" y="919921"/>
            <a:ext cx="7094696" cy="1003673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073468" marR="3810" indent="-1064419">
              <a:lnSpc>
                <a:spcPts val="3563"/>
              </a:lnSpc>
              <a:spcBef>
                <a:spcPts val="525"/>
              </a:spcBef>
            </a:pPr>
            <a:r>
              <a:rPr spc="-30" dirty="0"/>
              <a:t>Common</a:t>
            </a:r>
            <a:r>
              <a:rPr spc="-127" dirty="0"/>
              <a:t> </a:t>
            </a:r>
            <a:r>
              <a:rPr spc="-38" dirty="0"/>
              <a:t>misunderstandings </a:t>
            </a:r>
            <a:r>
              <a:rPr spc="-735" dirty="0"/>
              <a:t> </a:t>
            </a:r>
            <a:r>
              <a:rPr spc="-23" dirty="0"/>
              <a:t>about</a:t>
            </a:r>
            <a:r>
              <a:rPr spc="-71" dirty="0"/>
              <a:t> </a:t>
            </a:r>
            <a:r>
              <a:rPr spc="-38" dirty="0"/>
              <a:t>networks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1905000"/>
            <a:ext cx="4341495" cy="3477555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395764" indent="-386715">
              <a:spcBef>
                <a:spcPts val="578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-4" dirty="0">
                <a:latin typeface="Calibri"/>
                <a:cs typeface="Calibri"/>
              </a:rPr>
              <a:t> is</a:t>
            </a:r>
            <a:r>
              <a:rPr sz="2400" spc="-8" dirty="0">
                <a:latin typeface="Calibri"/>
                <a:cs typeface="Calibri"/>
              </a:rPr>
              <a:t> reliable.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3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Latency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zero.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99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Bandwidth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infinite.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-4" dirty="0">
                <a:latin typeface="Calibri"/>
                <a:cs typeface="Calibri"/>
              </a:rPr>
              <a:t> is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secure.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3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23" dirty="0">
                <a:latin typeface="Calibri"/>
                <a:cs typeface="Calibri"/>
              </a:rPr>
              <a:t>Technology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 change.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1" dirty="0">
                <a:latin typeface="Calibri"/>
                <a:cs typeface="Calibri"/>
              </a:rPr>
              <a:t>There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8" dirty="0">
                <a:latin typeface="Calibri"/>
                <a:cs typeface="Calibri"/>
              </a:rPr>
              <a:t>one </a:t>
            </a:r>
            <a:r>
              <a:rPr sz="2400" spc="-26" dirty="0">
                <a:latin typeface="Calibri"/>
                <a:cs typeface="Calibri"/>
              </a:rPr>
              <a:t>administrator.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23" dirty="0">
                <a:latin typeface="Calibri"/>
                <a:cs typeface="Calibri"/>
              </a:rPr>
              <a:t>Transport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zero.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-8" dirty="0">
                <a:latin typeface="Calibri"/>
                <a:cs typeface="Calibri"/>
              </a:rPr>
              <a:t> homogeneous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2320" y="914400"/>
            <a:ext cx="5483160" cy="687207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301609" y="6464680"/>
            <a:ext cx="173831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8189"/>
            <a:ext cx="7689056" cy="2192396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395764" indent="-386715">
              <a:spcBef>
                <a:spcPts val="578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benefit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viewing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internet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collection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layers?</a:t>
            </a:r>
            <a:endParaRPr sz="2400" dirty="0">
              <a:latin typeface="Calibri"/>
              <a:cs typeface="Calibri"/>
            </a:endParaRPr>
          </a:p>
          <a:p>
            <a:pPr marL="395764" marR="916305" indent="-386715">
              <a:lnSpc>
                <a:spcPts val="2273"/>
              </a:lnSpc>
              <a:spcBef>
                <a:spcPts val="78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9" dirty="0">
                <a:latin typeface="Calibri"/>
                <a:cs typeface="Calibri"/>
              </a:rPr>
              <a:t>Why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would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given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layer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instead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another?</a:t>
            </a:r>
            <a:endParaRPr sz="2400" dirty="0">
              <a:latin typeface="Calibri"/>
              <a:cs typeface="Calibri"/>
            </a:endParaRPr>
          </a:p>
          <a:p>
            <a:pPr marL="395764" marR="419576" indent="-386715">
              <a:lnSpc>
                <a:spcPts val="2265"/>
              </a:lnSpc>
              <a:spcBef>
                <a:spcPts val="74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limitations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messages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communication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mechanism?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6279</TotalTime>
  <Words>3064</Words>
  <Application>Microsoft Office PowerPoint</Application>
  <PresentationFormat>On-screen Show (4:3)</PresentationFormat>
  <Paragraphs>435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Arial MT</vt:lpstr>
      <vt:lpstr>Calibri</vt:lpstr>
      <vt:lpstr>Times</vt:lpstr>
      <vt:lpstr>Times New Roman</vt:lpstr>
      <vt:lpstr>Verdana</vt:lpstr>
      <vt:lpstr>Blank Presentation</vt:lpstr>
      <vt:lpstr>Deployment and Operations for Software Engineers 2nd  Ed</vt:lpstr>
      <vt:lpstr>Outline</vt:lpstr>
      <vt:lpstr>Messages</vt:lpstr>
      <vt:lpstr>Layers of the internet</vt:lpstr>
      <vt:lpstr>Multiple networks</vt:lpstr>
      <vt:lpstr>Connection terminology</vt:lpstr>
      <vt:lpstr>Connecting different types of  networks</vt:lpstr>
      <vt:lpstr>Common misunderstandings  about networks</vt:lpstr>
      <vt:lpstr>Discussion questions</vt:lpstr>
      <vt:lpstr>Outline</vt:lpstr>
      <vt:lpstr>Internet Protocol (IP)</vt:lpstr>
      <vt:lpstr>Adoption of IPv6 – less than 40%</vt:lpstr>
      <vt:lpstr>Assigning IP addresses</vt:lpstr>
      <vt:lpstr>ICANN</vt:lpstr>
      <vt:lpstr>IP addresses</vt:lpstr>
      <vt:lpstr>Private IP addresses</vt:lpstr>
      <vt:lpstr>Dynamic IP addresses</vt:lpstr>
      <vt:lpstr>Composing a message</vt:lpstr>
      <vt:lpstr>Mail Analogy</vt:lpstr>
      <vt:lpstr>Message Format</vt:lpstr>
      <vt:lpstr>Internet Protocol packet  structure (v4)</vt:lpstr>
      <vt:lpstr>Internet Protocol packet  structure (v6)</vt:lpstr>
      <vt:lpstr>Message Structure</vt:lpstr>
      <vt:lpstr>Manipulating messages</vt:lpstr>
      <vt:lpstr>Discussion questions</vt:lpstr>
      <vt:lpstr>Outline</vt:lpstr>
      <vt:lpstr>Domain Name System (DNS)</vt:lpstr>
      <vt:lpstr>Domain Name System Server</vt:lpstr>
      <vt:lpstr>Complications</vt:lpstr>
      <vt:lpstr>DNS Hierarchy</vt:lpstr>
      <vt:lpstr>Finding www.mse.isri.cmu.edu</vt:lpstr>
      <vt:lpstr>PowerPoint Presentation</vt:lpstr>
      <vt:lpstr>DNS system is tightly secured</vt:lpstr>
      <vt:lpstr>Time to Live</vt:lpstr>
      <vt:lpstr>TTL settings</vt:lpstr>
      <vt:lpstr>Client (browser) perspective on DNS,  URL, and TTL</vt:lpstr>
      <vt:lpstr>Using DNS to Handle Overload  and Failure</vt:lpstr>
      <vt:lpstr>Discussion questions</vt:lpstr>
      <vt:lpstr>Outline</vt:lpstr>
      <vt:lpstr>Getting a message to a service</vt:lpstr>
      <vt:lpstr>Port numbers</vt:lpstr>
      <vt:lpstr>Message intended for a VM</vt:lpstr>
      <vt:lpstr>Message intended for a container</vt:lpstr>
      <vt:lpstr>Port forwarding</vt:lpstr>
      <vt:lpstr>Discussion questions</vt:lpstr>
      <vt:lpstr>Outline</vt:lpstr>
      <vt:lpstr>Bridged networks</vt:lpstr>
      <vt:lpstr>Bridged network IP management</vt:lpstr>
      <vt:lpstr>NAT network</vt:lpstr>
      <vt:lpstr>Discussion questions</vt:lpstr>
      <vt:lpstr>Outline</vt:lpstr>
      <vt:lpstr>TCP</vt:lpstr>
      <vt:lpstr>Features of TCP</vt:lpstr>
      <vt:lpstr>Discussion questions</vt:lpstr>
      <vt:lpstr>Outline</vt:lpstr>
      <vt:lpstr>Subnets</vt:lpstr>
      <vt:lpstr>Partitioning your network</vt:lpstr>
      <vt:lpstr>DMZ</vt:lpstr>
      <vt:lpstr>Tunneling</vt:lpstr>
      <vt:lpstr>Tunneling protocol</vt:lpstr>
      <vt:lpstr>Tunneling protocol</vt:lpstr>
      <vt:lpstr>Discussion questions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473</cp:revision>
  <dcterms:created xsi:type="dcterms:W3CDTF">2004-11-16T18:39:34Z</dcterms:created>
  <dcterms:modified xsi:type="dcterms:W3CDTF">2023-07-30T13:42:38Z</dcterms:modified>
</cp:coreProperties>
</file>