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4" r:id="rId10"/>
    <p:sldId id="267" r:id="rId11"/>
    <p:sldId id="268" r:id="rId12"/>
    <p:sldId id="1337" r:id="rId13"/>
    <p:sldId id="270" r:id="rId14"/>
    <p:sldId id="271" r:id="rId15"/>
    <p:sldId id="272" r:id="rId16"/>
    <p:sldId id="273" r:id="rId17"/>
    <p:sldId id="1339" r:id="rId18"/>
    <p:sldId id="1344" r:id="rId19"/>
    <p:sldId id="320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A8A92-6197-38FD-E539-31ED25F7B408}"/>
              </a:ext>
            </a:extLst>
          </p:cNvPr>
          <p:cNvSpPr txBox="1"/>
          <p:nvPr userDrawn="1"/>
        </p:nvSpPr>
        <p:spPr>
          <a:xfrm>
            <a:off x="685800" y="63246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©Len Bass and John Klein 2022</a:t>
            </a:r>
          </a:p>
        </p:txBody>
      </p:sp>
      <p:pic>
        <p:nvPicPr>
          <p:cNvPr id="5" name="Picture 4" descr="wordmark3r">
            <a:extLst>
              <a:ext uri="{FF2B5EF4-FFF2-40B4-BE49-F238E27FC236}">
                <a16:creationId xmlns:a16="http://schemas.microsoft.com/office/drawing/2014/main" id="{7A3F5DEF-79C8-8D26-8D4C-60A72F251A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324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2018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vlpubs.nist.gov/nistpubs/SpecialPublications/NIST.SP.800-190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8200"/>
            <a:ext cx="6781800" cy="533400"/>
          </a:xfrm>
        </p:spPr>
        <p:txBody>
          <a:bodyPr/>
          <a:lstStyle/>
          <a:p>
            <a:r>
              <a:rPr lang="en-US" sz="2800" dirty="0"/>
              <a:t>Chapter 5 - Container Orchestration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9456" y="914400"/>
            <a:ext cx="544315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Orchestration</a:t>
            </a:r>
            <a:r>
              <a:rPr spc="-127" dirty="0"/>
              <a:t> </a:t>
            </a:r>
            <a:r>
              <a:rPr spc="-49" dirty="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566660" cy="278489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249555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orchestration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manages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container's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lifecycle,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including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provisioning,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deployment,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scaling,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balancing.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4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Common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orchestration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Kubernetes,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variants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Kubernetes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Google,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Amazon,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Microsoft,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Hat,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Docker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Swarm.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Istio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common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mesh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3387" y="804959"/>
            <a:ext cx="675722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Kubernetes</a:t>
            </a:r>
            <a:r>
              <a:rPr spc="-94" dirty="0"/>
              <a:t> </a:t>
            </a:r>
            <a:r>
              <a:rPr spc="-30" dirty="0"/>
              <a:t>specification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941696" cy="256496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YAML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23" dirty="0">
                <a:latin typeface="Calibri"/>
                <a:cs typeface="Calibri"/>
              </a:rPr>
              <a:t>Pod</a:t>
            </a:r>
            <a:r>
              <a:rPr sz="2400" spc="-8" dirty="0">
                <a:latin typeface="Calibri"/>
                <a:cs typeface="Calibri"/>
              </a:rPr>
              <a:t> name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Containers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included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pod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Number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instances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Autoscaling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rules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100" spc="-4" dirty="0">
                <a:latin typeface="Calibri"/>
                <a:cs typeface="Calibri"/>
              </a:rPr>
              <a:t>…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14350" y="1676400"/>
            <a:ext cx="8248650" cy="3160000"/>
          </a:xfrm>
          <a:prstGeom prst="rect">
            <a:avLst/>
          </a:prstGeom>
        </p:spPr>
        <p:txBody>
          <a:bodyPr vert="horz" wrap="square" lIns="0" tIns="73819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5" dirty="0"/>
              <a:t>Orchestrators</a:t>
            </a:r>
            <a:r>
              <a:rPr sz="2400" spc="23" dirty="0"/>
              <a:t> </a:t>
            </a:r>
            <a:r>
              <a:rPr sz="2400" spc="-8" dirty="0"/>
              <a:t>frequently</a:t>
            </a:r>
            <a:r>
              <a:rPr sz="2400" spc="23" dirty="0"/>
              <a:t> </a:t>
            </a:r>
            <a:r>
              <a:rPr sz="2400" spc="-8" dirty="0"/>
              <a:t>work</a:t>
            </a:r>
            <a:r>
              <a:rPr sz="2400" dirty="0"/>
              <a:t> </a:t>
            </a:r>
            <a:r>
              <a:rPr sz="2400" spc="-4" dirty="0"/>
              <a:t>in</a:t>
            </a:r>
            <a:r>
              <a:rPr sz="2400" spc="15" dirty="0"/>
              <a:t> </a:t>
            </a:r>
            <a:r>
              <a:rPr sz="2400" spc="-8" dirty="0"/>
              <a:t>conjunction</a:t>
            </a:r>
            <a:r>
              <a:rPr sz="2400" spc="38" dirty="0"/>
              <a:t> </a:t>
            </a:r>
            <a:r>
              <a:rPr sz="2400" spc="-4" dirty="0"/>
              <a:t>with</a:t>
            </a:r>
            <a:r>
              <a:rPr sz="2400" spc="11" dirty="0"/>
              <a:t> </a:t>
            </a:r>
            <a:r>
              <a:rPr sz="2400" spc="-4" dirty="0"/>
              <a:t>a</a:t>
            </a:r>
            <a:r>
              <a:rPr sz="2400" spc="11" dirty="0"/>
              <a:t> </a:t>
            </a:r>
            <a:r>
              <a:rPr sz="2400" spc="-4" dirty="0"/>
              <a:t>service</a:t>
            </a:r>
            <a:r>
              <a:rPr sz="2400" spc="8" dirty="0"/>
              <a:t> </a:t>
            </a:r>
            <a:r>
              <a:rPr sz="2400" spc="-4" dirty="0"/>
              <a:t>mesh.</a:t>
            </a:r>
          </a:p>
          <a:p>
            <a:pPr marL="180975" marR="29528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/>
              <a:t>Division</a:t>
            </a:r>
            <a:r>
              <a:rPr sz="2400" spc="30" dirty="0"/>
              <a:t> </a:t>
            </a:r>
            <a:r>
              <a:rPr sz="2400" spc="-4" dirty="0"/>
              <a:t>of</a:t>
            </a:r>
            <a:r>
              <a:rPr sz="2400" spc="11" dirty="0"/>
              <a:t> </a:t>
            </a:r>
            <a:r>
              <a:rPr sz="2400" spc="-8" dirty="0"/>
              <a:t>responsibilities</a:t>
            </a:r>
            <a:r>
              <a:rPr sz="2400" spc="53" dirty="0"/>
              <a:t> </a:t>
            </a:r>
            <a:r>
              <a:rPr sz="2400" spc="-8" dirty="0"/>
              <a:t>shown</a:t>
            </a:r>
            <a:r>
              <a:rPr sz="2400" spc="23" dirty="0"/>
              <a:t> </a:t>
            </a:r>
            <a:r>
              <a:rPr sz="2400" spc="-4" dirty="0"/>
              <a:t>is</a:t>
            </a:r>
            <a:r>
              <a:rPr sz="2400" spc="15" dirty="0"/>
              <a:t> </a:t>
            </a:r>
            <a:r>
              <a:rPr sz="2400" spc="-4" dirty="0"/>
              <a:t>notional.</a:t>
            </a:r>
            <a:r>
              <a:rPr sz="2400" spc="23" dirty="0"/>
              <a:t> </a:t>
            </a:r>
            <a:r>
              <a:rPr sz="2400" spc="-8" dirty="0"/>
              <a:t>Some</a:t>
            </a:r>
            <a:r>
              <a:rPr sz="2400" spc="11" dirty="0"/>
              <a:t> </a:t>
            </a:r>
            <a:r>
              <a:rPr sz="2400" spc="-4" dirty="0"/>
              <a:t>functions</a:t>
            </a:r>
            <a:r>
              <a:rPr sz="2400" spc="41" dirty="0"/>
              <a:t> </a:t>
            </a:r>
            <a:r>
              <a:rPr sz="2400" spc="-15" dirty="0"/>
              <a:t>may </a:t>
            </a:r>
            <a:r>
              <a:rPr sz="2400" spc="-461" dirty="0"/>
              <a:t> </a:t>
            </a:r>
            <a:r>
              <a:rPr sz="2400" spc="-19" dirty="0"/>
              <a:t>exist</a:t>
            </a:r>
            <a:r>
              <a:rPr sz="2400" spc="19" dirty="0"/>
              <a:t> </a:t>
            </a:r>
            <a:r>
              <a:rPr sz="2400" spc="-4" dirty="0"/>
              <a:t>in</a:t>
            </a:r>
            <a:r>
              <a:rPr sz="2400" spc="4" dirty="0"/>
              <a:t> </a:t>
            </a:r>
            <a:r>
              <a:rPr sz="2400" spc="-4" dirty="0"/>
              <a:t>either</a:t>
            </a:r>
            <a:r>
              <a:rPr sz="2400" spc="8" dirty="0"/>
              <a:t> </a:t>
            </a:r>
            <a:r>
              <a:rPr sz="2400" spc="-4" dirty="0"/>
              <a:t>the</a:t>
            </a:r>
            <a:r>
              <a:rPr sz="2400" dirty="0"/>
              <a:t> </a:t>
            </a:r>
            <a:r>
              <a:rPr sz="2400" spc="-15" dirty="0"/>
              <a:t>orchestrator</a:t>
            </a:r>
            <a:r>
              <a:rPr sz="2400" spc="19" dirty="0"/>
              <a:t> </a:t>
            </a:r>
            <a:r>
              <a:rPr sz="2400" spc="-4" dirty="0"/>
              <a:t>or the</a:t>
            </a:r>
            <a:r>
              <a:rPr sz="2400" spc="11" dirty="0"/>
              <a:t> </a:t>
            </a:r>
            <a:r>
              <a:rPr sz="2400" spc="-4" dirty="0"/>
              <a:t>service</a:t>
            </a:r>
            <a:r>
              <a:rPr sz="2400" dirty="0"/>
              <a:t> </a:t>
            </a:r>
            <a:r>
              <a:rPr sz="2400" spc="-4" dirty="0"/>
              <a:t>mesh.</a:t>
            </a:r>
            <a:endParaRPr lang="en-US" sz="2400" spc="-4" dirty="0"/>
          </a:p>
          <a:p>
            <a:pPr marL="9525" marR="29528" indent="0">
              <a:lnSpc>
                <a:spcPts val="2265"/>
              </a:lnSpc>
              <a:spcBef>
                <a:spcPts val="795"/>
              </a:spcBef>
              <a:buNone/>
              <a:tabLst>
                <a:tab pos="180975" algn="l"/>
              </a:tabLst>
            </a:pPr>
            <a:endParaRPr lang="en-US" spc="-4" dirty="0"/>
          </a:p>
          <a:p>
            <a:pPr marL="9525" marR="29528" indent="0">
              <a:lnSpc>
                <a:spcPts val="2265"/>
              </a:lnSpc>
              <a:spcBef>
                <a:spcPts val="795"/>
              </a:spcBef>
              <a:buNone/>
              <a:tabLst>
                <a:tab pos="180975" algn="l"/>
              </a:tabLst>
            </a:pPr>
            <a:endParaRPr spc="-4" dirty="0"/>
          </a:p>
          <a:p>
            <a:pPr marR="65723" algn="ctr">
              <a:spcBef>
                <a:spcPts val="488"/>
              </a:spcBef>
            </a:pPr>
            <a:endParaRPr sz="18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219" y="457200"/>
            <a:ext cx="5644515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5" dirty="0"/>
              <a:t>Orchestrators</a:t>
            </a:r>
            <a:r>
              <a:rPr spc="-86" dirty="0"/>
              <a:t> </a:t>
            </a:r>
            <a:r>
              <a:rPr spc="-19" dirty="0"/>
              <a:t>and</a:t>
            </a:r>
            <a:r>
              <a:rPr spc="-86" dirty="0"/>
              <a:t> </a:t>
            </a:r>
            <a:r>
              <a:rPr spc="-15" dirty="0"/>
              <a:t>Service</a:t>
            </a:r>
            <a:r>
              <a:rPr spc="-94" dirty="0"/>
              <a:t> </a:t>
            </a:r>
            <a:r>
              <a:rPr spc="-26" dirty="0"/>
              <a:t>Meshes</a:t>
            </a:r>
          </a:p>
        </p:txBody>
      </p:sp>
      <p:sp>
        <p:nvSpPr>
          <p:cNvPr id="3" name="object 3"/>
          <p:cNvSpPr/>
          <p:nvPr/>
        </p:nvSpPr>
        <p:spPr>
          <a:xfrm>
            <a:off x="3668554" y="3775710"/>
            <a:ext cx="3037046" cy="1101090"/>
          </a:xfrm>
          <a:custGeom>
            <a:avLst/>
            <a:gdLst/>
            <a:ahLst/>
            <a:cxnLst/>
            <a:rect l="l" t="t" r="r" b="b"/>
            <a:pathLst>
              <a:path w="4049395" h="1468120">
                <a:moveTo>
                  <a:pt x="0" y="244601"/>
                </a:moveTo>
                <a:lnTo>
                  <a:pt x="4967" y="195295"/>
                </a:lnTo>
                <a:lnTo>
                  <a:pt x="19216" y="149375"/>
                </a:lnTo>
                <a:lnTo>
                  <a:pt x="41764" y="107825"/>
                </a:lnTo>
                <a:lnTo>
                  <a:pt x="71627" y="71628"/>
                </a:lnTo>
                <a:lnTo>
                  <a:pt x="107825" y="41764"/>
                </a:lnTo>
                <a:lnTo>
                  <a:pt x="149375" y="19216"/>
                </a:lnTo>
                <a:lnTo>
                  <a:pt x="195295" y="4967"/>
                </a:lnTo>
                <a:lnTo>
                  <a:pt x="244602" y="0"/>
                </a:lnTo>
                <a:lnTo>
                  <a:pt x="3804666" y="0"/>
                </a:lnTo>
                <a:lnTo>
                  <a:pt x="3853972" y="4967"/>
                </a:lnTo>
                <a:lnTo>
                  <a:pt x="3899892" y="19216"/>
                </a:lnTo>
                <a:lnTo>
                  <a:pt x="3941442" y="41764"/>
                </a:lnTo>
                <a:lnTo>
                  <a:pt x="3977640" y="71627"/>
                </a:lnTo>
                <a:lnTo>
                  <a:pt x="4007503" y="107825"/>
                </a:lnTo>
                <a:lnTo>
                  <a:pt x="4030051" y="149375"/>
                </a:lnTo>
                <a:lnTo>
                  <a:pt x="4044300" y="195295"/>
                </a:lnTo>
                <a:lnTo>
                  <a:pt x="4049267" y="244601"/>
                </a:lnTo>
                <a:lnTo>
                  <a:pt x="4049267" y="1223009"/>
                </a:lnTo>
                <a:lnTo>
                  <a:pt x="4044300" y="1272316"/>
                </a:lnTo>
                <a:lnTo>
                  <a:pt x="4030051" y="1318236"/>
                </a:lnTo>
                <a:lnTo>
                  <a:pt x="4007503" y="1359786"/>
                </a:lnTo>
                <a:lnTo>
                  <a:pt x="3977639" y="1395984"/>
                </a:lnTo>
                <a:lnTo>
                  <a:pt x="3941442" y="1425847"/>
                </a:lnTo>
                <a:lnTo>
                  <a:pt x="3899892" y="1448395"/>
                </a:lnTo>
                <a:lnTo>
                  <a:pt x="3853972" y="1462644"/>
                </a:lnTo>
                <a:lnTo>
                  <a:pt x="3804666" y="1467611"/>
                </a:lnTo>
                <a:lnTo>
                  <a:pt x="244602" y="1467611"/>
                </a:lnTo>
                <a:lnTo>
                  <a:pt x="195295" y="1462644"/>
                </a:lnTo>
                <a:lnTo>
                  <a:pt x="149375" y="1448395"/>
                </a:lnTo>
                <a:lnTo>
                  <a:pt x="107825" y="1425847"/>
                </a:lnTo>
                <a:lnTo>
                  <a:pt x="71627" y="1395983"/>
                </a:lnTo>
                <a:lnTo>
                  <a:pt x="41764" y="1359786"/>
                </a:lnTo>
                <a:lnTo>
                  <a:pt x="19216" y="1318236"/>
                </a:lnTo>
                <a:lnTo>
                  <a:pt x="4967" y="1272316"/>
                </a:lnTo>
                <a:lnTo>
                  <a:pt x="0" y="1223009"/>
                </a:lnTo>
                <a:lnTo>
                  <a:pt x="0" y="244601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4" name="object 4"/>
          <p:cNvSpPr/>
          <p:nvPr/>
        </p:nvSpPr>
        <p:spPr>
          <a:xfrm>
            <a:off x="3695700" y="5023961"/>
            <a:ext cx="3009900" cy="995839"/>
          </a:xfrm>
          <a:custGeom>
            <a:avLst/>
            <a:gdLst/>
            <a:ahLst/>
            <a:cxnLst/>
            <a:rect l="l" t="t" r="r" b="b"/>
            <a:pathLst>
              <a:path w="4013200" h="1327785">
                <a:moveTo>
                  <a:pt x="0" y="221234"/>
                </a:moveTo>
                <a:lnTo>
                  <a:pt x="4495" y="176650"/>
                </a:lnTo>
                <a:lnTo>
                  <a:pt x="17387" y="135124"/>
                </a:lnTo>
                <a:lnTo>
                  <a:pt x="37785" y="97544"/>
                </a:lnTo>
                <a:lnTo>
                  <a:pt x="64801" y="64801"/>
                </a:lnTo>
                <a:lnTo>
                  <a:pt x="97544" y="37785"/>
                </a:lnTo>
                <a:lnTo>
                  <a:pt x="135124" y="17387"/>
                </a:lnTo>
                <a:lnTo>
                  <a:pt x="176650" y="4495"/>
                </a:lnTo>
                <a:lnTo>
                  <a:pt x="221234" y="0"/>
                </a:lnTo>
                <a:lnTo>
                  <a:pt x="3791458" y="0"/>
                </a:lnTo>
                <a:lnTo>
                  <a:pt x="3836041" y="4495"/>
                </a:lnTo>
                <a:lnTo>
                  <a:pt x="3877567" y="17387"/>
                </a:lnTo>
                <a:lnTo>
                  <a:pt x="3915147" y="37785"/>
                </a:lnTo>
                <a:lnTo>
                  <a:pt x="3947890" y="64801"/>
                </a:lnTo>
                <a:lnTo>
                  <a:pt x="3974906" y="97544"/>
                </a:lnTo>
                <a:lnTo>
                  <a:pt x="3995304" y="135124"/>
                </a:lnTo>
                <a:lnTo>
                  <a:pt x="4008196" y="176650"/>
                </a:lnTo>
                <a:lnTo>
                  <a:pt x="4012691" y="221234"/>
                </a:lnTo>
                <a:lnTo>
                  <a:pt x="4012691" y="1106170"/>
                </a:lnTo>
                <a:lnTo>
                  <a:pt x="4008196" y="1150757"/>
                </a:lnTo>
                <a:lnTo>
                  <a:pt x="3995304" y="1192285"/>
                </a:lnTo>
                <a:lnTo>
                  <a:pt x="3974906" y="1229865"/>
                </a:lnTo>
                <a:lnTo>
                  <a:pt x="3947890" y="1262607"/>
                </a:lnTo>
                <a:lnTo>
                  <a:pt x="3915147" y="1289621"/>
                </a:lnTo>
                <a:lnTo>
                  <a:pt x="3877567" y="1310018"/>
                </a:lnTo>
                <a:lnTo>
                  <a:pt x="3836041" y="1322909"/>
                </a:lnTo>
                <a:lnTo>
                  <a:pt x="3791458" y="1327404"/>
                </a:lnTo>
                <a:lnTo>
                  <a:pt x="221234" y="1327404"/>
                </a:lnTo>
                <a:lnTo>
                  <a:pt x="176650" y="1322909"/>
                </a:lnTo>
                <a:lnTo>
                  <a:pt x="135124" y="1310018"/>
                </a:lnTo>
                <a:lnTo>
                  <a:pt x="97544" y="1289621"/>
                </a:lnTo>
                <a:lnTo>
                  <a:pt x="64801" y="1262607"/>
                </a:lnTo>
                <a:lnTo>
                  <a:pt x="37785" y="1229865"/>
                </a:lnTo>
                <a:lnTo>
                  <a:pt x="17387" y="1192285"/>
                </a:lnTo>
                <a:lnTo>
                  <a:pt x="4495" y="1150757"/>
                </a:lnTo>
                <a:lnTo>
                  <a:pt x="0" y="1106170"/>
                </a:lnTo>
                <a:lnTo>
                  <a:pt x="0" y="221234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5" name="object 5"/>
          <p:cNvSpPr txBox="1"/>
          <p:nvPr/>
        </p:nvSpPr>
        <p:spPr>
          <a:xfrm>
            <a:off x="772458" y="4223319"/>
            <a:ext cx="2271235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spc="-15" dirty="0">
                <a:latin typeface="Calibri"/>
                <a:cs typeface="Calibri"/>
              </a:rPr>
              <a:t>Orchestrator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752666" y="5235434"/>
            <a:ext cx="2451258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Mesh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4764" y="3731724"/>
            <a:ext cx="3109436" cy="93294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spc="-4" dirty="0">
                <a:latin typeface="Calibri"/>
                <a:cs typeface="Calibri"/>
              </a:rPr>
              <a:t>scaling,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balancing,</a:t>
            </a:r>
            <a:endParaRPr sz="2000" dirty="0">
              <a:latin typeface="Calibri"/>
              <a:cs typeface="Calibri"/>
            </a:endParaRPr>
          </a:p>
          <a:p>
            <a:pPr marL="9525">
              <a:spcBef>
                <a:spcPts val="4"/>
              </a:spcBef>
            </a:pPr>
            <a:r>
              <a:rPr sz="2000" spc="-8" dirty="0">
                <a:latin typeface="Calibri"/>
                <a:cs typeface="Calibri"/>
              </a:rPr>
              <a:t>distributed</a:t>
            </a:r>
            <a:r>
              <a:rPr sz="2000" spc="-23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coo</a:t>
            </a:r>
            <a:r>
              <a:rPr lang="en-US" sz="2000" spc="-8" dirty="0">
                <a:latin typeface="Calibri"/>
                <a:cs typeface="Calibri"/>
              </a:rPr>
              <a:t>rd</a:t>
            </a:r>
            <a:r>
              <a:rPr sz="2000" spc="-8" dirty="0">
                <a:latin typeface="Calibri"/>
                <a:cs typeface="Calibri"/>
              </a:rPr>
              <a:t>ination</a:t>
            </a:r>
            <a:endParaRPr lang="en-US" sz="2000" spc="-8" dirty="0">
              <a:latin typeface="Calibri"/>
              <a:cs typeface="Calibri"/>
            </a:endParaRPr>
          </a:p>
          <a:p>
            <a:pPr marL="9525">
              <a:spcBef>
                <a:spcPts val="4"/>
              </a:spcBef>
            </a:pPr>
            <a:r>
              <a:rPr lang="en-US" sz="2000" spc="-8" dirty="0">
                <a:latin typeface="Calibri"/>
                <a:cs typeface="Calibri"/>
              </a:rPr>
              <a:t>Provisioning, Deployment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9541" y="5026785"/>
            <a:ext cx="2451259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800" spc="-19" dirty="0">
                <a:latin typeface="Calibri"/>
                <a:cs typeface="Calibri"/>
              </a:rPr>
              <a:t>Discovery, </a:t>
            </a:r>
            <a:r>
              <a:rPr sz="1800" spc="-8" dirty="0">
                <a:latin typeface="Calibri"/>
                <a:cs typeface="Calibri"/>
              </a:rPr>
              <a:t>communication </a:t>
            </a:r>
            <a:r>
              <a:rPr sz="1800" spc="-39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patterns, </a:t>
            </a:r>
            <a:r>
              <a:rPr sz="1800" spc="-4" dirty="0">
                <a:latin typeface="Calibri"/>
                <a:cs typeface="Calibri"/>
              </a:rPr>
              <a:t>monitoring, </a:t>
            </a:r>
            <a:r>
              <a:rPr sz="1800" dirty="0">
                <a:latin typeface="Calibri"/>
                <a:cs typeface="Calibri"/>
              </a:rPr>
              <a:t> Security</a:t>
            </a:r>
            <a:r>
              <a:rPr sz="1800" spc="-23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enforcement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914400"/>
            <a:ext cx="5494973" cy="1004153"/>
          </a:xfrm>
          <a:prstGeom prst="rect">
            <a:avLst/>
          </a:prstGeom>
        </p:spPr>
        <p:txBody>
          <a:bodyPr vert="horz" wrap="square" lIns="0" tIns="6715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59143" marR="3810" indent="-750094">
              <a:lnSpc>
                <a:spcPts val="3563"/>
              </a:lnSpc>
              <a:spcBef>
                <a:spcPts val="529"/>
              </a:spcBef>
            </a:pPr>
            <a:r>
              <a:rPr spc="-19" dirty="0"/>
              <a:t>Basic</a:t>
            </a:r>
            <a:r>
              <a:rPr spc="-79" dirty="0"/>
              <a:t> </a:t>
            </a:r>
            <a:r>
              <a:rPr spc="-34" dirty="0"/>
              <a:t>architecture</a:t>
            </a:r>
            <a:r>
              <a:rPr spc="-94" dirty="0"/>
              <a:t> </a:t>
            </a:r>
            <a:r>
              <a:rPr spc="-11" dirty="0"/>
              <a:t>of</a:t>
            </a:r>
            <a:r>
              <a:rPr spc="-68" dirty="0"/>
              <a:t> </a:t>
            </a:r>
            <a:r>
              <a:rPr dirty="0"/>
              <a:t>a </a:t>
            </a:r>
            <a:r>
              <a:rPr spc="-735" dirty="0"/>
              <a:t> </a:t>
            </a:r>
            <a:r>
              <a:rPr spc="-15" dirty="0"/>
              <a:t>service</a:t>
            </a:r>
            <a:r>
              <a:rPr spc="-83" dirty="0"/>
              <a:t> </a:t>
            </a:r>
            <a:r>
              <a:rPr spc="-23" dirty="0"/>
              <a:t>mesh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26" y="2410999"/>
            <a:ext cx="6827573" cy="35326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914400"/>
            <a:ext cx="74676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Control</a:t>
            </a:r>
            <a:r>
              <a:rPr spc="-68" dirty="0"/>
              <a:t> </a:t>
            </a:r>
            <a:r>
              <a:rPr spc="-23" dirty="0"/>
              <a:t>plane</a:t>
            </a:r>
            <a:r>
              <a:rPr spc="-79" dirty="0"/>
              <a:t> </a:t>
            </a:r>
            <a:r>
              <a:rPr spc="-19" dirty="0"/>
              <a:t>and</a:t>
            </a:r>
            <a:r>
              <a:rPr spc="-79" dirty="0"/>
              <a:t> </a:t>
            </a:r>
            <a:r>
              <a:rPr spc="-38" dirty="0"/>
              <a:t>data</a:t>
            </a:r>
            <a:r>
              <a:rPr spc="-71" dirty="0"/>
              <a:t> </a:t>
            </a:r>
            <a:r>
              <a:rPr spc="-19" dirty="0"/>
              <a:t>plane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260908" cy="295481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plane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where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management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functions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performed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plane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where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11" dirty="0">
                <a:latin typeface="Calibri"/>
                <a:cs typeface="Calibri"/>
              </a:rPr>
              <a:t>performed.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Discovery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packaged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mesh.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Multiple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instances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discovery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service-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each </a:t>
            </a:r>
            <a:r>
              <a:rPr sz="2400" spc="-8" dirty="0">
                <a:latin typeface="Calibri"/>
                <a:cs typeface="Calibri"/>
              </a:rPr>
              <a:t>pod</a:t>
            </a:r>
            <a:endParaRPr sz="2400" dirty="0">
              <a:latin typeface="Calibri"/>
              <a:cs typeface="Calibri"/>
            </a:endParaRPr>
          </a:p>
          <a:p>
            <a:pPr marL="180975" marR="402431" indent="-171450">
              <a:spcBef>
                <a:spcPts val="79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discovery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include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particular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context.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762000"/>
            <a:ext cx="22860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Context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474268" cy="282657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Context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rules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specified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policy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plane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Context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includes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Instances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containers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host.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Containers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participating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" dirty="0">
                <a:latin typeface="Calibri"/>
                <a:cs typeface="Calibri"/>
              </a:rPr>
              <a:t> canary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A/B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testing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Shadowing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8" dirty="0">
                <a:latin typeface="Calibri"/>
                <a:cs typeface="Calibri"/>
              </a:rPr>
              <a:t>availability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control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0668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118384" cy="124665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395764" indent="-386715">
              <a:spcBef>
                <a:spcPts val="58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orchestration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rules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specified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Kubernetes?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discovery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container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populated?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762000"/>
            <a:ext cx="24477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408296" cy="248545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11" dirty="0">
                <a:latin typeface="Calibri"/>
                <a:cs typeface="Calibri"/>
              </a:rPr>
              <a:t>Pods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11" dirty="0">
                <a:latin typeface="Calibri"/>
                <a:cs typeface="Calibri"/>
              </a:rPr>
              <a:t>Orchestration</a:t>
            </a:r>
            <a:r>
              <a:rPr lang="en-US" sz="2800" spc="-11" dirty="0">
                <a:latin typeface="Calibri"/>
                <a:cs typeface="Calibri"/>
              </a:rPr>
              <a:t> and service mesh</a:t>
            </a: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z="2800" b="1" spc="-4" dirty="0">
                <a:latin typeface="Calibri"/>
                <a:cs typeface="Calibri"/>
              </a:rPr>
              <a:t>Container security</a:t>
            </a:r>
          </a:p>
          <a:p>
            <a:pPr marL="9525">
              <a:spcBef>
                <a:spcPts val="506"/>
              </a:spcBef>
              <a:tabLst>
                <a:tab pos="180975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b="1" spc="15" dirty="0">
                <a:latin typeface="Calibri"/>
                <a:cs typeface="Calibri"/>
              </a:rPr>
              <a:t> </a:t>
            </a:r>
            <a:endParaRPr sz="28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8007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4D3C-C1D3-4484-6158-20212AB8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security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C71FA-1CA1-3C91-D0B6-E75EB6FC6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NIST (National Institute for Science and Technology) has published a guide to securing containers.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https://nvlpubs.nist.gov/nistpubs/SpecialPublications/NIST.SP.800-190.pdf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9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C2EA-D1B0-2B79-3DB9-AB6040F5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FBF-1BBE-DE42-8381-F764C1A4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END OF</a:t>
            </a:r>
            <a:r>
              <a:rPr lang="en-US" sz="4400" baseline="0" dirty="0"/>
              <a:t> CHAPTER 5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511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762000"/>
            <a:ext cx="24477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408296" cy="1495442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b="1" spc="-11" dirty="0">
                <a:latin typeface="Calibri"/>
                <a:cs typeface="Calibri"/>
              </a:rPr>
              <a:t>Pods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11" dirty="0">
                <a:latin typeface="Calibri"/>
                <a:cs typeface="Calibri"/>
              </a:rPr>
              <a:t>Orchestration</a:t>
            </a:r>
            <a:r>
              <a:rPr lang="en-US" sz="2800" spc="-11" dirty="0">
                <a:latin typeface="Calibri"/>
                <a:cs typeface="Calibri"/>
              </a:rPr>
              <a:t> and service mesh</a:t>
            </a:r>
            <a:endParaRPr lang="en-US" sz="2800" spc="-4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z="2800" spc="-4" dirty="0">
                <a:latin typeface="Calibri"/>
                <a:cs typeface="Calibri"/>
              </a:rPr>
              <a:t>Container 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9261" y="563799"/>
            <a:ext cx="6485477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Reducing</a:t>
            </a:r>
            <a:r>
              <a:rPr spc="-94" dirty="0"/>
              <a:t> </a:t>
            </a:r>
            <a:r>
              <a:rPr spc="-38" dirty="0"/>
              <a:t>communication</a:t>
            </a:r>
            <a:r>
              <a:rPr spc="-98" dirty="0"/>
              <a:t> </a:t>
            </a:r>
            <a:r>
              <a:rPr spc="-23" dirty="0"/>
              <a:t>times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568089" cy="363897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99574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Sending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 </a:t>
            </a:r>
            <a:r>
              <a:rPr sz="2400" spc="-11" dirty="0">
                <a:latin typeface="Calibri"/>
                <a:cs typeface="Calibri"/>
              </a:rPr>
              <a:t>container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another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consuming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since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involves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placing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network.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If 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host,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sent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without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network.</a:t>
            </a:r>
            <a:endParaRPr sz="2400" dirty="0">
              <a:latin typeface="Calibri"/>
              <a:cs typeface="Calibri"/>
            </a:endParaRPr>
          </a:p>
          <a:p>
            <a:pPr marL="180975" marR="967740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construct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Kubernetes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ensures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deployed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onto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host.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9" dirty="0">
                <a:latin typeface="Calibri"/>
                <a:cs typeface="Calibri"/>
              </a:rPr>
              <a:t>Pods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divided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namespaces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isolation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purposes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925" y="1884806"/>
            <a:ext cx="8069008" cy="3982594"/>
          </a:xfrm>
          <a:custGeom>
            <a:avLst/>
            <a:gdLst/>
            <a:ahLst/>
            <a:cxnLst/>
            <a:rect l="l" t="t" r="r" b="b"/>
            <a:pathLst>
              <a:path w="10223500" h="4953000">
                <a:moveTo>
                  <a:pt x="0" y="825500"/>
                </a:moveTo>
                <a:lnTo>
                  <a:pt x="1401" y="776993"/>
                </a:lnTo>
                <a:lnTo>
                  <a:pt x="5553" y="729225"/>
                </a:lnTo>
                <a:lnTo>
                  <a:pt x="12379" y="682273"/>
                </a:lnTo>
                <a:lnTo>
                  <a:pt x="21802" y="636214"/>
                </a:lnTo>
                <a:lnTo>
                  <a:pt x="33743" y="591125"/>
                </a:lnTo>
                <a:lnTo>
                  <a:pt x="48126" y="547085"/>
                </a:lnTo>
                <a:lnTo>
                  <a:pt x="64872" y="504170"/>
                </a:lnTo>
                <a:lnTo>
                  <a:pt x="83905" y="462457"/>
                </a:lnTo>
                <a:lnTo>
                  <a:pt x="105148" y="422025"/>
                </a:lnTo>
                <a:lnTo>
                  <a:pt x="128522" y="382950"/>
                </a:lnTo>
                <a:lnTo>
                  <a:pt x="153950" y="345311"/>
                </a:lnTo>
                <a:lnTo>
                  <a:pt x="181355" y="309183"/>
                </a:lnTo>
                <a:lnTo>
                  <a:pt x="210659" y="274646"/>
                </a:lnTo>
                <a:lnTo>
                  <a:pt x="241785" y="241776"/>
                </a:lnTo>
                <a:lnTo>
                  <a:pt x="274656" y="210650"/>
                </a:lnTo>
                <a:lnTo>
                  <a:pt x="309194" y="181347"/>
                </a:lnTo>
                <a:lnTo>
                  <a:pt x="345322" y="153943"/>
                </a:lnTo>
                <a:lnTo>
                  <a:pt x="382962" y="128515"/>
                </a:lnTo>
                <a:lnTo>
                  <a:pt x="422036" y="105142"/>
                </a:lnTo>
                <a:lnTo>
                  <a:pt x="462468" y="83901"/>
                </a:lnTo>
                <a:lnTo>
                  <a:pt x="504180" y="64869"/>
                </a:lnTo>
                <a:lnTo>
                  <a:pt x="547095" y="48123"/>
                </a:lnTo>
                <a:lnTo>
                  <a:pt x="591135" y="33741"/>
                </a:lnTo>
                <a:lnTo>
                  <a:pt x="636222" y="21801"/>
                </a:lnTo>
                <a:lnTo>
                  <a:pt x="682280" y="12379"/>
                </a:lnTo>
                <a:lnTo>
                  <a:pt x="729230" y="5553"/>
                </a:lnTo>
                <a:lnTo>
                  <a:pt x="776996" y="1401"/>
                </a:lnTo>
                <a:lnTo>
                  <a:pt x="825500" y="0"/>
                </a:lnTo>
                <a:lnTo>
                  <a:pt x="9397492" y="0"/>
                </a:lnTo>
                <a:lnTo>
                  <a:pt x="9445998" y="1401"/>
                </a:lnTo>
                <a:lnTo>
                  <a:pt x="9493766" y="5553"/>
                </a:lnTo>
                <a:lnTo>
                  <a:pt x="9540718" y="12379"/>
                </a:lnTo>
                <a:lnTo>
                  <a:pt x="9586777" y="21801"/>
                </a:lnTo>
                <a:lnTo>
                  <a:pt x="9631866" y="33741"/>
                </a:lnTo>
                <a:lnTo>
                  <a:pt x="9675906" y="48123"/>
                </a:lnTo>
                <a:lnTo>
                  <a:pt x="9718821" y="64869"/>
                </a:lnTo>
                <a:lnTo>
                  <a:pt x="9760534" y="83901"/>
                </a:lnTo>
                <a:lnTo>
                  <a:pt x="9800966" y="105142"/>
                </a:lnTo>
                <a:lnTo>
                  <a:pt x="9840041" y="128515"/>
                </a:lnTo>
                <a:lnTo>
                  <a:pt x="9877680" y="153943"/>
                </a:lnTo>
                <a:lnTo>
                  <a:pt x="9913808" y="181347"/>
                </a:lnTo>
                <a:lnTo>
                  <a:pt x="9948345" y="210650"/>
                </a:lnTo>
                <a:lnTo>
                  <a:pt x="9981215" y="241776"/>
                </a:lnTo>
                <a:lnTo>
                  <a:pt x="10012341" y="274646"/>
                </a:lnTo>
                <a:lnTo>
                  <a:pt x="10041644" y="309183"/>
                </a:lnTo>
                <a:lnTo>
                  <a:pt x="10069048" y="345311"/>
                </a:lnTo>
                <a:lnTo>
                  <a:pt x="10094476" y="382950"/>
                </a:lnTo>
                <a:lnTo>
                  <a:pt x="10117849" y="422025"/>
                </a:lnTo>
                <a:lnTo>
                  <a:pt x="10139090" y="462457"/>
                </a:lnTo>
                <a:lnTo>
                  <a:pt x="10158122" y="504170"/>
                </a:lnTo>
                <a:lnTo>
                  <a:pt x="10174868" y="547085"/>
                </a:lnTo>
                <a:lnTo>
                  <a:pt x="10189250" y="591125"/>
                </a:lnTo>
                <a:lnTo>
                  <a:pt x="10201190" y="636214"/>
                </a:lnTo>
                <a:lnTo>
                  <a:pt x="10210612" y="682273"/>
                </a:lnTo>
                <a:lnTo>
                  <a:pt x="10217438" y="729225"/>
                </a:lnTo>
                <a:lnTo>
                  <a:pt x="10221590" y="776993"/>
                </a:lnTo>
                <a:lnTo>
                  <a:pt x="10222992" y="825500"/>
                </a:lnTo>
                <a:lnTo>
                  <a:pt x="10222992" y="4127500"/>
                </a:lnTo>
                <a:lnTo>
                  <a:pt x="10221590" y="4176003"/>
                </a:lnTo>
                <a:lnTo>
                  <a:pt x="10217438" y="4223769"/>
                </a:lnTo>
                <a:lnTo>
                  <a:pt x="10210612" y="4270719"/>
                </a:lnTo>
                <a:lnTo>
                  <a:pt x="10201190" y="4316777"/>
                </a:lnTo>
                <a:lnTo>
                  <a:pt x="10189250" y="4361864"/>
                </a:lnTo>
                <a:lnTo>
                  <a:pt x="10174868" y="4405904"/>
                </a:lnTo>
                <a:lnTo>
                  <a:pt x="10158122" y="4448819"/>
                </a:lnTo>
                <a:lnTo>
                  <a:pt x="10139090" y="4490531"/>
                </a:lnTo>
                <a:lnTo>
                  <a:pt x="10117849" y="4530963"/>
                </a:lnTo>
                <a:lnTo>
                  <a:pt x="10094476" y="4570037"/>
                </a:lnTo>
                <a:lnTo>
                  <a:pt x="10069048" y="4607677"/>
                </a:lnTo>
                <a:lnTo>
                  <a:pt x="10041644" y="4643805"/>
                </a:lnTo>
                <a:lnTo>
                  <a:pt x="10012341" y="4678343"/>
                </a:lnTo>
                <a:lnTo>
                  <a:pt x="9981215" y="4711214"/>
                </a:lnTo>
                <a:lnTo>
                  <a:pt x="9948345" y="4742340"/>
                </a:lnTo>
                <a:lnTo>
                  <a:pt x="9913808" y="4771644"/>
                </a:lnTo>
                <a:lnTo>
                  <a:pt x="9877680" y="4799049"/>
                </a:lnTo>
                <a:lnTo>
                  <a:pt x="9840041" y="4824477"/>
                </a:lnTo>
                <a:lnTo>
                  <a:pt x="9800966" y="4847851"/>
                </a:lnTo>
                <a:lnTo>
                  <a:pt x="9760534" y="4869094"/>
                </a:lnTo>
                <a:lnTo>
                  <a:pt x="9718821" y="4888127"/>
                </a:lnTo>
                <a:lnTo>
                  <a:pt x="9675906" y="4904873"/>
                </a:lnTo>
                <a:lnTo>
                  <a:pt x="9631866" y="4919256"/>
                </a:lnTo>
                <a:lnTo>
                  <a:pt x="9586777" y="4931197"/>
                </a:lnTo>
                <a:lnTo>
                  <a:pt x="9540718" y="4940620"/>
                </a:lnTo>
                <a:lnTo>
                  <a:pt x="9493766" y="4947446"/>
                </a:lnTo>
                <a:lnTo>
                  <a:pt x="9445998" y="4951598"/>
                </a:lnTo>
                <a:lnTo>
                  <a:pt x="9397492" y="4953000"/>
                </a:lnTo>
                <a:lnTo>
                  <a:pt x="825500" y="4953000"/>
                </a:lnTo>
                <a:lnTo>
                  <a:pt x="776996" y="4951598"/>
                </a:lnTo>
                <a:lnTo>
                  <a:pt x="729230" y="4947446"/>
                </a:lnTo>
                <a:lnTo>
                  <a:pt x="682280" y="4940620"/>
                </a:lnTo>
                <a:lnTo>
                  <a:pt x="636222" y="4931197"/>
                </a:lnTo>
                <a:lnTo>
                  <a:pt x="591135" y="4919256"/>
                </a:lnTo>
                <a:lnTo>
                  <a:pt x="547095" y="4904873"/>
                </a:lnTo>
                <a:lnTo>
                  <a:pt x="504180" y="4888127"/>
                </a:lnTo>
                <a:lnTo>
                  <a:pt x="462468" y="4869094"/>
                </a:lnTo>
                <a:lnTo>
                  <a:pt x="422036" y="4847851"/>
                </a:lnTo>
                <a:lnTo>
                  <a:pt x="382962" y="4824477"/>
                </a:lnTo>
                <a:lnTo>
                  <a:pt x="345322" y="4799049"/>
                </a:lnTo>
                <a:lnTo>
                  <a:pt x="309194" y="4771644"/>
                </a:lnTo>
                <a:lnTo>
                  <a:pt x="274656" y="4742340"/>
                </a:lnTo>
                <a:lnTo>
                  <a:pt x="241785" y="4711214"/>
                </a:lnTo>
                <a:lnTo>
                  <a:pt x="210659" y="4678343"/>
                </a:lnTo>
                <a:lnTo>
                  <a:pt x="181355" y="4643805"/>
                </a:lnTo>
                <a:lnTo>
                  <a:pt x="153950" y="4607677"/>
                </a:lnTo>
                <a:lnTo>
                  <a:pt x="128522" y="4570037"/>
                </a:lnTo>
                <a:lnTo>
                  <a:pt x="105148" y="4530963"/>
                </a:lnTo>
                <a:lnTo>
                  <a:pt x="83905" y="4490531"/>
                </a:lnTo>
                <a:lnTo>
                  <a:pt x="64872" y="4448819"/>
                </a:lnTo>
                <a:lnTo>
                  <a:pt x="48126" y="4405904"/>
                </a:lnTo>
                <a:lnTo>
                  <a:pt x="33743" y="4361864"/>
                </a:lnTo>
                <a:lnTo>
                  <a:pt x="21802" y="4316777"/>
                </a:lnTo>
                <a:lnTo>
                  <a:pt x="12379" y="4270719"/>
                </a:lnTo>
                <a:lnTo>
                  <a:pt x="5553" y="4223769"/>
                </a:lnTo>
                <a:lnTo>
                  <a:pt x="1401" y="4176003"/>
                </a:lnTo>
                <a:lnTo>
                  <a:pt x="0" y="4127500"/>
                </a:lnTo>
                <a:lnTo>
                  <a:pt x="0" y="825500"/>
                </a:lnTo>
                <a:close/>
              </a:path>
              <a:path w="10223500" h="4953000">
                <a:moveTo>
                  <a:pt x="2525268" y="440944"/>
                </a:moveTo>
                <a:lnTo>
                  <a:pt x="2528626" y="395140"/>
                </a:lnTo>
                <a:lnTo>
                  <a:pt x="2538383" y="351426"/>
                </a:lnTo>
                <a:lnTo>
                  <a:pt x="2554060" y="310283"/>
                </a:lnTo>
                <a:lnTo>
                  <a:pt x="2575177" y="272187"/>
                </a:lnTo>
                <a:lnTo>
                  <a:pt x="2601258" y="237618"/>
                </a:lnTo>
                <a:lnTo>
                  <a:pt x="2631822" y="207054"/>
                </a:lnTo>
                <a:lnTo>
                  <a:pt x="2666391" y="180973"/>
                </a:lnTo>
                <a:lnTo>
                  <a:pt x="2704487" y="159856"/>
                </a:lnTo>
                <a:lnTo>
                  <a:pt x="2745630" y="144179"/>
                </a:lnTo>
                <a:lnTo>
                  <a:pt x="2789344" y="134422"/>
                </a:lnTo>
                <a:lnTo>
                  <a:pt x="2835148" y="131063"/>
                </a:lnTo>
                <a:lnTo>
                  <a:pt x="4074541" y="131063"/>
                </a:lnTo>
                <a:lnTo>
                  <a:pt x="4120344" y="134422"/>
                </a:lnTo>
                <a:lnTo>
                  <a:pt x="4164058" y="144179"/>
                </a:lnTo>
                <a:lnTo>
                  <a:pt x="4205201" y="159856"/>
                </a:lnTo>
                <a:lnTo>
                  <a:pt x="4243297" y="180973"/>
                </a:lnTo>
                <a:lnTo>
                  <a:pt x="4277866" y="207054"/>
                </a:lnTo>
                <a:lnTo>
                  <a:pt x="4308430" y="237618"/>
                </a:lnTo>
                <a:lnTo>
                  <a:pt x="4334511" y="272187"/>
                </a:lnTo>
                <a:lnTo>
                  <a:pt x="4355628" y="310283"/>
                </a:lnTo>
                <a:lnTo>
                  <a:pt x="4371305" y="351426"/>
                </a:lnTo>
                <a:lnTo>
                  <a:pt x="4381062" y="395140"/>
                </a:lnTo>
                <a:lnTo>
                  <a:pt x="4384421" y="440944"/>
                </a:lnTo>
                <a:lnTo>
                  <a:pt x="4384421" y="2692400"/>
                </a:lnTo>
                <a:lnTo>
                  <a:pt x="4381062" y="2738203"/>
                </a:lnTo>
                <a:lnTo>
                  <a:pt x="4371305" y="2781917"/>
                </a:lnTo>
                <a:lnTo>
                  <a:pt x="4355628" y="2823060"/>
                </a:lnTo>
                <a:lnTo>
                  <a:pt x="4334511" y="2861156"/>
                </a:lnTo>
                <a:lnTo>
                  <a:pt x="4308430" y="2895725"/>
                </a:lnTo>
                <a:lnTo>
                  <a:pt x="4277866" y="2926289"/>
                </a:lnTo>
                <a:lnTo>
                  <a:pt x="4243297" y="2952370"/>
                </a:lnTo>
                <a:lnTo>
                  <a:pt x="4205201" y="2973487"/>
                </a:lnTo>
                <a:lnTo>
                  <a:pt x="4164058" y="2989164"/>
                </a:lnTo>
                <a:lnTo>
                  <a:pt x="4120344" y="2998921"/>
                </a:lnTo>
                <a:lnTo>
                  <a:pt x="4074541" y="3002280"/>
                </a:lnTo>
                <a:lnTo>
                  <a:pt x="2835148" y="3002280"/>
                </a:lnTo>
                <a:lnTo>
                  <a:pt x="2789344" y="2998921"/>
                </a:lnTo>
                <a:lnTo>
                  <a:pt x="2745630" y="2989164"/>
                </a:lnTo>
                <a:lnTo>
                  <a:pt x="2704487" y="2973487"/>
                </a:lnTo>
                <a:lnTo>
                  <a:pt x="2666391" y="2952370"/>
                </a:lnTo>
                <a:lnTo>
                  <a:pt x="2631822" y="2926289"/>
                </a:lnTo>
                <a:lnTo>
                  <a:pt x="2601258" y="2895725"/>
                </a:lnTo>
                <a:lnTo>
                  <a:pt x="2575177" y="2861156"/>
                </a:lnTo>
                <a:lnTo>
                  <a:pt x="2554060" y="2823060"/>
                </a:lnTo>
                <a:lnTo>
                  <a:pt x="2538383" y="2781917"/>
                </a:lnTo>
                <a:lnTo>
                  <a:pt x="2528626" y="2738203"/>
                </a:lnTo>
                <a:lnTo>
                  <a:pt x="2525268" y="2692400"/>
                </a:lnTo>
                <a:lnTo>
                  <a:pt x="2525268" y="440944"/>
                </a:lnTo>
                <a:close/>
              </a:path>
              <a:path w="10223500" h="4953000">
                <a:moveTo>
                  <a:pt x="2734055" y="591565"/>
                </a:moveTo>
                <a:lnTo>
                  <a:pt x="2742226" y="540906"/>
                </a:lnTo>
                <a:lnTo>
                  <a:pt x="2764978" y="496909"/>
                </a:lnTo>
                <a:lnTo>
                  <a:pt x="2799673" y="462214"/>
                </a:lnTo>
                <a:lnTo>
                  <a:pt x="2843670" y="439462"/>
                </a:lnTo>
                <a:lnTo>
                  <a:pt x="2894329" y="431291"/>
                </a:lnTo>
                <a:lnTo>
                  <a:pt x="4094734" y="431291"/>
                </a:lnTo>
                <a:lnTo>
                  <a:pt x="4145393" y="439462"/>
                </a:lnTo>
                <a:lnTo>
                  <a:pt x="4189390" y="462214"/>
                </a:lnTo>
                <a:lnTo>
                  <a:pt x="4224085" y="496909"/>
                </a:lnTo>
                <a:lnTo>
                  <a:pt x="4246837" y="540906"/>
                </a:lnTo>
                <a:lnTo>
                  <a:pt x="4255008" y="591565"/>
                </a:lnTo>
                <a:lnTo>
                  <a:pt x="4255008" y="1232662"/>
                </a:lnTo>
                <a:lnTo>
                  <a:pt x="4246837" y="1283321"/>
                </a:lnTo>
                <a:lnTo>
                  <a:pt x="4224085" y="1327318"/>
                </a:lnTo>
                <a:lnTo>
                  <a:pt x="4189390" y="1362013"/>
                </a:lnTo>
                <a:lnTo>
                  <a:pt x="4145393" y="1384765"/>
                </a:lnTo>
                <a:lnTo>
                  <a:pt x="4094734" y="1392936"/>
                </a:lnTo>
                <a:lnTo>
                  <a:pt x="2894329" y="1392936"/>
                </a:lnTo>
                <a:lnTo>
                  <a:pt x="2843670" y="1384765"/>
                </a:lnTo>
                <a:lnTo>
                  <a:pt x="2799673" y="1362013"/>
                </a:lnTo>
                <a:lnTo>
                  <a:pt x="2764978" y="1327318"/>
                </a:lnTo>
                <a:lnTo>
                  <a:pt x="2742226" y="1283321"/>
                </a:lnTo>
                <a:lnTo>
                  <a:pt x="2734055" y="1232662"/>
                </a:lnTo>
                <a:lnTo>
                  <a:pt x="2734055" y="5915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160" y="764884"/>
            <a:ext cx="649662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Kubernetes</a:t>
            </a:r>
            <a:r>
              <a:rPr spc="-124" dirty="0"/>
              <a:t> </a:t>
            </a:r>
            <a:r>
              <a:rPr spc="-34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14746" y="3829621"/>
            <a:ext cx="491966" cy="2597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1613" spc="-8" dirty="0">
                <a:latin typeface="Calibri"/>
                <a:cs typeface="Calibri"/>
              </a:rPr>
              <a:t>Pod</a:t>
            </a:r>
            <a:r>
              <a:rPr sz="1613" spc="-49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2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1379" y="2432875"/>
            <a:ext cx="996791" cy="2597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1613" dirty="0">
                <a:latin typeface="Calibri"/>
                <a:cs typeface="Calibri"/>
              </a:rPr>
              <a:t>Container</a:t>
            </a:r>
            <a:r>
              <a:rPr sz="1613" spc="-30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3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7426" y="3820249"/>
            <a:ext cx="492443" cy="26023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613" spc="-4" dirty="0">
                <a:latin typeface="Calibri"/>
                <a:cs typeface="Calibri"/>
              </a:rPr>
              <a:t>Pod</a:t>
            </a:r>
            <a:r>
              <a:rPr sz="1613" spc="-56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1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9274" y="1983105"/>
            <a:ext cx="1394460" cy="2162651"/>
          </a:xfrm>
          <a:custGeom>
            <a:avLst/>
            <a:gdLst/>
            <a:ahLst/>
            <a:cxnLst/>
            <a:rect l="l" t="t" r="r" b="b"/>
            <a:pathLst>
              <a:path w="1859279" h="2883535">
                <a:moveTo>
                  <a:pt x="0" y="309880"/>
                </a:moveTo>
                <a:lnTo>
                  <a:pt x="3358" y="264076"/>
                </a:lnTo>
                <a:lnTo>
                  <a:pt x="13115" y="220362"/>
                </a:lnTo>
                <a:lnTo>
                  <a:pt x="28792" y="179219"/>
                </a:lnTo>
                <a:lnTo>
                  <a:pt x="49909" y="141123"/>
                </a:lnTo>
                <a:lnTo>
                  <a:pt x="75990" y="106554"/>
                </a:lnTo>
                <a:lnTo>
                  <a:pt x="106554" y="75990"/>
                </a:lnTo>
                <a:lnTo>
                  <a:pt x="141123" y="49909"/>
                </a:lnTo>
                <a:lnTo>
                  <a:pt x="179219" y="28792"/>
                </a:lnTo>
                <a:lnTo>
                  <a:pt x="220362" y="13115"/>
                </a:lnTo>
                <a:lnTo>
                  <a:pt x="264076" y="3358"/>
                </a:lnTo>
                <a:lnTo>
                  <a:pt x="309880" y="0"/>
                </a:lnTo>
                <a:lnTo>
                  <a:pt x="1549400" y="0"/>
                </a:lnTo>
                <a:lnTo>
                  <a:pt x="1595203" y="3358"/>
                </a:lnTo>
                <a:lnTo>
                  <a:pt x="1638917" y="13115"/>
                </a:lnTo>
                <a:lnTo>
                  <a:pt x="1680060" y="28792"/>
                </a:lnTo>
                <a:lnTo>
                  <a:pt x="1718156" y="49909"/>
                </a:lnTo>
                <a:lnTo>
                  <a:pt x="1752725" y="75990"/>
                </a:lnTo>
                <a:lnTo>
                  <a:pt x="1783289" y="106554"/>
                </a:lnTo>
                <a:lnTo>
                  <a:pt x="1809370" y="141123"/>
                </a:lnTo>
                <a:lnTo>
                  <a:pt x="1830487" y="179219"/>
                </a:lnTo>
                <a:lnTo>
                  <a:pt x="1846164" y="220362"/>
                </a:lnTo>
                <a:lnTo>
                  <a:pt x="1855921" y="264076"/>
                </a:lnTo>
                <a:lnTo>
                  <a:pt x="1859280" y="309880"/>
                </a:lnTo>
                <a:lnTo>
                  <a:pt x="1859280" y="2573528"/>
                </a:lnTo>
                <a:lnTo>
                  <a:pt x="1855921" y="2619331"/>
                </a:lnTo>
                <a:lnTo>
                  <a:pt x="1846164" y="2663045"/>
                </a:lnTo>
                <a:lnTo>
                  <a:pt x="1830487" y="2704188"/>
                </a:lnTo>
                <a:lnTo>
                  <a:pt x="1809370" y="2742284"/>
                </a:lnTo>
                <a:lnTo>
                  <a:pt x="1783289" y="2776853"/>
                </a:lnTo>
                <a:lnTo>
                  <a:pt x="1752725" y="2807417"/>
                </a:lnTo>
                <a:lnTo>
                  <a:pt x="1718156" y="2833498"/>
                </a:lnTo>
                <a:lnTo>
                  <a:pt x="1680060" y="2854615"/>
                </a:lnTo>
                <a:lnTo>
                  <a:pt x="1638917" y="2870292"/>
                </a:lnTo>
                <a:lnTo>
                  <a:pt x="1595203" y="2880049"/>
                </a:lnTo>
                <a:lnTo>
                  <a:pt x="1549400" y="2883408"/>
                </a:lnTo>
                <a:lnTo>
                  <a:pt x="309880" y="2883408"/>
                </a:lnTo>
                <a:lnTo>
                  <a:pt x="264076" y="2880049"/>
                </a:lnTo>
                <a:lnTo>
                  <a:pt x="220362" y="2870292"/>
                </a:lnTo>
                <a:lnTo>
                  <a:pt x="179219" y="2854615"/>
                </a:lnTo>
                <a:lnTo>
                  <a:pt x="141123" y="2833498"/>
                </a:lnTo>
                <a:lnTo>
                  <a:pt x="106554" y="2807417"/>
                </a:lnTo>
                <a:lnTo>
                  <a:pt x="75990" y="2776853"/>
                </a:lnTo>
                <a:lnTo>
                  <a:pt x="49909" y="2742284"/>
                </a:lnTo>
                <a:lnTo>
                  <a:pt x="28792" y="2704188"/>
                </a:lnTo>
                <a:lnTo>
                  <a:pt x="13115" y="2663045"/>
                </a:lnTo>
                <a:lnTo>
                  <a:pt x="3358" y="2619331"/>
                </a:lnTo>
                <a:lnTo>
                  <a:pt x="0" y="2573528"/>
                </a:lnTo>
                <a:lnTo>
                  <a:pt x="0" y="309880"/>
                </a:lnTo>
                <a:close/>
              </a:path>
              <a:path w="1859279" h="2883535">
                <a:moveTo>
                  <a:pt x="169164" y="316992"/>
                </a:moveTo>
                <a:lnTo>
                  <a:pt x="177320" y="266407"/>
                </a:lnTo>
                <a:lnTo>
                  <a:pt x="200034" y="222479"/>
                </a:lnTo>
                <a:lnTo>
                  <a:pt x="234671" y="187842"/>
                </a:lnTo>
                <a:lnTo>
                  <a:pt x="278599" y="165128"/>
                </a:lnTo>
                <a:lnTo>
                  <a:pt x="329184" y="156972"/>
                </a:lnTo>
                <a:lnTo>
                  <a:pt x="1530095" y="156972"/>
                </a:lnTo>
                <a:lnTo>
                  <a:pt x="1580680" y="165128"/>
                </a:lnTo>
                <a:lnTo>
                  <a:pt x="1624608" y="187842"/>
                </a:lnTo>
                <a:lnTo>
                  <a:pt x="1659245" y="222479"/>
                </a:lnTo>
                <a:lnTo>
                  <a:pt x="1681959" y="266407"/>
                </a:lnTo>
                <a:lnTo>
                  <a:pt x="1690116" y="316992"/>
                </a:lnTo>
                <a:lnTo>
                  <a:pt x="1690116" y="957072"/>
                </a:lnTo>
                <a:lnTo>
                  <a:pt x="1681959" y="1007656"/>
                </a:lnTo>
                <a:lnTo>
                  <a:pt x="1659245" y="1051584"/>
                </a:lnTo>
                <a:lnTo>
                  <a:pt x="1624608" y="1086221"/>
                </a:lnTo>
                <a:lnTo>
                  <a:pt x="1580680" y="1108935"/>
                </a:lnTo>
                <a:lnTo>
                  <a:pt x="1530095" y="1117092"/>
                </a:lnTo>
                <a:lnTo>
                  <a:pt x="329184" y="1117092"/>
                </a:lnTo>
                <a:lnTo>
                  <a:pt x="278599" y="1108935"/>
                </a:lnTo>
                <a:lnTo>
                  <a:pt x="234671" y="1086221"/>
                </a:lnTo>
                <a:lnTo>
                  <a:pt x="200034" y="1051584"/>
                </a:lnTo>
                <a:lnTo>
                  <a:pt x="177320" y="1007656"/>
                </a:lnTo>
                <a:lnTo>
                  <a:pt x="169164" y="957072"/>
                </a:lnTo>
                <a:lnTo>
                  <a:pt x="169164" y="316992"/>
                </a:lnTo>
                <a:close/>
              </a:path>
              <a:path w="1859279" h="2883535">
                <a:moveTo>
                  <a:pt x="208787" y="1421892"/>
                </a:moveTo>
                <a:lnTo>
                  <a:pt x="216944" y="1371307"/>
                </a:lnTo>
                <a:lnTo>
                  <a:pt x="239658" y="1327379"/>
                </a:lnTo>
                <a:lnTo>
                  <a:pt x="274295" y="1292742"/>
                </a:lnTo>
                <a:lnTo>
                  <a:pt x="318223" y="1270028"/>
                </a:lnTo>
                <a:lnTo>
                  <a:pt x="368807" y="1261872"/>
                </a:lnTo>
                <a:lnTo>
                  <a:pt x="1569720" y="1261872"/>
                </a:lnTo>
                <a:lnTo>
                  <a:pt x="1620304" y="1270028"/>
                </a:lnTo>
                <a:lnTo>
                  <a:pt x="1664232" y="1292742"/>
                </a:lnTo>
                <a:lnTo>
                  <a:pt x="1698869" y="1327379"/>
                </a:lnTo>
                <a:lnTo>
                  <a:pt x="1721583" y="1371307"/>
                </a:lnTo>
                <a:lnTo>
                  <a:pt x="1729740" y="1421892"/>
                </a:lnTo>
                <a:lnTo>
                  <a:pt x="1729740" y="2061972"/>
                </a:lnTo>
                <a:lnTo>
                  <a:pt x="1721583" y="2112556"/>
                </a:lnTo>
                <a:lnTo>
                  <a:pt x="1698869" y="2156484"/>
                </a:lnTo>
                <a:lnTo>
                  <a:pt x="1664232" y="2191121"/>
                </a:lnTo>
                <a:lnTo>
                  <a:pt x="1620304" y="2213835"/>
                </a:lnTo>
                <a:lnTo>
                  <a:pt x="1569720" y="2221992"/>
                </a:lnTo>
                <a:lnTo>
                  <a:pt x="368807" y="2221992"/>
                </a:lnTo>
                <a:lnTo>
                  <a:pt x="318223" y="2213835"/>
                </a:lnTo>
                <a:lnTo>
                  <a:pt x="274295" y="2191121"/>
                </a:lnTo>
                <a:lnTo>
                  <a:pt x="239658" y="2156484"/>
                </a:lnTo>
                <a:lnTo>
                  <a:pt x="216944" y="2112556"/>
                </a:lnTo>
                <a:lnTo>
                  <a:pt x="208787" y="2061972"/>
                </a:lnTo>
                <a:lnTo>
                  <a:pt x="208787" y="14218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" name="object 8"/>
          <p:cNvSpPr txBox="1"/>
          <p:nvPr/>
        </p:nvSpPr>
        <p:spPr>
          <a:xfrm>
            <a:off x="1293019" y="2279713"/>
            <a:ext cx="996791" cy="2597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1613" dirty="0">
                <a:latin typeface="Calibri"/>
                <a:cs typeface="Calibri"/>
              </a:rPr>
              <a:t>Container</a:t>
            </a:r>
            <a:r>
              <a:rPr sz="1613" spc="-30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1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3019" y="3162775"/>
            <a:ext cx="996791" cy="2597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1613" dirty="0">
                <a:latin typeface="Calibri"/>
                <a:cs typeface="Calibri"/>
              </a:rPr>
              <a:t>Container</a:t>
            </a:r>
            <a:r>
              <a:rPr sz="1613" spc="-30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2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24477" y="1983105"/>
            <a:ext cx="1394460" cy="2162651"/>
          </a:xfrm>
          <a:custGeom>
            <a:avLst/>
            <a:gdLst/>
            <a:ahLst/>
            <a:cxnLst/>
            <a:rect l="l" t="t" r="r" b="b"/>
            <a:pathLst>
              <a:path w="1859279" h="2883535">
                <a:moveTo>
                  <a:pt x="0" y="309880"/>
                </a:moveTo>
                <a:lnTo>
                  <a:pt x="3358" y="264076"/>
                </a:lnTo>
                <a:lnTo>
                  <a:pt x="13115" y="220362"/>
                </a:lnTo>
                <a:lnTo>
                  <a:pt x="28792" y="179219"/>
                </a:lnTo>
                <a:lnTo>
                  <a:pt x="49909" y="141123"/>
                </a:lnTo>
                <a:lnTo>
                  <a:pt x="75990" y="106554"/>
                </a:lnTo>
                <a:lnTo>
                  <a:pt x="106554" y="75990"/>
                </a:lnTo>
                <a:lnTo>
                  <a:pt x="141123" y="49909"/>
                </a:lnTo>
                <a:lnTo>
                  <a:pt x="179219" y="28792"/>
                </a:lnTo>
                <a:lnTo>
                  <a:pt x="220362" y="13115"/>
                </a:lnTo>
                <a:lnTo>
                  <a:pt x="264076" y="3358"/>
                </a:lnTo>
                <a:lnTo>
                  <a:pt x="309880" y="0"/>
                </a:lnTo>
                <a:lnTo>
                  <a:pt x="1549400" y="0"/>
                </a:lnTo>
                <a:lnTo>
                  <a:pt x="1595203" y="3358"/>
                </a:lnTo>
                <a:lnTo>
                  <a:pt x="1638917" y="13115"/>
                </a:lnTo>
                <a:lnTo>
                  <a:pt x="1680060" y="28792"/>
                </a:lnTo>
                <a:lnTo>
                  <a:pt x="1718156" y="49909"/>
                </a:lnTo>
                <a:lnTo>
                  <a:pt x="1752725" y="75990"/>
                </a:lnTo>
                <a:lnTo>
                  <a:pt x="1783289" y="106554"/>
                </a:lnTo>
                <a:lnTo>
                  <a:pt x="1809370" y="141123"/>
                </a:lnTo>
                <a:lnTo>
                  <a:pt x="1830487" y="179219"/>
                </a:lnTo>
                <a:lnTo>
                  <a:pt x="1846164" y="220362"/>
                </a:lnTo>
                <a:lnTo>
                  <a:pt x="1855921" y="264076"/>
                </a:lnTo>
                <a:lnTo>
                  <a:pt x="1859279" y="309880"/>
                </a:lnTo>
                <a:lnTo>
                  <a:pt x="1859279" y="2573528"/>
                </a:lnTo>
                <a:lnTo>
                  <a:pt x="1855921" y="2619331"/>
                </a:lnTo>
                <a:lnTo>
                  <a:pt x="1846164" y="2663045"/>
                </a:lnTo>
                <a:lnTo>
                  <a:pt x="1830487" y="2704188"/>
                </a:lnTo>
                <a:lnTo>
                  <a:pt x="1809370" y="2742284"/>
                </a:lnTo>
                <a:lnTo>
                  <a:pt x="1783289" y="2776853"/>
                </a:lnTo>
                <a:lnTo>
                  <a:pt x="1752725" y="2807417"/>
                </a:lnTo>
                <a:lnTo>
                  <a:pt x="1718156" y="2833498"/>
                </a:lnTo>
                <a:lnTo>
                  <a:pt x="1680060" y="2854615"/>
                </a:lnTo>
                <a:lnTo>
                  <a:pt x="1638917" y="2870292"/>
                </a:lnTo>
                <a:lnTo>
                  <a:pt x="1595203" y="2880049"/>
                </a:lnTo>
                <a:lnTo>
                  <a:pt x="1549400" y="2883408"/>
                </a:lnTo>
                <a:lnTo>
                  <a:pt x="309880" y="2883408"/>
                </a:lnTo>
                <a:lnTo>
                  <a:pt x="264076" y="2880049"/>
                </a:lnTo>
                <a:lnTo>
                  <a:pt x="220362" y="2870292"/>
                </a:lnTo>
                <a:lnTo>
                  <a:pt x="179219" y="2854615"/>
                </a:lnTo>
                <a:lnTo>
                  <a:pt x="141123" y="2833498"/>
                </a:lnTo>
                <a:lnTo>
                  <a:pt x="106554" y="2807417"/>
                </a:lnTo>
                <a:lnTo>
                  <a:pt x="75990" y="2776853"/>
                </a:lnTo>
                <a:lnTo>
                  <a:pt x="49909" y="2742284"/>
                </a:lnTo>
                <a:lnTo>
                  <a:pt x="28792" y="2704188"/>
                </a:lnTo>
                <a:lnTo>
                  <a:pt x="13115" y="2663045"/>
                </a:lnTo>
                <a:lnTo>
                  <a:pt x="3358" y="2619331"/>
                </a:lnTo>
                <a:lnTo>
                  <a:pt x="0" y="2573528"/>
                </a:lnTo>
                <a:lnTo>
                  <a:pt x="0" y="309880"/>
                </a:lnTo>
                <a:close/>
              </a:path>
              <a:path w="1859279" h="2883535">
                <a:moveTo>
                  <a:pt x="169163" y="316992"/>
                </a:moveTo>
                <a:lnTo>
                  <a:pt x="177320" y="266407"/>
                </a:lnTo>
                <a:lnTo>
                  <a:pt x="200034" y="222479"/>
                </a:lnTo>
                <a:lnTo>
                  <a:pt x="234671" y="187842"/>
                </a:lnTo>
                <a:lnTo>
                  <a:pt x="278599" y="165128"/>
                </a:lnTo>
                <a:lnTo>
                  <a:pt x="329184" y="156972"/>
                </a:lnTo>
                <a:lnTo>
                  <a:pt x="1530096" y="156972"/>
                </a:lnTo>
                <a:lnTo>
                  <a:pt x="1580680" y="165128"/>
                </a:lnTo>
                <a:lnTo>
                  <a:pt x="1624608" y="187842"/>
                </a:lnTo>
                <a:lnTo>
                  <a:pt x="1659245" y="222479"/>
                </a:lnTo>
                <a:lnTo>
                  <a:pt x="1681959" y="266407"/>
                </a:lnTo>
                <a:lnTo>
                  <a:pt x="1690116" y="316992"/>
                </a:lnTo>
                <a:lnTo>
                  <a:pt x="1690116" y="957072"/>
                </a:lnTo>
                <a:lnTo>
                  <a:pt x="1681959" y="1007656"/>
                </a:lnTo>
                <a:lnTo>
                  <a:pt x="1659245" y="1051584"/>
                </a:lnTo>
                <a:lnTo>
                  <a:pt x="1624608" y="1086221"/>
                </a:lnTo>
                <a:lnTo>
                  <a:pt x="1580680" y="1108935"/>
                </a:lnTo>
                <a:lnTo>
                  <a:pt x="1530096" y="1117092"/>
                </a:lnTo>
                <a:lnTo>
                  <a:pt x="329184" y="1117092"/>
                </a:lnTo>
                <a:lnTo>
                  <a:pt x="278599" y="1108935"/>
                </a:lnTo>
                <a:lnTo>
                  <a:pt x="234671" y="1086221"/>
                </a:lnTo>
                <a:lnTo>
                  <a:pt x="200034" y="1051584"/>
                </a:lnTo>
                <a:lnTo>
                  <a:pt x="177320" y="1007656"/>
                </a:lnTo>
                <a:lnTo>
                  <a:pt x="169163" y="957072"/>
                </a:lnTo>
                <a:lnTo>
                  <a:pt x="169163" y="316992"/>
                </a:lnTo>
                <a:close/>
              </a:path>
              <a:path w="1859279" h="2883535">
                <a:moveTo>
                  <a:pt x="208787" y="1421892"/>
                </a:moveTo>
                <a:lnTo>
                  <a:pt x="216944" y="1371307"/>
                </a:lnTo>
                <a:lnTo>
                  <a:pt x="239658" y="1327379"/>
                </a:lnTo>
                <a:lnTo>
                  <a:pt x="274295" y="1292742"/>
                </a:lnTo>
                <a:lnTo>
                  <a:pt x="318223" y="1270028"/>
                </a:lnTo>
                <a:lnTo>
                  <a:pt x="368808" y="1261872"/>
                </a:lnTo>
                <a:lnTo>
                  <a:pt x="1569720" y="1261872"/>
                </a:lnTo>
                <a:lnTo>
                  <a:pt x="1620304" y="1270028"/>
                </a:lnTo>
                <a:lnTo>
                  <a:pt x="1664232" y="1292742"/>
                </a:lnTo>
                <a:lnTo>
                  <a:pt x="1698869" y="1327379"/>
                </a:lnTo>
                <a:lnTo>
                  <a:pt x="1721583" y="1371307"/>
                </a:lnTo>
                <a:lnTo>
                  <a:pt x="1729740" y="1421892"/>
                </a:lnTo>
                <a:lnTo>
                  <a:pt x="1729740" y="2061972"/>
                </a:lnTo>
                <a:lnTo>
                  <a:pt x="1721583" y="2112556"/>
                </a:lnTo>
                <a:lnTo>
                  <a:pt x="1698869" y="2156484"/>
                </a:lnTo>
                <a:lnTo>
                  <a:pt x="1664232" y="2191121"/>
                </a:lnTo>
                <a:lnTo>
                  <a:pt x="1620304" y="2213835"/>
                </a:lnTo>
                <a:lnTo>
                  <a:pt x="1569720" y="2221992"/>
                </a:lnTo>
                <a:lnTo>
                  <a:pt x="368808" y="2221992"/>
                </a:lnTo>
                <a:lnTo>
                  <a:pt x="318223" y="2213835"/>
                </a:lnTo>
                <a:lnTo>
                  <a:pt x="274295" y="2191121"/>
                </a:lnTo>
                <a:lnTo>
                  <a:pt x="239658" y="2156484"/>
                </a:lnTo>
                <a:lnTo>
                  <a:pt x="216944" y="2112556"/>
                </a:lnTo>
                <a:lnTo>
                  <a:pt x="208787" y="2061972"/>
                </a:lnTo>
                <a:lnTo>
                  <a:pt x="208787" y="14218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11" name="object 11"/>
          <p:cNvSpPr txBox="1"/>
          <p:nvPr/>
        </p:nvSpPr>
        <p:spPr>
          <a:xfrm>
            <a:off x="4068223" y="2279713"/>
            <a:ext cx="996791" cy="2597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1613" dirty="0">
                <a:latin typeface="Calibri"/>
                <a:cs typeface="Calibri"/>
              </a:rPr>
              <a:t>Container</a:t>
            </a:r>
            <a:r>
              <a:rPr sz="1613" spc="-30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4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8223" y="3162775"/>
            <a:ext cx="996791" cy="2597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1613" dirty="0">
                <a:latin typeface="Calibri"/>
                <a:cs typeface="Calibri"/>
              </a:rPr>
              <a:t>Container</a:t>
            </a:r>
            <a:r>
              <a:rPr sz="1613" spc="-30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5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2916" y="3820249"/>
            <a:ext cx="1879759" cy="26023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  <a:tabLst>
                <a:tab pos="1396841" algn="l"/>
              </a:tabLst>
            </a:pPr>
            <a:r>
              <a:rPr sz="1613" spc="-4" dirty="0">
                <a:latin typeface="Calibri"/>
                <a:cs typeface="Calibri"/>
              </a:rPr>
              <a:t>Pod</a:t>
            </a:r>
            <a:r>
              <a:rPr sz="1613" spc="4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3	</a:t>
            </a:r>
            <a:r>
              <a:rPr sz="1613" spc="-4" dirty="0">
                <a:latin typeface="Calibri"/>
                <a:cs typeface="Calibri"/>
              </a:rPr>
              <a:t>Pod</a:t>
            </a:r>
            <a:r>
              <a:rPr sz="1613" spc="-53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4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12080" y="1983105"/>
            <a:ext cx="1394460" cy="2162651"/>
          </a:xfrm>
          <a:custGeom>
            <a:avLst/>
            <a:gdLst/>
            <a:ahLst/>
            <a:cxnLst/>
            <a:rect l="l" t="t" r="r" b="b"/>
            <a:pathLst>
              <a:path w="1859279" h="2883535">
                <a:moveTo>
                  <a:pt x="0" y="309880"/>
                </a:moveTo>
                <a:lnTo>
                  <a:pt x="3358" y="264076"/>
                </a:lnTo>
                <a:lnTo>
                  <a:pt x="13115" y="220362"/>
                </a:lnTo>
                <a:lnTo>
                  <a:pt x="28792" y="179219"/>
                </a:lnTo>
                <a:lnTo>
                  <a:pt x="49909" y="141123"/>
                </a:lnTo>
                <a:lnTo>
                  <a:pt x="75990" y="106554"/>
                </a:lnTo>
                <a:lnTo>
                  <a:pt x="106554" y="75990"/>
                </a:lnTo>
                <a:lnTo>
                  <a:pt x="141123" y="49909"/>
                </a:lnTo>
                <a:lnTo>
                  <a:pt x="179219" y="28792"/>
                </a:lnTo>
                <a:lnTo>
                  <a:pt x="220362" y="13115"/>
                </a:lnTo>
                <a:lnTo>
                  <a:pt x="264076" y="3358"/>
                </a:lnTo>
                <a:lnTo>
                  <a:pt x="309879" y="0"/>
                </a:lnTo>
                <a:lnTo>
                  <a:pt x="1549400" y="0"/>
                </a:lnTo>
                <a:lnTo>
                  <a:pt x="1595203" y="3358"/>
                </a:lnTo>
                <a:lnTo>
                  <a:pt x="1638917" y="13115"/>
                </a:lnTo>
                <a:lnTo>
                  <a:pt x="1680060" y="28792"/>
                </a:lnTo>
                <a:lnTo>
                  <a:pt x="1718156" y="49909"/>
                </a:lnTo>
                <a:lnTo>
                  <a:pt x="1752725" y="75990"/>
                </a:lnTo>
                <a:lnTo>
                  <a:pt x="1783289" y="106554"/>
                </a:lnTo>
                <a:lnTo>
                  <a:pt x="1809370" y="141123"/>
                </a:lnTo>
                <a:lnTo>
                  <a:pt x="1830487" y="179219"/>
                </a:lnTo>
                <a:lnTo>
                  <a:pt x="1846164" y="220362"/>
                </a:lnTo>
                <a:lnTo>
                  <a:pt x="1855921" y="264076"/>
                </a:lnTo>
                <a:lnTo>
                  <a:pt x="1859279" y="309880"/>
                </a:lnTo>
                <a:lnTo>
                  <a:pt x="1859279" y="2573528"/>
                </a:lnTo>
                <a:lnTo>
                  <a:pt x="1855921" y="2619331"/>
                </a:lnTo>
                <a:lnTo>
                  <a:pt x="1846164" y="2663045"/>
                </a:lnTo>
                <a:lnTo>
                  <a:pt x="1830487" y="2704188"/>
                </a:lnTo>
                <a:lnTo>
                  <a:pt x="1809370" y="2742284"/>
                </a:lnTo>
                <a:lnTo>
                  <a:pt x="1783289" y="2776853"/>
                </a:lnTo>
                <a:lnTo>
                  <a:pt x="1752725" y="2807417"/>
                </a:lnTo>
                <a:lnTo>
                  <a:pt x="1718156" y="2833498"/>
                </a:lnTo>
                <a:lnTo>
                  <a:pt x="1680060" y="2854615"/>
                </a:lnTo>
                <a:lnTo>
                  <a:pt x="1638917" y="2870292"/>
                </a:lnTo>
                <a:lnTo>
                  <a:pt x="1595203" y="2880049"/>
                </a:lnTo>
                <a:lnTo>
                  <a:pt x="1549400" y="2883408"/>
                </a:lnTo>
                <a:lnTo>
                  <a:pt x="309879" y="2883408"/>
                </a:lnTo>
                <a:lnTo>
                  <a:pt x="264076" y="2880049"/>
                </a:lnTo>
                <a:lnTo>
                  <a:pt x="220362" y="2870292"/>
                </a:lnTo>
                <a:lnTo>
                  <a:pt x="179219" y="2854615"/>
                </a:lnTo>
                <a:lnTo>
                  <a:pt x="141123" y="2833498"/>
                </a:lnTo>
                <a:lnTo>
                  <a:pt x="106554" y="2807417"/>
                </a:lnTo>
                <a:lnTo>
                  <a:pt x="75990" y="2776853"/>
                </a:lnTo>
                <a:lnTo>
                  <a:pt x="49909" y="2742284"/>
                </a:lnTo>
                <a:lnTo>
                  <a:pt x="28792" y="2704188"/>
                </a:lnTo>
                <a:lnTo>
                  <a:pt x="13115" y="2663045"/>
                </a:lnTo>
                <a:lnTo>
                  <a:pt x="3358" y="2619331"/>
                </a:lnTo>
                <a:lnTo>
                  <a:pt x="0" y="2573528"/>
                </a:lnTo>
                <a:lnTo>
                  <a:pt x="0" y="309880"/>
                </a:lnTo>
                <a:close/>
              </a:path>
              <a:path w="1859279" h="2883535">
                <a:moveTo>
                  <a:pt x="169163" y="316992"/>
                </a:moveTo>
                <a:lnTo>
                  <a:pt x="177320" y="266407"/>
                </a:lnTo>
                <a:lnTo>
                  <a:pt x="200034" y="222479"/>
                </a:lnTo>
                <a:lnTo>
                  <a:pt x="234671" y="187842"/>
                </a:lnTo>
                <a:lnTo>
                  <a:pt x="278599" y="165128"/>
                </a:lnTo>
                <a:lnTo>
                  <a:pt x="329183" y="156972"/>
                </a:lnTo>
                <a:lnTo>
                  <a:pt x="1530095" y="156972"/>
                </a:lnTo>
                <a:lnTo>
                  <a:pt x="1580680" y="165128"/>
                </a:lnTo>
                <a:lnTo>
                  <a:pt x="1624608" y="187842"/>
                </a:lnTo>
                <a:lnTo>
                  <a:pt x="1659245" y="222479"/>
                </a:lnTo>
                <a:lnTo>
                  <a:pt x="1681959" y="266407"/>
                </a:lnTo>
                <a:lnTo>
                  <a:pt x="1690115" y="316992"/>
                </a:lnTo>
                <a:lnTo>
                  <a:pt x="1690115" y="957072"/>
                </a:lnTo>
                <a:lnTo>
                  <a:pt x="1681959" y="1007656"/>
                </a:lnTo>
                <a:lnTo>
                  <a:pt x="1659245" y="1051584"/>
                </a:lnTo>
                <a:lnTo>
                  <a:pt x="1624608" y="1086221"/>
                </a:lnTo>
                <a:lnTo>
                  <a:pt x="1580680" y="1108935"/>
                </a:lnTo>
                <a:lnTo>
                  <a:pt x="1530095" y="1117092"/>
                </a:lnTo>
                <a:lnTo>
                  <a:pt x="329183" y="1117092"/>
                </a:lnTo>
                <a:lnTo>
                  <a:pt x="278599" y="1108935"/>
                </a:lnTo>
                <a:lnTo>
                  <a:pt x="234671" y="1086221"/>
                </a:lnTo>
                <a:lnTo>
                  <a:pt x="200034" y="1051584"/>
                </a:lnTo>
                <a:lnTo>
                  <a:pt x="177320" y="1007656"/>
                </a:lnTo>
                <a:lnTo>
                  <a:pt x="169163" y="957072"/>
                </a:lnTo>
                <a:lnTo>
                  <a:pt x="169163" y="316992"/>
                </a:lnTo>
                <a:close/>
              </a:path>
              <a:path w="1859279" h="2883535">
                <a:moveTo>
                  <a:pt x="207263" y="1421892"/>
                </a:moveTo>
                <a:lnTo>
                  <a:pt x="215420" y="1371307"/>
                </a:lnTo>
                <a:lnTo>
                  <a:pt x="238134" y="1327379"/>
                </a:lnTo>
                <a:lnTo>
                  <a:pt x="272771" y="1292742"/>
                </a:lnTo>
                <a:lnTo>
                  <a:pt x="316699" y="1270028"/>
                </a:lnTo>
                <a:lnTo>
                  <a:pt x="367283" y="1261872"/>
                </a:lnTo>
                <a:lnTo>
                  <a:pt x="1568195" y="1261872"/>
                </a:lnTo>
                <a:lnTo>
                  <a:pt x="1618780" y="1270028"/>
                </a:lnTo>
                <a:lnTo>
                  <a:pt x="1662708" y="1292742"/>
                </a:lnTo>
                <a:lnTo>
                  <a:pt x="1697345" y="1327379"/>
                </a:lnTo>
                <a:lnTo>
                  <a:pt x="1720059" y="1371307"/>
                </a:lnTo>
                <a:lnTo>
                  <a:pt x="1728215" y="1421892"/>
                </a:lnTo>
                <a:lnTo>
                  <a:pt x="1728215" y="2061972"/>
                </a:lnTo>
                <a:lnTo>
                  <a:pt x="1720059" y="2112556"/>
                </a:lnTo>
                <a:lnTo>
                  <a:pt x="1697345" y="2156484"/>
                </a:lnTo>
                <a:lnTo>
                  <a:pt x="1662708" y="2191121"/>
                </a:lnTo>
                <a:lnTo>
                  <a:pt x="1618780" y="2213835"/>
                </a:lnTo>
                <a:lnTo>
                  <a:pt x="1568195" y="2221992"/>
                </a:lnTo>
                <a:lnTo>
                  <a:pt x="367283" y="2221992"/>
                </a:lnTo>
                <a:lnTo>
                  <a:pt x="316699" y="2213835"/>
                </a:lnTo>
                <a:lnTo>
                  <a:pt x="272771" y="2191121"/>
                </a:lnTo>
                <a:lnTo>
                  <a:pt x="238134" y="2156484"/>
                </a:lnTo>
                <a:lnTo>
                  <a:pt x="215420" y="2112556"/>
                </a:lnTo>
                <a:lnTo>
                  <a:pt x="207263" y="2061972"/>
                </a:lnTo>
                <a:lnTo>
                  <a:pt x="207263" y="14218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15" name="object 15"/>
          <p:cNvSpPr txBox="1"/>
          <p:nvPr/>
        </p:nvSpPr>
        <p:spPr>
          <a:xfrm>
            <a:off x="5456111" y="2279713"/>
            <a:ext cx="996791" cy="2597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1613" dirty="0">
                <a:latin typeface="Calibri"/>
                <a:cs typeface="Calibri"/>
              </a:rPr>
              <a:t>Container</a:t>
            </a:r>
            <a:r>
              <a:rPr sz="1613" spc="-30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6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56111" y="3162775"/>
            <a:ext cx="996791" cy="2597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1613" dirty="0">
                <a:latin typeface="Calibri"/>
                <a:cs typeface="Calibri"/>
              </a:rPr>
              <a:t>Container</a:t>
            </a:r>
            <a:r>
              <a:rPr sz="1613" spc="-30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7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58120" y="3820249"/>
            <a:ext cx="492443" cy="26023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613" spc="-4" dirty="0">
                <a:latin typeface="Calibri"/>
                <a:cs typeface="Calibri"/>
              </a:rPr>
              <a:t>Pod</a:t>
            </a:r>
            <a:r>
              <a:rPr sz="1613" spc="-56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5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99682" y="1983105"/>
            <a:ext cx="1394460" cy="2162651"/>
          </a:xfrm>
          <a:custGeom>
            <a:avLst/>
            <a:gdLst/>
            <a:ahLst/>
            <a:cxnLst/>
            <a:rect l="l" t="t" r="r" b="b"/>
            <a:pathLst>
              <a:path w="1859279" h="2883535">
                <a:moveTo>
                  <a:pt x="0" y="309880"/>
                </a:moveTo>
                <a:lnTo>
                  <a:pt x="3358" y="264076"/>
                </a:lnTo>
                <a:lnTo>
                  <a:pt x="13115" y="220362"/>
                </a:lnTo>
                <a:lnTo>
                  <a:pt x="28792" y="179219"/>
                </a:lnTo>
                <a:lnTo>
                  <a:pt x="49909" y="141123"/>
                </a:lnTo>
                <a:lnTo>
                  <a:pt x="75990" y="106554"/>
                </a:lnTo>
                <a:lnTo>
                  <a:pt x="106554" y="75990"/>
                </a:lnTo>
                <a:lnTo>
                  <a:pt x="141123" y="49909"/>
                </a:lnTo>
                <a:lnTo>
                  <a:pt x="179219" y="28792"/>
                </a:lnTo>
                <a:lnTo>
                  <a:pt x="220362" y="13115"/>
                </a:lnTo>
                <a:lnTo>
                  <a:pt x="264076" y="3358"/>
                </a:lnTo>
                <a:lnTo>
                  <a:pt x="309879" y="0"/>
                </a:lnTo>
                <a:lnTo>
                  <a:pt x="1549400" y="0"/>
                </a:lnTo>
                <a:lnTo>
                  <a:pt x="1595203" y="3358"/>
                </a:lnTo>
                <a:lnTo>
                  <a:pt x="1638917" y="13115"/>
                </a:lnTo>
                <a:lnTo>
                  <a:pt x="1680060" y="28792"/>
                </a:lnTo>
                <a:lnTo>
                  <a:pt x="1718156" y="49909"/>
                </a:lnTo>
                <a:lnTo>
                  <a:pt x="1752725" y="75990"/>
                </a:lnTo>
                <a:lnTo>
                  <a:pt x="1783289" y="106554"/>
                </a:lnTo>
                <a:lnTo>
                  <a:pt x="1809370" y="141123"/>
                </a:lnTo>
                <a:lnTo>
                  <a:pt x="1830487" y="179219"/>
                </a:lnTo>
                <a:lnTo>
                  <a:pt x="1846164" y="220362"/>
                </a:lnTo>
                <a:lnTo>
                  <a:pt x="1855921" y="264076"/>
                </a:lnTo>
                <a:lnTo>
                  <a:pt x="1859279" y="309880"/>
                </a:lnTo>
                <a:lnTo>
                  <a:pt x="1859279" y="2573528"/>
                </a:lnTo>
                <a:lnTo>
                  <a:pt x="1855921" y="2619331"/>
                </a:lnTo>
                <a:lnTo>
                  <a:pt x="1846164" y="2663045"/>
                </a:lnTo>
                <a:lnTo>
                  <a:pt x="1830487" y="2704188"/>
                </a:lnTo>
                <a:lnTo>
                  <a:pt x="1809370" y="2742284"/>
                </a:lnTo>
                <a:lnTo>
                  <a:pt x="1783289" y="2776853"/>
                </a:lnTo>
                <a:lnTo>
                  <a:pt x="1752725" y="2807417"/>
                </a:lnTo>
                <a:lnTo>
                  <a:pt x="1718156" y="2833498"/>
                </a:lnTo>
                <a:lnTo>
                  <a:pt x="1680060" y="2854615"/>
                </a:lnTo>
                <a:lnTo>
                  <a:pt x="1638917" y="2870292"/>
                </a:lnTo>
                <a:lnTo>
                  <a:pt x="1595203" y="2880049"/>
                </a:lnTo>
                <a:lnTo>
                  <a:pt x="1549400" y="2883408"/>
                </a:lnTo>
                <a:lnTo>
                  <a:pt x="309879" y="2883408"/>
                </a:lnTo>
                <a:lnTo>
                  <a:pt x="264076" y="2880049"/>
                </a:lnTo>
                <a:lnTo>
                  <a:pt x="220362" y="2870292"/>
                </a:lnTo>
                <a:lnTo>
                  <a:pt x="179219" y="2854615"/>
                </a:lnTo>
                <a:lnTo>
                  <a:pt x="141123" y="2833498"/>
                </a:lnTo>
                <a:lnTo>
                  <a:pt x="106554" y="2807417"/>
                </a:lnTo>
                <a:lnTo>
                  <a:pt x="75990" y="2776853"/>
                </a:lnTo>
                <a:lnTo>
                  <a:pt x="49909" y="2742284"/>
                </a:lnTo>
                <a:lnTo>
                  <a:pt x="28792" y="2704188"/>
                </a:lnTo>
                <a:lnTo>
                  <a:pt x="13115" y="2663045"/>
                </a:lnTo>
                <a:lnTo>
                  <a:pt x="3358" y="2619331"/>
                </a:lnTo>
                <a:lnTo>
                  <a:pt x="0" y="2573528"/>
                </a:lnTo>
                <a:lnTo>
                  <a:pt x="0" y="309880"/>
                </a:lnTo>
                <a:close/>
              </a:path>
              <a:path w="1859279" h="2883535">
                <a:moveTo>
                  <a:pt x="169164" y="316992"/>
                </a:moveTo>
                <a:lnTo>
                  <a:pt x="177320" y="266407"/>
                </a:lnTo>
                <a:lnTo>
                  <a:pt x="200034" y="222479"/>
                </a:lnTo>
                <a:lnTo>
                  <a:pt x="234671" y="187842"/>
                </a:lnTo>
                <a:lnTo>
                  <a:pt x="278599" y="165128"/>
                </a:lnTo>
                <a:lnTo>
                  <a:pt x="329183" y="156972"/>
                </a:lnTo>
                <a:lnTo>
                  <a:pt x="1530096" y="156972"/>
                </a:lnTo>
                <a:lnTo>
                  <a:pt x="1580680" y="165128"/>
                </a:lnTo>
                <a:lnTo>
                  <a:pt x="1624608" y="187842"/>
                </a:lnTo>
                <a:lnTo>
                  <a:pt x="1659245" y="222479"/>
                </a:lnTo>
                <a:lnTo>
                  <a:pt x="1681959" y="266407"/>
                </a:lnTo>
                <a:lnTo>
                  <a:pt x="1690116" y="316992"/>
                </a:lnTo>
                <a:lnTo>
                  <a:pt x="1690116" y="957072"/>
                </a:lnTo>
                <a:lnTo>
                  <a:pt x="1681959" y="1007656"/>
                </a:lnTo>
                <a:lnTo>
                  <a:pt x="1659245" y="1051584"/>
                </a:lnTo>
                <a:lnTo>
                  <a:pt x="1624608" y="1086221"/>
                </a:lnTo>
                <a:lnTo>
                  <a:pt x="1580680" y="1108935"/>
                </a:lnTo>
                <a:lnTo>
                  <a:pt x="1530096" y="1117092"/>
                </a:lnTo>
                <a:lnTo>
                  <a:pt x="329183" y="1117092"/>
                </a:lnTo>
                <a:lnTo>
                  <a:pt x="278599" y="1108935"/>
                </a:lnTo>
                <a:lnTo>
                  <a:pt x="234671" y="1086221"/>
                </a:lnTo>
                <a:lnTo>
                  <a:pt x="200034" y="1051584"/>
                </a:lnTo>
                <a:lnTo>
                  <a:pt x="177320" y="1007656"/>
                </a:lnTo>
                <a:lnTo>
                  <a:pt x="169164" y="957072"/>
                </a:lnTo>
                <a:lnTo>
                  <a:pt x="169164" y="316992"/>
                </a:lnTo>
                <a:close/>
              </a:path>
              <a:path w="1859279" h="2883535">
                <a:moveTo>
                  <a:pt x="207264" y="1421892"/>
                </a:moveTo>
                <a:lnTo>
                  <a:pt x="215420" y="1371307"/>
                </a:lnTo>
                <a:lnTo>
                  <a:pt x="238134" y="1327379"/>
                </a:lnTo>
                <a:lnTo>
                  <a:pt x="272771" y="1292742"/>
                </a:lnTo>
                <a:lnTo>
                  <a:pt x="316699" y="1270028"/>
                </a:lnTo>
                <a:lnTo>
                  <a:pt x="367283" y="1261872"/>
                </a:lnTo>
                <a:lnTo>
                  <a:pt x="1568196" y="1261872"/>
                </a:lnTo>
                <a:lnTo>
                  <a:pt x="1618780" y="1270028"/>
                </a:lnTo>
                <a:lnTo>
                  <a:pt x="1662708" y="1292742"/>
                </a:lnTo>
                <a:lnTo>
                  <a:pt x="1697345" y="1327379"/>
                </a:lnTo>
                <a:lnTo>
                  <a:pt x="1720059" y="1371307"/>
                </a:lnTo>
                <a:lnTo>
                  <a:pt x="1728216" y="1421892"/>
                </a:lnTo>
                <a:lnTo>
                  <a:pt x="1728216" y="2061972"/>
                </a:lnTo>
                <a:lnTo>
                  <a:pt x="1720059" y="2112556"/>
                </a:lnTo>
                <a:lnTo>
                  <a:pt x="1697345" y="2156484"/>
                </a:lnTo>
                <a:lnTo>
                  <a:pt x="1662708" y="2191121"/>
                </a:lnTo>
                <a:lnTo>
                  <a:pt x="1618780" y="2213835"/>
                </a:lnTo>
                <a:lnTo>
                  <a:pt x="1568196" y="2221992"/>
                </a:lnTo>
                <a:lnTo>
                  <a:pt x="367283" y="2221992"/>
                </a:lnTo>
                <a:lnTo>
                  <a:pt x="316699" y="2213835"/>
                </a:lnTo>
                <a:lnTo>
                  <a:pt x="272771" y="2191121"/>
                </a:lnTo>
                <a:lnTo>
                  <a:pt x="238134" y="2156484"/>
                </a:lnTo>
                <a:lnTo>
                  <a:pt x="215420" y="2112556"/>
                </a:lnTo>
                <a:lnTo>
                  <a:pt x="207264" y="2061972"/>
                </a:lnTo>
                <a:lnTo>
                  <a:pt x="207264" y="14218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19" name="object 19"/>
          <p:cNvSpPr txBox="1"/>
          <p:nvPr/>
        </p:nvSpPr>
        <p:spPr>
          <a:xfrm>
            <a:off x="6843713" y="2279713"/>
            <a:ext cx="996791" cy="2597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1613" dirty="0">
                <a:latin typeface="Calibri"/>
                <a:cs typeface="Calibri"/>
              </a:rPr>
              <a:t>Container</a:t>
            </a:r>
            <a:r>
              <a:rPr sz="1613" spc="-30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8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43713" y="3162775"/>
            <a:ext cx="996791" cy="2597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1613" dirty="0">
                <a:latin typeface="Calibri"/>
                <a:cs typeface="Calibri"/>
              </a:rPr>
              <a:t>Container</a:t>
            </a:r>
            <a:r>
              <a:rPr sz="1613" spc="-30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9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2067" y="4406837"/>
            <a:ext cx="7681436" cy="809625"/>
          </a:xfrm>
          <a:custGeom>
            <a:avLst/>
            <a:gdLst/>
            <a:ahLst/>
            <a:cxnLst/>
            <a:rect l="l" t="t" r="r" b="b"/>
            <a:pathLst>
              <a:path w="10241915" h="1079500">
                <a:moveTo>
                  <a:pt x="9143" y="0"/>
                </a:moveTo>
                <a:lnTo>
                  <a:pt x="10230993" y="0"/>
                </a:lnTo>
              </a:path>
              <a:path w="10241915" h="1079500">
                <a:moveTo>
                  <a:pt x="4571" y="440436"/>
                </a:moveTo>
                <a:lnTo>
                  <a:pt x="10226421" y="440436"/>
                </a:lnTo>
              </a:path>
              <a:path w="10241915" h="1079500">
                <a:moveTo>
                  <a:pt x="0" y="1078992"/>
                </a:moveTo>
                <a:lnTo>
                  <a:pt x="10221849" y="1078992"/>
                </a:lnTo>
              </a:path>
              <a:path w="10241915" h="1079500">
                <a:moveTo>
                  <a:pt x="19812" y="757428"/>
                </a:moveTo>
                <a:lnTo>
                  <a:pt x="10241661" y="757428"/>
                </a:lnTo>
              </a:path>
            </a:pathLst>
          </a:custGeom>
          <a:ln w="2857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22" name="object 22"/>
          <p:cNvSpPr txBox="1"/>
          <p:nvPr/>
        </p:nvSpPr>
        <p:spPr>
          <a:xfrm>
            <a:off x="3642360" y="4679761"/>
            <a:ext cx="1615916" cy="913744"/>
          </a:xfrm>
          <a:prstGeom prst="rect">
            <a:avLst/>
          </a:prstGeom>
        </p:spPr>
        <p:txBody>
          <a:bodyPr vert="horz" wrap="square" lIns="0" tIns="40481" rIns="0" bIns="0" rtlCol="0">
            <a:spAutoFit/>
          </a:bodyPr>
          <a:lstStyle/>
          <a:p>
            <a:pPr marL="9525">
              <a:spcBef>
                <a:spcPts val="319"/>
              </a:spcBef>
            </a:pPr>
            <a:r>
              <a:rPr sz="1613" dirty="0">
                <a:latin typeface="Calibri"/>
                <a:cs typeface="Calibri"/>
              </a:rPr>
              <a:t>Kubernetes</a:t>
            </a:r>
            <a:endParaRPr sz="1613">
              <a:latin typeface="Calibri"/>
              <a:cs typeface="Calibri"/>
            </a:endParaRPr>
          </a:p>
          <a:p>
            <a:pPr marL="9525">
              <a:spcBef>
                <a:spcPts val="248"/>
              </a:spcBef>
            </a:pPr>
            <a:r>
              <a:rPr sz="1613" dirty="0">
                <a:latin typeface="Calibri"/>
                <a:cs typeface="Calibri"/>
              </a:rPr>
              <a:t>Container</a:t>
            </a:r>
            <a:r>
              <a:rPr sz="1613" spc="-8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run</a:t>
            </a:r>
            <a:r>
              <a:rPr sz="1613" spc="-4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time</a:t>
            </a:r>
            <a:endParaRPr sz="1613">
              <a:latin typeface="Calibri"/>
              <a:cs typeface="Calibri"/>
            </a:endParaRPr>
          </a:p>
          <a:p>
            <a:pPr marL="9525">
              <a:spcBef>
                <a:spcPts val="832"/>
              </a:spcBef>
            </a:pPr>
            <a:r>
              <a:rPr sz="1613" spc="8" dirty="0">
                <a:latin typeface="Calibri"/>
                <a:cs typeface="Calibri"/>
              </a:rPr>
              <a:t>Node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879187" y="4399750"/>
            <a:ext cx="1001554" cy="26023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613" spc="8" dirty="0">
                <a:latin typeface="Calibri"/>
                <a:cs typeface="Calibri"/>
              </a:rPr>
              <a:t>Namespace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38557" y="4399750"/>
            <a:ext cx="1001554" cy="26023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613" spc="8" dirty="0">
                <a:latin typeface="Calibri"/>
                <a:cs typeface="Calibri"/>
              </a:rPr>
              <a:t>Namespace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9057" y="4406837"/>
            <a:ext cx="2747009" cy="253019"/>
          </a:xfrm>
          <a:prstGeom prst="rect">
            <a:avLst/>
          </a:prstGeom>
          <a:ln w="28575">
            <a:solidFill>
              <a:srgbClr val="4471C4"/>
            </a:solidFill>
          </a:ln>
        </p:spPr>
        <p:txBody>
          <a:bodyPr vert="horz" wrap="square" lIns="0" tIns="4763" rIns="0" bIns="0" rtlCol="0">
            <a:spAutoFit/>
          </a:bodyPr>
          <a:lstStyle/>
          <a:p>
            <a:pPr marL="672941">
              <a:spcBef>
                <a:spcPts val="38"/>
              </a:spcBef>
            </a:pPr>
            <a:r>
              <a:rPr sz="1613" spc="8" dirty="0">
                <a:latin typeface="Calibri"/>
                <a:cs typeface="Calibri"/>
              </a:rPr>
              <a:t>Namespace</a:t>
            </a:r>
            <a:endParaRPr sz="161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838200"/>
            <a:ext cx="638079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Single</a:t>
            </a:r>
            <a:r>
              <a:rPr spc="-90" dirty="0"/>
              <a:t> </a:t>
            </a:r>
            <a:r>
              <a:rPr spc="-38" dirty="0"/>
              <a:t>container</a:t>
            </a:r>
            <a:r>
              <a:rPr spc="-79" dirty="0"/>
              <a:t> </a:t>
            </a:r>
            <a:r>
              <a:rPr spc="-8" dirty="0"/>
              <a:t>in</a:t>
            </a:r>
            <a:r>
              <a:rPr spc="-75" dirty="0"/>
              <a:t> </a:t>
            </a:r>
            <a:r>
              <a:rPr dirty="0"/>
              <a:t>a</a:t>
            </a:r>
            <a:r>
              <a:rPr spc="-53" dirty="0"/>
              <a:t> </a:t>
            </a:r>
            <a:r>
              <a:rPr spc="-15" dirty="0"/>
              <a:t>pod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008496" cy="131077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 pod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addresses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collection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ports.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 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passed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container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pod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564" y="838200"/>
            <a:ext cx="727071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Multiple</a:t>
            </a:r>
            <a:r>
              <a:rPr spc="-83" dirty="0"/>
              <a:t> </a:t>
            </a:r>
            <a:r>
              <a:rPr spc="-41" dirty="0"/>
              <a:t>containers</a:t>
            </a:r>
            <a:r>
              <a:rPr spc="-83" dirty="0"/>
              <a:t> </a:t>
            </a:r>
            <a:r>
              <a:rPr spc="-8" dirty="0"/>
              <a:t>in</a:t>
            </a:r>
            <a:r>
              <a:rPr spc="-79" dirty="0"/>
              <a:t> </a:t>
            </a:r>
            <a:r>
              <a:rPr dirty="0"/>
              <a:t>a</a:t>
            </a:r>
            <a:r>
              <a:rPr spc="-56" dirty="0"/>
              <a:t> </a:t>
            </a:r>
            <a:r>
              <a:rPr spc="-15" dirty="0"/>
              <a:t>pod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661910" cy="368065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 pod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collection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ports.</a:t>
            </a:r>
            <a:endParaRPr sz="2400" dirty="0">
              <a:latin typeface="Calibri"/>
              <a:cs typeface="Calibri"/>
            </a:endParaRPr>
          </a:p>
          <a:p>
            <a:pPr marL="180975" marR="516255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Each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container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listens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port—distinct</a:t>
            </a:r>
            <a:r>
              <a:rPr sz="2400" spc="6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other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pod.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4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4" dirty="0">
                <a:latin typeface="Calibri"/>
                <a:cs typeface="Calibri"/>
              </a:rPr>
              <a:t> outside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delivered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normal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fashion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container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pod.</a:t>
            </a:r>
            <a:endParaRPr sz="2400" dirty="0">
              <a:latin typeface="Calibri"/>
              <a:cs typeface="Calibri"/>
            </a:endParaRPr>
          </a:p>
          <a:p>
            <a:pPr marL="180975" marR="188595" indent="-171450" algn="just">
              <a:spcBef>
                <a:spcPts val="71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 message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4" dirty="0">
                <a:latin typeface="Calibri"/>
                <a:cs typeface="Calibri"/>
              </a:rPr>
              <a:t>one </a:t>
            </a:r>
            <a:r>
              <a:rPr sz="2400" spc="-11" dirty="0">
                <a:latin typeface="Calibri"/>
                <a:cs typeface="Calibri"/>
              </a:rPr>
              <a:t>container </a:t>
            </a:r>
            <a:r>
              <a:rPr sz="2400" spc="-8" dirty="0">
                <a:latin typeface="Calibri"/>
                <a:cs typeface="Calibri"/>
              </a:rPr>
              <a:t>inside </a:t>
            </a:r>
            <a:r>
              <a:rPr sz="2400" spc="-4" dirty="0">
                <a:latin typeface="Calibri"/>
                <a:cs typeface="Calibri"/>
              </a:rPr>
              <a:t>the pod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another </a:t>
            </a:r>
            <a:r>
              <a:rPr sz="2400" spc="-11" dirty="0">
                <a:latin typeface="Calibri"/>
                <a:cs typeface="Calibri"/>
              </a:rPr>
              <a:t>container </a:t>
            </a:r>
            <a:r>
              <a:rPr sz="2400" spc="-8" dirty="0">
                <a:latin typeface="Calibri"/>
                <a:cs typeface="Calibri"/>
              </a:rPr>
              <a:t> inside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pod can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8" dirty="0">
                <a:latin typeface="Calibri"/>
                <a:cs typeface="Calibri"/>
              </a:rPr>
              <a:t>sent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8" dirty="0">
                <a:latin typeface="Calibri"/>
                <a:cs typeface="Calibri"/>
              </a:rPr>
              <a:t>localhost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avoid </a:t>
            </a:r>
            <a:r>
              <a:rPr sz="2400" spc="-8" dirty="0">
                <a:latin typeface="Calibri"/>
                <a:cs typeface="Calibri"/>
              </a:rPr>
              <a:t>overhead. Then </a:t>
            </a:r>
            <a:r>
              <a:rPr sz="2400" spc="-4" dirty="0">
                <a:latin typeface="Calibri"/>
                <a:cs typeface="Calibri"/>
              </a:rPr>
              <a:t>it is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delivered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container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listening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destination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3049" y="914400"/>
            <a:ext cx="453790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Container</a:t>
            </a:r>
            <a:r>
              <a:rPr spc="-120" dirty="0"/>
              <a:t> </a:t>
            </a:r>
            <a:r>
              <a:rPr spc="-34" dirty="0"/>
              <a:t>lifetime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444740" cy="1625606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Containers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allocated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deallocated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together.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4" dirty="0">
                <a:latin typeface="Calibri"/>
                <a:cs typeface="Calibri"/>
              </a:rPr>
              <a:t>is,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lifetime.</a:t>
            </a:r>
            <a:endParaRPr sz="2400" dirty="0">
              <a:latin typeface="Calibri"/>
              <a:cs typeface="Calibri"/>
            </a:endParaRPr>
          </a:p>
          <a:p>
            <a:pPr marL="180975" marR="22860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38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should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placed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same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tightly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coupled—their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actions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interdependent.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7326" y="11430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408545" cy="1654460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395764" indent="-386715">
              <a:spcBef>
                <a:spcPts val="58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1" dirty="0">
                <a:latin typeface="Calibri"/>
                <a:cs typeface="Calibri"/>
              </a:rPr>
              <a:t>Give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should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pod.</a:t>
            </a:r>
            <a:endParaRPr sz="2400" dirty="0">
              <a:latin typeface="Calibri"/>
              <a:cs typeface="Calibri"/>
            </a:endParaRPr>
          </a:p>
          <a:p>
            <a:pPr marL="395764" marR="30004" indent="-386715">
              <a:spcBef>
                <a:spcPts val="79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Suppose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container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pod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fails.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happens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other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pod?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762000"/>
            <a:ext cx="24477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408296" cy="248545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11" dirty="0">
                <a:latin typeface="Calibri"/>
                <a:cs typeface="Calibri"/>
              </a:rPr>
              <a:t>Pods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b="1" spc="-11" dirty="0">
                <a:latin typeface="Calibri"/>
                <a:cs typeface="Calibri"/>
              </a:rPr>
              <a:t>Orchestration</a:t>
            </a:r>
            <a:r>
              <a:rPr lang="en-US" sz="2800" b="1" spc="-11" dirty="0">
                <a:latin typeface="Calibri"/>
                <a:cs typeface="Calibri"/>
              </a:rPr>
              <a:t> and service mesh</a:t>
            </a: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z="2800" spc="-4" dirty="0">
                <a:latin typeface="Calibri"/>
                <a:cs typeface="Calibri"/>
              </a:rPr>
              <a:t>Container security</a:t>
            </a:r>
          </a:p>
          <a:p>
            <a:pPr marL="9525">
              <a:spcBef>
                <a:spcPts val="506"/>
              </a:spcBef>
              <a:tabLst>
                <a:tab pos="180975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b="1" spc="15" dirty="0">
                <a:latin typeface="Calibri"/>
                <a:cs typeface="Calibri"/>
              </a:rPr>
              <a:t> </a:t>
            </a:r>
            <a:endParaRPr sz="28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64079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6261</TotalTime>
  <Words>779</Words>
  <Application>Microsoft Office PowerPoint</Application>
  <PresentationFormat>On-screen Show (4:3)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MT</vt:lpstr>
      <vt:lpstr>Calibri</vt:lpstr>
      <vt:lpstr>Times</vt:lpstr>
      <vt:lpstr>Verdana</vt:lpstr>
      <vt:lpstr>Blank Presentation</vt:lpstr>
      <vt:lpstr>Deployment and Operations for Software Engineers 2nd  Ed</vt:lpstr>
      <vt:lpstr>Outline</vt:lpstr>
      <vt:lpstr>Reducing communication times</vt:lpstr>
      <vt:lpstr>Kubernetes architecture</vt:lpstr>
      <vt:lpstr>Single container in a pod</vt:lpstr>
      <vt:lpstr>Multiple containers in a pod</vt:lpstr>
      <vt:lpstr>Container lifetime</vt:lpstr>
      <vt:lpstr>Discussion questions</vt:lpstr>
      <vt:lpstr>Outline</vt:lpstr>
      <vt:lpstr>Orchestration system</vt:lpstr>
      <vt:lpstr>Kubernetes specification</vt:lpstr>
      <vt:lpstr>Orchestrators and Service Meshes</vt:lpstr>
      <vt:lpstr>Basic architecture of a  service mesh</vt:lpstr>
      <vt:lpstr>Control plane and data plane</vt:lpstr>
      <vt:lpstr>Context</vt:lpstr>
      <vt:lpstr>Discussion questions</vt:lpstr>
      <vt:lpstr>Outline</vt:lpstr>
      <vt:lpstr>Container security publication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465</cp:revision>
  <dcterms:created xsi:type="dcterms:W3CDTF">2004-11-16T18:39:34Z</dcterms:created>
  <dcterms:modified xsi:type="dcterms:W3CDTF">2023-07-30T16:21:53Z</dcterms:modified>
</cp:coreProperties>
</file>