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85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2" r:id="rId13"/>
    <p:sldId id="269" r:id="rId14"/>
    <p:sldId id="270" r:id="rId15"/>
    <p:sldId id="271" r:id="rId16"/>
    <p:sldId id="272" r:id="rId17"/>
    <p:sldId id="283" r:id="rId18"/>
    <p:sldId id="274" r:id="rId19"/>
    <p:sldId id="275" r:id="rId20"/>
    <p:sldId id="276" r:id="rId21"/>
    <p:sldId id="284" r:id="rId22"/>
    <p:sldId id="278" r:id="rId23"/>
    <p:sldId id="279" r:id="rId24"/>
    <p:sldId id="280" r:id="rId25"/>
    <p:sldId id="281" r:id="rId26"/>
    <p:sldId id="320" r:id="rId2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ADEF96B-8D82-2292-4A7E-56B966B8700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pic>
        <p:nvPicPr>
          <p:cNvPr id="5" name="Picture 7" descr="wordmark3r">
            <a:extLst>
              <a:ext uri="{FF2B5EF4-FFF2-40B4-BE49-F238E27FC236}">
                <a16:creationId xmlns:a16="http://schemas.microsoft.com/office/drawing/2014/main" id="{525FC451-1717-1399-280C-82F087ACE0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1336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3400"/>
            <a:ext cx="6400800" cy="533400"/>
          </a:xfrm>
        </p:spPr>
        <p:txBody>
          <a:bodyPr/>
          <a:lstStyle/>
          <a:p>
            <a:r>
              <a:rPr lang="en-US" sz="2800" dirty="0"/>
              <a:t>Chapter 6 - Measurement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734455"/>
            <a:ext cx="446360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Time</a:t>
            </a:r>
            <a:r>
              <a:rPr spc="-124" dirty="0"/>
              <a:t> </a:t>
            </a:r>
            <a:r>
              <a:rPr spc="-30" dirty="0"/>
              <a:t>accuracy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763351" cy="407242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28956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accurate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within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millisecond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local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10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milliseconds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public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network.</a:t>
            </a:r>
            <a:endParaRPr sz="2400" dirty="0">
              <a:latin typeface="Calibri"/>
              <a:cs typeface="Calibri"/>
            </a:endParaRPr>
          </a:p>
          <a:p>
            <a:pPr marL="180975" marR="596741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Compare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taken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references.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-11" dirty="0">
                <a:latin typeface="Calibri"/>
                <a:cs typeface="Calibri"/>
              </a:rPr>
              <a:t> 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much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38" dirty="0">
                <a:latin typeface="Calibri"/>
                <a:cs typeface="Calibri"/>
              </a:rPr>
              <a:t>larger.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6" dirty="0">
                <a:latin typeface="Calibri"/>
                <a:cs typeface="Calibri"/>
              </a:rPr>
              <a:t>Tracing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IDs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identify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sequences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activities.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0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GPS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accurate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about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100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nanoseconds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but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satellites.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9" dirty="0">
                <a:latin typeface="Calibri"/>
                <a:cs typeface="Calibri"/>
              </a:rPr>
              <a:t>Atomic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clocks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measurable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drift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very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expensive</a:t>
            </a:r>
            <a:r>
              <a:rPr sz="2100" spc="-11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0668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699058" cy="198211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3810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specific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functions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backend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database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provides.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Splunk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11" dirty="0">
                <a:latin typeface="Calibri"/>
                <a:cs typeface="Calibri"/>
              </a:rPr>
              <a:t>Logstash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examples.</a:t>
            </a:r>
            <a:endParaRPr sz="2400" dirty="0">
              <a:latin typeface="Calibri"/>
              <a:cs typeface="Calibri"/>
            </a:endParaRPr>
          </a:p>
          <a:p>
            <a:pPr marL="395764" marR="24765" indent="-386715">
              <a:spcBef>
                <a:spcPts val="74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could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clock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readings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smart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phone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laptop?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Remember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takes</a:t>
            </a:r>
            <a:r>
              <a:rPr sz="2400" spc="-4" dirty="0">
                <a:latin typeface="Calibri"/>
                <a:cs typeface="Calibri"/>
              </a:rPr>
              <a:t> time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message</a:t>
            </a:r>
            <a:r>
              <a:rPr sz="2100" spc="-4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914" y="838200"/>
            <a:ext cx="26001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1750696" cy="1990449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Overview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b="1" spc="-4" dirty="0">
                <a:latin typeface="Calibri"/>
                <a:cs typeface="Calibri"/>
              </a:rPr>
              <a:t>Logs</a:t>
            </a:r>
            <a:endParaRPr sz="2800" b="1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Metrics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26" dirty="0">
                <a:latin typeface="Calibri"/>
                <a:cs typeface="Calibri"/>
              </a:rPr>
              <a:t>Tracing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40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9136" y="817126"/>
            <a:ext cx="314572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5" dirty="0"/>
              <a:t>Log</a:t>
            </a:r>
            <a:r>
              <a:rPr spc="-113" dirty="0"/>
              <a:t> </a:t>
            </a:r>
            <a:r>
              <a:rPr spc="-23" dirty="0"/>
              <a:t>entry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969008"/>
            <a:ext cx="7393305" cy="4569360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80975" indent="-171450">
              <a:spcBef>
                <a:spcPts val="7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entry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event.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Entry/exit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Error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detection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27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Logs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forensic </a:t>
            </a:r>
            <a:r>
              <a:rPr sz="2400" spc="-8" dirty="0">
                <a:latin typeface="Calibri"/>
                <a:cs typeface="Calibri"/>
              </a:rPr>
              <a:t>purposes.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is,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finding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source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problem.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Contents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entry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typically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stamp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Identifying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information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Reason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4" dirty="0">
                <a:latin typeface="Calibri"/>
                <a:cs typeface="Calibri"/>
              </a:rPr>
              <a:t>log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entry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Variable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values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918" y="545276"/>
            <a:ext cx="697468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Sample</a:t>
            </a:r>
            <a:r>
              <a:rPr spc="-83" dirty="0"/>
              <a:t> </a:t>
            </a:r>
            <a:r>
              <a:rPr spc="-8" dirty="0"/>
              <a:t>log</a:t>
            </a:r>
            <a:r>
              <a:rPr spc="-90" dirty="0"/>
              <a:t> </a:t>
            </a:r>
            <a:r>
              <a:rPr spc="-26" dirty="0"/>
              <a:t>from</a:t>
            </a:r>
            <a:r>
              <a:rPr spc="-109" dirty="0"/>
              <a:t> </a:t>
            </a:r>
            <a:r>
              <a:rPr spc="-38" dirty="0"/>
              <a:t>Windows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524000"/>
            <a:ext cx="7219950" cy="4800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2526" y="467913"/>
            <a:ext cx="452628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Moving</a:t>
            </a:r>
            <a:r>
              <a:rPr spc="-86" dirty="0"/>
              <a:t> </a:t>
            </a:r>
            <a:r>
              <a:rPr spc="-11" dirty="0"/>
              <a:t>log</a:t>
            </a:r>
            <a:r>
              <a:rPr spc="-71" dirty="0"/>
              <a:t> </a:t>
            </a:r>
            <a:r>
              <a:rPr spc="-15" dirty="0"/>
              <a:t>files</a:t>
            </a:r>
            <a:r>
              <a:rPr spc="-71" dirty="0"/>
              <a:t> </a:t>
            </a:r>
            <a:r>
              <a:rPr spc="-26" dirty="0"/>
              <a:t>to</a:t>
            </a:r>
            <a:r>
              <a:rPr spc="-53" dirty="0"/>
              <a:t> </a:t>
            </a:r>
            <a:r>
              <a:rPr spc="-41" dirty="0"/>
              <a:t>backend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14350" y="2343151"/>
            <a:ext cx="4362450" cy="3369160"/>
          </a:xfrm>
          <a:prstGeom prst="rect">
            <a:avLst/>
          </a:prstGeom>
        </p:spPr>
        <p:txBody>
          <a:bodyPr vert="horz" wrap="square" lIns="0" tIns="45244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/>
              <a:t>Logs</a:t>
            </a:r>
            <a:r>
              <a:rPr sz="2400" spc="-8" dirty="0"/>
              <a:t> </a:t>
            </a:r>
            <a:r>
              <a:rPr sz="2400" spc="-11" dirty="0"/>
              <a:t>are</a:t>
            </a:r>
            <a:r>
              <a:rPr sz="2400" dirty="0"/>
              <a:t> </a:t>
            </a:r>
            <a:r>
              <a:rPr sz="2400" spc="-11" dirty="0"/>
              <a:t>written</a:t>
            </a:r>
            <a:r>
              <a:rPr sz="2400" spc="8" dirty="0"/>
              <a:t> </a:t>
            </a:r>
            <a:r>
              <a:rPr sz="2400" spc="-11" dirty="0"/>
              <a:t>to</a:t>
            </a:r>
            <a:r>
              <a:rPr sz="2400" spc="-4" dirty="0"/>
              <a:t> known</a:t>
            </a:r>
            <a:r>
              <a:rPr sz="2400" spc="23" dirty="0"/>
              <a:t> </a:t>
            </a:r>
            <a:r>
              <a:rPr sz="2400" spc="-8" dirty="0"/>
              <a:t>location</a:t>
            </a:r>
            <a:r>
              <a:rPr sz="2400" dirty="0"/>
              <a:t> </a:t>
            </a:r>
            <a:r>
              <a:rPr sz="2400" spc="-4" dirty="0"/>
              <a:t>in </a:t>
            </a:r>
            <a:r>
              <a:rPr sz="2400" spc="-461" dirty="0"/>
              <a:t> </a:t>
            </a:r>
            <a:r>
              <a:rPr sz="2400" spc="-4" dirty="0"/>
              <a:t>the</a:t>
            </a:r>
            <a:r>
              <a:rPr sz="2400" spc="8" dirty="0"/>
              <a:t> </a:t>
            </a:r>
            <a:r>
              <a:rPr sz="2400" spc="-8" dirty="0"/>
              <a:t>file</a:t>
            </a:r>
            <a:r>
              <a:rPr sz="2400" dirty="0"/>
              <a:t> </a:t>
            </a:r>
            <a:r>
              <a:rPr sz="2400" spc="-19" dirty="0"/>
              <a:t>system</a:t>
            </a: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/>
              <a:t>An</a:t>
            </a:r>
            <a:r>
              <a:rPr sz="2400" dirty="0"/>
              <a:t> </a:t>
            </a:r>
            <a:r>
              <a:rPr sz="2400" spc="-8" dirty="0"/>
              <a:t>agent</a:t>
            </a:r>
            <a:r>
              <a:rPr sz="2400" spc="-15" dirty="0"/>
              <a:t> </a:t>
            </a:r>
            <a:r>
              <a:rPr sz="2400" spc="-4" dirty="0"/>
              <a:t>runs</a:t>
            </a:r>
            <a:r>
              <a:rPr sz="2400" spc="23" dirty="0"/>
              <a:t> </a:t>
            </a:r>
            <a:r>
              <a:rPr sz="2400" spc="-4" dirty="0"/>
              <a:t>on</a:t>
            </a:r>
            <a:r>
              <a:rPr sz="2400" dirty="0"/>
              <a:t> </a:t>
            </a:r>
            <a:r>
              <a:rPr sz="2400" spc="-34" dirty="0"/>
              <a:t>server.</a:t>
            </a:r>
          </a:p>
          <a:p>
            <a:pPr marL="180975" marR="608648" indent="-171450">
              <a:spcBef>
                <a:spcPts val="7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/>
              <a:t>Agent</a:t>
            </a:r>
            <a:r>
              <a:rPr sz="2400" spc="-15" dirty="0"/>
              <a:t> </a:t>
            </a:r>
            <a:r>
              <a:rPr sz="2400" spc="-4" dirty="0"/>
              <a:t>sends</a:t>
            </a:r>
            <a:r>
              <a:rPr sz="2400" spc="19" dirty="0"/>
              <a:t> </a:t>
            </a:r>
            <a:r>
              <a:rPr sz="2400" spc="-4" dirty="0"/>
              <a:t>logs</a:t>
            </a:r>
            <a:r>
              <a:rPr sz="2400" dirty="0"/>
              <a:t> </a:t>
            </a:r>
            <a:r>
              <a:rPr sz="2400" spc="-8" dirty="0"/>
              <a:t>periodically</a:t>
            </a:r>
            <a:r>
              <a:rPr sz="2400" spc="8" dirty="0"/>
              <a:t> </a:t>
            </a:r>
            <a:r>
              <a:rPr sz="2400" spc="-11" dirty="0"/>
              <a:t>to </a:t>
            </a:r>
            <a:r>
              <a:rPr sz="2400" spc="-465" dirty="0"/>
              <a:t> </a:t>
            </a:r>
            <a:r>
              <a:rPr sz="2400" spc="-11" dirty="0"/>
              <a:t>backend.</a:t>
            </a:r>
          </a:p>
          <a:p>
            <a:pPr marL="180975" indent="-171450">
              <a:spcBef>
                <a:spcPts val="45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/>
              <a:t>It</a:t>
            </a:r>
            <a:r>
              <a:rPr sz="2400" dirty="0"/>
              <a:t> </a:t>
            </a:r>
            <a:r>
              <a:rPr sz="2400" spc="-8" dirty="0"/>
              <a:t>can</a:t>
            </a:r>
            <a:r>
              <a:rPr sz="2400" dirty="0"/>
              <a:t> </a:t>
            </a:r>
            <a:r>
              <a:rPr sz="2400" spc="-4" dirty="0"/>
              <a:t>then</a:t>
            </a:r>
            <a:r>
              <a:rPr sz="2400" spc="19" dirty="0"/>
              <a:t> </a:t>
            </a:r>
            <a:r>
              <a:rPr sz="2400" spc="-4" dirty="0"/>
              <a:t>clean up</a:t>
            </a:r>
            <a:r>
              <a:rPr sz="2400" spc="15" dirty="0"/>
              <a:t> </a:t>
            </a:r>
            <a:r>
              <a:rPr sz="2400" spc="-4" dirty="0"/>
              <a:t>the</a:t>
            </a:r>
            <a:r>
              <a:rPr sz="2400" spc="8" dirty="0"/>
              <a:t> </a:t>
            </a:r>
            <a:endParaRPr lang="en-US" sz="2400" spc="8" dirty="0"/>
          </a:p>
          <a:p>
            <a:pPr marL="9525" indent="0">
              <a:spcBef>
                <a:spcPts val="458"/>
              </a:spcBef>
              <a:buNone/>
              <a:tabLst>
                <a:tab pos="180975" algn="l"/>
              </a:tabLst>
            </a:pPr>
            <a:r>
              <a:rPr lang="en-US" sz="2400" spc="8" dirty="0"/>
              <a:t>   lo</a:t>
            </a:r>
            <a:r>
              <a:rPr sz="2400" spc="-4" dirty="0"/>
              <a:t>g</a:t>
            </a:r>
            <a:r>
              <a:rPr sz="2400" dirty="0"/>
              <a:t> </a:t>
            </a:r>
            <a:r>
              <a:rPr sz="2400" spc="-8" dirty="0"/>
              <a:t>file</a:t>
            </a:r>
            <a:r>
              <a:rPr sz="2400" dirty="0"/>
              <a:t> </a:t>
            </a:r>
            <a:r>
              <a:rPr sz="2400" spc="-4" dirty="0"/>
              <a:t>so</a:t>
            </a:r>
            <a:r>
              <a:rPr sz="2400" spc="11" dirty="0"/>
              <a:t> </a:t>
            </a:r>
            <a:r>
              <a:rPr sz="2400" spc="-4" dirty="0"/>
              <a:t>it</a:t>
            </a:r>
            <a:r>
              <a:rPr lang="en-US" sz="2400" spc="-4" dirty="0"/>
              <a:t> </a:t>
            </a:r>
            <a:r>
              <a:rPr sz="2400" spc="-4" dirty="0"/>
              <a:t>doesn’t</a:t>
            </a:r>
            <a:r>
              <a:rPr sz="2400" spc="15" dirty="0"/>
              <a:t> </a:t>
            </a:r>
            <a:r>
              <a:rPr sz="2400" spc="-11" dirty="0"/>
              <a:t>get</a:t>
            </a:r>
            <a:r>
              <a:rPr sz="2400" spc="-15" dirty="0"/>
              <a:t> </a:t>
            </a:r>
            <a:r>
              <a:rPr sz="2400" spc="-11" dirty="0"/>
              <a:t>too</a:t>
            </a:r>
            <a:r>
              <a:rPr sz="2400" spc="-4" dirty="0"/>
              <a:t> </a:t>
            </a:r>
            <a:r>
              <a:rPr lang="en-US" sz="2400" spc="-4" dirty="0"/>
              <a:t>   	</a:t>
            </a:r>
            <a:r>
              <a:rPr sz="2400" spc="-11" dirty="0"/>
              <a:t>large.</a:t>
            </a:r>
            <a:r>
              <a:rPr lang="en-US" sz="2400" spc="-11" dirty="0"/>
              <a:t>  </a:t>
            </a:r>
            <a:endParaRPr sz="2400" spc="-11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074DA500-2791-CE71-9DC5-C9ECF9D180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1832229"/>
            <a:ext cx="4713731" cy="38942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9906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406164" cy="128512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does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decide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entry?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time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inaccurate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across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computers,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stamp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 </a:t>
            </a:r>
            <a:r>
              <a:rPr sz="2400" spc="-8" dirty="0">
                <a:latin typeface="Calibri"/>
                <a:cs typeface="Calibri"/>
              </a:rPr>
              <a:t>entry</a:t>
            </a:r>
            <a:r>
              <a:rPr sz="2100" spc="-8" dirty="0">
                <a:latin typeface="Calibri"/>
                <a:cs typeface="Calibri"/>
              </a:rPr>
              <a:t>?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914" y="838200"/>
            <a:ext cx="26001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1750696" cy="1990449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Overview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Logs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b="1" spc="-4" dirty="0">
                <a:latin typeface="Calibri"/>
                <a:cs typeface="Calibri"/>
              </a:rPr>
              <a:t>Metrics</a:t>
            </a:r>
            <a:endParaRPr sz="2800" b="1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26" dirty="0">
                <a:latin typeface="Calibri"/>
                <a:cs typeface="Calibri"/>
              </a:rPr>
              <a:t>Tracing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87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1027096"/>
            <a:ext cx="460343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Metric</a:t>
            </a:r>
            <a:r>
              <a:rPr spc="-90" dirty="0"/>
              <a:t> </a:t>
            </a:r>
            <a:r>
              <a:rPr spc="-26" dirty="0"/>
              <a:t>collection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506653" cy="449626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Metrics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measure </a:t>
            </a:r>
            <a:r>
              <a:rPr sz="2400" spc="-11" dirty="0">
                <a:latin typeface="Calibri"/>
                <a:cs typeface="Calibri"/>
              </a:rPr>
              <a:t>utilization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resources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VMs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 MT"/>
              <a:buChar char="•"/>
              <a:tabLst>
                <a:tab pos="180975" algn="l"/>
                <a:tab pos="2950369" algn="l"/>
              </a:tabLst>
            </a:pPr>
            <a:r>
              <a:rPr sz="2400" spc="-4" dirty="0">
                <a:latin typeface="Calibri"/>
                <a:cs typeface="Calibri"/>
              </a:rPr>
              <a:t>Logs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specific.	</a:t>
            </a:r>
            <a:r>
              <a:rPr sz="2400" spc="-53" dirty="0">
                <a:latin typeface="Calibri"/>
                <a:cs typeface="Calibri"/>
              </a:rPr>
              <a:t>You</a:t>
            </a:r>
            <a:r>
              <a:rPr sz="2400" spc="-4" dirty="0">
                <a:latin typeface="Calibri"/>
                <a:cs typeface="Calibri"/>
              </a:rPr>
              <a:t> know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which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entry</a:t>
            </a:r>
            <a:endParaRPr sz="2400" dirty="0">
              <a:latin typeface="Calibri"/>
              <a:cs typeface="Calibri"/>
            </a:endParaRPr>
          </a:p>
          <a:p>
            <a:pPr marL="180975" marR="177165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Metrics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resource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specific.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particular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or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running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inside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container.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5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Metrics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automatically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infrastructure.</a:t>
            </a:r>
            <a:endParaRPr sz="2400" dirty="0">
              <a:latin typeface="Calibri"/>
              <a:cs typeface="Calibri"/>
            </a:endParaRPr>
          </a:p>
          <a:p>
            <a:pPr marL="180975" marR="885825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backend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ingestion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process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takes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infrastructure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transfers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backend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database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110" y="838200"/>
            <a:ext cx="660777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Metric</a:t>
            </a:r>
            <a:r>
              <a:rPr spc="-71" dirty="0"/>
              <a:t> </a:t>
            </a:r>
            <a:r>
              <a:rPr spc="-23" dirty="0"/>
              <a:t>based</a:t>
            </a:r>
            <a:r>
              <a:rPr spc="-86" dirty="0"/>
              <a:t> </a:t>
            </a:r>
            <a:r>
              <a:rPr spc="-38" dirty="0"/>
              <a:t>information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96676" cy="4300697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Utilization</a:t>
            </a:r>
            <a:r>
              <a:rPr sz="2400" spc="-4" dirty="0">
                <a:latin typeface="Calibri"/>
                <a:cs typeface="Calibri"/>
              </a:rPr>
              <a:t> has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value/time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period.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only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makes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over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spc="-8" dirty="0">
                <a:latin typeface="Calibri"/>
                <a:cs typeface="Calibri"/>
              </a:rPr>
              <a:t> period.</a:t>
            </a:r>
            <a:endParaRPr sz="2400" dirty="0">
              <a:latin typeface="Calibri"/>
              <a:cs typeface="Calibri"/>
            </a:endParaRPr>
          </a:p>
          <a:p>
            <a:pPr marL="523875" marR="72866" lvl="1" indent="-171450">
              <a:spcBef>
                <a:spcPts val="39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Knowing that </a:t>
            </a:r>
            <a:r>
              <a:rPr sz="2400" spc="-11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4" dirty="0">
                <a:latin typeface="Calibri"/>
                <a:cs typeface="Calibri"/>
              </a:rPr>
              <a:t>X,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CPU </a:t>
            </a:r>
            <a:r>
              <a:rPr sz="2400" spc="-8" dirty="0">
                <a:latin typeface="Calibri"/>
                <a:cs typeface="Calibri"/>
              </a:rPr>
              <a:t>was </a:t>
            </a:r>
            <a:r>
              <a:rPr sz="2400" spc="-15" dirty="0">
                <a:latin typeface="Calibri"/>
                <a:cs typeface="Calibri"/>
              </a:rPr>
              <a:t>busy </a:t>
            </a:r>
            <a:r>
              <a:rPr sz="2400" spc="-4" dirty="0">
                <a:latin typeface="Calibri"/>
                <a:cs typeface="Calibri"/>
              </a:rPr>
              <a:t>does </a:t>
            </a:r>
            <a:r>
              <a:rPr sz="2400" spc="-8" dirty="0">
                <a:latin typeface="Calibri"/>
                <a:cs typeface="Calibri"/>
              </a:rPr>
              <a:t>not tell you </a:t>
            </a:r>
            <a:r>
              <a:rPr sz="2400" spc="-4" dirty="0">
                <a:latin typeface="Calibri"/>
                <a:cs typeface="Calibri"/>
              </a:rPr>
              <a:t>whether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CPU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4" dirty="0">
                <a:latin typeface="Calibri"/>
                <a:cs typeface="Calibri"/>
              </a:rPr>
              <a:t>overloaded.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long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8" dirty="0">
                <a:latin typeface="Calibri"/>
                <a:cs typeface="Calibri"/>
              </a:rPr>
              <a:t>alive,</a:t>
            </a:r>
            <a:r>
              <a:rPr sz="2400" dirty="0">
                <a:latin typeface="Calibri"/>
                <a:cs typeface="Calibri"/>
              </a:rPr>
              <a:t> it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busy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4" dirty="0">
                <a:latin typeface="Calibri"/>
                <a:cs typeface="Calibri"/>
              </a:rPr>
              <a:t>some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point.</a:t>
            </a:r>
            <a:endParaRPr sz="2400" dirty="0">
              <a:latin typeface="Calibri"/>
              <a:cs typeface="Calibri"/>
            </a:endParaRPr>
          </a:p>
          <a:p>
            <a:pPr marL="523875" marR="695325" lvl="1" indent="-171450">
              <a:spcBef>
                <a:spcPts val="382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9" dirty="0">
                <a:latin typeface="Calibri"/>
                <a:cs typeface="Calibri"/>
              </a:rPr>
              <a:t>You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know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11" dirty="0">
                <a:latin typeface="Calibri"/>
                <a:cs typeface="Calibri"/>
              </a:rPr>
              <a:t> over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period,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CPU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was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busy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some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percentage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period.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Similarly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resources.</a:t>
            </a:r>
            <a:endParaRPr sz="2400" dirty="0">
              <a:latin typeface="Calibri"/>
              <a:cs typeface="Calibri"/>
            </a:endParaRPr>
          </a:p>
          <a:p>
            <a:pPr marL="180975" marR="1006316" indent="-171450" algn="just">
              <a:spcBef>
                <a:spcPts val="70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infrastructure </a:t>
            </a:r>
            <a:r>
              <a:rPr sz="2400" spc="-4" dirty="0">
                <a:latin typeface="Calibri"/>
                <a:cs typeface="Calibri"/>
              </a:rPr>
              <a:t>will </a:t>
            </a:r>
            <a:r>
              <a:rPr sz="2400" spc="-8" dirty="0">
                <a:latin typeface="Calibri"/>
                <a:cs typeface="Calibri"/>
              </a:rPr>
              <a:t>sample </a:t>
            </a:r>
            <a:r>
              <a:rPr sz="2400" spc="-4" dirty="0">
                <a:latin typeface="Calibri"/>
                <a:cs typeface="Calibri"/>
              </a:rPr>
              <a:t>the VM or </a:t>
            </a:r>
            <a:r>
              <a:rPr sz="2400" spc="-11" dirty="0">
                <a:latin typeface="Calibri"/>
                <a:cs typeface="Calibri"/>
              </a:rPr>
              <a:t>container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1" dirty="0">
                <a:latin typeface="Calibri"/>
                <a:cs typeface="Calibri"/>
              </a:rPr>
              <a:t>get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instantons </a:t>
            </a:r>
            <a:r>
              <a:rPr sz="2400" spc="-8" dirty="0">
                <a:latin typeface="Calibri"/>
                <a:cs typeface="Calibri"/>
              </a:rPr>
              <a:t>reading </a:t>
            </a:r>
            <a:r>
              <a:rPr sz="2400" spc="-4" dirty="0">
                <a:latin typeface="Calibri"/>
                <a:cs typeface="Calibri"/>
              </a:rPr>
              <a:t>and then </a:t>
            </a:r>
            <a:r>
              <a:rPr sz="2400" spc="-11" dirty="0">
                <a:latin typeface="Calibri"/>
                <a:cs typeface="Calibri"/>
              </a:rPr>
              <a:t>aggregate </a:t>
            </a:r>
            <a:r>
              <a:rPr sz="2400" spc="-4" dirty="0">
                <a:latin typeface="Calibri"/>
                <a:cs typeface="Calibri"/>
              </a:rPr>
              <a:t>these </a:t>
            </a:r>
            <a:r>
              <a:rPr sz="2400" spc="-8" dirty="0">
                <a:latin typeface="Calibri"/>
                <a:cs typeface="Calibri"/>
              </a:rPr>
              <a:t>readings </a:t>
            </a:r>
            <a:r>
              <a:rPr sz="2400" spc="-11" dirty="0">
                <a:latin typeface="Calibri"/>
                <a:cs typeface="Calibri"/>
              </a:rPr>
              <a:t>to get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utilization</a:t>
            </a:r>
            <a:r>
              <a:rPr sz="2100" spc="-11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914" y="838200"/>
            <a:ext cx="26001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1750696" cy="1990449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b="1" spc="-8" dirty="0">
                <a:latin typeface="Calibri"/>
                <a:cs typeface="Calibri"/>
              </a:rPr>
              <a:t>Overview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Logs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Metrics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26" dirty="0">
                <a:latin typeface="Calibri"/>
                <a:cs typeface="Calibri"/>
              </a:rPr>
              <a:t>Tracing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759065" cy="1739034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395764" marR="301943" indent="-386715">
              <a:lnSpc>
                <a:spcPct val="90000"/>
              </a:lnSpc>
              <a:spcBef>
                <a:spcPts val="32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1" dirty="0">
                <a:latin typeface="Calibri"/>
                <a:cs typeface="Calibri"/>
              </a:rPr>
              <a:t>Determine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information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AWS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CloudWatch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equivalent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cloud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provider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how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information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ingested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Logstash.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lnSpc>
                <a:spcPts val="2273"/>
              </a:lnSpc>
              <a:spcBef>
                <a:spcPts val="78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determine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correct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interval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utilization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information</a:t>
            </a:r>
            <a:r>
              <a:rPr sz="2100" spc="-11" dirty="0">
                <a:latin typeface="Calibri"/>
                <a:cs typeface="Calibri"/>
              </a:rPr>
              <a:t>?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914" y="838200"/>
            <a:ext cx="260013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1750696" cy="1990449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8" dirty="0">
                <a:latin typeface="Calibri"/>
                <a:cs typeface="Calibri"/>
              </a:rPr>
              <a:t>Overview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Logs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spc="-4" dirty="0">
                <a:latin typeface="Calibri"/>
                <a:cs typeface="Calibri"/>
              </a:rPr>
              <a:t>Metrics</a:t>
            </a:r>
            <a:endParaRPr sz="28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800" b="1" spc="-26" dirty="0">
                <a:latin typeface="Calibri"/>
                <a:cs typeface="Calibri"/>
              </a:rPr>
              <a:t>Tracing</a:t>
            </a:r>
            <a:endParaRPr sz="28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522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6426" y="685800"/>
            <a:ext cx="481145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64" dirty="0"/>
              <a:t>Tracing</a:t>
            </a:r>
            <a:r>
              <a:rPr spc="-105" dirty="0"/>
              <a:t> </a:t>
            </a:r>
            <a:r>
              <a:rPr spc="-38" dirty="0"/>
              <a:t>information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541895" cy="3324147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Logs show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single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events.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Traces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end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sequences.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assigned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enters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Windows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 sample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entry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“Event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53" dirty="0">
                <a:latin typeface="Calibri"/>
                <a:cs typeface="Calibri"/>
              </a:rPr>
              <a:t>ID”.</a:t>
            </a:r>
            <a:endParaRPr sz="2400" dirty="0">
              <a:latin typeface="Calibri"/>
              <a:cs typeface="Calibri"/>
            </a:endParaRPr>
          </a:p>
          <a:p>
            <a:pPr marL="180975" marR="290989" indent="-171450">
              <a:spcBef>
                <a:spcPts val="780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passed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each service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involved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satisfying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request.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yields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sequence.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5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IDs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saved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entries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Subsequences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called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spans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998" y="893810"/>
            <a:ext cx="2313623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Span</a:t>
            </a:r>
            <a:r>
              <a:rPr spc="-131" dirty="0"/>
              <a:t> </a:t>
            </a:r>
            <a:r>
              <a:rPr spc="-41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4732" y="1864233"/>
            <a:ext cx="6120765" cy="35227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2098" y="2271712"/>
            <a:ext cx="2265045" cy="227129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>
              <a:spcBef>
                <a:spcPts val="71"/>
              </a:spcBef>
            </a:pPr>
            <a:r>
              <a:rPr sz="2100" spc="-11" dirty="0">
                <a:latin typeface="Calibri"/>
                <a:cs typeface="Calibri"/>
              </a:rPr>
              <a:t>Aggregating </a:t>
            </a:r>
            <a:r>
              <a:rPr sz="2100" spc="-8" dirty="0">
                <a:latin typeface="Calibri"/>
                <a:cs typeface="Calibri"/>
              </a:rPr>
              <a:t>multiple </a:t>
            </a:r>
            <a:r>
              <a:rPr sz="2100" spc="-465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requests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gives 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information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about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where</a:t>
            </a:r>
            <a:r>
              <a:rPr sz="2100" spc="-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requests </a:t>
            </a:r>
            <a:r>
              <a:rPr sz="2100" spc="-8" dirty="0">
                <a:latin typeface="Calibri"/>
                <a:cs typeface="Calibri"/>
              </a:rPr>
              <a:t> spend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time.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I.e.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it 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helps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to</a:t>
            </a:r>
            <a:r>
              <a:rPr sz="2100" spc="-8" dirty="0">
                <a:latin typeface="Calibri"/>
                <a:cs typeface="Calibri"/>
              </a:rPr>
              <a:t> find 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bottlenecks.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5728" y="838200"/>
            <a:ext cx="255822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Context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514273" cy="2826575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also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identify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context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Context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used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7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For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routing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A/B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canary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testing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For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 </a:t>
            </a:r>
            <a:r>
              <a:rPr sz="2400" spc="-4" dirty="0">
                <a:latin typeface="Calibri"/>
                <a:cs typeface="Calibri"/>
              </a:rPr>
              <a:t>identification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family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For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traffic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prioritization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846" y="10668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811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6585585" cy="158713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395764" marR="3810" indent="-386715">
              <a:spcBef>
                <a:spcPts val="35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methods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available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11" dirty="0">
                <a:latin typeface="Calibri"/>
                <a:cs typeface="Calibri"/>
              </a:rPr>
              <a:t>analyst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determine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performance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issues?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46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would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context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support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canary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testing?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C2EA-D1B0-2B79-3DB9-AB6040F5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BFBF-1BBE-DE42-8381-F764C1A4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	END OF</a:t>
            </a:r>
            <a:r>
              <a:rPr lang="en-US" sz="4400" baseline="0" dirty="0"/>
              <a:t> CHAPTER 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511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3EC-44B6-921F-EF63-B61DEE77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3B45-6D0E-3A8F-15B3-E6D23CDC3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system is in operation.</a:t>
            </a:r>
          </a:p>
          <a:p>
            <a:r>
              <a:rPr lang="en-US" dirty="0"/>
              <a:t>Operationa</a:t>
            </a:r>
            <a:r>
              <a:rPr lang="en-US" baseline="0" dirty="0"/>
              <a:t>l data is being gathered</a:t>
            </a:r>
          </a:p>
          <a:p>
            <a:r>
              <a:rPr lang="en-US" dirty="0"/>
              <a:t>Why?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0D94EC1-5EDB-7637-A71D-4B237D7A51B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05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741" y="457200"/>
            <a:ext cx="642651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Purposes</a:t>
            </a:r>
            <a:r>
              <a:rPr spc="-75" dirty="0"/>
              <a:t> </a:t>
            </a:r>
            <a:r>
              <a:rPr spc="-11" dirty="0"/>
              <a:t>of</a:t>
            </a:r>
            <a:r>
              <a:rPr spc="-60" dirty="0"/>
              <a:t> </a:t>
            </a:r>
            <a:r>
              <a:rPr spc="-34" dirty="0"/>
              <a:t>gathering</a:t>
            </a:r>
            <a:r>
              <a:rPr spc="-83" dirty="0"/>
              <a:t> </a:t>
            </a:r>
            <a:r>
              <a:rPr spc="-34" dirty="0"/>
              <a:t>operational</a:t>
            </a:r>
            <a:r>
              <a:rPr spc="-71" dirty="0"/>
              <a:t> </a:t>
            </a:r>
            <a:r>
              <a:rPr spc="-38" dirty="0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89056" cy="3549209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805815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Generate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alerts.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Measurements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alerts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indicate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serious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problem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operation.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Forensics.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problem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occurred,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identified.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events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identify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problem.</a:t>
            </a:r>
            <a:endParaRPr sz="2400" dirty="0">
              <a:latin typeface="Calibri"/>
              <a:cs typeface="Calibri"/>
            </a:endParaRPr>
          </a:p>
          <a:p>
            <a:pPr marL="180975" marR="128111" indent="-171450">
              <a:spcBef>
                <a:spcPts val="74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Performance.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Understanding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end-to-end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behavior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requests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shows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spends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100" spc="-4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711619"/>
            <a:ext cx="70866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Measurement</a:t>
            </a:r>
            <a:r>
              <a:rPr spc="-109" dirty="0"/>
              <a:t> </a:t>
            </a:r>
            <a:r>
              <a:rPr spc="-34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485698" cy="168010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Information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variety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locations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within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should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moved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central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location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analysis.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typically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time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series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database.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939" y="3818090"/>
            <a:ext cx="5122926" cy="232829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24190"/>
            <a:ext cx="789022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Sources</a:t>
            </a:r>
            <a:r>
              <a:rPr spc="-86" dirty="0"/>
              <a:t> </a:t>
            </a:r>
            <a:r>
              <a:rPr spc="-11" dirty="0"/>
              <a:t>of</a:t>
            </a:r>
            <a:r>
              <a:rPr spc="-68" dirty="0"/>
              <a:t> </a:t>
            </a:r>
            <a:r>
              <a:rPr spc="-38" dirty="0"/>
              <a:t>measurement</a:t>
            </a:r>
            <a:r>
              <a:rPr spc="-79" dirty="0"/>
              <a:t> </a:t>
            </a:r>
            <a:r>
              <a:rPr spc="-38" dirty="0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6779895" cy="2814713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measurement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sources: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infrastructure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monitors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utilization,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produced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services.</a:t>
            </a:r>
          </a:p>
          <a:p>
            <a:pPr marL="180975" indent="-171450">
              <a:spcBef>
                <a:spcPts val="472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In both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cases,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1" dirty="0">
                <a:latin typeface="Calibri"/>
                <a:cs typeface="Calibri"/>
              </a:rPr>
              <a:t>backend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gathers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information,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5" dirty="0">
                <a:latin typeface="Calibri"/>
                <a:cs typeface="Calibri"/>
              </a:rPr>
              <a:t>Reformats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backend,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passes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backend.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3145" y="914400"/>
            <a:ext cx="513835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Activities</a:t>
            </a:r>
            <a:r>
              <a:rPr spc="-90" dirty="0"/>
              <a:t> </a:t>
            </a:r>
            <a:r>
              <a:rPr spc="-11" dirty="0"/>
              <a:t>of</a:t>
            </a:r>
            <a:r>
              <a:rPr spc="-75" dirty="0"/>
              <a:t> </a:t>
            </a:r>
            <a:r>
              <a:rPr spc="-41" dirty="0"/>
              <a:t>backend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434739" cy="2059058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backend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sends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alert based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collection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rules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similar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autoscaling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rules.</a:t>
            </a:r>
            <a:endParaRPr sz="2400" dirty="0">
              <a:latin typeface="Calibri"/>
              <a:cs typeface="Calibri"/>
            </a:endParaRPr>
          </a:p>
          <a:p>
            <a:pPr marL="180975" marR="266224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Displays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dashboard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analyst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quickly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determine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whether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1" dirty="0">
                <a:latin typeface="Calibri"/>
                <a:cs typeface="Calibri"/>
              </a:rPr>
              <a:t>problem.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Supports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various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analysis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collected</a:t>
            </a:r>
            <a:r>
              <a:rPr sz="2100" spc="-8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575" y="646997"/>
            <a:ext cx="4891849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Sample</a:t>
            </a:r>
            <a:r>
              <a:rPr spc="-101" dirty="0"/>
              <a:t> </a:t>
            </a:r>
            <a:r>
              <a:rPr spc="-34" dirty="0"/>
              <a:t>dashboard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39086"/>
            <a:ext cx="8763000" cy="40283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457200"/>
            <a:ext cx="615362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Time</a:t>
            </a:r>
            <a:r>
              <a:rPr spc="-75" dirty="0"/>
              <a:t> </a:t>
            </a:r>
            <a:r>
              <a:rPr spc="-30" dirty="0"/>
              <a:t>readings</a:t>
            </a:r>
            <a:r>
              <a:rPr spc="-68" dirty="0"/>
              <a:t> </a:t>
            </a:r>
            <a:r>
              <a:rPr spc="-8" dirty="0"/>
              <a:t>in</a:t>
            </a:r>
            <a:r>
              <a:rPr spc="-64" dirty="0"/>
              <a:t> </a:t>
            </a:r>
            <a:r>
              <a:rPr dirty="0"/>
              <a:t>a</a:t>
            </a:r>
            <a:r>
              <a:rPr spc="-41" dirty="0"/>
              <a:t> </a:t>
            </a:r>
            <a:r>
              <a:rPr spc="-30" dirty="0"/>
              <a:t>distributed</a:t>
            </a:r>
            <a:r>
              <a:rPr spc="-79" dirty="0"/>
              <a:t> </a:t>
            </a:r>
            <a:r>
              <a:rPr spc="-49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16939" y="6464985"/>
            <a:ext cx="19589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ts val="930"/>
              </a:lnSpc>
            </a:pPr>
            <a:r>
              <a:rPr lang="en-US" spc="-5"/>
              <a:t>©Len</a:t>
            </a:r>
            <a:r>
              <a:rPr lang="en-US" spc="-20"/>
              <a:t> </a:t>
            </a:r>
            <a:r>
              <a:rPr lang="en-US" spc="-5"/>
              <a:t>Bass</a:t>
            </a:r>
            <a:r>
              <a:rPr lang="en-US"/>
              <a:t> and</a:t>
            </a:r>
            <a:r>
              <a:rPr lang="en-US" spc="-30"/>
              <a:t> </a:t>
            </a:r>
            <a:r>
              <a:rPr lang="en-US"/>
              <a:t>John</a:t>
            </a:r>
            <a:r>
              <a:rPr lang="en-US" spc="-15"/>
              <a:t> </a:t>
            </a:r>
            <a:r>
              <a:rPr lang="en-US"/>
              <a:t>Klein</a:t>
            </a:r>
            <a:r>
              <a:rPr lang="en-US" spc="-15"/>
              <a:t> </a:t>
            </a:r>
            <a:r>
              <a:rPr lang="en-US"/>
              <a:t>2022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752398" cy="211356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  <a:tab pos="3137059" algn="l"/>
              </a:tabLst>
            </a:pPr>
            <a:r>
              <a:rPr sz="2400" spc="-8" dirty="0">
                <a:latin typeface="Calibri"/>
                <a:cs typeface="Calibri"/>
              </a:rPr>
              <a:t>Clocks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drift.	</a:t>
            </a:r>
            <a:r>
              <a:rPr sz="2400" spc="-4" dirty="0">
                <a:latin typeface="Calibri"/>
                <a:cs typeface="Calibri"/>
              </a:rPr>
              <a:t>~1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second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every </a:t>
            </a:r>
            <a:r>
              <a:rPr sz="2400" spc="-4" dirty="0">
                <a:latin typeface="Calibri"/>
                <a:cs typeface="Calibri"/>
              </a:rPr>
              <a:t>12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days.</a:t>
            </a:r>
            <a:endParaRPr sz="2400" dirty="0">
              <a:latin typeface="Calibri"/>
              <a:cs typeface="Calibri"/>
            </a:endParaRPr>
          </a:p>
          <a:p>
            <a:pPr marL="180975" marR="329088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Clock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measurement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accurate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clock </a:t>
            </a:r>
            <a:r>
              <a:rPr sz="2400" spc="-4" dirty="0">
                <a:latin typeface="Calibri"/>
                <a:cs typeface="Calibri"/>
              </a:rPr>
              <a:t>resolution.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Clock </a:t>
            </a:r>
            <a:r>
              <a:rPr sz="2400" spc="-8" dirty="0">
                <a:latin typeface="Calibri"/>
                <a:cs typeface="Calibri"/>
              </a:rPr>
              <a:t>measurements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taken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across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multiple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computers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cannot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reliably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determine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latency</a:t>
            </a:r>
            <a:r>
              <a:rPr sz="2400" dirty="0">
                <a:latin typeface="Calibri"/>
                <a:cs typeface="Calibri"/>
              </a:rPr>
              <a:t> or </a:t>
            </a:r>
            <a:r>
              <a:rPr sz="2400" spc="-8" dirty="0">
                <a:latin typeface="Calibri"/>
                <a:cs typeface="Calibri"/>
              </a:rPr>
              <a:t>sequence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events.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6147</TotalTime>
  <Words>1143</Words>
  <Application>Microsoft Office PowerPoint</Application>
  <PresentationFormat>On-screen Show (4:3)</PresentationFormat>
  <Paragraphs>163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MT</vt:lpstr>
      <vt:lpstr>Calibri</vt:lpstr>
      <vt:lpstr>Times</vt:lpstr>
      <vt:lpstr>Verdana</vt:lpstr>
      <vt:lpstr>Blank Presentation</vt:lpstr>
      <vt:lpstr>Deployment and Operations for Software Engineers 2nd  Ed</vt:lpstr>
      <vt:lpstr>Outline</vt:lpstr>
      <vt:lpstr>Context</vt:lpstr>
      <vt:lpstr>Purposes of gathering operational data</vt:lpstr>
      <vt:lpstr>Measurement architecture</vt:lpstr>
      <vt:lpstr>Sources of measurement data</vt:lpstr>
      <vt:lpstr>Activities of backend</vt:lpstr>
      <vt:lpstr>Sample dashboard</vt:lpstr>
      <vt:lpstr>Time readings in a distributed system</vt:lpstr>
      <vt:lpstr>Time accuracy</vt:lpstr>
      <vt:lpstr>Discussion questions</vt:lpstr>
      <vt:lpstr>Outline</vt:lpstr>
      <vt:lpstr>Log entry</vt:lpstr>
      <vt:lpstr>Sample log from Windows</vt:lpstr>
      <vt:lpstr>Moving log files to backend</vt:lpstr>
      <vt:lpstr>Discussion questions</vt:lpstr>
      <vt:lpstr>Outline</vt:lpstr>
      <vt:lpstr>Metric collection</vt:lpstr>
      <vt:lpstr>Metric based information</vt:lpstr>
      <vt:lpstr>Discussion questions</vt:lpstr>
      <vt:lpstr>Outline</vt:lpstr>
      <vt:lpstr>Tracing information</vt:lpstr>
      <vt:lpstr>Span example</vt:lpstr>
      <vt:lpstr>Context</vt:lpstr>
      <vt:lpstr>Discussion questions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465</cp:revision>
  <dcterms:created xsi:type="dcterms:W3CDTF">2004-11-16T18:39:34Z</dcterms:created>
  <dcterms:modified xsi:type="dcterms:W3CDTF">2023-07-30T16:27:49Z</dcterms:modified>
</cp:coreProperties>
</file>