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9" r:id="rId3"/>
    <p:sldId id="260" r:id="rId4"/>
    <p:sldId id="261" r:id="rId5"/>
    <p:sldId id="262" r:id="rId6"/>
    <p:sldId id="263" r:id="rId7"/>
    <p:sldId id="716" r:id="rId8"/>
    <p:sldId id="265" r:id="rId9"/>
    <p:sldId id="715" r:id="rId10"/>
    <p:sldId id="309" r:id="rId11"/>
    <p:sldId id="310" r:id="rId12"/>
    <p:sldId id="267" r:id="rId13"/>
    <p:sldId id="31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1100" r:id="rId24"/>
    <p:sldId id="1342" r:id="rId25"/>
    <p:sldId id="279" r:id="rId26"/>
    <p:sldId id="280" r:id="rId27"/>
    <p:sldId id="1103" r:id="rId28"/>
    <p:sldId id="1104" r:id="rId29"/>
    <p:sldId id="283" r:id="rId30"/>
    <p:sldId id="284" r:id="rId31"/>
    <p:sldId id="285" r:id="rId32"/>
    <p:sldId id="286" r:id="rId33"/>
    <p:sldId id="1109" r:id="rId34"/>
    <p:sldId id="1110" r:id="rId35"/>
    <p:sldId id="1111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20" r:id="rId5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4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9B20B60-2F48-3CB6-C82E-390CC635D47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48B2107C-39C8-A9BF-9FEA-F87470E5C6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43" Type="http://schemas.openxmlformats.org/officeDocument/2006/relationships/image" Target="../media/image49.png"/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20" Type="http://schemas.openxmlformats.org/officeDocument/2006/relationships/image" Target="../media/image26.png"/><Relationship Id="rId41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5" Type="http://schemas.openxmlformats.org/officeDocument/2006/relationships/image" Target="../media/image56.jp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7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ftp://url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6400800" cy="533400"/>
          </a:xfrm>
        </p:spPr>
        <p:txBody>
          <a:bodyPr/>
          <a:lstStyle/>
          <a:p>
            <a:r>
              <a:rPr lang="en-US" dirty="0"/>
              <a:t>Chapter 7 – Infrastructure Security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533400"/>
            <a:ext cx="447875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Hashing</a:t>
            </a:r>
            <a:r>
              <a:rPr spc="-90" dirty="0"/>
              <a:t> </a:t>
            </a:r>
            <a:r>
              <a:rPr spc="-38" dirty="0"/>
              <a:t>for</a:t>
            </a:r>
            <a:r>
              <a:rPr spc="-83" dirty="0"/>
              <a:t> </a:t>
            </a:r>
            <a:r>
              <a:rPr spc="-23" dirty="0"/>
              <a:t>encryption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6996"/>
            <a:ext cx="7481411" cy="4072749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hash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way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encryption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public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algorithm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key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possible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(very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difficult)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decrypt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5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verify </a:t>
            </a:r>
            <a:r>
              <a:rPr sz="2400" spc="-8" dirty="0">
                <a:latin typeface="Calibri"/>
                <a:cs typeface="Calibri"/>
              </a:rPr>
              <a:t>integrity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180975" marR="339566" indent="-171450">
              <a:spcBef>
                <a:spcPts val="727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Passwords: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save</a:t>
            </a:r>
            <a:r>
              <a:rPr sz="2400" spc="-8" dirty="0">
                <a:latin typeface="Calibri"/>
                <a:cs typeface="Calibri"/>
              </a:rPr>
              <a:t> hash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password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password.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enters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password,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compare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hash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verify.</a:t>
            </a:r>
            <a:endParaRPr sz="2400" dirty="0">
              <a:latin typeface="Calibri"/>
              <a:cs typeface="Calibri"/>
            </a:endParaRPr>
          </a:p>
          <a:p>
            <a:pPr marL="180975" marR="137160" indent="-171450">
              <a:spcBef>
                <a:spcPts val="7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Downloads: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publish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hash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available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download.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Compare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hash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downloaded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software.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Verifies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modified.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5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NIST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approved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algorithm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SHA-3.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6F106-31ED-1CA7-BB5B-5DD2B6007B6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" y="762000"/>
            <a:ext cx="9910668" cy="991329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761"/>
              </a:lnSpc>
              <a:spcBef>
                <a:spcPts val="79"/>
              </a:spcBef>
            </a:pPr>
            <a:r>
              <a:rPr spc="-41" dirty="0"/>
              <a:t>Performance</a:t>
            </a:r>
            <a:r>
              <a:rPr spc="-83" dirty="0"/>
              <a:t> </a:t>
            </a:r>
            <a:r>
              <a:rPr spc="-30" dirty="0"/>
              <a:t>comparison</a:t>
            </a:r>
            <a:r>
              <a:rPr spc="-86" dirty="0"/>
              <a:t> </a:t>
            </a:r>
            <a:r>
              <a:rPr spc="-11" dirty="0"/>
              <a:t>of</a:t>
            </a:r>
            <a:r>
              <a:rPr spc="-60" dirty="0"/>
              <a:t> </a:t>
            </a:r>
            <a:br>
              <a:rPr lang="en-US" spc="-60" dirty="0"/>
            </a:br>
            <a:r>
              <a:rPr spc="-26" dirty="0"/>
              <a:t>encryption</a:t>
            </a:r>
            <a:r>
              <a:rPr lang="en-US" spc="-26" dirty="0"/>
              <a:t> </a:t>
            </a:r>
            <a:r>
              <a:rPr spc="-26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518559" cy="203661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Symmetric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encryption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~4000x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faster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asymmetric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encryption.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SHA-3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notably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faster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hashing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algorithms.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Measured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" dirty="0">
                <a:latin typeface="Calibri"/>
                <a:cs typeface="Calibri"/>
              </a:rPr>
              <a:t> cycles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per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byte</a:t>
            </a:r>
            <a:r>
              <a:rPr sz="2400" spc="-4" dirty="0">
                <a:latin typeface="Calibri"/>
                <a:cs typeface="Calibri"/>
              </a:rPr>
              <a:t> of</a:t>
            </a:r>
            <a:r>
              <a:rPr sz="2400" spc="-8" dirty="0">
                <a:latin typeface="Calibri"/>
                <a:cs typeface="Calibri"/>
              </a:rPr>
              <a:t> value </a:t>
            </a:r>
            <a:r>
              <a:rPr sz="2400" dirty="0">
                <a:latin typeface="Calibri"/>
                <a:cs typeface="Calibri"/>
              </a:rPr>
              <a:t>being </a:t>
            </a:r>
            <a:r>
              <a:rPr sz="2400" spc="-4" dirty="0">
                <a:latin typeface="Calibri"/>
                <a:cs typeface="Calibri"/>
              </a:rPr>
              <a:t>hashed.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12.6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cpb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x86-64-based</a:t>
            </a:r>
            <a:r>
              <a:rPr sz="2400" dirty="0">
                <a:latin typeface="Calibri"/>
                <a:cs typeface="Calibri"/>
              </a:rPr>
              <a:t>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4AF81-FAB3-673E-7458-E8F50A25B00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0602" y="838200"/>
            <a:ext cx="521084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376636" cy="1625606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65723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Hashing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purposes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 </a:t>
            </a:r>
            <a:r>
              <a:rPr sz="2400" spc="-23" dirty="0">
                <a:latin typeface="Calibri"/>
                <a:cs typeface="Calibri"/>
              </a:rPr>
              <a:t>security.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these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purposes?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5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keys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asymmetric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encryption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developed?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keeps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26" dirty="0">
                <a:latin typeface="Calibri"/>
                <a:cs typeface="Calibri"/>
              </a:rPr>
              <a:t>keys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discovered?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699A1-0380-7BCD-6179-A506993508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24708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137527"/>
            <a:ext cx="5829300" cy="347803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Cryptography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19" dirty="0">
                <a:latin typeface="Calibri"/>
                <a:cs typeface="Calibri"/>
              </a:rPr>
              <a:t>Key</a:t>
            </a:r>
            <a:r>
              <a:rPr sz="2400" b="1" spc="-34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exchange</a:t>
            </a:r>
            <a:endParaRPr sz="2400" b="1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Public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11" dirty="0">
                <a:latin typeface="Calibri"/>
                <a:cs typeface="Calibri"/>
              </a:rPr>
              <a:t> Infrastructure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certificates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Transport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Security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(TLS)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DNSSEC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Secure</a:t>
            </a:r>
            <a:r>
              <a:rPr sz="2400" spc="-8" dirty="0">
                <a:latin typeface="Calibri"/>
                <a:cs typeface="Calibri"/>
              </a:rPr>
              <a:t> Shell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Secure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Transfer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Intrusion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Detection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AC280-A56B-A55E-6C07-89CF2856D6D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381000"/>
            <a:ext cx="433387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Developing</a:t>
            </a:r>
            <a:r>
              <a:rPr spc="-98" dirty="0"/>
              <a:t> </a:t>
            </a:r>
            <a:r>
              <a:rPr spc="-34" dirty="0"/>
              <a:t>symmetric</a:t>
            </a:r>
            <a:r>
              <a:rPr spc="-94" dirty="0"/>
              <a:t> </a:t>
            </a:r>
            <a:r>
              <a:rPr spc="-60" dirty="0"/>
              <a:t>key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731443" cy="379607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Alice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Bob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wish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communicate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securely.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eavesdropping.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Step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 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shared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symmetric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56" dirty="0">
                <a:latin typeface="Calibri"/>
                <a:cs typeface="Calibri"/>
              </a:rPr>
              <a:t>key.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Diffie-Hellman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algorithm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means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Alice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Bob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shared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symmetric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key</a:t>
            </a:r>
            <a:r>
              <a:rPr sz="2400" spc="-11" dirty="0">
                <a:latin typeface="Calibri"/>
                <a:cs typeface="Calibri"/>
              </a:rPr>
              <a:t> even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eavesdropper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their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communication.</a:t>
            </a:r>
            <a:endParaRPr sz="2400" dirty="0">
              <a:latin typeface="Calibri"/>
              <a:cs typeface="Calibri"/>
            </a:endParaRPr>
          </a:p>
          <a:p>
            <a:pPr marL="180975" marR="304324" indent="-171450">
              <a:spcBef>
                <a:spcPts val="76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Security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algorithm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dependent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difficulty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factoring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large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numbers.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present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intuitive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description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colors</a:t>
            </a:r>
            <a:r>
              <a:rPr sz="2100" spc="-1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46299-56D1-65E4-C6FE-046BC36746C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8079" y="2335469"/>
            <a:ext cx="392906" cy="456248"/>
            <a:chOff x="1410771" y="1970959"/>
            <a:chExt cx="523875" cy="608330"/>
          </a:xfrm>
        </p:grpSpPr>
        <p:sp>
          <p:nvSpPr>
            <p:cNvPr id="3" name="object 3"/>
            <p:cNvSpPr/>
            <p:nvPr/>
          </p:nvSpPr>
          <p:spPr>
            <a:xfrm>
              <a:off x="1416645" y="1976834"/>
              <a:ext cx="511809" cy="596900"/>
            </a:xfrm>
            <a:custGeom>
              <a:avLst/>
              <a:gdLst/>
              <a:ahLst/>
              <a:cxnLst/>
              <a:rect l="l" t="t" r="r" b="b"/>
              <a:pathLst>
                <a:path w="511810" h="596900">
                  <a:moveTo>
                    <a:pt x="511785" y="63836"/>
                  </a:moveTo>
                  <a:lnTo>
                    <a:pt x="502672" y="80894"/>
                  </a:lnTo>
                  <a:lnTo>
                    <a:pt x="476942" y="96128"/>
                  </a:lnTo>
                  <a:lnTo>
                    <a:pt x="437003" y="108968"/>
                  </a:lnTo>
                  <a:lnTo>
                    <a:pt x="385267" y="118845"/>
                  </a:lnTo>
                  <a:lnTo>
                    <a:pt x="324144" y="125189"/>
                  </a:lnTo>
                  <a:lnTo>
                    <a:pt x="256045" y="127430"/>
                  </a:lnTo>
                  <a:lnTo>
                    <a:pt x="188128" y="125189"/>
                  </a:lnTo>
                  <a:lnTo>
                    <a:pt x="127006" y="118845"/>
                  </a:lnTo>
                  <a:lnTo>
                    <a:pt x="75156" y="108968"/>
                  </a:lnTo>
                  <a:lnTo>
                    <a:pt x="35053" y="96128"/>
                  </a:lnTo>
                  <a:lnTo>
                    <a:pt x="0" y="63836"/>
                  </a:lnTo>
                  <a:lnTo>
                    <a:pt x="9176" y="47098"/>
                  </a:lnTo>
                  <a:lnTo>
                    <a:pt x="75156" y="18947"/>
                  </a:lnTo>
                  <a:lnTo>
                    <a:pt x="127006" y="8863"/>
                  </a:lnTo>
                  <a:lnTo>
                    <a:pt x="188128" y="2326"/>
                  </a:lnTo>
                  <a:lnTo>
                    <a:pt x="256045" y="0"/>
                  </a:lnTo>
                  <a:lnTo>
                    <a:pt x="324144" y="2326"/>
                  </a:lnTo>
                  <a:lnTo>
                    <a:pt x="385267" y="8863"/>
                  </a:lnTo>
                  <a:lnTo>
                    <a:pt x="437003" y="18947"/>
                  </a:lnTo>
                  <a:lnTo>
                    <a:pt x="476942" y="31913"/>
                  </a:lnTo>
                  <a:lnTo>
                    <a:pt x="511785" y="63836"/>
                  </a:lnTo>
                  <a:close/>
                </a:path>
                <a:path w="511810" h="596900">
                  <a:moveTo>
                    <a:pt x="511785" y="63836"/>
                  </a:moveTo>
                  <a:lnTo>
                    <a:pt x="511785" y="532659"/>
                  </a:lnTo>
                  <a:lnTo>
                    <a:pt x="502672" y="549440"/>
                  </a:lnTo>
                  <a:lnTo>
                    <a:pt x="437003" y="577593"/>
                  </a:lnTo>
                  <a:lnTo>
                    <a:pt x="385267" y="587659"/>
                  </a:lnTo>
                  <a:lnTo>
                    <a:pt x="324144" y="594177"/>
                  </a:lnTo>
                  <a:lnTo>
                    <a:pt x="256045" y="596496"/>
                  </a:lnTo>
                  <a:lnTo>
                    <a:pt x="188128" y="594177"/>
                  </a:lnTo>
                  <a:lnTo>
                    <a:pt x="127006" y="587659"/>
                  </a:lnTo>
                  <a:lnTo>
                    <a:pt x="75156" y="577593"/>
                  </a:lnTo>
                  <a:lnTo>
                    <a:pt x="35053" y="564636"/>
                  </a:lnTo>
                  <a:lnTo>
                    <a:pt x="0" y="532659"/>
                  </a:lnTo>
                  <a:lnTo>
                    <a:pt x="0" y="63836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6646" y="2420899"/>
              <a:ext cx="511784" cy="152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6646" y="2338979"/>
              <a:ext cx="511784" cy="17953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6646" y="2305241"/>
              <a:ext cx="511784" cy="1156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16645" y="2305241"/>
              <a:ext cx="511809" cy="268605"/>
            </a:xfrm>
            <a:custGeom>
              <a:avLst/>
              <a:gdLst/>
              <a:ahLst/>
              <a:cxnLst/>
              <a:rect l="l" t="t" r="r" b="b"/>
              <a:pathLst>
                <a:path w="511810" h="268605">
                  <a:moveTo>
                    <a:pt x="511785" y="33738"/>
                  </a:moveTo>
                  <a:lnTo>
                    <a:pt x="498778" y="44103"/>
                  </a:lnTo>
                  <a:lnTo>
                    <a:pt x="462536" y="53127"/>
                  </a:lnTo>
                  <a:lnTo>
                    <a:pt x="407223" y="60258"/>
                  </a:lnTo>
                  <a:lnTo>
                    <a:pt x="337004" y="64943"/>
                  </a:lnTo>
                  <a:lnTo>
                    <a:pt x="256045" y="66627"/>
                  </a:lnTo>
                  <a:lnTo>
                    <a:pt x="175281" y="64943"/>
                  </a:lnTo>
                  <a:lnTo>
                    <a:pt x="105015" y="60258"/>
                  </a:lnTo>
                  <a:lnTo>
                    <a:pt x="49526" y="53127"/>
                  </a:lnTo>
                  <a:lnTo>
                    <a:pt x="13094" y="44103"/>
                  </a:lnTo>
                  <a:lnTo>
                    <a:pt x="0" y="33738"/>
                  </a:lnTo>
                  <a:lnTo>
                    <a:pt x="13094" y="23192"/>
                  </a:lnTo>
                  <a:lnTo>
                    <a:pt x="49526" y="13945"/>
                  </a:lnTo>
                  <a:lnTo>
                    <a:pt x="105015" y="6598"/>
                  </a:lnTo>
                  <a:lnTo>
                    <a:pt x="175281" y="1749"/>
                  </a:lnTo>
                  <a:lnTo>
                    <a:pt x="256045" y="0"/>
                  </a:lnTo>
                  <a:lnTo>
                    <a:pt x="337004" y="1749"/>
                  </a:lnTo>
                  <a:lnTo>
                    <a:pt x="407223" y="6598"/>
                  </a:lnTo>
                  <a:lnTo>
                    <a:pt x="462536" y="13945"/>
                  </a:lnTo>
                  <a:lnTo>
                    <a:pt x="498778" y="23192"/>
                  </a:lnTo>
                  <a:lnTo>
                    <a:pt x="511785" y="33738"/>
                  </a:lnTo>
                  <a:close/>
                </a:path>
                <a:path w="511810" h="268605">
                  <a:moveTo>
                    <a:pt x="511785" y="33738"/>
                  </a:moveTo>
                  <a:lnTo>
                    <a:pt x="511785" y="234350"/>
                  </a:lnTo>
                  <a:lnTo>
                    <a:pt x="498778" y="244803"/>
                  </a:lnTo>
                  <a:lnTo>
                    <a:pt x="462536" y="254038"/>
                  </a:lnTo>
                  <a:lnTo>
                    <a:pt x="407223" y="261421"/>
                  </a:lnTo>
                  <a:lnTo>
                    <a:pt x="337004" y="266316"/>
                  </a:lnTo>
                  <a:lnTo>
                    <a:pt x="256045" y="268089"/>
                  </a:lnTo>
                  <a:lnTo>
                    <a:pt x="175281" y="266316"/>
                  </a:lnTo>
                  <a:lnTo>
                    <a:pt x="105015" y="261421"/>
                  </a:lnTo>
                  <a:lnTo>
                    <a:pt x="49526" y="254038"/>
                  </a:lnTo>
                  <a:lnTo>
                    <a:pt x="13094" y="244803"/>
                  </a:lnTo>
                  <a:lnTo>
                    <a:pt x="0" y="234350"/>
                  </a:lnTo>
                  <a:lnTo>
                    <a:pt x="0" y="33738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456329" y="2335469"/>
            <a:ext cx="388619" cy="456248"/>
            <a:chOff x="3275104" y="1970959"/>
            <a:chExt cx="518159" cy="608330"/>
          </a:xfrm>
        </p:grpSpPr>
        <p:sp>
          <p:nvSpPr>
            <p:cNvPr id="9" name="object 9"/>
            <p:cNvSpPr/>
            <p:nvPr/>
          </p:nvSpPr>
          <p:spPr>
            <a:xfrm>
              <a:off x="3280979" y="1976834"/>
              <a:ext cx="506730" cy="596900"/>
            </a:xfrm>
            <a:custGeom>
              <a:avLst/>
              <a:gdLst/>
              <a:ahLst/>
              <a:cxnLst/>
              <a:rect l="l" t="t" r="r" b="b"/>
              <a:pathLst>
                <a:path w="506729" h="596900">
                  <a:moveTo>
                    <a:pt x="506116" y="74263"/>
                  </a:moveTo>
                  <a:lnTo>
                    <a:pt x="436784" y="108968"/>
                  </a:lnTo>
                  <a:lnTo>
                    <a:pt x="384981" y="118845"/>
                  </a:lnTo>
                  <a:lnTo>
                    <a:pt x="323801" y="125189"/>
                  </a:lnTo>
                  <a:lnTo>
                    <a:pt x="255667" y="127430"/>
                  </a:lnTo>
                  <a:lnTo>
                    <a:pt x="187897" y="125189"/>
                  </a:lnTo>
                  <a:lnTo>
                    <a:pt x="126878" y="118845"/>
                  </a:lnTo>
                  <a:lnTo>
                    <a:pt x="75095" y="108968"/>
                  </a:lnTo>
                  <a:lnTo>
                    <a:pt x="35031" y="96128"/>
                  </a:lnTo>
                  <a:lnTo>
                    <a:pt x="0" y="63836"/>
                  </a:lnTo>
                  <a:lnTo>
                    <a:pt x="9171" y="47098"/>
                  </a:lnTo>
                  <a:lnTo>
                    <a:pt x="75095" y="18947"/>
                  </a:lnTo>
                  <a:lnTo>
                    <a:pt x="126878" y="8863"/>
                  </a:lnTo>
                  <a:lnTo>
                    <a:pt x="187897" y="2326"/>
                  </a:lnTo>
                  <a:lnTo>
                    <a:pt x="255667" y="0"/>
                  </a:lnTo>
                  <a:lnTo>
                    <a:pt x="323801" y="2326"/>
                  </a:lnTo>
                  <a:lnTo>
                    <a:pt x="384981" y="8863"/>
                  </a:lnTo>
                  <a:lnTo>
                    <a:pt x="436784" y="18947"/>
                  </a:lnTo>
                  <a:lnTo>
                    <a:pt x="476787" y="31913"/>
                  </a:lnTo>
                  <a:lnTo>
                    <a:pt x="506116" y="53604"/>
                  </a:lnTo>
                </a:path>
                <a:path w="506729" h="596900">
                  <a:moveTo>
                    <a:pt x="506116" y="542916"/>
                  </a:moveTo>
                  <a:lnTo>
                    <a:pt x="436784" y="577593"/>
                  </a:lnTo>
                  <a:lnTo>
                    <a:pt x="384981" y="587659"/>
                  </a:lnTo>
                  <a:lnTo>
                    <a:pt x="323801" y="594177"/>
                  </a:lnTo>
                  <a:lnTo>
                    <a:pt x="255667" y="596496"/>
                  </a:lnTo>
                  <a:lnTo>
                    <a:pt x="187897" y="594177"/>
                  </a:lnTo>
                  <a:lnTo>
                    <a:pt x="126878" y="587659"/>
                  </a:lnTo>
                  <a:lnTo>
                    <a:pt x="75095" y="577593"/>
                  </a:lnTo>
                  <a:lnTo>
                    <a:pt x="35031" y="564636"/>
                  </a:lnTo>
                  <a:lnTo>
                    <a:pt x="0" y="532659"/>
                  </a:lnTo>
                  <a:lnTo>
                    <a:pt x="0" y="63836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0979" y="2420899"/>
              <a:ext cx="506116" cy="1524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0979" y="2338979"/>
              <a:ext cx="506116" cy="17953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80979" y="2305241"/>
              <a:ext cx="506116" cy="115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80979" y="2305241"/>
              <a:ext cx="506730" cy="268605"/>
            </a:xfrm>
            <a:custGeom>
              <a:avLst/>
              <a:gdLst/>
              <a:ahLst/>
              <a:cxnLst/>
              <a:rect l="l" t="t" r="r" b="b"/>
              <a:pathLst>
                <a:path w="506729" h="268605">
                  <a:moveTo>
                    <a:pt x="506116" y="38177"/>
                  </a:moveTo>
                  <a:lnTo>
                    <a:pt x="462357" y="53127"/>
                  </a:lnTo>
                  <a:lnTo>
                    <a:pt x="406963" y="60258"/>
                  </a:lnTo>
                  <a:lnTo>
                    <a:pt x="336670" y="64943"/>
                  </a:lnTo>
                  <a:lnTo>
                    <a:pt x="255667" y="66627"/>
                  </a:lnTo>
                  <a:lnTo>
                    <a:pt x="175073" y="64943"/>
                  </a:lnTo>
                  <a:lnTo>
                    <a:pt x="104917" y="60258"/>
                  </a:lnTo>
                  <a:lnTo>
                    <a:pt x="49491" y="53127"/>
                  </a:lnTo>
                  <a:lnTo>
                    <a:pt x="13088" y="44103"/>
                  </a:lnTo>
                  <a:lnTo>
                    <a:pt x="0" y="33738"/>
                  </a:lnTo>
                  <a:lnTo>
                    <a:pt x="13088" y="23192"/>
                  </a:lnTo>
                  <a:lnTo>
                    <a:pt x="49491" y="13945"/>
                  </a:lnTo>
                  <a:lnTo>
                    <a:pt x="104917" y="6598"/>
                  </a:lnTo>
                  <a:lnTo>
                    <a:pt x="175073" y="1749"/>
                  </a:lnTo>
                  <a:lnTo>
                    <a:pt x="255667" y="0"/>
                  </a:lnTo>
                  <a:lnTo>
                    <a:pt x="336670" y="1749"/>
                  </a:lnTo>
                  <a:lnTo>
                    <a:pt x="406963" y="6598"/>
                  </a:lnTo>
                  <a:lnTo>
                    <a:pt x="462357" y="13945"/>
                  </a:lnTo>
                  <a:lnTo>
                    <a:pt x="498665" y="23192"/>
                  </a:lnTo>
                  <a:lnTo>
                    <a:pt x="506116" y="29222"/>
                  </a:lnTo>
                </a:path>
                <a:path w="506729" h="268605">
                  <a:moveTo>
                    <a:pt x="506116" y="238827"/>
                  </a:moveTo>
                  <a:lnTo>
                    <a:pt x="462357" y="254038"/>
                  </a:lnTo>
                  <a:lnTo>
                    <a:pt x="406963" y="261421"/>
                  </a:lnTo>
                  <a:lnTo>
                    <a:pt x="336670" y="266316"/>
                  </a:lnTo>
                  <a:lnTo>
                    <a:pt x="255667" y="268089"/>
                  </a:lnTo>
                  <a:lnTo>
                    <a:pt x="175073" y="266316"/>
                  </a:lnTo>
                  <a:lnTo>
                    <a:pt x="104917" y="261421"/>
                  </a:lnTo>
                  <a:lnTo>
                    <a:pt x="49491" y="254038"/>
                  </a:lnTo>
                  <a:lnTo>
                    <a:pt x="13088" y="244803"/>
                  </a:lnTo>
                  <a:lnTo>
                    <a:pt x="0" y="234350"/>
                  </a:lnTo>
                  <a:lnTo>
                    <a:pt x="0" y="33738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58079" y="2955966"/>
            <a:ext cx="392906" cy="154781"/>
            <a:chOff x="1410771" y="2798287"/>
            <a:chExt cx="523875" cy="20637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6646" y="2828555"/>
              <a:ext cx="511784" cy="1696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6646" y="2804161"/>
              <a:ext cx="511784" cy="1030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16645" y="2804161"/>
              <a:ext cx="511809" cy="194310"/>
            </a:xfrm>
            <a:custGeom>
              <a:avLst/>
              <a:gdLst/>
              <a:ahLst/>
              <a:cxnLst/>
              <a:rect l="l" t="t" r="r" b="b"/>
              <a:pathLst>
                <a:path w="511810" h="194310">
                  <a:moveTo>
                    <a:pt x="511785" y="24393"/>
                  </a:moveTo>
                  <a:lnTo>
                    <a:pt x="498778" y="31854"/>
                  </a:lnTo>
                  <a:lnTo>
                    <a:pt x="462536" y="38376"/>
                  </a:lnTo>
                  <a:lnTo>
                    <a:pt x="407223" y="43547"/>
                  </a:lnTo>
                  <a:lnTo>
                    <a:pt x="337004" y="46953"/>
                  </a:lnTo>
                  <a:lnTo>
                    <a:pt x="256045" y="48180"/>
                  </a:lnTo>
                  <a:lnTo>
                    <a:pt x="175281" y="46953"/>
                  </a:lnTo>
                  <a:lnTo>
                    <a:pt x="105015" y="43547"/>
                  </a:lnTo>
                  <a:lnTo>
                    <a:pt x="49526" y="38376"/>
                  </a:lnTo>
                  <a:lnTo>
                    <a:pt x="13094" y="31854"/>
                  </a:lnTo>
                  <a:lnTo>
                    <a:pt x="0" y="24393"/>
                  </a:lnTo>
                  <a:lnTo>
                    <a:pt x="13094" y="16637"/>
                  </a:lnTo>
                  <a:lnTo>
                    <a:pt x="49526" y="9935"/>
                  </a:lnTo>
                  <a:lnTo>
                    <a:pt x="105015" y="4671"/>
                  </a:lnTo>
                  <a:lnTo>
                    <a:pt x="175281" y="1232"/>
                  </a:lnTo>
                  <a:lnTo>
                    <a:pt x="256045" y="0"/>
                  </a:lnTo>
                  <a:lnTo>
                    <a:pt x="337004" y="1232"/>
                  </a:lnTo>
                  <a:lnTo>
                    <a:pt x="407223" y="4671"/>
                  </a:lnTo>
                  <a:lnTo>
                    <a:pt x="462536" y="9935"/>
                  </a:lnTo>
                  <a:lnTo>
                    <a:pt x="498778" y="16637"/>
                  </a:lnTo>
                  <a:lnTo>
                    <a:pt x="511785" y="24393"/>
                  </a:lnTo>
                  <a:close/>
                </a:path>
                <a:path w="511810" h="194310">
                  <a:moveTo>
                    <a:pt x="511785" y="24393"/>
                  </a:moveTo>
                  <a:lnTo>
                    <a:pt x="511785" y="169664"/>
                  </a:lnTo>
                  <a:lnTo>
                    <a:pt x="498778" y="177374"/>
                  </a:lnTo>
                  <a:lnTo>
                    <a:pt x="462536" y="184070"/>
                  </a:lnTo>
                  <a:lnTo>
                    <a:pt x="407223" y="189351"/>
                  </a:lnTo>
                  <a:lnTo>
                    <a:pt x="337004" y="192814"/>
                  </a:lnTo>
                  <a:lnTo>
                    <a:pt x="256045" y="194058"/>
                  </a:lnTo>
                  <a:lnTo>
                    <a:pt x="175281" y="192814"/>
                  </a:lnTo>
                  <a:lnTo>
                    <a:pt x="105015" y="189351"/>
                  </a:lnTo>
                  <a:lnTo>
                    <a:pt x="49526" y="184070"/>
                  </a:lnTo>
                  <a:lnTo>
                    <a:pt x="13094" y="177374"/>
                  </a:lnTo>
                  <a:lnTo>
                    <a:pt x="0" y="169664"/>
                  </a:lnTo>
                  <a:lnTo>
                    <a:pt x="0" y="24393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456329" y="2955966"/>
            <a:ext cx="388619" cy="154781"/>
            <a:chOff x="3275104" y="2798287"/>
            <a:chExt cx="518159" cy="20637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0979" y="2828555"/>
              <a:ext cx="506116" cy="1696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80979" y="2804161"/>
              <a:ext cx="506116" cy="1030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0979" y="2804161"/>
              <a:ext cx="506730" cy="194310"/>
            </a:xfrm>
            <a:custGeom>
              <a:avLst/>
              <a:gdLst/>
              <a:ahLst/>
              <a:cxnLst/>
              <a:rect l="l" t="t" r="r" b="b"/>
              <a:pathLst>
                <a:path w="506729" h="194310">
                  <a:moveTo>
                    <a:pt x="506116" y="27588"/>
                  </a:moveTo>
                  <a:lnTo>
                    <a:pt x="462357" y="38376"/>
                  </a:lnTo>
                  <a:lnTo>
                    <a:pt x="406963" y="43547"/>
                  </a:lnTo>
                  <a:lnTo>
                    <a:pt x="336670" y="46953"/>
                  </a:lnTo>
                  <a:lnTo>
                    <a:pt x="255667" y="48180"/>
                  </a:lnTo>
                  <a:lnTo>
                    <a:pt x="175073" y="46953"/>
                  </a:lnTo>
                  <a:lnTo>
                    <a:pt x="104917" y="43547"/>
                  </a:lnTo>
                  <a:lnTo>
                    <a:pt x="49491" y="38376"/>
                  </a:lnTo>
                  <a:lnTo>
                    <a:pt x="13088" y="31854"/>
                  </a:lnTo>
                  <a:lnTo>
                    <a:pt x="0" y="24393"/>
                  </a:lnTo>
                  <a:lnTo>
                    <a:pt x="13088" y="16637"/>
                  </a:lnTo>
                  <a:lnTo>
                    <a:pt x="49491" y="9935"/>
                  </a:lnTo>
                  <a:lnTo>
                    <a:pt x="104917" y="4671"/>
                  </a:lnTo>
                  <a:lnTo>
                    <a:pt x="175073" y="1232"/>
                  </a:lnTo>
                  <a:lnTo>
                    <a:pt x="255667" y="0"/>
                  </a:lnTo>
                  <a:lnTo>
                    <a:pt x="336670" y="1232"/>
                  </a:lnTo>
                  <a:lnTo>
                    <a:pt x="406963" y="4671"/>
                  </a:lnTo>
                  <a:lnTo>
                    <a:pt x="462357" y="9935"/>
                  </a:lnTo>
                  <a:lnTo>
                    <a:pt x="498665" y="16637"/>
                  </a:lnTo>
                  <a:lnTo>
                    <a:pt x="506116" y="21071"/>
                  </a:lnTo>
                </a:path>
                <a:path w="506729" h="194310">
                  <a:moveTo>
                    <a:pt x="506116" y="172966"/>
                  </a:moveTo>
                  <a:lnTo>
                    <a:pt x="462357" y="184070"/>
                  </a:lnTo>
                  <a:lnTo>
                    <a:pt x="406963" y="189351"/>
                  </a:lnTo>
                  <a:lnTo>
                    <a:pt x="336670" y="192814"/>
                  </a:lnTo>
                  <a:lnTo>
                    <a:pt x="255667" y="194058"/>
                  </a:lnTo>
                  <a:lnTo>
                    <a:pt x="175073" y="192814"/>
                  </a:lnTo>
                  <a:lnTo>
                    <a:pt x="104917" y="189351"/>
                  </a:lnTo>
                  <a:lnTo>
                    <a:pt x="49491" y="184070"/>
                  </a:lnTo>
                  <a:lnTo>
                    <a:pt x="13088" y="177374"/>
                  </a:lnTo>
                  <a:lnTo>
                    <a:pt x="0" y="169664"/>
                  </a:lnTo>
                  <a:lnTo>
                    <a:pt x="0" y="24393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57960" y="3210982"/>
            <a:ext cx="1786890" cy="1250156"/>
            <a:chOff x="1410613" y="3138308"/>
            <a:chExt cx="2382520" cy="1666875"/>
          </a:xfrm>
        </p:grpSpPr>
        <p:sp>
          <p:nvSpPr>
            <p:cNvPr id="23" name="object 23"/>
            <p:cNvSpPr/>
            <p:nvPr/>
          </p:nvSpPr>
          <p:spPr>
            <a:xfrm>
              <a:off x="1416646" y="3144340"/>
              <a:ext cx="511809" cy="596900"/>
            </a:xfrm>
            <a:custGeom>
              <a:avLst/>
              <a:gdLst/>
              <a:ahLst/>
              <a:cxnLst/>
              <a:rect l="l" t="t" r="r" b="b"/>
              <a:pathLst>
                <a:path w="511810" h="596900">
                  <a:moveTo>
                    <a:pt x="511785" y="63836"/>
                  </a:moveTo>
                  <a:lnTo>
                    <a:pt x="502672" y="80912"/>
                  </a:lnTo>
                  <a:lnTo>
                    <a:pt x="476942" y="96190"/>
                  </a:lnTo>
                  <a:lnTo>
                    <a:pt x="437003" y="109089"/>
                  </a:lnTo>
                  <a:lnTo>
                    <a:pt x="385267" y="119025"/>
                  </a:lnTo>
                  <a:lnTo>
                    <a:pt x="324144" y="125413"/>
                  </a:lnTo>
                  <a:lnTo>
                    <a:pt x="256045" y="127673"/>
                  </a:lnTo>
                  <a:lnTo>
                    <a:pt x="188128" y="125413"/>
                  </a:lnTo>
                  <a:lnTo>
                    <a:pt x="127006" y="119025"/>
                  </a:lnTo>
                  <a:lnTo>
                    <a:pt x="75156" y="109089"/>
                  </a:lnTo>
                  <a:lnTo>
                    <a:pt x="35053" y="96190"/>
                  </a:lnTo>
                  <a:lnTo>
                    <a:pt x="0" y="63836"/>
                  </a:lnTo>
                  <a:lnTo>
                    <a:pt x="9176" y="47056"/>
                  </a:lnTo>
                  <a:lnTo>
                    <a:pt x="75156" y="18902"/>
                  </a:lnTo>
                  <a:lnTo>
                    <a:pt x="127006" y="8836"/>
                  </a:lnTo>
                  <a:lnTo>
                    <a:pt x="188128" y="2318"/>
                  </a:lnTo>
                  <a:lnTo>
                    <a:pt x="256045" y="0"/>
                  </a:lnTo>
                  <a:lnTo>
                    <a:pt x="324144" y="2318"/>
                  </a:lnTo>
                  <a:lnTo>
                    <a:pt x="385267" y="8836"/>
                  </a:lnTo>
                  <a:lnTo>
                    <a:pt x="437003" y="18902"/>
                  </a:lnTo>
                  <a:lnTo>
                    <a:pt x="476942" y="31859"/>
                  </a:lnTo>
                  <a:lnTo>
                    <a:pt x="511785" y="63836"/>
                  </a:lnTo>
                  <a:close/>
                </a:path>
                <a:path w="511810" h="596900">
                  <a:moveTo>
                    <a:pt x="511785" y="63836"/>
                  </a:moveTo>
                  <a:lnTo>
                    <a:pt x="511785" y="532659"/>
                  </a:lnTo>
                  <a:lnTo>
                    <a:pt x="502672" y="549397"/>
                  </a:lnTo>
                  <a:lnTo>
                    <a:pt x="437003" y="577548"/>
                  </a:lnTo>
                  <a:lnTo>
                    <a:pt x="385267" y="587632"/>
                  </a:lnTo>
                  <a:lnTo>
                    <a:pt x="324144" y="594169"/>
                  </a:lnTo>
                  <a:lnTo>
                    <a:pt x="256045" y="596496"/>
                  </a:lnTo>
                  <a:lnTo>
                    <a:pt x="188128" y="594169"/>
                  </a:lnTo>
                  <a:lnTo>
                    <a:pt x="127006" y="587632"/>
                  </a:lnTo>
                  <a:lnTo>
                    <a:pt x="75156" y="577548"/>
                  </a:lnTo>
                  <a:lnTo>
                    <a:pt x="35053" y="564582"/>
                  </a:lnTo>
                  <a:lnTo>
                    <a:pt x="0" y="532659"/>
                  </a:lnTo>
                  <a:lnTo>
                    <a:pt x="0" y="63836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16646" y="3588405"/>
              <a:ext cx="511784" cy="1524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16646" y="3490709"/>
              <a:ext cx="511784" cy="19531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6646" y="3399444"/>
              <a:ext cx="511784" cy="1888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6646" y="3351263"/>
              <a:ext cx="511784" cy="1395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16646" y="3351263"/>
              <a:ext cx="511809" cy="1423035"/>
            </a:xfrm>
            <a:custGeom>
              <a:avLst/>
              <a:gdLst/>
              <a:ahLst/>
              <a:cxnLst/>
              <a:rect l="l" t="t" r="r" b="b"/>
              <a:pathLst>
                <a:path w="511810" h="1423035">
                  <a:moveTo>
                    <a:pt x="511785" y="48180"/>
                  </a:moveTo>
                  <a:lnTo>
                    <a:pt x="502672" y="61363"/>
                  </a:lnTo>
                  <a:lnTo>
                    <a:pt x="476942" y="73177"/>
                  </a:lnTo>
                  <a:lnTo>
                    <a:pt x="437003" y="83163"/>
                  </a:lnTo>
                  <a:lnTo>
                    <a:pt x="385267" y="90864"/>
                  </a:lnTo>
                  <a:lnTo>
                    <a:pt x="324144" y="95821"/>
                  </a:lnTo>
                  <a:lnTo>
                    <a:pt x="256045" y="97575"/>
                  </a:lnTo>
                  <a:lnTo>
                    <a:pt x="188128" y="95821"/>
                  </a:lnTo>
                  <a:lnTo>
                    <a:pt x="127006" y="90864"/>
                  </a:lnTo>
                  <a:lnTo>
                    <a:pt x="75156" y="83163"/>
                  </a:lnTo>
                  <a:lnTo>
                    <a:pt x="35053" y="73177"/>
                  </a:lnTo>
                  <a:lnTo>
                    <a:pt x="0" y="48180"/>
                  </a:lnTo>
                  <a:lnTo>
                    <a:pt x="9176" y="35509"/>
                  </a:lnTo>
                  <a:lnTo>
                    <a:pt x="75156" y="14260"/>
                  </a:lnTo>
                  <a:lnTo>
                    <a:pt x="127006" y="6665"/>
                  </a:lnTo>
                  <a:lnTo>
                    <a:pt x="188128" y="1748"/>
                  </a:lnTo>
                  <a:lnTo>
                    <a:pt x="256045" y="0"/>
                  </a:lnTo>
                  <a:lnTo>
                    <a:pt x="324144" y="1748"/>
                  </a:lnTo>
                  <a:lnTo>
                    <a:pt x="385267" y="6665"/>
                  </a:lnTo>
                  <a:lnTo>
                    <a:pt x="437003" y="14260"/>
                  </a:lnTo>
                  <a:lnTo>
                    <a:pt x="476942" y="24038"/>
                  </a:lnTo>
                  <a:lnTo>
                    <a:pt x="511785" y="48180"/>
                  </a:lnTo>
                  <a:close/>
                </a:path>
                <a:path w="511810" h="1423035">
                  <a:moveTo>
                    <a:pt x="511785" y="48180"/>
                  </a:moveTo>
                  <a:lnTo>
                    <a:pt x="511785" y="340178"/>
                  </a:lnTo>
                  <a:lnTo>
                    <a:pt x="502672" y="353361"/>
                  </a:lnTo>
                  <a:lnTo>
                    <a:pt x="437003" y="375161"/>
                  </a:lnTo>
                  <a:lnTo>
                    <a:pt x="385267" y="382862"/>
                  </a:lnTo>
                  <a:lnTo>
                    <a:pt x="324144" y="387819"/>
                  </a:lnTo>
                  <a:lnTo>
                    <a:pt x="256045" y="389573"/>
                  </a:lnTo>
                  <a:lnTo>
                    <a:pt x="188128" y="387819"/>
                  </a:lnTo>
                  <a:lnTo>
                    <a:pt x="127006" y="382862"/>
                  </a:lnTo>
                  <a:lnTo>
                    <a:pt x="75156" y="375161"/>
                  </a:lnTo>
                  <a:lnTo>
                    <a:pt x="35053" y="365174"/>
                  </a:lnTo>
                  <a:lnTo>
                    <a:pt x="0" y="340178"/>
                  </a:lnTo>
                  <a:lnTo>
                    <a:pt x="0" y="48180"/>
                  </a:lnTo>
                </a:path>
                <a:path w="511810" h="1423035">
                  <a:moveTo>
                    <a:pt x="511785" y="902936"/>
                  </a:moveTo>
                  <a:lnTo>
                    <a:pt x="502672" y="919674"/>
                  </a:lnTo>
                  <a:lnTo>
                    <a:pt x="476942" y="934858"/>
                  </a:lnTo>
                  <a:lnTo>
                    <a:pt x="437003" y="947825"/>
                  </a:lnTo>
                  <a:lnTo>
                    <a:pt x="385267" y="957908"/>
                  </a:lnTo>
                  <a:lnTo>
                    <a:pt x="324144" y="964446"/>
                  </a:lnTo>
                  <a:lnTo>
                    <a:pt x="256045" y="966772"/>
                  </a:lnTo>
                  <a:lnTo>
                    <a:pt x="188128" y="964446"/>
                  </a:lnTo>
                  <a:lnTo>
                    <a:pt x="127006" y="957908"/>
                  </a:lnTo>
                  <a:lnTo>
                    <a:pt x="75156" y="947825"/>
                  </a:lnTo>
                  <a:lnTo>
                    <a:pt x="35053" y="934858"/>
                  </a:lnTo>
                  <a:lnTo>
                    <a:pt x="0" y="902936"/>
                  </a:lnTo>
                  <a:lnTo>
                    <a:pt x="9176" y="885860"/>
                  </a:lnTo>
                  <a:lnTo>
                    <a:pt x="75156" y="857683"/>
                  </a:lnTo>
                  <a:lnTo>
                    <a:pt x="127006" y="847747"/>
                  </a:lnTo>
                  <a:lnTo>
                    <a:pt x="188128" y="841358"/>
                  </a:lnTo>
                  <a:lnTo>
                    <a:pt x="256045" y="839099"/>
                  </a:lnTo>
                  <a:lnTo>
                    <a:pt x="324144" y="841358"/>
                  </a:lnTo>
                  <a:lnTo>
                    <a:pt x="385267" y="847747"/>
                  </a:lnTo>
                  <a:lnTo>
                    <a:pt x="437003" y="857683"/>
                  </a:lnTo>
                  <a:lnTo>
                    <a:pt x="476942" y="870581"/>
                  </a:lnTo>
                  <a:lnTo>
                    <a:pt x="511785" y="902936"/>
                  </a:lnTo>
                  <a:close/>
                </a:path>
                <a:path w="511810" h="1423035">
                  <a:moveTo>
                    <a:pt x="511785" y="902936"/>
                  </a:moveTo>
                  <a:lnTo>
                    <a:pt x="511785" y="1359016"/>
                  </a:lnTo>
                  <a:lnTo>
                    <a:pt x="502672" y="1375802"/>
                  </a:lnTo>
                  <a:lnTo>
                    <a:pt x="437003" y="1403986"/>
                  </a:lnTo>
                  <a:lnTo>
                    <a:pt x="385267" y="1414069"/>
                  </a:lnTo>
                  <a:lnTo>
                    <a:pt x="324144" y="1420601"/>
                  </a:lnTo>
                  <a:lnTo>
                    <a:pt x="256045" y="1422925"/>
                  </a:lnTo>
                  <a:lnTo>
                    <a:pt x="188128" y="1420601"/>
                  </a:lnTo>
                  <a:lnTo>
                    <a:pt x="127006" y="1414069"/>
                  </a:lnTo>
                  <a:lnTo>
                    <a:pt x="75156" y="1403986"/>
                  </a:lnTo>
                  <a:lnTo>
                    <a:pt x="35053" y="1391011"/>
                  </a:lnTo>
                  <a:lnTo>
                    <a:pt x="0" y="1359016"/>
                  </a:lnTo>
                  <a:lnTo>
                    <a:pt x="0" y="902936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16646" y="4658215"/>
              <a:ext cx="511784" cy="14068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16646" y="4561489"/>
              <a:ext cx="511784" cy="1943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16646" y="4464156"/>
              <a:ext cx="511784" cy="19404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16646" y="4397650"/>
              <a:ext cx="511784" cy="16381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35020" y="4397650"/>
              <a:ext cx="493410" cy="665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416646" y="3144340"/>
              <a:ext cx="2370455" cy="1654810"/>
            </a:xfrm>
            <a:custGeom>
              <a:avLst/>
              <a:gdLst/>
              <a:ahLst/>
              <a:cxnLst/>
              <a:rect l="l" t="t" r="r" b="b"/>
              <a:pathLst>
                <a:path w="2370454" h="1654810">
                  <a:moveTo>
                    <a:pt x="511785" y="1302339"/>
                  </a:moveTo>
                  <a:lnTo>
                    <a:pt x="502672" y="1315931"/>
                  </a:lnTo>
                  <a:lnTo>
                    <a:pt x="476942" y="1328019"/>
                  </a:lnTo>
                  <a:lnTo>
                    <a:pt x="437003" y="1338172"/>
                  </a:lnTo>
                  <a:lnTo>
                    <a:pt x="385267" y="1345958"/>
                  </a:lnTo>
                  <a:lnTo>
                    <a:pt x="324144" y="1350946"/>
                  </a:lnTo>
                  <a:lnTo>
                    <a:pt x="256045" y="1352705"/>
                  </a:lnTo>
                  <a:lnTo>
                    <a:pt x="188128" y="1350946"/>
                  </a:lnTo>
                  <a:lnTo>
                    <a:pt x="127006" y="1345958"/>
                  </a:lnTo>
                  <a:lnTo>
                    <a:pt x="75156" y="1338172"/>
                  </a:lnTo>
                  <a:lnTo>
                    <a:pt x="35053" y="1328019"/>
                  </a:lnTo>
                  <a:lnTo>
                    <a:pt x="0" y="1302339"/>
                  </a:lnTo>
                  <a:lnTo>
                    <a:pt x="9176" y="1289184"/>
                  </a:lnTo>
                  <a:lnTo>
                    <a:pt x="75156" y="1267539"/>
                  </a:lnTo>
                  <a:lnTo>
                    <a:pt x="127006" y="1259925"/>
                  </a:lnTo>
                  <a:lnTo>
                    <a:pt x="188128" y="1255036"/>
                  </a:lnTo>
                  <a:lnTo>
                    <a:pt x="256045" y="1253309"/>
                  </a:lnTo>
                  <a:lnTo>
                    <a:pt x="324144" y="1255036"/>
                  </a:lnTo>
                  <a:lnTo>
                    <a:pt x="385267" y="1259925"/>
                  </a:lnTo>
                  <a:lnTo>
                    <a:pt x="437003" y="1267539"/>
                  </a:lnTo>
                  <a:lnTo>
                    <a:pt x="476942" y="1277438"/>
                  </a:lnTo>
                  <a:lnTo>
                    <a:pt x="511785" y="1302339"/>
                  </a:lnTo>
                  <a:close/>
                </a:path>
                <a:path w="2370454" h="1654810">
                  <a:moveTo>
                    <a:pt x="511785" y="1302339"/>
                  </a:moveTo>
                  <a:lnTo>
                    <a:pt x="511785" y="1604289"/>
                  </a:lnTo>
                  <a:lnTo>
                    <a:pt x="502672" y="1617515"/>
                  </a:lnTo>
                  <a:lnTo>
                    <a:pt x="437003" y="1639686"/>
                  </a:lnTo>
                  <a:lnTo>
                    <a:pt x="385267" y="1647606"/>
                  </a:lnTo>
                  <a:lnTo>
                    <a:pt x="324144" y="1652734"/>
                  </a:lnTo>
                  <a:lnTo>
                    <a:pt x="256045" y="1654557"/>
                  </a:lnTo>
                  <a:lnTo>
                    <a:pt x="188128" y="1652734"/>
                  </a:lnTo>
                  <a:lnTo>
                    <a:pt x="127006" y="1647606"/>
                  </a:lnTo>
                  <a:lnTo>
                    <a:pt x="75156" y="1639686"/>
                  </a:lnTo>
                  <a:lnTo>
                    <a:pt x="35053" y="1629485"/>
                  </a:lnTo>
                  <a:lnTo>
                    <a:pt x="0" y="1604289"/>
                  </a:lnTo>
                  <a:lnTo>
                    <a:pt x="0" y="1302339"/>
                  </a:lnTo>
                </a:path>
                <a:path w="2370454" h="1654810">
                  <a:moveTo>
                    <a:pt x="2370449" y="74274"/>
                  </a:moveTo>
                  <a:lnTo>
                    <a:pt x="2301117" y="109089"/>
                  </a:lnTo>
                  <a:lnTo>
                    <a:pt x="2249314" y="119025"/>
                  </a:lnTo>
                  <a:lnTo>
                    <a:pt x="2188134" y="125413"/>
                  </a:lnTo>
                  <a:lnTo>
                    <a:pt x="2120000" y="127673"/>
                  </a:lnTo>
                  <a:lnTo>
                    <a:pt x="2052230" y="125413"/>
                  </a:lnTo>
                  <a:lnTo>
                    <a:pt x="1991211" y="119025"/>
                  </a:lnTo>
                  <a:lnTo>
                    <a:pt x="1939428" y="109089"/>
                  </a:lnTo>
                  <a:lnTo>
                    <a:pt x="1899364" y="96190"/>
                  </a:lnTo>
                  <a:lnTo>
                    <a:pt x="1864333" y="63836"/>
                  </a:lnTo>
                  <a:lnTo>
                    <a:pt x="1873505" y="47056"/>
                  </a:lnTo>
                  <a:lnTo>
                    <a:pt x="1939428" y="18902"/>
                  </a:lnTo>
                  <a:lnTo>
                    <a:pt x="1991211" y="8836"/>
                  </a:lnTo>
                  <a:lnTo>
                    <a:pt x="2052230" y="2318"/>
                  </a:lnTo>
                  <a:lnTo>
                    <a:pt x="2120000" y="0"/>
                  </a:lnTo>
                  <a:lnTo>
                    <a:pt x="2188134" y="2318"/>
                  </a:lnTo>
                  <a:lnTo>
                    <a:pt x="2249314" y="8836"/>
                  </a:lnTo>
                  <a:lnTo>
                    <a:pt x="2301117" y="18902"/>
                  </a:lnTo>
                  <a:lnTo>
                    <a:pt x="2341120" y="31859"/>
                  </a:lnTo>
                  <a:lnTo>
                    <a:pt x="2370449" y="53579"/>
                  </a:lnTo>
                </a:path>
                <a:path w="2370454" h="1654810">
                  <a:moveTo>
                    <a:pt x="2370449" y="542891"/>
                  </a:moveTo>
                  <a:lnTo>
                    <a:pt x="2301117" y="577548"/>
                  </a:lnTo>
                  <a:lnTo>
                    <a:pt x="2249314" y="587632"/>
                  </a:lnTo>
                  <a:lnTo>
                    <a:pt x="2188134" y="594169"/>
                  </a:lnTo>
                  <a:lnTo>
                    <a:pt x="2120000" y="596496"/>
                  </a:lnTo>
                  <a:lnTo>
                    <a:pt x="2052230" y="594169"/>
                  </a:lnTo>
                  <a:lnTo>
                    <a:pt x="1991211" y="587632"/>
                  </a:lnTo>
                  <a:lnTo>
                    <a:pt x="1939428" y="577548"/>
                  </a:lnTo>
                  <a:lnTo>
                    <a:pt x="1899364" y="564582"/>
                  </a:lnTo>
                  <a:lnTo>
                    <a:pt x="1864333" y="532659"/>
                  </a:lnTo>
                  <a:lnTo>
                    <a:pt x="1864333" y="63836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80979" y="3588405"/>
              <a:ext cx="506116" cy="1524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80979" y="3490709"/>
              <a:ext cx="506116" cy="19531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80979" y="3399444"/>
              <a:ext cx="506116" cy="18887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80979" y="3351263"/>
              <a:ext cx="506116" cy="13955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280979" y="3351263"/>
              <a:ext cx="506730" cy="1423035"/>
            </a:xfrm>
            <a:custGeom>
              <a:avLst/>
              <a:gdLst/>
              <a:ahLst/>
              <a:cxnLst/>
              <a:rect l="l" t="t" r="r" b="b"/>
              <a:pathLst>
                <a:path w="506729" h="1423035">
                  <a:moveTo>
                    <a:pt x="506116" y="56238"/>
                  </a:moveTo>
                  <a:lnTo>
                    <a:pt x="436784" y="83163"/>
                  </a:lnTo>
                  <a:lnTo>
                    <a:pt x="384981" y="90864"/>
                  </a:lnTo>
                  <a:lnTo>
                    <a:pt x="323801" y="95821"/>
                  </a:lnTo>
                  <a:lnTo>
                    <a:pt x="255667" y="97575"/>
                  </a:lnTo>
                  <a:lnTo>
                    <a:pt x="187897" y="95821"/>
                  </a:lnTo>
                  <a:lnTo>
                    <a:pt x="126878" y="90864"/>
                  </a:lnTo>
                  <a:lnTo>
                    <a:pt x="75095" y="83163"/>
                  </a:lnTo>
                  <a:lnTo>
                    <a:pt x="35031" y="73177"/>
                  </a:lnTo>
                  <a:lnTo>
                    <a:pt x="0" y="48180"/>
                  </a:lnTo>
                  <a:lnTo>
                    <a:pt x="9171" y="35509"/>
                  </a:lnTo>
                  <a:lnTo>
                    <a:pt x="75095" y="14260"/>
                  </a:lnTo>
                  <a:lnTo>
                    <a:pt x="126878" y="6665"/>
                  </a:lnTo>
                  <a:lnTo>
                    <a:pt x="187897" y="1748"/>
                  </a:lnTo>
                  <a:lnTo>
                    <a:pt x="255667" y="0"/>
                  </a:lnTo>
                  <a:lnTo>
                    <a:pt x="323801" y="1748"/>
                  </a:lnTo>
                  <a:lnTo>
                    <a:pt x="384981" y="6665"/>
                  </a:lnTo>
                  <a:lnTo>
                    <a:pt x="436784" y="14260"/>
                  </a:lnTo>
                  <a:lnTo>
                    <a:pt x="476787" y="24038"/>
                  </a:lnTo>
                  <a:lnTo>
                    <a:pt x="506116" y="40435"/>
                  </a:lnTo>
                </a:path>
                <a:path w="506729" h="1423035">
                  <a:moveTo>
                    <a:pt x="506116" y="348236"/>
                  </a:moveTo>
                  <a:lnTo>
                    <a:pt x="436784" y="375161"/>
                  </a:lnTo>
                  <a:lnTo>
                    <a:pt x="384981" y="382862"/>
                  </a:lnTo>
                  <a:lnTo>
                    <a:pt x="323801" y="387819"/>
                  </a:lnTo>
                  <a:lnTo>
                    <a:pt x="255667" y="389573"/>
                  </a:lnTo>
                  <a:lnTo>
                    <a:pt x="187897" y="387819"/>
                  </a:lnTo>
                  <a:lnTo>
                    <a:pt x="126878" y="382862"/>
                  </a:lnTo>
                  <a:lnTo>
                    <a:pt x="75095" y="375161"/>
                  </a:lnTo>
                  <a:lnTo>
                    <a:pt x="35031" y="365174"/>
                  </a:lnTo>
                  <a:lnTo>
                    <a:pt x="0" y="340178"/>
                  </a:lnTo>
                  <a:lnTo>
                    <a:pt x="0" y="48180"/>
                  </a:lnTo>
                </a:path>
                <a:path w="506729" h="1423035">
                  <a:moveTo>
                    <a:pt x="506116" y="913167"/>
                  </a:moveTo>
                  <a:lnTo>
                    <a:pt x="436784" y="947825"/>
                  </a:lnTo>
                  <a:lnTo>
                    <a:pt x="384981" y="957908"/>
                  </a:lnTo>
                  <a:lnTo>
                    <a:pt x="323801" y="964446"/>
                  </a:lnTo>
                  <a:lnTo>
                    <a:pt x="255667" y="966772"/>
                  </a:lnTo>
                  <a:lnTo>
                    <a:pt x="187897" y="964446"/>
                  </a:lnTo>
                  <a:lnTo>
                    <a:pt x="126878" y="957908"/>
                  </a:lnTo>
                  <a:lnTo>
                    <a:pt x="75095" y="947825"/>
                  </a:lnTo>
                  <a:lnTo>
                    <a:pt x="35031" y="934858"/>
                  </a:lnTo>
                  <a:lnTo>
                    <a:pt x="0" y="902936"/>
                  </a:lnTo>
                  <a:lnTo>
                    <a:pt x="9171" y="885860"/>
                  </a:lnTo>
                  <a:lnTo>
                    <a:pt x="75095" y="857683"/>
                  </a:lnTo>
                  <a:lnTo>
                    <a:pt x="126878" y="847747"/>
                  </a:lnTo>
                  <a:lnTo>
                    <a:pt x="187897" y="841358"/>
                  </a:lnTo>
                  <a:lnTo>
                    <a:pt x="255667" y="839099"/>
                  </a:lnTo>
                  <a:lnTo>
                    <a:pt x="323801" y="841358"/>
                  </a:lnTo>
                  <a:lnTo>
                    <a:pt x="384981" y="847747"/>
                  </a:lnTo>
                  <a:lnTo>
                    <a:pt x="436784" y="857683"/>
                  </a:lnTo>
                  <a:lnTo>
                    <a:pt x="476787" y="870581"/>
                  </a:lnTo>
                  <a:lnTo>
                    <a:pt x="506116" y="892498"/>
                  </a:lnTo>
                </a:path>
                <a:path w="506729" h="1423035">
                  <a:moveTo>
                    <a:pt x="506116" y="1369276"/>
                  </a:moveTo>
                  <a:lnTo>
                    <a:pt x="436784" y="1403986"/>
                  </a:lnTo>
                  <a:lnTo>
                    <a:pt x="384981" y="1414069"/>
                  </a:lnTo>
                  <a:lnTo>
                    <a:pt x="323801" y="1420601"/>
                  </a:lnTo>
                  <a:lnTo>
                    <a:pt x="255667" y="1422925"/>
                  </a:lnTo>
                  <a:lnTo>
                    <a:pt x="187897" y="1420601"/>
                  </a:lnTo>
                  <a:lnTo>
                    <a:pt x="126878" y="1414069"/>
                  </a:lnTo>
                  <a:lnTo>
                    <a:pt x="75095" y="1403986"/>
                  </a:lnTo>
                  <a:lnTo>
                    <a:pt x="35031" y="1391011"/>
                  </a:lnTo>
                  <a:lnTo>
                    <a:pt x="0" y="1359016"/>
                  </a:lnTo>
                  <a:lnTo>
                    <a:pt x="0" y="902936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80979" y="4658215"/>
              <a:ext cx="506116" cy="14068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80979" y="4561489"/>
              <a:ext cx="506116" cy="19433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80979" y="4464156"/>
              <a:ext cx="506116" cy="19404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80979" y="4409300"/>
              <a:ext cx="506116" cy="15216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280979" y="4409300"/>
              <a:ext cx="506730" cy="389890"/>
            </a:xfrm>
            <a:custGeom>
              <a:avLst/>
              <a:gdLst/>
              <a:ahLst/>
              <a:cxnLst/>
              <a:rect l="l" t="t" r="r" b="b"/>
              <a:pathLst>
                <a:path w="506729" h="389889">
                  <a:moveTo>
                    <a:pt x="506116" y="56334"/>
                  </a:moveTo>
                  <a:lnTo>
                    <a:pt x="436784" y="83239"/>
                  </a:lnTo>
                  <a:lnTo>
                    <a:pt x="384981" y="90958"/>
                  </a:lnTo>
                  <a:lnTo>
                    <a:pt x="323801" y="95934"/>
                  </a:lnTo>
                  <a:lnTo>
                    <a:pt x="255667" y="97696"/>
                  </a:lnTo>
                  <a:lnTo>
                    <a:pt x="187897" y="95934"/>
                  </a:lnTo>
                  <a:lnTo>
                    <a:pt x="126878" y="90958"/>
                  </a:lnTo>
                  <a:lnTo>
                    <a:pt x="75095" y="83239"/>
                  </a:lnTo>
                  <a:lnTo>
                    <a:pt x="35031" y="73244"/>
                  </a:lnTo>
                  <a:lnTo>
                    <a:pt x="0" y="48302"/>
                  </a:lnTo>
                  <a:lnTo>
                    <a:pt x="9171" y="35622"/>
                  </a:lnTo>
                  <a:lnTo>
                    <a:pt x="75095" y="14320"/>
                  </a:lnTo>
                  <a:lnTo>
                    <a:pt x="126878" y="6697"/>
                  </a:lnTo>
                  <a:lnTo>
                    <a:pt x="187897" y="1757"/>
                  </a:lnTo>
                  <a:lnTo>
                    <a:pt x="255667" y="0"/>
                  </a:lnTo>
                  <a:lnTo>
                    <a:pt x="323801" y="1757"/>
                  </a:lnTo>
                  <a:lnTo>
                    <a:pt x="384981" y="6697"/>
                  </a:lnTo>
                  <a:lnTo>
                    <a:pt x="436784" y="14320"/>
                  </a:lnTo>
                  <a:lnTo>
                    <a:pt x="476787" y="24128"/>
                  </a:lnTo>
                  <a:lnTo>
                    <a:pt x="506116" y="40551"/>
                  </a:lnTo>
                </a:path>
                <a:path w="506729" h="389889">
                  <a:moveTo>
                    <a:pt x="506116" y="348237"/>
                  </a:moveTo>
                  <a:lnTo>
                    <a:pt x="436784" y="375173"/>
                  </a:lnTo>
                  <a:lnTo>
                    <a:pt x="384981" y="382880"/>
                  </a:lnTo>
                  <a:lnTo>
                    <a:pt x="323801" y="387841"/>
                  </a:lnTo>
                  <a:lnTo>
                    <a:pt x="255667" y="389597"/>
                  </a:lnTo>
                  <a:lnTo>
                    <a:pt x="187897" y="387841"/>
                  </a:lnTo>
                  <a:lnTo>
                    <a:pt x="126878" y="382880"/>
                  </a:lnTo>
                  <a:lnTo>
                    <a:pt x="75095" y="375173"/>
                  </a:lnTo>
                  <a:lnTo>
                    <a:pt x="35031" y="365181"/>
                  </a:lnTo>
                  <a:lnTo>
                    <a:pt x="0" y="340178"/>
                  </a:lnTo>
                  <a:lnTo>
                    <a:pt x="0" y="48302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647123" y="2946796"/>
            <a:ext cx="601980" cy="14193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spc="-4" dirty="0">
                <a:latin typeface="Calibri"/>
                <a:cs typeface="Calibri"/>
              </a:rPr>
              <a:t>Secret</a:t>
            </a:r>
            <a:r>
              <a:rPr sz="863" spc="-45" dirty="0">
                <a:latin typeface="Calibri"/>
                <a:cs typeface="Calibri"/>
              </a:rPr>
              <a:t> </a:t>
            </a:r>
            <a:r>
              <a:rPr sz="863" spc="-4" dirty="0">
                <a:latin typeface="Calibri"/>
                <a:cs typeface="Calibri"/>
              </a:rPr>
              <a:t>Colors</a:t>
            </a:r>
            <a:endParaRPr sz="863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058079" y="4616066"/>
            <a:ext cx="392906" cy="154781"/>
            <a:chOff x="1410771" y="5011754"/>
            <a:chExt cx="523875" cy="206375"/>
          </a:xfrm>
        </p:grpSpPr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16646" y="5047751"/>
              <a:ext cx="511784" cy="1641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16646" y="5017629"/>
              <a:ext cx="511784" cy="12773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416645" y="5017629"/>
              <a:ext cx="511809" cy="194310"/>
            </a:xfrm>
            <a:custGeom>
              <a:avLst/>
              <a:gdLst/>
              <a:ahLst/>
              <a:cxnLst/>
              <a:rect l="l" t="t" r="r" b="b"/>
              <a:pathLst>
                <a:path w="511810" h="194310">
                  <a:moveTo>
                    <a:pt x="511785" y="23799"/>
                  </a:moveTo>
                  <a:lnTo>
                    <a:pt x="498778" y="31573"/>
                  </a:lnTo>
                  <a:lnTo>
                    <a:pt x="462536" y="38348"/>
                  </a:lnTo>
                  <a:lnTo>
                    <a:pt x="407223" y="43707"/>
                  </a:lnTo>
                  <a:lnTo>
                    <a:pt x="337004" y="47229"/>
                  </a:lnTo>
                  <a:lnTo>
                    <a:pt x="256045" y="48496"/>
                  </a:lnTo>
                  <a:lnTo>
                    <a:pt x="175281" y="47229"/>
                  </a:lnTo>
                  <a:lnTo>
                    <a:pt x="105015" y="43707"/>
                  </a:lnTo>
                  <a:lnTo>
                    <a:pt x="49526" y="38348"/>
                  </a:lnTo>
                  <a:lnTo>
                    <a:pt x="13094" y="31573"/>
                  </a:lnTo>
                  <a:lnTo>
                    <a:pt x="0" y="23799"/>
                  </a:lnTo>
                  <a:lnTo>
                    <a:pt x="13094" y="16118"/>
                  </a:lnTo>
                  <a:lnTo>
                    <a:pt x="49526" y="9565"/>
                  </a:lnTo>
                  <a:lnTo>
                    <a:pt x="105015" y="4473"/>
                  </a:lnTo>
                  <a:lnTo>
                    <a:pt x="175281" y="1173"/>
                  </a:lnTo>
                  <a:lnTo>
                    <a:pt x="256045" y="0"/>
                  </a:lnTo>
                  <a:lnTo>
                    <a:pt x="337004" y="1173"/>
                  </a:lnTo>
                  <a:lnTo>
                    <a:pt x="407223" y="4473"/>
                  </a:lnTo>
                  <a:lnTo>
                    <a:pt x="462536" y="9565"/>
                  </a:lnTo>
                  <a:lnTo>
                    <a:pt x="498778" y="16118"/>
                  </a:lnTo>
                  <a:lnTo>
                    <a:pt x="511785" y="23799"/>
                  </a:lnTo>
                  <a:close/>
                </a:path>
                <a:path w="511810" h="194310">
                  <a:moveTo>
                    <a:pt x="511785" y="23799"/>
                  </a:moveTo>
                  <a:lnTo>
                    <a:pt x="511785" y="169616"/>
                  </a:lnTo>
                  <a:lnTo>
                    <a:pt x="498778" y="177506"/>
                  </a:lnTo>
                  <a:lnTo>
                    <a:pt x="462536" y="184296"/>
                  </a:lnTo>
                  <a:lnTo>
                    <a:pt x="407223" y="189611"/>
                  </a:lnTo>
                  <a:lnTo>
                    <a:pt x="337004" y="193075"/>
                  </a:lnTo>
                  <a:lnTo>
                    <a:pt x="256045" y="194313"/>
                  </a:lnTo>
                  <a:lnTo>
                    <a:pt x="175281" y="193075"/>
                  </a:lnTo>
                  <a:lnTo>
                    <a:pt x="105015" y="189611"/>
                  </a:lnTo>
                  <a:lnTo>
                    <a:pt x="49526" y="184296"/>
                  </a:lnTo>
                  <a:lnTo>
                    <a:pt x="13094" y="177506"/>
                  </a:lnTo>
                  <a:lnTo>
                    <a:pt x="0" y="169616"/>
                  </a:lnTo>
                  <a:lnTo>
                    <a:pt x="0" y="23799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2456329" y="4616066"/>
            <a:ext cx="388619" cy="154781"/>
            <a:chOff x="3275104" y="5011754"/>
            <a:chExt cx="518159" cy="206375"/>
          </a:xfrm>
        </p:grpSpPr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80979" y="5047751"/>
              <a:ext cx="506116" cy="1641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80979" y="5017629"/>
              <a:ext cx="506116" cy="12773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280979" y="5017629"/>
              <a:ext cx="506730" cy="194310"/>
            </a:xfrm>
            <a:custGeom>
              <a:avLst/>
              <a:gdLst/>
              <a:ahLst/>
              <a:cxnLst/>
              <a:rect l="l" t="t" r="r" b="b"/>
              <a:pathLst>
                <a:path w="506729" h="194310">
                  <a:moveTo>
                    <a:pt x="506116" y="27128"/>
                  </a:moveTo>
                  <a:lnTo>
                    <a:pt x="462357" y="38348"/>
                  </a:lnTo>
                  <a:lnTo>
                    <a:pt x="406963" y="43707"/>
                  </a:lnTo>
                  <a:lnTo>
                    <a:pt x="336670" y="47229"/>
                  </a:lnTo>
                  <a:lnTo>
                    <a:pt x="255667" y="48496"/>
                  </a:lnTo>
                  <a:lnTo>
                    <a:pt x="175073" y="47229"/>
                  </a:lnTo>
                  <a:lnTo>
                    <a:pt x="104917" y="43707"/>
                  </a:lnTo>
                  <a:lnTo>
                    <a:pt x="49491" y="38348"/>
                  </a:lnTo>
                  <a:lnTo>
                    <a:pt x="13088" y="31573"/>
                  </a:lnTo>
                  <a:lnTo>
                    <a:pt x="0" y="23799"/>
                  </a:lnTo>
                  <a:lnTo>
                    <a:pt x="13088" y="16118"/>
                  </a:lnTo>
                  <a:lnTo>
                    <a:pt x="49491" y="9565"/>
                  </a:lnTo>
                  <a:lnTo>
                    <a:pt x="104917" y="4473"/>
                  </a:lnTo>
                  <a:lnTo>
                    <a:pt x="175073" y="1173"/>
                  </a:lnTo>
                  <a:lnTo>
                    <a:pt x="255667" y="0"/>
                  </a:lnTo>
                  <a:lnTo>
                    <a:pt x="336670" y="1173"/>
                  </a:lnTo>
                  <a:lnTo>
                    <a:pt x="406963" y="4473"/>
                  </a:lnTo>
                  <a:lnTo>
                    <a:pt x="462357" y="9565"/>
                  </a:lnTo>
                  <a:lnTo>
                    <a:pt x="498665" y="16118"/>
                  </a:lnTo>
                  <a:lnTo>
                    <a:pt x="506116" y="20509"/>
                  </a:lnTo>
                </a:path>
                <a:path w="506729" h="194310">
                  <a:moveTo>
                    <a:pt x="506116" y="172995"/>
                  </a:moveTo>
                  <a:lnTo>
                    <a:pt x="462357" y="184296"/>
                  </a:lnTo>
                  <a:lnTo>
                    <a:pt x="406963" y="189611"/>
                  </a:lnTo>
                  <a:lnTo>
                    <a:pt x="336670" y="193075"/>
                  </a:lnTo>
                  <a:lnTo>
                    <a:pt x="255667" y="194313"/>
                  </a:lnTo>
                  <a:lnTo>
                    <a:pt x="175073" y="193075"/>
                  </a:lnTo>
                  <a:lnTo>
                    <a:pt x="104917" y="189611"/>
                  </a:lnTo>
                  <a:lnTo>
                    <a:pt x="49491" y="184296"/>
                  </a:lnTo>
                  <a:lnTo>
                    <a:pt x="13088" y="177506"/>
                  </a:lnTo>
                  <a:lnTo>
                    <a:pt x="0" y="169616"/>
                  </a:lnTo>
                  <a:lnTo>
                    <a:pt x="0" y="23799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647123" y="4606196"/>
            <a:ext cx="601980" cy="14193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spc="-4" dirty="0">
                <a:latin typeface="Calibri"/>
                <a:cs typeface="Calibri"/>
              </a:rPr>
              <a:t>Secret</a:t>
            </a:r>
            <a:r>
              <a:rPr sz="863" spc="-45" dirty="0">
                <a:latin typeface="Calibri"/>
                <a:cs typeface="Calibri"/>
              </a:rPr>
              <a:t> </a:t>
            </a:r>
            <a:r>
              <a:rPr sz="863" spc="-4" dirty="0">
                <a:latin typeface="Calibri"/>
                <a:cs typeface="Calibri"/>
              </a:rPr>
              <a:t>Colors</a:t>
            </a:r>
            <a:endParaRPr sz="863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058079" y="4889696"/>
            <a:ext cx="392906" cy="455771"/>
            <a:chOff x="1410771" y="5376594"/>
            <a:chExt cx="523875" cy="607695"/>
          </a:xfrm>
        </p:grpSpPr>
        <p:pic>
          <p:nvPicPr>
            <p:cNvPr id="56" name="object 5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16646" y="5825951"/>
              <a:ext cx="511784" cy="14965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16646" y="5729238"/>
              <a:ext cx="511784" cy="19432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16646" y="5631626"/>
              <a:ext cx="511784" cy="19432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16646" y="5534014"/>
              <a:ext cx="511784" cy="19522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16646" y="5445432"/>
              <a:ext cx="511784" cy="18619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16646" y="5437301"/>
              <a:ext cx="511784" cy="9671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16646" y="5382469"/>
              <a:ext cx="511784" cy="12683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416646" y="5382469"/>
              <a:ext cx="511809" cy="595630"/>
            </a:xfrm>
            <a:custGeom>
              <a:avLst/>
              <a:gdLst/>
              <a:ahLst/>
              <a:cxnLst/>
              <a:rect l="l" t="t" r="r" b="b"/>
              <a:pathLst>
                <a:path w="511810" h="595629">
                  <a:moveTo>
                    <a:pt x="511785" y="62962"/>
                  </a:moveTo>
                  <a:lnTo>
                    <a:pt x="502672" y="80041"/>
                  </a:lnTo>
                  <a:lnTo>
                    <a:pt x="476942" y="95326"/>
                  </a:lnTo>
                  <a:lnTo>
                    <a:pt x="437003" y="108234"/>
                  </a:lnTo>
                  <a:lnTo>
                    <a:pt x="385267" y="118178"/>
                  </a:lnTo>
                  <a:lnTo>
                    <a:pt x="324144" y="124573"/>
                  </a:lnTo>
                  <a:lnTo>
                    <a:pt x="256045" y="126835"/>
                  </a:lnTo>
                  <a:lnTo>
                    <a:pt x="188128" y="124573"/>
                  </a:lnTo>
                  <a:lnTo>
                    <a:pt x="127006" y="118178"/>
                  </a:lnTo>
                  <a:lnTo>
                    <a:pt x="75156" y="108234"/>
                  </a:lnTo>
                  <a:lnTo>
                    <a:pt x="35053" y="95326"/>
                  </a:lnTo>
                  <a:lnTo>
                    <a:pt x="0" y="62962"/>
                  </a:lnTo>
                  <a:lnTo>
                    <a:pt x="9176" y="46268"/>
                  </a:lnTo>
                  <a:lnTo>
                    <a:pt x="75156" y="18488"/>
                  </a:lnTo>
                  <a:lnTo>
                    <a:pt x="127006" y="8623"/>
                  </a:lnTo>
                  <a:lnTo>
                    <a:pt x="188128" y="2257"/>
                  </a:lnTo>
                  <a:lnTo>
                    <a:pt x="256045" y="0"/>
                  </a:lnTo>
                  <a:lnTo>
                    <a:pt x="324144" y="2257"/>
                  </a:lnTo>
                  <a:lnTo>
                    <a:pt x="385267" y="8623"/>
                  </a:lnTo>
                  <a:lnTo>
                    <a:pt x="437003" y="18488"/>
                  </a:lnTo>
                  <a:lnTo>
                    <a:pt x="476942" y="31239"/>
                  </a:lnTo>
                  <a:lnTo>
                    <a:pt x="511785" y="62962"/>
                  </a:lnTo>
                  <a:close/>
                </a:path>
                <a:path w="511810" h="595629">
                  <a:moveTo>
                    <a:pt x="511785" y="62962"/>
                  </a:moveTo>
                  <a:lnTo>
                    <a:pt x="511785" y="531751"/>
                  </a:lnTo>
                  <a:lnTo>
                    <a:pt x="502672" y="548512"/>
                  </a:lnTo>
                  <a:lnTo>
                    <a:pt x="437003" y="576679"/>
                  </a:lnTo>
                  <a:lnTo>
                    <a:pt x="385267" y="586762"/>
                  </a:lnTo>
                  <a:lnTo>
                    <a:pt x="324144" y="593297"/>
                  </a:lnTo>
                  <a:lnTo>
                    <a:pt x="256045" y="595622"/>
                  </a:lnTo>
                  <a:lnTo>
                    <a:pt x="188128" y="593297"/>
                  </a:lnTo>
                  <a:lnTo>
                    <a:pt x="127006" y="586762"/>
                  </a:lnTo>
                  <a:lnTo>
                    <a:pt x="75156" y="576679"/>
                  </a:lnTo>
                  <a:lnTo>
                    <a:pt x="35053" y="563709"/>
                  </a:lnTo>
                  <a:lnTo>
                    <a:pt x="0" y="531751"/>
                  </a:lnTo>
                  <a:lnTo>
                    <a:pt x="0" y="62962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2456329" y="4889696"/>
            <a:ext cx="388619" cy="453866"/>
            <a:chOff x="3275104" y="5376594"/>
            <a:chExt cx="518159" cy="605155"/>
          </a:xfrm>
        </p:grpSpPr>
        <p:pic>
          <p:nvPicPr>
            <p:cNvPr id="65" name="object 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80979" y="5825951"/>
              <a:ext cx="506116" cy="14965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280979" y="5729238"/>
              <a:ext cx="506116" cy="19432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280979" y="5631626"/>
              <a:ext cx="506116" cy="19432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80979" y="5534014"/>
              <a:ext cx="506116" cy="19522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280979" y="5445432"/>
              <a:ext cx="506116" cy="18619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280979" y="5437301"/>
              <a:ext cx="506116" cy="9671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280979" y="5382469"/>
              <a:ext cx="506116" cy="12683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280979" y="5382469"/>
              <a:ext cx="506730" cy="593725"/>
            </a:xfrm>
            <a:custGeom>
              <a:avLst/>
              <a:gdLst/>
              <a:ahLst/>
              <a:cxnLst/>
              <a:rect l="l" t="t" r="r" b="b"/>
              <a:pathLst>
                <a:path w="506729" h="593725">
                  <a:moveTo>
                    <a:pt x="506116" y="73402"/>
                  </a:moveTo>
                  <a:lnTo>
                    <a:pt x="436784" y="108234"/>
                  </a:lnTo>
                  <a:lnTo>
                    <a:pt x="384981" y="118178"/>
                  </a:lnTo>
                  <a:lnTo>
                    <a:pt x="323801" y="124573"/>
                  </a:lnTo>
                  <a:lnTo>
                    <a:pt x="255667" y="126835"/>
                  </a:lnTo>
                  <a:lnTo>
                    <a:pt x="187897" y="124573"/>
                  </a:lnTo>
                  <a:lnTo>
                    <a:pt x="126878" y="118178"/>
                  </a:lnTo>
                  <a:lnTo>
                    <a:pt x="75095" y="108234"/>
                  </a:lnTo>
                  <a:lnTo>
                    <a:pt x="35031" y="95326"/>
                  </a:lnTo>
                  <a:lnTo>
                    <a:pt x="0" y="62962"/>
                  </a:lnTo>
                  <a:lnTo>
                    <a:pt x="9171" y="46268"/>
                  </a:lnTo>
                  <a:lnTo>
                    <a:pt x="75095" y="18488"/>
                  </a:lnTo>
                  <a:lnTo>
                    <a:pt x="126878" y="8623"/>
                  </a:lnTo>
                  <a:lnTo>
                    <a:pt x="187897" y="2257"/>
                  </a:lnTo>
                  <a:lnTo>
                    <a:pt x="255667" y="0"/>
                  </a:lnTo>
                  <a:lnTo>
                    <a:pt x="323801" y="2257"/>
                  </a:lnTo>
                  <a:lnTo>
                    <a:pt x="384981" y="8623"/>
                  </a:lnTo>
                  <a:lnTo>
                    <a:pt x="436784" y="18488"/>
                  </a:lnTo>
                  <a:lnTo>
                    <a:pt x="476787" y="31239"/>
                  </a:lnTo>
                  <a:lnTo>
                    <a:pt x="506116" y="52757"/>
                  </a:lnTo>
                </a:path>
                <a:path w="506729" h="593725">
                  <a:moveTo>
                    <a:pt x="506116" y="541997"/>
                  </a:moveTo>
                  <a:lnTo>
                    <a:pt x="502566" y="548512"/>
                  </a:lnTo>
                  <a:lnTo>
                    <a:pt x="476787" y="563709"/>
                  </a:lnTo>
                  <a:lnTo>
                    <a:pt x="436784" y="576679"/>
                  </a:lnTo>
                  <a:lnTo>
                    <a:pt x="384981" y="586762"/>
                  </a:lnTo>
                  <a:lnTo>
                    <a:pt x="325323" y="593134"/>
                  </a:lnTo>
                </a:path>
                <a:path w="506729" h="593725">
                  <a:moveTo>
                    <a:pt x="186378" y="593134"/>
                  </a:moveTo>
                  <a:lnTo>
                    <a:pt x="126878" y="586762"/>
                  </a:lnTo>
                  <a:lnTo>
                    <a:pt x="75095" y="576679"/>
                  </a:lnTo>
                  <a:lnTo>
                    <a:pt x="35031" y="563709"/>
                  </a:lnTo>
                  <a:lnTo>
                    <a:pt x="0" y="531751"/>
                  </a:lnTo>
                  <a:lnTo>
                    <a:pt x="0" y="62962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582736" y="5007948"/>
            <a:ext cx="731520" cy="14193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dirty="0">
                <a:latin typeface="Calibri"/>
                <a:cs typeface="Calibri"/>
              </a:rPr>
              <a:t>Common</a:t>
            </a:r>
            <a:r>
              <a:rPr sz="863" spc="-45" dirty="0">
                <a:latin typeface="Calibri"/>
                <a:cs typeface="Calibri"/>
              </a:rPr>
              <a:t> </a:t>
            </a:r>
            <a:r>
              <a:rPr sz="863" spc="-4" dirty="0">
                <a:latin typeface="Calibri"/>
                <a:cs typeface="Calibri"/>
              </a:rPr>
              <a:t>Secret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212686" y="2763933"/>
            <a:ext cx="73819" cy="14193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+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608833" y="2763933"/>
            <a:ext cx="73819" cy="14193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+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10302" y="2089053"/>
            <a:ext cx="6847898" cy="57794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39641">
              <a:lnSpc>
                <a:spcPts val="953"/>
              </a:lnSpc>
              <a:spcBef>
                <a:spcPts val="71"/>
              </a:spcBef>
            </a:pPr>
            <a:r>
              <a:rPr sz="863" b="1" u="sng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Bob</a:t>
            </a:r>
            <a:endParaRPr sz="863" dirty="0">
              <a:latin typeface="Calibri"/>
              <a:cs typeface="Calibri"/>
            </a:endParaRPr>
          </a:p>
          <a:p>
            <a:pPr marL="1694974" indent="-171926">
              <a:lnSpc>
                <a:spcPts val="2258"/>
              </a:lnSpc>
              <a:buFont typeface="Arial MT"/>
              <a:buChar char="•"/>
              <a:tabLst>
                <a:tab pos="1695450" algn="l"/>
              </a:tabLst>
            </a:pPr>
            <a:r>
              <a:rPr sz="2400" dirty="0">
                <a:latin typeface="Calibri"/>
                <a:cs typeface="Calibri"/>
              </a:rPr>
              <a:t>Alice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Bob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agree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shared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color</a:t>
            </a:r>
            <a:r>
              <a:rPr sz="1950" spc="-38" dirty="0">
                <a:latin typeface="Calibri"/>
                <a:cs typeface="Calibri"/>
              </a:rPr>
              <a:t>.</a:t>
            </a:r>
            <a:endParaRPr sz="1950" dirty="0">
              <a:latin typeface="Calibri"/>
              <a:cs typeface="Calibri"/>
            </a:endParaRPr>
          </a:p>
          <a:p>
            <a:pPr marL="9525">
              <a:spcBef>
                <a:spcPts val="101"/>
              </a:spcBef>
            </a:pPr>
            <a:r>
              <a:rPr sz="863" dirty="0">
                <a:latin typeface="Calibri"/>
                <a:cs typeface="Calibri"/>
              </a:rPr>
              <a:t>Common</a:t>
            </a:r>
            <a:r>
              <a:rPr sz="863" spc="-30" dirty="0">
                <a:latin typeface="Calibri"/>
                <a:cs typeface="Calibri"/>
              </a:rPr>
              <a:t> </a:t>
            </a:r>
            <a:r>
              <a:rPr sz="863" spc="-8" dirty="0">
                <a:latin typeface="Calibri"/>
                <a:cs typeface="Calibri"/>
              </a:rPr>
              <a:t>Paint</a:t>
            </a:r>
            <a:endParaRPr sz="863" dirty="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212686" y="3073953"/>
            <a:ext cx="73819" cy="14193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=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608833" y="3073953"/>
            <a:ext cx="73819" cy="14193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=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210647" y="4442156"/>
            <a:ext cx="73819" cy="14193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+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608833" y="4451641"/>
            <a:ext cx="73819" cy="14193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+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205233" y="4725280"/>
            <a:ext cx="73819" cy="14193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=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601825" y="4725280"/>
            <a:ext cx="73819" cy="14193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=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132483" y="2088824"/>
            <a:ext cx="241459" cy="14193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u="sng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863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</a:t>
            </a:r>
            <a:r>
              <a:rPr sz="863" b="1" u="sng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ce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437504" y="3640950"/>
            <a:ext cx="1023461" cy="576263"/>
          </a:xfrm>
          <a:custGeom>
            <a:avLst/>
            <a:gdLst/>
            <a:ahLst/>
            <a:cxnLst/>
            <a:rect l="l" t="t" r="r" b="b"/>
            <a:pathLst>
              <a:path w="1364614" h="768350">
                <a:moveTo>
                  <a:pt x="1364297" y="32880"/>
                </a:moveTo>
                <a:lnTo>
                  <a:pt x="1352169" y="11772"/>
                </a:lnTo>
                <a:lnTo>
                  <a:pt x="689216" y="390791"/>
                </a:lnTo>
                <a:lnTo>
                  <a:pt x="11747" y="0"/>
                </a:lnTo>
                <a:lnTo>
                  <a:pt x="0" y="21107"/>
                </a:lnTo>
                <a:lnTo>
                  <a:pt x="665099" y="404583"/>
                </a:lnTo>
                <a:lnTo>
                  <a:pt x="111442" y="721118"/>
                </a:lnTo>
                <a:lnTo>
                  <a:pt x="99415" y="700493"/>
                </a:lnTo>
                <a:lnTo>
                  <a:pt x="54825" y="767981"/>
                </a:lnTo>
                <a:lnTo>
                  <a:pt x="136156" y="763485"/>
                </a:lnTo>
                <a:lnTo>
                  <a:pt x="126949" y="747712"/>
                </a:lnTo>
                <a:lnTo>
                  <a:pt x="123520" y="741845"/>
                </a:lnTo>
                <a:lnTo>
                  <a:pt x="689330" y="418553"/>
                </a:lnTo>
                <a:lnTo>
                  <a:pt x="1240180" y="736142"/>
                </a:lnTo>
                <a:lnTo>
                  <a:pt x="1228039" y="757047"/>
                </a:lnTo>
                <a:lnTo>
                  <a:pt x="1309458" y="762520"/>
                </a:lnTo>
                <a:lnTo>
                  <a:pt x="1296212" y="742365"/>
                </a:lnTo>
                <a:lnTo>
                  <a:pt x="1264564" y="694182"/>
                </a:lnTo>
                <a:lnTo>
                  <a:pt x="1252169" y="715518"/>
                </a:lnTo>
                <a:lnTo>
                  <a:pt x="713447" y="404774"/>
                </a:lnTo>
                <a:lnTo>
                  <a:pt x="1364297" y="3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5" name="object 85"/>
          <p:cNvSpPr txBox="1"/>
          <p:nvPr/>
        </p:nvSpPr>
        <p:spPr>
          <a:xfrm>
            <a:off x="1726644" y="3530154"/>
            <a:ext cx="443865" cy="27481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9525" marR="3810" indent="78104">
              <a:lnSpc>
                <a:spcPct val="104200"/>
              </a:lnSpc>
              <a:spcBef>
                <a:spcPts val="30"/>
              </a:spcBef>
            </a:pPr>
            <a:r>
              <a:rPr sz="863" spc="-4" dirty="0">
                <a:latin typeface="Calibri"/>
                <a:cs typeface="Calibri"/>
              </a:rPr>
              <a:t>Public </a:t>
            </a:r>
            <a:r>
              <a:rPr sz="863" dirty="0">
                <a:latin typeface="Calibri"/>
                <a:cs typeface="Calibri"/>
              </a:rPr>
              <a:t> </a:t>
            </a:r>
            <a:r>
              <a:rPr sz="863" spc="-56" dirty="0">
                <a:latin typeface="Calibri"/>
                <a:cs typeface="Calibri"/>
              </a:rPr>
              <a:t>T</a:t>
            </a:r>
            <a:r>
              <a:rPr sz="863" spc="-26" dirty="0">
                <a:latin typeface="Calibri"/>
                <a:cs typeface="Calibri"/>
              </a:rPr>
              <a:t>r</a:t>
            </a:r>
            <a:r>
              <a:rPr sz="863" dirty="0">
                <a:latin typeface="Calibri"/>
                <a:cs typeface="Calibri"/>
              </a:rPr>
              <a:t>a</a:t>
            </a:r>
            <a:r>
              <a:rPr sz="863" spc="-11" dirty="0">
                <a:latin typeface="Calibri"/>
                <a:cs typeface="Calibri"/>
              </a:rPr>
              <a:t>n</a:t>
            </a:r>
            <a:r>
              <a:rPr sz="863" spc="-4" dirty="0">
                <a:latin typeface="Calibri"/>
                <a:cs typeface="Calibri"/>
              </a:rPr>
              <a:t>s</a:t>
            </a:r>
            <a:r>
              <a:rPr sz="863" spc="-11" dirty="0">
                <a:latin typeface="Calibri"/>
                <a:cs typeface="Calibri"/>
              </a:rPr>
              <a:t>p</a:t>
            </a:r>
            <a:r>
              <a:rPr sz="863" spc="-4" dirty="0">
                <a:latin typeface="Calibri"/>
                <a:cs typeface="Calibri"/>
              </a:rPr>
              <a:t>o</a:t>
            </a:r>
            <a:r>
              <a:rPr sz="863" spc="-8" dirty="0">
                <a:latin typeface="Calibri"/>
                <a:cs typeface="Calibri"/>
              </a:rPr>
              <a:t>r</a:t>
            </a:r>
            <a:r>
              <a:rPr sz="863" spc="-4" dirty="0">
                <a:latin typeface="Calibri"/>
                <a:cs typeface="Calibri"/>
              </a:rPr>
              <a:t>t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86" name="object 86"/>
          <p:cNvSpPr txBox="1"/>
          <p:nvPr/>
        </p:nvSpPr>
        <p:spPr>
          <a:xfrm>
            <a:off x="1516993" y="4077205"/>
            <a:ext cx="898684" cy="33922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ctr">
              <a:spcBef>
                <a:spcPts val="79"/>
              </a:spcBef>
            </a:pPr>
            <a:r>
              <a:rPr sz="713" dirty="0">
                <a:latin typeface="Calibri"/>
                <a:cs typeface="Calibri"/>
              </a:rPr>
              <a:t>(assume</a:t>
            </a:r>
            <a:endParaRPr sz="713">
              <a:latin typeface="Calibri"/>
              <a:cs typeface="Calibri"/>
            </a:endParaRPr>
          </a:p>
          <a:p>
            <a:pPr marL="9525" marR="3810" algn="ctr">
              <a:spcBef>
                <a:spcPts val="8"/>
              </a:spcBef>
            </a:pPr>
            <a:r>
              <a:rPr sz="713" dirty="0">
                <a:latin typeface="Calibri"/>
                <a:cs typeface="Calibri"/>
              </a:rPr>
              <a:t>that</a:t>
            </a:r>
            <a:r>
              <a:rPr sz="713" spc="-23" dirty="0">
                <a:latin typeface="Calibri"/>
                <a:cs typeface="Calibri"/>
              </a:rPr>
              <a:t> </a:t>
            </a:r>
            <a:r>
              <a:rPr sz="713" dirty="0">
                <a:latin typeface="Calibri"/>
                <a:cs typeface="Calibri"/>
              </a:rPr>
              <a:t>mixture</a:t>
            </a:r>
            <a:r>
              <a:rPr sz="713" spc="-19" dirty="0">
                <a:latin typeface="Calibri"/>
                <a:cs typeface="Calibri"/>
              </a:rPr>
              <a:t> </a:t>
            </a:r>
            <a:r>
              <a:rPr sz="713" dirty="0">
                <a:latin typeface="Calibri"/>
                <a:cs typeface="Calibri"/>
              </a:rPr>
              <a:t>separation </a:t>
            </a:r>
            <a:r>
              <a:rPr sz="713" spc="-150" dirty="0">
                <a:latin typeface="Calibri"/>
                <a:cs typeface="Calibri"/>
              </a:rPr>
              <a:t> </a:t>
            </a:r>
            <a:r>
              <a:rPr sz="713" spc="-4" dirty="0">
                <a:latin typeface="Calibri"/>
                <a:cs typeface="Calibri"/>
              </a:rPr>
              <a:t>is</a:t>
            </a:r>
            <a:r>
              <a:rPr sz="713" spc="-11" dirty="0">
                <a:latin typeface="Calibri"/>
                <a:cs typeface="Calibri"/>
              </a:rPr>
              <a:t> </a:t>
            </a:r>
            <a:r>
              <a:rPr sz="713" dirty="0">
                <a:latin typeface="Calibri"/>
                <a:cs typeface="Calibri"/>
              </a:rPr>
              <a:t>expensive)</a:t>
            </a:r>
            <a:endParaRPr sz="713">
              <a:latin typeface="Calibri"/>
              <a:cs typeface="Calibri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1373942" y="477228"/>
            <a:ext cx="629459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Intuitive</a:t>
            </a:r>
            <a:r>
              <a:rPr spc="-86" dirty="0"/>
              <a:t> </a:t>
            </a:r>
            <a:r>
              <a:rPr spc="-30" dirty="0"/>
              <a:t>explanation</a:t>
            </a:r>
            <a:r>
              <a:rPr spc="-98" dirty="0"/>
              <a:t> </a:t>
            </a:r>
            <a:r>
              <a:rPr spc="-11" dirty="0"/>
              <a:t>of</a:t>
            </a:r>
            <a:r>
              <a:rPr spc="-60" dirty="0"/>
              <a:t> </a:t>
            </a:r>
            <a:r>
              <a:rPr spc="-26" dirty="0"/>
              <a:t>Diffie-Hellman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3154712" y="2514600"/>
            <a:ext cx="5866829" cy="3000084"/>
          </a:xfrm>
          <a:prstGeom prst="rect">
            <a:avLst/>
          </a:prstGeom>
        </p:spPr>
        <p:txBody>
          <a:bodyPr vert="horz" wrap="square" lIns="0" tIns="67151" rIns="0" bIns="0" rtlCol="0">
            <a:spAutoFit/>
          </a:bodyPr>
          <a:lstStyle/>
          <a:p>
            <a:pPr marL="180975" marR="195739" indent="-171450">
              <a:lnSpc>
                <a:spcPts val="1875"/>
              </a:lnSpc>
              <a:spcBef>
                <a:spcPts val="529"/>
              </a:spcBef>
              <a:buFont typeface="Arial MT"/>
              <a:buChar char="•"/>
              <a:tabLst>
                <a:tab pos="180975" algn="l"/>
              </a:tabLst>
            </a:pPr>
            <a:r>
              <a:rPr sz="1950" dirty="0">
                <a:latin typeface="Calibri"/>
                <a:cs typeface="Calibri"/>
              </a:rPr>
              <a:t>Ali</a:t>
            </a:r>
            <a:r>
              <a:rPr sz="2400" dirty="0">
                <a:latin typeface="Calibri"/>
                <a:cs typeface="Calibri"/>
              </a:rPr>
              <a:t>ce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Bob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independently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3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secret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color.</a:t>
            </a:r>
            <a:endParaRPr sz="2400" dirty="0">
              <a:latin typeface="Calibri"/>
              <a:cs typeface="Calibri"/>
            </a:endParaRPr>
          </a:p>
          <a:p>
            <a:pPr marL="180975" marR="173355" indent="-171450">
              <a:lnSpc>
                <a:spcPts val="1875"/>
              </a:lnSpc>
              <a:spcBef>
                <a:spcPts val="75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Alice </a:t>
            </a:r>
            <a:r>
              <a:rPr sz="2400" spc="-11" dirty="0">
                <a:latin typeface="Calibri"/>
                <a:cs typeface="Calibri"/>
              </a:rPr>
              <a:t>mixes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shared </a:t>
            </a:r>
            <a:r>
              <a:rPr sz="2400" spc="-8" dirty="0">
                <a:latin typeface="Calibri"/>
                <a:cs typeface="Calibri"/>
              </a:rPr>
              <a:t>color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4" dirty="0">
                <a:latin typeface="Calibri"/>
                <a:cs typeface="Calibri"/>
              </a:rPr>
              <a:t>her </a:t>
            </a:r>
            <a:r>
              <a:rPr sz="2400" spc="-8" dirty="0">
                <a:latin typeface="Calibri"/>
                <a:cs typeface="Calibri"/>
              </a:rPr>
              <a:t>secret </a:t>
            </a:r>
            <a:r>
              <a:rPr sz="2400" spc="-43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4" dirty="0">
                <a:latin typeface="Calibri"/>
                <a:cs typeface="Calibri"/>
              </a:rPr>
              <a:t>sends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mixture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Bob</a:t>
            </a:r>
          </a:p>
          <a:p>
            <a:pPr marL="180975" marR="312896" indent="-171450">
              <a:lnSpc>
                <a:spcPts val="1875"/>
              </a:lnSpc>
              <a:spcBef>
                <a:spcPts val="74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Bob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mixes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sharedshared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color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his </a:t>
            </a:r>
            <a:r>
              <a:rPr sz="2400" spc="-42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secret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color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sends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Alice.</a:t>
            </a:r>
          </a:p>
          <a:p>
            <a:pPr marL="180975" marR="3810" indent="-171450">
              <a:lnSpc>
                <a:spcPts val="1875"/>
              </a:lnSpc>
              <a:spcBef>
                <a:spcPts val="73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Alice adds </a:t>
            </a:r>
            <a:r>
              <a:rPr sz="2400" spc="-4" dirty="0">
                <a:latin typeface="Calibri"/>
                <a:cs typeface="Calibri"/>
              </a:rPr>
              <a:t>her </a:t>
            </a:r>
            <a:r>
              <a:rPr sz="2400" spc="-8" dirty="0">
                <a:latin typeface="Calibri"/>
                <a:cs typeface="Calibri"/>
              </a:rPr>
              <a:t>secret color to </a:t>
            </a:r>
            <a:r>
              <a:rPr sz="2400" dirty="0">
                <a:latin typeface="Calibri"/>
                <a:cs typeface="Calibri"/>
              </a:rPr>
              <a:t>the mixture </a:t>
            </a:r>
            <a:r>
              <a:rPr sz="2400" spc="-4" dirty="0">
                <a:latin typeface="Calibri"/>
                <a:cs typeface="Calibri"/>
              </a:rPr>
              <a:t>she </a:t>
            </a:r>
            <a:r>
              <a:rPr sz="2400" spc="-43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got</a:t>
            </a:r>
            <a:r>
              <a:rPr sz="2400" spc="-8" dirty="0">
                <a:latin typeface="Calibri"/>
                <a:cs typeface="Calibri"/>
              </a:rPr>
              <a:t> from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Bob.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Bob </a:t>
            </a:r>
            <a:r>
              <a:rPr sz="2400" spc="-4" dirty="0">
                <a:latin typeface="Calibri"/>
                <a:cs typeface="Calibri"/>
              </a:rPr>
              <a:t>does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same.</a:t>
            </a:r>
            <a:endParaRPr sz="2400" dirty="0">
              <a:latin typeface="Calibri"/>
              <a:cs typeface="Calibri"/>
            </a:endParaRPr>
          </a:p>
          <a:p>
            <a:pPr marL="180975" marR="379571" indent="-171450">
              <a:lnSpc>
                <a:spcPct val="80000"/>
              </a:lnSpc>
              <a:spcBef>
                <a:spcPts val="76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resulting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color,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both sides,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3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components.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9" name="Footer Placeholder 88">
            <a:extLst>
              <a:ext uri="{FF2B5EF4-FFF2-40B4-BE49-F238E27FC236}">
                <a16:creationId xmlns:a16="http://schemas.microsoft.com/office/drawing/2014/main" id="{64B3D79C-EE82-D815-BFE5-EA11CA2206E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838200"/>
            <a:ext cx="630116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Explanation</a:t>
            </a:r>
            <a:r>
              <a:rPr spc="-113" dirty="0"/>
              <a:t> </a:t>
            </a:r>
            <a:r>
              <a:rPr spc="-11" dirty="0"/>
              <a:t>of</a:t>
            </a:r>
            <a:r>
              <a:rPr spc="-75" dirty="0"/>
              <a:t> </a:t>
            </a:r>
            <a:r>
              <a:rPr spc="-23" dirty="0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598569" cy="171858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Determining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components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mixture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hard.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large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prime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secret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large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prime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numbers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take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place</a:t>
            </a:r>
            <a:r>
              <a:rPr sz="2400" dirty="0">
                <a:latin typeface="Calibri"/>
                <a:cs typeface="Calibri"/>
              </a:rPr>
              <a:t> of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colors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example.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Finding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prime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factors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 number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hard</a:t>
            </a:r>
            <a:r>
              <a:rPr sz="2100" spc="-11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662CE-073C-D815-1CF6-613A9ADBB4E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457200"/>
            <a:ext cx="5517832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Additional</a:t>
            </a:r>
            <a:r>
              <a:rPr spc="-71" dirty="0"/>
              <a:t> </a:t>
            </a:r>
            <a:r>
              <a:rPr spc="-38" dirty="0"/>
              <a:t>implementation</a:t>
            </a:r>
            <a:r>
              <a:rPr spc="-83" dirty="0"/>
              <a:t> </a:t>
            </a:r>
            <a:r>
              <a:rPr spc="-19"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82389" cy="283619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shared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key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ephemeral.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session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over,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cleared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memory.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Even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leaked,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damage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limited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single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session.</a:t>
            </a:r>
            <a:endParaRPr sz="2400" dirty="0">
              <a:latin typeface="Calibri"/>
              <a:cs typeface="Calibri"/>
            </a:endParaRPr>
          </a:p>
          <a:p>
            <a:pPr marL="180975" marR="99536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Generating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secret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large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primes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depends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finding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large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random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numbers.</a:t>
            </a:r>
            <a:endParaRPr sz="2400" dirty="0">
              <a:latin typeface="Calibri"/>
              <a:cs typeface="Calibri"/>
            </a:endParaRPr>
          </a:p>
          <a:p>
            <a:pPr marL="180975" marR="291941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turn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depends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phenomenon.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electrical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noise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E17B9-5564-B009-8F6C-05AF6150D61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637" y="685800"/>
            <a:ext cx="53761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349966" cy="1328088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3810" indent="-386715">
              <a:lnSpc>
                <a:spcPts val="2273"/>
              </a:lnSpc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difference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pseudo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random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truly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random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number?</a:t>
            </a:r>
            <a:endParaRPr sz="2400" dirty="0">
              <a:latin typeface="Calibri"/>
              <a:cs typeface="Calibri"/>
            </a:endParaRPr>
          </a:p>
          <a:p>
            <a:pPr marL="395764" marR="377666" indent="-386715">
              <a:lnSpc>
                <a:spcPts val="2265"/>
              </a:lnSpc>
              <a:spcBef>
                <a:spcPts val="75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phenomenon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large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random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numbers?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157E0-0575-1269-0B25-DB19D532A7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24708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713095" cy="347803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Cryptography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exchange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8" dirty="0">
                <a:latin typeface="Calibri"/>
                <a:cs typeface="Calibri"/>
              </a:rPr>
              <a:t>Public</a:t>
            </a:r>
            <a:r>
              <a:rPr sz="2400" b="1" spc="8" dirty="0">
                <a:latin typeface="Calibri"/>
                <a:cs typeface="Calibri"/>
              </a:rPr>
              <a:t> </a:t>
            </a:r>
            <a:r>
              <a:rPr sz="2400" b="1" spc="-23" dirty="0">
                <a:latin typeface="Calibri"/>
                <a:cs typeface="Calibri"/>
              </a:rPr>
              <a:t>Key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8" dirty="0">
                <a:latin typeface="Calibri"/>
                <a:cs typeface="Calibri"/>
              </a:rPr>
              <a:t>Infrastructure</a:t>
            </a:r>
            <a:r>
              <a:rPr sz="2400" b="1" spc="19" dirty="0">
                <a:latin typeface="Calibri"/>
                <a:cs typeface="Calibri"/>
              </a:rPr>
              <a:t> </a:t>
            </a:r>
            <a:r>
              <a:rPr sz="2400" b="1" spc="-4" dirty="0">
                <a:latin typeface="Calibri"/>
                <a:cs typeface="Calibri"/>
              </a:rPr>
              <a:t>and</a:t>
            </a:r>
            <a:r>
              <a:rPr sz="2400" b="1" spc="11" dirty="0">
                <a:latin typeface="Calibri"/>
                <a:cs typeface="Calibri"/>
              </a:rPr>
              <a:t> </a:t>
            </a:r>
            <a:r>
              <a:rPr sz="2400" b="1" spc="-8" dirty="0">
                <a:latin typeface="Calibri"/>
                <a:cs typeface="Calibri"/>
              </a:rPr>
              <a:t>certificates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Transport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Security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(TLS)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DNSSEC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Secure</a:t>
            </a:r>
            <a:r>
              <a:rPr sz="2400" spc="-8" dirty="0">
                <a:latin typeface="Calibri"/>
                <a:cs typeface="Calibri"/>
              </a:rPr>
              <a:t> Shell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Secure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Transfer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Intrusion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Detection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9DEF7-B262-086F-3001-DAB313866AF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24708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137527"/>
            <a:ext cx="5562600" cy="347803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11" dirty="0">
                <a:latin typeface="Calibri"/>
                <a:cs typeface="Calibri"/>
              </a:rPr>
              <a:t>Cryptography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exchange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Public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11" dirty="0">
                <a:latin typeface="Calibri"/>
                <a:cs typeface="Calibri"/>
              </a:rPr>
              <a:t> Infrastructure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certificates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Transport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Security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(TLS)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DNSSEC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Secure</a:t>
            </a:r>
            <a:r>
              <a:rPr sz="2400" spc="-8" dirty="0">
                <a:latin typeface="Calibri"/>
                <a:cs typeface="Calibri"/>
              </a:rPr>
              <a:t> Shell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Secure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Transfer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Intrusion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Detection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FF7C1-C2C2-A953-716A-000B312554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762000"/>
            <a:ext cx="6883241" cy="1004153"/>
          </a:xfrm>
          <a:prstGeom prst="rect">
            <a:avLst/>
          </a:prstGeom>
        </p:spPr>
        <p:txBody>
          <a:bodyPr vert="horz" wrap="square" lIns="0" tIns="6715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46346" marR="3810" indent="-1237298" algn="l">
              <a:lnSpc>
                <a:spcPts val="3563"/>
              </a:lnSpc>
              <a:spcBef>
                <a:spcPts val="529"/>
              </a:spcBef>
            </a:pPr>
            <a:r>
              <a:rPr spc="-23" dirty="0"/>
              <a:t>How</a:t>
            </a:r>
            <a:r>
              <a:rPr spc="-98" dirty="0"/>
              <a:t> </a:t>
            </a:r>
            <a:r>
              <a:rPr spc="-11" dirty="0"/>
              <a:t>do</a:t>
            </a:r>
            <a:r>
              <a:rPr spc="-71" dirty="0"/>
              <a:t> </a:t>
            </a:r>
            <a:r>
              <a:rPr dirty="0"/>
              <a:t>I</a:t>
            </a:r>
            <a:r>
              <a:rPr spc="-38" dirty="0"/>
              <a:t> </a:t>
            </a:r>
            <a:r>
              <a:rPr spc="-26" dirty="0"/>
              <a:t>know</a:t>
            </a:r>
            <a:r>
              <a:rPr spc="-90" dirty="0"/>
              <a:t> </a:t>
            </a:r>
            <a:r>
              <a:rPr spc="-19" dirty="0"/>
              <a:t>with</a:t>
            </a:r>
            <a:r>
              <a:rPr spc="-90" dirty="0"/>
              <a:t> </a:t>
            </a:r>
            <a:r>
              <a:rPr spc="-26" dirty="0"/>
              <a:t>whom</a:t>
            </a:r>
            <a:r>
              <a:rPr spc="-101" dirty="0"/>
              <a:t> </a:t>
            </a:r>
            <a:r>
              <a:rPr dirty="0"/>
              <a:t>I</a:t>
            </a:r>
            <a:r>
              <a:rPr spc="-38" dirty="0"/>
              <a:t> </a:t>
            </a:r>
            <a:r>
              <a:rPr spc="-11" dirty="0"/>
              <a:t>am </a:t>
            </a:r>
            <a:r>
              <a:rPr spc="-735" dirty="0"/>
              <a:t> </a:t>
            </a:r>
            <a:r>
              <a:rPr spc="-38" dirty="0"/>
              <a:t>communicating?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287929" cy="362615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Asymmetric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(public/private)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keys</a:t>
            </a:r>
            <a:r>
              <a:rPr sz="2400" spc="-8" dirty="0">
                <a:latin typeface="Calibri"/>
                <a:cs typeface="Calibri"/>
              </a:rPr>
              <a:t> can</a:t>
            </a:r>
            <a:r>
              <a:rPr sz="2400" spc="-4" dirty="0">
                <a:latin typeface="Calibri"/>
                <a:cs typeface="Calibri"/>
              </a:rPr>
              <a:t> 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confirm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individuals.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Alice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guarantees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Alice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receive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only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she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read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  <a:tab pos="822484" algn="l"/>
              </a:tabLst>
            </a:pPr>
            <a:r>
              <a:rPr sz="2400" spc="-4" dirty="0">
                <a:latin typeface="Calibri"/>
                <a:cs typeface="Calibri"/>
              </a:rPr>
              <a:t>Alice	</a:t>
            </a:r>
            <a:r>
              <a:rPr sz="2400" spc="-8" dirty="0">
                <a:latin typeface="Calibri"/>
                <a:cs typeface="Calibri"/>
              </a:rPr>
              <a:t>publishes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public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key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world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Alice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keeps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key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secret.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91E2F-CC42-6B99-75E9-F28E370485C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9494" y="533400"/>
            <a:ext cx="580501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A</a:t>
            </a:r>
            <a:r>
              <a:rPr spc="-56" dirty="0"/>
              <a:t> </a:t>
            </a:r>
            <a:r>
              <a:rPr spc="-26" dirty="0"/>
              <a:t>message</a:t>
            </a:r>
            <a:r>
              <a:rPr spc="-83" dirty="0"/>
              <a:t> </a:t>
            </a:r>
            <a:r>
              <a:rPr spc="-19" dirty="0"/>
              <a:t>only</a:t>
            </a:r>
            <a:r>
              <a:rPr spc="-79" dirty="0"/>
              <a:t> </a:t>
            </a:r>
            <a:r>
              <a:rPr spc="-15" dirty="0"/>
              <a:t>Alice</a:t>
            </a:r>
            <a:r>
              <a:rPr spc="-83" dirty="0"/>
              <a:t> </a:t>
            </a:r>
            <a:r>
              <a:rPr spc="-30" dirty="0"/>
              <a:t>can</a:t>
            </a:r>
            <a:r>
              <a:rPr spc="-68" dirty="0"/>
              <a:t> </a:t>
            </a:r>
            <a:r>
              <a:rPr spc="-41" dirty="0"/>
              <a:t>have</a:t>
            </a:r>
            <a:r>
              <a:rPr spc="-75" dirty="0"/>
              <a:t> </a:t>
            </a:r>
            <a:r>
              <a:rPr spc="-26" dirty="0"/>
              <a:t>sent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309009" cy="245403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Alice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wants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send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Bob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Bob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56" dirty="0">
                <a:latin typeface="Calibri"/>
                <a:cs typeface="Calibri"/>
              </a:rPr>
              <a:t>her.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encrypts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53" dirty="0">
                <a:latin typeface="Calibri"/>
                <a:cs typeface="Calibri"/>
              </a:rPr>
              <a:t>key.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4" dirty="0">
                <a:latin typeface="Calibri"/>
                <a:cs typeface="Calibri"/>
              </a:rPr>
              <a:t> only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decrypted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public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6" dirty="0">
                <a:latin typeface="Calibri"/>
                <a:cs typeface="Calibri"/>
              </a:rPr>
              <a:t>key.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Alice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53" dirty="0">
                <a:latin typeface="Calibri"/>
                <a:cs typeface="Calibri"/>
              </a:rPr>
              <a:t>key</a:t>
            </a:r>
            <a:r>
              <a:rPr sz="2100" spc="-53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F0280-F4BA-4682-AE90-ECE47767377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497395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A</a:t>
            </a:r>
            <a:r>
              <a:rPr spc="-60" dirty="0"/>
              <a:t> </a:t>
            </a:r>
            <a:r>
              <a:rPr spc="-26" dirty="0"/>
              <a:t>message</a:t>
            </a:r>
            <a:r>
              <a:rPr spc="-86" dirty="0"/>
              <a:t> </a:t>
            </a:r>
            <a:r>
              <a:rPr spc="-19" dirty="0"/>
              <a:t>only</a:t>
            </a:r>
            <a:r>
              <a:rPr spc="-71" dirty="0"/>
              <a:t> </a:t>
            </a:r>
            <a:r>
              <a:rPr spc="-15" dirty="0"/>
              <a:t>Alice</a:t>
            </a:r>
            <a:r>
              <a:rPr spc="-86" dirty="0"/>
              <a:t> </a:t>
            </a:r>
            <a:r>
              <a:rPr spc="-30" dirty="0"/>
              <a:t>can</a:t>
            </a:r>
            <a:r>
              <a:rPr spc="-68" dirty="0"/>
              <a:t> </a:t>
            </a:r>
            <a:r>
              <a:rPr spc="-26" dirty="0"/>
              <a:t>read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733348" cy="168010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Bob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encrypts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Alice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public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6" dirty="0">
                <a:latin typeface="Calibri"/>
                <a:cs typeface="Calibri"/>
              </a:rPr>
              <a:t>key.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Alice decrypts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56" dirty="0">
                <a:latin typeface="Calibri"/>
                <a:cs typeface="Calibri"/>
              </a:rPr>
              <a:t>key.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Only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Alice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read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53" dirty="0">
                <a:latin typeface="Calibri"/>
                <a:cs typeface="Calibri"/>
              </a:rPr>
              <a:t>key.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08F1A-7E37-063F-A92F-BD8A0CB789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615" y="838200"/>
            <a:ext cx="463277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Digital</a:t>
            </a:r>
            <a:r>
              <a:rPr spc="-98" dirty="0"/>
              <a:t> </a:t>
            </a:r>
            <a:r>
              <a:rPr spc="-34" dirty="0"/>
              <a:t>Signature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9575" y="2057400"/>
            <a:ext cx="8324850" cy="3350757"/>
          </a:xfrm>
          <a:prstGeom prst="rect">
            <a:avLst/>
          </a:prstGeom>
        </p:spPr>
        <p:txBody>
          <a:bodyPr vert="horz" wrap="square" lIns="0" tIns="74771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5261" indent="-171450">
              <a:spcBef>
                <a:spcPts val="589"/>
              </a:spcBef>
              <a:buFont typeface="Arial MT"/>
              <a:buChar char="•"/>
              <a:tabLst>
                <a:tab pos="185738" algn="l"/>
              </a:tabLst>
            </a:pPr>
            <a:r>
              <a:rPr sz="2400" dirty="0"/>
              <a:t>A </a:t>
            </a:r>
            <a:r>
              <a:rPr sz="2400" spc="-8" dirty="0"/>
              <a:t>digital</a:t>
            </a:r>
            <a:r>
              <a:rPr sz="2400" spc="4" dirty="0"/>
              <a:t> </a:t>
            </a:r>
            <a:r>
              <a:rPr sz="2400" spc="-4" dirty="0"/>
              <a:t>signature</a:t>
            </a:r>
            <a:r>
              <a:rPr sz="2400" spc="-11" dirty="0"/>
              <a:t> </a:t>
            </a:r>
            <a:r>
              <a:rPr sz="2400" dirty="0"/>
              <a:t>is</a:t>
            </a:r>
            <a:r>
              <a:rPr sz="2400" spc="-8" dirty="0"/>
              <a:t> </a:t>
            </a:r>
            <a:r>
              <a:rPr sz="2400" dirty="0"/>
              <a:t>a</a:t>
            </a:r>
            <a:r>
              <a:rPr sz="2400" spc="11" dirty="0"/>
              <a:t> </a:t>
            </a:r>
            <a:r>
              <a:rPr sz="2400" dirty="0"/>
              <a:t>means</a:t>
            </a:r>
            <a:r>
              <a:rPr sz="2400" spc="-11" dirty="0"/>
              <a:t> </a:t>
            </a:r>
            <a:r>
              <a:rPr sz="2400" spc="-19" dirty="0"/>
              <a:t>for</a:t>
            </a:r>
            <a:r>
              <a:rPr sz="2400" spc="-4" dirty="0"/>
              <a:t> </a:t>
            </a:r>
            <a:r>
              <a:rPr sz="2400" dirty="0"/>
              <a:t>sending</a:t>
            </a:r>
            <a:r>
              <a:rPr sz="2400" spc="-56" dirty="0"/>
              <a:t> </a:t>
            </a:r>
            <a:r>
              <a:rPr sz="2400" dirty="0"/>
              <a:t>an</a:t>
            </a:r>
            <a:r>
              <a:rPr sz="2400" spc="-8" dirty="0"/>
              <a:t> </a:t>
            </a:r>
            <a:r>
              <a:rPr sz="2400" spc="-4" dirty="0"/>
              <a:t>open</a:t>
            </a:r>
            <a:r>
              <a:rPr sz="2400" spc="-11" dirty="0"/>
              <a:t> </a:t>
            </a:r>
            <a:r>
              <a:rPr sz="2400" spc="-4" dirty="0"/>
              <a:t>signed</a:t>
            </a:r>
            <a:r>
              <a:rPr sz="2400" spc="-19" dirty="0"/>
              <a:t> </a:t>
            </a:r>
            <a:r>
              <a:rPr sz="2400" spc="-38" dirty="0"/>
              <a:t>letter.</a:t>
            </a:r>
          </a:p>
          <a:p>
            <a:pPr marL="185261" indent="-171450">
              <a:spcBef>
                <a:spcPts val="518"/>
              </a:spcBef>
              <a:buFont typeface="Arial MT"/>
              <a:buChar char="•"/>
              <a:tabLst>
                <a:tab pos="185738" algn="l"/>
              </a:tabLst>
            </a:pPr>
            <a:r>
              <a:rPr sz="2400" spc="-11" dirty="0"/>
              <a:t>Anyone</a:t>
            </a:r>
            <a:r>
              <a:rPr sz="2400" spc="-23" dirty="0"/>
              <a:t> </a:t>
            </a:r>
            <a:r>
              <a:rPr sz="2400" spc="-8" dirty="0"/>
              <a:t>can</a:t>
            </a:r>
            <a:r>
              <a:rPr sz="2400" spc="4" dirty="0"/>
              <a:t> </a:t>
            </a:r>
            <a:r>
              <a:rPr sz="2400" spc="-8" dirty="0"/>
              <a:t>read</a:t>
            </a:r>
            <a:r>
              <a:rPr sz="2400" spc="-4" dirty="0"/>
              <a:t> </a:t>
            </a:r>
            <a:r>
              <a:rPr sz="2400" dirty="0"/>
              <a:t>it</a:t>
            </a:r>
            <a:r>
              <a:rPr sz="2400" spc="4" dirty="0"/>
              <a:t> </a:t>
            </a:r>
            <a:r>
              <a:rPr sz="2400" spc="-4" dirty="0"/>
              <a:t>but </a:t>
            </a:r>
            <a:r>
              <a:rPr sz="2400" dirty="0"/>
              <a:t>it is</a:t>
            </a:r>
            <a:r>
              <a:rPr sz="2400" spc="4" dirty="0"/>
              <a:t> </a:t>
            </a:r>
            <a:r>
              <a:rPr sz="2400" spc="-11" dirty="0"/>
              <a:t>guaranteed</a:t>
            </a:r>
            <a:r>
              <a:rPr sz="2400" spc="-23" dirty="0"/>
              <a:t> </a:t>
            </a:r>
            <a:r>
              <a:rPr sz="2400" spc="-11" dirty="0"/>
              <a:t>to</a:t>
            </a:r>
            <a:r>
              <a:rPr sz="2400" dirty="0"/>
              <a:t> </a:t>
            </a:r>
            <a:r>
              <a:rPr sz="2400" spc="-8" dirty="0"/>
              <a:t>come</a:t>
            </a:r>
            <a:r>
              <a:rPr sz="2400" spc="4" dirty="0"/>
              <a:t> </a:t>
            </a:r>
            <a:r>
              <a:rPr sz="2400" spc="-11" dirty="0"/>
              <a:t>from</a:t>
            </a:r>
            <a:r>
              <a:rPr sz="2400" spc="-15" dirty="0"/>
              <a:t> </a:t>
            </a:r>
            <a:r>
              <a:rPr sz="2400" dirty="0"/>
              <a:t>a particular</a:t>
            </a:r>
            <a:r>
              <a:rPr sz="2400" spc="8" dirty="0"/>
              <a:t> </a:t>
            </a:r>
            <a:r>
              <a:rPr sz="2400" spc="-26" dirty="0"/>
              <a:t>party.</a:t>
            </a:r>
          </a:p>
          <a:p>
            <a:pPr marL="185261" indent="-171450">
              <a:spcBef>
                <a:spcPts val="521"/>
              </a:spcBef>
              <a:buFont typeface="Arial MT"/>
              <a:buChar char="•"/>
              <a:tabLst>
                <a:tab pos="185738" algn="l"/>
              </a:tabLst>
            </a:pPr>
            <a:r>
              <a:rPr sz="2400" spc="-49" dirty="0"/>
              <a:t>You</a:t>
            </a:r>
            <a:r>
              <a:rPr sz="2400" spc="-23" dirty="0"/>
              <a:t> </a:t>
            </a:r>
            <a:r>
              <a:rPr sz="2400" dirty="0"/>
              <a:t>wish</a:t>
            </a:r>
            <a:r>
              <a:rPr sz="2400" spc="-15" dirty="0"/>
              <a:t> </a:t>
            </a:r>
            <a:r>
              <a:rPr sz="2400" spc="-8" dirty="0"/>
              <a:t>to</a:t>
            </a:r>
            <a:r>
              <a:rPr sz="2400" spc="-4" dirty="0"/>
              <a:t> </a:t>
            </a:r>
            <a:r>
              <a:rPr sz="2400" dirty="0"/>
              <a:t>send</a:t>
            </a:r>
            <a:r>
              <a:rPr sz="2400" spc="-41" dirty="0"/>
              <a:t> </a:t>
            </a:r>
            <a:r>
              <a:rPr sz="2400" spc="-23" dirty="0"/>
              <a:t>“text”.</a:t>
            </a:r>
          </a:p>
          <a:p>
            <a:pPr marL="185261" indent="-171450">
              <a:spcBef>
                <a:spcPts val="514"/>
              </a:spcBef>
              <a:buFont typeface="Arial MT"/>
              <a:buChar char="•"/>
              <a:tabLst>
                <a:tab pos="185738" algn="l"/>
              </a:tabLst>
            </a:pPr>
            <a:r>
              <a:rPr sz="2400" spc="-4" dirty="0"/>
              <a:t>Hash</a:t>
            </a:r>
            <a:r>
              <a:rPr sz="2400" spc="-8" dirty="0"/>
              <a:t> </a:t>
            </a:r>
            <a:r>
              <a:rPr sz="2400" spc="4" dirty="0"/>
              <a:t>“text”</a:t>
            </a:r>
            <a:r>
              <a:rPr sz="2400" spc="-19" dirty="0"/>
              <a:t> </a:t>
            </a:r>
            <a:r>
              <a:rPr sz="2400" spc="-8" dirty="0"/>
              <a:t>to</a:t>
            </a:r>
            <a:r>
              <a:rPr sz="2400" spc="-4" dirty="0"/>
              <a:t> </a:t>
            </a:r>
            <a:r>
              <a:rPr sz="2400" spc="-11" dirty="0"/>
              <a:t>get</a:t>
            </a:r>
            <a:r>
              <a:rPr sz="2400" spc="-4" dirty="0"/>
              <a:t> </a:t>
            </a:r>
            <a:r>
              <a:rPr sz="2400" dirty="0"/>
              <a:t>a hash</a:t>
            </a:r>
            <a:r>
              <a:rPr sz="2400" spc="-23" dirty="0"/>
              <a:t> </a:t>
            </a:r>
            <a:r>
              <a:rPr sz="2400" spc="-8" dirty="0"/>
              <a:t>value</a:t>
            </a:r>
          </a:p>
          <a:p>
            <a:pPr marL="185261" indent="-171450">
              <a:spcBef>
                <a:spcPts val="514"/>
              </a:spcBef>
              <a:buFont typeface="Arial MT"/>
              <a:buChar char="•"/>
              <a:tabLst>
                <a:tab pos="185738" algn="l"/>
              </a:tabLst>
            </a:pPr>
            <a:r>
              <a:rPr sz="2400" dirty="0"/>
              <a:t>Encrypt</a:t>
            </a:r>
            <a:r>
              <a:rPr sz="2400" spc="-4" dirty="0"/>
              <a:t> </a:t>
            </a:r>
            <a:r>
              <a:rPr sz="2400" dirty="0"/>
              <a:t>the</a:t>
            </a:r>
            <a:r>
              <a:rPr sz="2400" spc="-8" dirty="0"/>
              <a:t> </a:t>
            </a:r>
            <a:r>
              <a:rPr sz="2400" dirty="0"/>
              <a:t>hash</a:t>
            </a:r>
            <a:r>
              <a:rPr sz="2400" spc="-19" dirty="0"/>
              <a:t> </a:t>
            </a:r>
            <a:r>
              <a:rPr sz="2400" spc="-8" dirty="0"/>
              <a:t>value</a:t>
            </a:r>
            <a:r>
              <a:rPr sz="2400" spc="-11" dirty="0"/>
              <a:t> </a:t>
            </a:r>
            <a:r>
              <a:rPr sz="2400" dirty="0"/>
              <a:t>with</a:t>
            </a:r>
            <a:r>
              <a:rPr sz="2400" spc="4" dirty="0"/>
              <a:t> </a:t>
            </a:r>
            <a:r>
              <a:rPr sz="2400" spc="-11" dirty="0"/>
              <a:t>your</a:t>
            </a:r>
            <a:r>
              <a:rPr sz="2400" spc="-4" dirty="0"/>
              <a:t> </a:t>
            </a:r>
            <a:r>
              <a:rPr sz="2400" spc="-8" dirty="0"/>
              <a:t>private</a:t>
            </a:r>
            <a:r>
              <a:rPr sz="2400" spc="-23" dirty="0"/>
              <a:t> key</a:t>
            </a:r>
          </a:p>
          <a:p>
            <a:pPr marL="185261" indent="-171450">
              <a:spcBef>
                <a:spcPts val="521"/>
              </a:spcBef>
              <a:buFont typeface="Arial MT"/>
              <a:buChar char="•"/>
              <a:tabLst>
                <a:tab pos="185738" algn="l"/>
                <a:tab pos="2707481" algn="l"/>
              </a:tabLst>
            </a:pPr>
            <a:r>
              <a:rPr sz="2400" spc="-4" dirty="0"/>
              <a:t>The message </a:t>
            </a:r>
            <a:r>
              <a:rPr sz="2400" spc="-8" dirty="0"/>
              <a:t>consists</a:t>
            </a:r>
            <a:r>
              <a:rPr sz="2400" spc="-11" dirty="0"/>
              <a:t> </a:t>
            </a:r>
            <a:r>
              <a:rPr sz="2400" dirty="0"/>
              <a:t>of	</a:t>
            </a:r>
            <a:r>
              <a:rPr sz="2400" spc="-4" dirty="0"/>
              <a:t>“text”+encrypted</a:t>
            </a:r>
            <a:r>
              <a:rPr sz="2400" spc="-38" dirty="0"/>
              <a:t> </a:t>
            </a:r>
            <a:r>
              <a:rPr sz="2400" spc="-4" dirty="0"/>
              <a:t>hash</a:t>
            </a:r>
            <a:r>
              <a:rPr sz="2400" spc="-41" dirty="0"/>
              <a:t> </a:t>
            </a:r>
            <a:r>
              <a:rPr sz="2400" spc="-4" dirty="0"/>
              <a:t>value.</a:t>
            </a:r>
            <a:endParaRPr lang="en-US" sz="2400" spc="-4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C9363-CD67-B7E9-0625-E2F0776D3D5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6FC9-3E9D-8229-E69F-9A96E730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Digitally signed message cannot be altered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EF63-73CA-2B46-7D7A-99C7B007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5261" indent="-171450">
              <a:spcBef>
                <a:spcPts val="518"/>
              </a:spcBef>
              <a:buFont typeface="Arial MT"/>
              <a:buChar char="•"/>
              <a:tabLst>
                <a:tab pos="185738" algn="l"/>
              </a:tabLst>
            </a:pPr>
            <a:r>
              <a:rPr lang="en-US" sz="2400" spc="-11" dirty="0"/>
              <a:t>Anyone</a:t>
            </a:r>
            <a:r>
              <a:rPr lang="en-US" sz="2400" spc="-23" dirty="0"/>
              <a:t> </a:t>
            </a:r>
            <a:r>
              <a:rPr lang="en-US" sz="2400" spc="-4" dirty="0"/>
              <a:t>can read</a:t>
            </a:r>
            <a:r>
              <a:rPr lang="en-US" sz="2400" spc="-11" dirty="0"/>
              <a:t> </a:t>
            </a:r>
            <a:r>
              <a:rPr lang="en-US" sz="2400" spc="-23" dirty="0"/>
              <a:t>“text”, </a:t>
            </a:r>
            <a:r>
              <a:rPr lang="en-US" sz="2400" dirty="0"/>
              <a:t>hash</a:t>
            </a:r>
            <a:r>
              <a:rPr lang="en-US" sz="2400" spc="-23" dirty="0"/>
              <a:t> </a:t>
            </a:r>
            <a:r>
              <a:rPr lang="en-US" sz="2400" dirty="0"/>
              <a:t>it</a:t>
            </a:r>
            <a:r>
              <a:rPr lang="en-US" sz="2400" spc="-4" dirty="0"/>
              <a:t> </a:t>
            </a:r>
            <a:r>
              <a:rPr lang="en-US" sz="2400" dirty="0"/>
              <a:t>and</a:t>
            </a:r>
            <a:r>
              <a:rPr lang="en-US" sz="2400" spc="-4" dirty="0"/>
              <a:t> </a:t>
            </a:r>
            <a:r>
              <a:rPr lang="en-US" sz="2400" spc="-11" dirty="0"/>
              <a:t>get</a:t>
            </a:r>
            <a:r>
              <a:rPr lang="en-US" sz="2400" spc="-4" dirty="0"/>
              <a:t> </a:t>
            </a:r>
            <a:r>
              <a:rPr lang="en-US" sz="2400" dirty="0"/>
              <a:t>a hash</a:t>
            </a:r>
            <a:r>
              <a:rPr lang="en-US" sz="2400" spc="-23" dirty="0"/>
              <a:t> </a:t>
            </a:r>
            <a:r>
              <a:rPr lang="en-US" sz="2400" spc="-4" dirty="0"/>
              <a:t>value.</a:t>
            </a:r>
          </a:p>
          <a:p>
            <a:pPr marL="185261" marR="3810" indent="-171450">
              <a:spcBef>
                <a:spcPts val="518"/>
              </a:spcBef>
              <a:spcAft>
                <a:spcPts val="600"/>
              </a:spcAft>
              <a:buFont typeface="Arial MT"/>
              <a:buChar char="•"/>
              <a:tabLst>
                <a:tab pos="185738" algn="l"/>
              </a:tabLst>
            </a:pPr>
            <a:r>
              <a:rPr lang="en-US" sz="2400" spc="-11" dirty="0"/>
              <a:t>Using the public key of the presumed sender to decrypt the encrypted hash value will ensure the message has not been altered.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D8461-89ED-D4CC-E4F7-C938792C2F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3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9194" y="914400"/>
            <a:ext cx="194557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P</a:t>
            </a:r>
            <a:r>
              <a:rPr spc="-30" dirty="0"/>
              <a:t>K</a:t>
            </a:r>
            <a:r>
              <a:rPr dirty="0"/>
              <a:t>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08558" cy="199493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624839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Public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Infrastructure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(PKI)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trusted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Certificate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Authority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(CA).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 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independent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will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issue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certificate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only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party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(called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subscriber)</a:t>
            </a:r>
            <a:r>
              <a:rPr sz="2400" i="1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verify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identity.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E5866-9742-1D27-378D-72A016E9D44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990600"/>
            <a:ext cx="307486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Certificates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442359" cy="3400450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lnSpc>
                <a:spcPts val="2273"/>
              </a:lnSpc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Certificates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establish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site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claims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4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9" dirty="0">
                <a:latin typeface="Calibri"/>
                <a:cs typeface="Calibri"/>
              </a:rPr>
              <a:t>You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own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site.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9" dirty="0">
                <a:latin typeface="Calibri"/>
                <a:cs typeface="Calibri"/>
              </a:rPr>
              <a:t>You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register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site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CA.</a:t>
            </a: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issues </a:t>
            </a:r>
            <a:r>
              <a:rPr sz="2400" spc="-8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certificate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attests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ownership.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8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38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important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elements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certificate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2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URL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web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site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has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been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certified</a:t>
            </a: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Digital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signature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trusted certificate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authority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92DCA-1138-E9DA-4EEE-6569F0B2085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6">
            <a:extLst>
              <a:ext uri="{FF2B5EF4-FFF2-40B4-BE49-F238E27FC236}">
                <a16:creationId xmlns:a16="http://schemas.microsoft.com/office/drawing/2014/main" id="{1197A46B-7C6D-B49B-1D7D-75BB2414B469}"/>
              </a:ext>
            </a:extLst>
          </p:cNvPr>
          <p:cNvSpPr txBox="1"/>
          <p:nvPr/>
        </p:nvSpPr>
        <p:spPr>
          <a:xfrm>
            <a:off x="2917031" y="4702876"/>
            <a:ext cx="3026569" cy="12407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dirty="0">
                <a:latin typeface="Calibri"/>
                <a:cs typeface="Calibri"/>
              </a:rPr>
              <a:t>Bob</a:t>
            </a:r>
          </a:p>
          <a:p>
            <a:pPr>
              <a:spcBef>
                <a:spcPts val="19"/>
              </a:spcBef>
            </a:pPr>
            <a:endParaRPr sz="2000" dirty="0">
              <a:latin typeface="Calibri"/>
              <a:cs typeface="Calibri"/>
            </a:endParaRPr>
          </a:p>
          <a:p>
            <a:pPr marL="809625"/>
            <a:r>
              <a:rPr sz="2000" spc="-8" dirty="0">
                <a:latin typeface="Calibri"/>
                <a:cs typeface="Calibri"/>
              </a:rPr>
              <a:t>Certificate</a:t>
            </a:r>
            <a:r>
              <a:rPr sz="2000" spc="-23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digitally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signed</a:t>
            </a:r>
            <a:r>
              <a:rPr sz="2000" spc="-8" dirty="0">
                <a:latin typeface="Calibri"/>
                <a:cs typeface="Calibri"/>
              </a:rPr>
              <a:t> by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CA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81638155-F30F-011A-9F4E-97B477D4D067}"/>
              </a:ext>
            </a:extLst>
          </p:cNvPr>
          <p:cNvSpPr txBox="1"/>
          <p:nvPr/>
        </p:nvSpPr>
        <p:spPr>
          <a:xfrm>
            <a:off x="2972422" y="4191112"/>
            <a:ext cx="4705137" cy="105557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555308">
              <a:spcBef>
                <a:spcPts val="71"/>
              </a:spcBef>
            </a:pPr>
            <a:endParaRPr sz="2000" dirty="0">
              <a:latin typeface="Calibri"/>
              <a:cs typeface="Calibri"/>
            </a:endParaRPr>
          </a:p>
          <a:p>
            <a:pPr marL="2318861"/>
            <a:r>
              <a:rPr sz="2400" spc="-19" dirty="0">
                <a:latin typeface="Calibri"/>
                <a:cs typeface="Calibri"/>
              </a:rPr>
              <a:t>Truste</a:t>
            </a:r>
            <a:r>
              <a:rPr lang="en-US" sz="2400" spc="-19" dirty="0">
                <a:latin typeface="Calibri"/>
                <a:cs typeface="Calibri"/>
              </a:rPr>
              <a:t>d </a:t>
            </a:r>
            <a:r>
              <a:rPr sz="2400" spc="-8" dirty="0">
                <a:latin typeface="Calibri"/>
                <a:cs typeface="Calibri"/>
              </a:rPr>
              <a:t>Certificate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Authority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2628900" y="4224341"/>
            <a:ext cx="2457450" cy="1259681"/>
            <a:chOff x="3505200" y="3806952"/>
            <a:chExt cx="3276600" cy="1679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0" y="3886537"/>
              <a:ext cx="1152144" cy="11518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600" y="3806952"/>
              <a:ext cx="2286000" cy="10805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5544" y="4492752"/>
              <a:ext cx="1286255" cy="99364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4941" y="911989"/>
            <a:ext cx="537343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Getting</a:t>
            </a:r>
            <a:r>
              <a:rPr spc="-98" dirty="0"/>
              <a:t> </a:t>
            </a:r>
            <a:r>
              <a:rPr dirty="0"/>
              <a:t>a</a:t>
            </a:r>
            <a:r>
              <a:rPr spc="-64" dirty="0"/>
              <a:t> </a:t>
            </a:r>
            <a:r>
              <a:rPr spc="-30" dirty="0"/>
              <a:t>certificate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8900" y="2581147"/>
            <a:ext cx="864108" cy="8638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57600" y="3048000"/>
            <a:ext cx="1410353" cy="41588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50990" y="2793254"/>
            <a:ext cx="3026569" cy="94054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555308">
              <a:spcBef>
                <a:spcPts val="71"/>
              </a:spcBef>
            </a:pPr>
            <a:r>
              <a:rPr sz="2400" spc="-19" dirty="0">
                <a:latin typeface="Calibri"/>
                <a:cs typeface="Calibri"/>
              </a:rPr>
              <a:t>Trusted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Certificate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Authority</a:t>
            </a:r>
            <a:endParaRPr sz="2400" dirty="0">
              <a:latin typeface="Calibri"/>
              <a:cs typeface="Calibri"/>
            </a:endParaRPr>
          </a:p>
          <a:p>
            <a:pPr marL="9525">
              <a:lnSpc>
                <a:spcPts val="1256"/>
              </a:lnSpc>
            </a:pPr>
            <a:r>
              <a:rPr lang="en-US" sz="2000" dirty="0">
                <a:latin typeface="Calibri"/>
                <a:cs typeface="Calibri"/>
              </a:rPr>
              <a:t>   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4762" y="2433446"/>
            <a:ext cx="1085850" cy="1085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B04588-2F9B-34BA-DB33-9486431B27BC}"/>
              </a:ext>
            </a:extLst>
          </p:cNvPr>
          <p:cNvSpPr txBox="1"/>
          <p:nvPr/>
        </p:nvSpPr>
        <p:spPr>
          <a:xfrm>
            <a:off x="3556045" y="2577475"/>
            <a:ext cx="1575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1" dirty="0">
                <a:latin typeface="Calibri"/>
                <a:cs typeface="Calibri"/>
              </a:rPr>
              <a:t>Registers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8" dirty="0">
                <a:latin typeface="Calibri"/>
                <a:cs typeface="Calibri"/>
              </a:rPr>
              <a:t>web</a:t>
            </a:r>
            <a:r>
              <a:rPr lang="en-US" sz="2000" spc="8" dirty="0">
                <a:latin typeface="Calibri"/>
                <a:cs typeface="Calibri"/>
              </a:rPr>
              <a:t> </a:t>
            </a:r>
            <a:r>
              <a:rPr lang="en-US" sz="2000" spc="-8" dirty="0">
                <a:latin typeface="Calibri"/>
                <a:cs typeface="Calibri"/>
              </a:rPr>
              <a:t>site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D9902-48D7-0C4C-8060-524F60332488}"/>
              </a:ext>
            </a:extLst>
          </p:cNvPr>
          <p:cNvSpPr txBox="1"/>
          <p:nvPr/>
        </p:nvSpPr>
        <p:spPr>
          <a:xfrm>
            <a:off x="2676012" y="4521241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315BC-C880-17EC-CF4F-0E9549ED5841}"/>
              </a:ext>
            </a:extLst>
          </p:cNvPr>
          <p:cNvSpPr txBox="1"/>
          <p:nvPr/>
        </p:nvSpPr>
        <p:spPr>
          <a:xfrm>
            <a:off x="2676012" y="3378241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E739-3504-96A9-F8E5-6C8600E7B1E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811763"/>
            <a:ext cx="509682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Accessing</a:t>
            </a:r>
            <a:r>
              <a:rPr spc="-98" dirty="0"/>
              <a:t> </a:t>
            </a:r>
            <a:r>
              <a:rPr spc="-64" dirty="0"/>
              <a:t>Web</a:t>
            </a:r>
            <a:r>
              <a:rPr spc="-105" dirty="0"/>
              <a:t> </a:t>
            </a:r>
            <a:r>
              <a:rPr spc="-23" dirty="0"/>
              <a:t>Site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6051" y="2462273"/>
            <a:ext cx="780668" cy="7815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1900" y="2604076"/>
            <a:ext cx="1410353" cy="4165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51022" y="3020627"/>
            <a:ext cx="2231231" cy="124024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752475">
              <a:spcBef>
                <a:spcPts val="71"/>
              </a:spcBef>
            </a:pPr>
            <a:r>
              <a:rPr sz="2000" spc="-4" dirty="0">
                <a:latin typeface="Calibri"/>
                <a:cs typeface="Calibri"/>
              </a:rPr>
              <a:t>Accesses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9" dirty="0">
                <a:latin typeface="Calibri"/>
                <a:cs typeface="Calibri"/>
              </a:rPr>
              <a:t>Bob’s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web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site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9525"/>
            <a:r>
              <a:rPr sz="2000" dirty="0">
                <a:latin typeface="Calibri"/>
                <a:cs typeface="Calibri"/>
              </a:rPr>
              <a:t>Alice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2100" y="2400300"/>
            <a:ext cx="1085850" cy="10858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98748" y="4055364"/>
            <a:ext cx="1618488" cy="10789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68397" y="4768537"/>
            <a:ext cx="3063907" cy="124024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000" dirty="0">
                <a:latin typeface="Calibri"/>
                <a:cs typeface="Calibri"/>
              </a:rPr>
              <a:t>Alice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verifies </a:t>
            </a:r>
            <a:r>
              <a:rPr lang="en-US" sz="2000" spc="-4" dirty="0">
                <a:latin typeface="Calibri"/>
                <a:cs typeface="Calibri"/>
              </a:rPr>
              <a:t>certificate </a:t>
            </a:r>
            <a:r>
              <a:rPr sz="2000" spc="-4" dirty="0">
                <a:latin typeface="Calibri"/>
                <a:cs typeface="Calibri"/>
              </a:rPr>
              <a:t>using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34" dirty="0">
                <a:latin typeface="Calibri"/>
                <a:cs typeface="Calibri"/>
              </a:rPr>
              <a:t>CA’s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public</a:t>
            </a:r>
            <a:r>
              <a:rPr sz="2000" spc="-26" dirty="0">
                <a:latin typeface="Calibri"/>
                <a:cs typeface="Calibri"/>
              </a:rPr>
              <a:t> </a:t>
            </a:r>
            <a:r>
              <a:rPr sz="2000" spc="-23" dirty="0">
                <a:latin typeface="Calibri"/>
                <a:cs typeface="Calibri"/>
              </a:rPr>
              <a:t>key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(saved</a:t>
            </a:r>
            <a:r>
              <a:rPr sz="2000" spc="-4" dirty="0">
                <a:latin typeface="Calibri"/>
                <a:cs typeface="Calibri"/>
              </a:rPr>
              <a:t> in</a:t>
            </a:r>
            <a:endParaRPr sz="2000" dirty="0">
              <a:latin typeface="Calibri"/>
              <a:cs typeface="Calibri"/>
            </a:endParaRPr>
          </a:p>
          <a:p>
            <a:pPr marL="9525">
              <a:spcBef>
                <a:spcPts val="4"/>
              </a:spcBef>
            </a:pPr>
            <a:r>
              <a:rPr sz="2000" spc="-8" dirty="0">
                <a:latin typeface="Calibri"/>
                <a:cs typeface="Calibri"/>
              </a:rPr>
              <a:t>her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browser)</a:t>
            </a:r>
            <a:r>
              <a:rPr sz="2000" spc="26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and </a:t>
            </a:r>
            <a:r>
              <a:rPr sz="2000" spc="-8" dirty="0">
                <a:latin typeface="Calibri"/>
                <a:cs typeface="Calibri"/>
              </a:rPr>
              <a:t>knows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she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is </a:t>
            </a:r>
            <a:r>
              <a:rPr sz="2000" spc="-8" dirty="0">
                <a:latin typeface="Calibri"/>
                <a:cs typeface="Calibri"/>
              </a:rPr>
              <a:t>talking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to</a:t>
            </a:r>
            <a:r>
              <a:rPr lang="en-US" sz="2000" spc="-8" dirty="0">
                <a:latin typeface="Calibri"/>
                <a:cs typeface="Calibri"/>
              </a:rPr>
              <a:t> </a:t>
            </a:r>
            <a:r>
              <a:rPr sz="2000" spc="-19" dirty="0">
                <a:latin typeface="Calibri"/>
                <a:cs typeface="Calibri"/>
              </a:rPr>
              <a:t>Bob’s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web site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0351" y="3961889"/>
            <a:ext cx="780668" cy="781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91C27A-9488-EA26-BC76-B9987ABF2AD3}"/>
              </a:ext>
            </a:extLst>
          </p:cNvPr>
          <p:cNvSpPr txBox="1"/>
          <p:nvPr/>
        </p:nvSpPr>
        <p:spPr>
          <a:xfrm>
            <a:off x="5638800" y="4133671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Web site  sends certificate</a:t>
            </a: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725D98DF-1F14-9DA8-B14F-2B996FD60A3A}"/>
              </a:ext>
            </a:extLst>
          </p:cNvPr>
          <p:cNvSpPr txBox="1"/>
          <p:nvPr/>
        </p:nvSpPr>
        <p:spPr>
          <a:xfrm>
            <a:off x="2780558" y="3380098"/>
            <a:ext cx="3063907" cy="31691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000" dirty="0">
                <a:latin typeface="Calibri"/>
                <a:cs typeface="Calibri"/>
              </a:rPr>
              <a:t>Alice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893D49-3AC1-3D23-E20C-5CD4613341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762000"/>
            <a:ext cx="54523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222331" cy="11812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95764" indent="-386715">
              <a:spcBef>
                <a:spcPts val="7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certificates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digital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signatures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rather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just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being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encoded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6" dirty="0">
                <a:latin typeface="Calibri"/>
                <a:cs typeface="Calibri"/>
              </a:rPr>
              <a:t>CA’s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key?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6"/>
              </a:spcBef>
              <a:buAutoNum type="arabicPeriod" startAt="2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certificates </a:t>
            </a:r>
            <a:r>
              <a:rPr sz="2400" spc="-19" dirty="0">
                <a:latin typeface="Calibri"/>
                <a:cs typeface="Calibri"/>
              </a:rPr>
              <a:t>revoked?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41A46-3F0A-4437-5735-5B4C74D2037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334" y="457200"/>
            <a:ext cx="653034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9" dirty="0"/>
              <a:t>Easy</a:t>
            </a:r>
            <a:r>
              <a:rPr spc="-68" dirty="0"/>
              <a:t> </a:t>
            </a:r>
            <a:r>
              <a:rPr spc="-26" dirty="0"/>
              <a:t>to</a:t>
            </a:r>
            <a:r>
              <a:rPr spc="-56" dirty="0"/>
              <a:t> </a:t>
            </a:r>
            <a:r>
              <a:rPr spc="-34" dirty="0"/>
              <a:t>remember</a:t>
            </a:r>
            <a:r>
              <a:rPr spc="-71" dirty="0"/>
              <a:t> </a:t>
            </a:r>
            <a:r>
              <a:rPr spc="-26" dirty="0"/>
              <a:t>definition</a:t>
            </a:r>
            <a:r>
              <a:rPr spc="-94" dirty="0"/>
              <a:t> </a:t>
            </a:r>
            <a:r>
              <a:rPr spc="-11" dirty="0"/>
              <a:t>of</a:t>
            </a:r>
            <a:r>
              <a:rPr spc="-56" dirty="0"/>
              <a:t> </a:t>
            </a:r>
            <a:r>
              <a:rPr spc="-19" dirty="0"/>
              <a:t>security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318534" cy="2329965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CIA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Confidentiality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4" dirty="0">
                <a:latin typeface="Calibri"/>
                <a:cs typeface="Calibri"/>
              </a:rPr>
              <a:t>only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authorized users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1" dirty="0">
                <a:latin typeface="Calibri"/>
                <a:cs typeface="Calibri"/>
              </a:rPr>
              <a:t> data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8" dirty="0">
                <a:latin typeface="Calibri"/>
                <a:cs typeface="Calibri"/>
              </a:rPr>
              <a:t>resources.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Integrity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corrupted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modified</a:t>
            </a: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Availability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8" dirty="0">
                <a:latin typeface="Calibri"/>
                <a:cs typeface="Calibri"/>
              </a:rPr>
              <a:t>information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available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authorized</a:t>
            </a:r>
            <a:r>
              <a:rPr sz="2400" spc="-8" dirty="0">
                <a:latin typeface="Calibri"/>
                <a:cs typeface="Calibri"/>
              </a:rPr>
              <a:t> users</a:t>
            </a:r>
            <a:r>
              <a:rPr sz="1800" spc="-8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17D47-1236-D70A-0542-87BF14C8008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484495" cy="347803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Cryptography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exchange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Public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11" dirty="0">
                <a:latin typeface="Calibri"/>
                <a:cs typeface="Calibri"/>
              </a:rPr>
              <a:t> Infrastructure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certificates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19" dirty="0">
                <a:latin typeface="Calibri"/>
                <a:cs typeface="Calibri"/>
              </a:rPr>
              <a:t>Transport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Layer</a:t>
            </a:r>
            <a:r>
              <a:rPr sz="2400" b="1" spc="19" dirty="0">
                <a:latin typeface="Calibri"/>
                <a:cs typeface="Calibri"/>
              </a:rPr>
              <a:t> </a:t>
            </a:r>
            <a:r>
              <a:rPr sz="2400" b="1" spc="-4" dirty="0">
                <a:latin typeface="Calibri"/>
                <a:cs typeface="Calibri"/>
              </a:rPr>
              <a:t>Security</a:t>
            </a:r>
            <a:r>
              <a:rPr sz="2400" b="1" spc="23" dirty="0">
                <a:latin typeface="Calibri"/>
                <a:cs typeface="Calibri"/>
              </a:rPr>
              <a:t> </a:t>
            </a:r>
            <a:r>
              <a:rPr sz="2400" b="1" spc="-4" dirty="0">
                <a:latin typeface="Calibri"/>
                <a:cs typeface="Calibri"/>
              </a:rPr>
              <a:t>(TLS)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DNSSEC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Secure</a:t>
            </a:r>
            <a:r>
              <a:rPr sz="2400" spc="-8" dirty="0">
                <a:latin typeface="Calibri"/>
                <a:cs typeface="Calibri"/>
              </a:rPr>
              <a:t> Shell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Secure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Transfer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Intrusion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Detection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DA7A8-6EA8-E8C1-5478-C417DD3A8DE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122" y="533400"/>
            <a:ext cx="414575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Man</a:t>
            </a:r>
            <a:r>
              <a:rPr spc="-71" dirty="0"/>
              <a:t> </a:t>
            </a:r>
            <a:r>
              <a:rPr spc="-8" dirty="0"/>
              <a:t>in</a:t>
            </a:r>
            <a:r>
              <a:rPr spc="-71" dirty="0"/>
              <a:t> </a:t>
            </a:r>
            <a:r>
              <a:rPr spc="-15" dirty="0"/>
              <a:t>the</a:t>
            </a:r>
            <a:r>
              <a:rPr spc="-79" dirty="0"/>
              <a:t> </a:t>
            </a:r>
            <a:r>
              <a:rPr spc="-23" dirty="0"/>
              <a:t>middle</a:t>
            </a:r>
            <a:r>
              <a:rPr spc="-86" dirty="0"/>
              <a:t> </a:t>
            </a:r>
            <a:r>
              <a:rPr spc="-38" dirty="0"/>
              <a:t>attack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084695" cy="2903519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53" dirty="0">
                <a:latin typeface="Calibri"/>
                <a:cs typeface="Calibri"/>
              </a:rPr>
              <a:t>You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airport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scanning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available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ISP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56" dirty="0">
                <a:latin typeface="Calibri"/>
                <a:cs typeface="Calibri"/>
              </a:rPr>
              <a:t>You</a:t>
            </a:r>
            <a:r>
              <a:rPr sz="2400" spc="-4" dirty="0">
                <a:latin typeface="Calibri"/>
                <a:cs typeface="Calibri"/>
              </a:rPr>
              <a:t> find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“freewifi”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them.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“freewifi”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4" dirty="0">
                <a:latin typeface="Calibri"/>
                <a:cs typeface="Calibri"/>
              </a:rPr>
              <a:t> be an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attacker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“freewifi”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spoof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site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steal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 </a:t>
            </a:r>
            <a:r>
              <a:rPr sz="2400" spc="-4" dirty="0">
                <a:latin typeface="Calibri"/>
                <a:cs typeface="Calibri"/>
              </a:rPr>
              <a:t>credentials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eavesdrop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site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109FC-4E11-C610-C075-E29B20C40E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914400"/>
            <a:ext cx="219475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T</a:t>
            </a:r>
            <a:r>
              <a:rPr spc="-19" dirty="0"/>
              <a:t>L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365683" cy="2903519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TLS </a:t>
            </a:r>
            <a:r>
              <a:rPr sz="2400" spc="-19" dirty="0">
                <a:latin typeface="Calibri"/>
                <a:cs typeface="Calibri"/>
              </a:rPr>
              <a:t>(Transport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8" dirty="0">
                <a:latin typeface="Calibri"/>
                <a:cs typeface="Calibri"/>
              </a:rPr>
              <a:t> Security)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https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Thwarts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man-in-the-middle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attacks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browsing,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email,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instant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messaging,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voice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94" dirty="0">
                <a:latin typeface="Calibri"/>
                <a:cs typeface="Calibri"/>
              </a:rPr>
              <a:t>IP.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Starts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“handshake”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Establishes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identity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Creates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symmetric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key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20BD7-7E36-9A9D-9D19-BFCA97CF13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3982" y="1116406"/>
            <a:ext cx="362845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TLS</a:t>
            </a:r>
            <a:r>
              <a:rPr spc="-120" dirty="0"/>
              <a:t> </a:t>
            </a:r>
            <a:r>
              <a:rPr spc="-26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2206" y="2494195"/>
            <a:ext cx="998817" cy="6374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141" y="2363977"/>
            <a:ext cx="864108" cy="8638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81182" y="3218307"/>
            <a:ext cx="86410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dirty="0">
                <a:latin typeface="Calibri"/>
                <a:cs typeface="Calibri"/>
              </a:rPr>
              <a:t>Bob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8851" y="2357117"/>
            <a:ext cx="780668" cy="7815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6685" y="3173539"/>
            <a:ext cx="780667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dirty="0">
                <a:latin typeface="Calibri"/>
                <a:cs typeface="Calibri"/>
              </a:rPr>
              <a:t>Al</a:t>
            </a:r>
            <a:r>
              <a:rPr sz="2000" spc="-11" dirty="0">
                <a:latin typeface="Calibri"/>
                <a:cs typeface="Calibri"/>
              </a:rPr>
              <a:t>i</a:t>
            </a:r>
            <a:r>
              <a:rPr sz="2000" spc="-8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32689" y="3108770"/>
            <a:ext cx="1440659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spc="-4" dirty="0">
                <a:latin typeface="Calibri"/>
                <a:cs typeface="Calibri"/>
              </a:rPr>
              <a:t>TLS</a:t>
            </a:r>
            <a:r>
              <a:rPr sz="2000" spc="-38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Handshake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704" y="3822267"/>
            <a:ext cx="5941696" cy="213792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038225">
              <a:spcBef>
                <a:spcPts val="71"/>
              </a:spcBef>
            </a:pPr>
            <a:r>
              <a:rPr sz="2400" spc="-11" dirty="0">
                <a:latin typeface="Calibri"/>
                <a:cs typeface="Calibri"/>
              </a:rPr>
              <a:t>Symmetric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key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output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handshake</a:t>
            </a:r>
            <a:endParaRPr sz="2400" dirty="0">
              <a:latin typeface="Calibri"/>
              <a:cs typeface="Calibri"/>
            </a:endParaRPr>
          </a:p>
          <a:p>
            <a:pPr marL="352425" indent="-343376">
              <a:spcBef>
                <a:spcPts val="1590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sz="2400" spc="-4" dirty="0">
                <a:latin typeface="Calibri"/>
                <a:cs typeface="Calibri"/>
              </a:rPr>
              <a:t>Symmetric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key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encrypt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</a:t>
            </a:r>
            <a:endParaRPr sz="2400" dirty="0">
              <a:latin typeface="Calibri"/>
              <a:cs typeface="Calibri"/>
            </a:endParaRPr>
          </a:p>
          <a:p>
            <a:pPr marL="352425" indent="-343376">
              <a:spcBef>
                <a:spcPts val="278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sz="2400" spc="-8" dirty="0">
                <a:latin typeface="Calibri"/>
                <a:cs typeface="Calibri"/>
              </a:rPr>
              <a:t>Discarded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after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session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completes</a:t>
            </a:r>
            <a:endParaRPr sz="2400" dirty="0">
              <a:latin typeface="Calibri"/>
              <a:cs typeface="Calibri"/>
            </a:endParaRPr>
          </a:p>
          <a:p>
            <a:pPr marL="352425" indent="-343376">
              <a:spcBef>
                <a:spcPts val="289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session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generate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key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253678-10F1-F82C-5DFC-AF65CEADAEC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066800"/>
            <a:ext cx="411689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TLS</a:t>
            </a:r>
            <a:r>
              <a:rPr spc="-98" dirty="0"/>
              <a:t> </a:t>
            </a:r>
            <a:r>
              <a:rPr spc="-41" dirty="0"/>
              <a:t>handshake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77150" cy="336005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1" dirty="0">
                <a:latin typeface="Calibri"/>
                <a:cs typeface="Calibri"/>
              </a:rPr>
              <a:t>Establish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identify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Uses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certificates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which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depend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public/private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keys</a:t>
            </a:r>
            <a:endParaRPr sz="28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Because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certificates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digitally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signed,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they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can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neither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modified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or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spoofed</a:t>
            </a:r>
            <a:endParaRPr sz="2800" dirty="0">
              <a:latin typeface="Calibri"/>
              <a:cs typeface="Calibri"/>
            </a:endParaRPr>
          </a:p>
          <a:p>
            <a:pPr marL="180975" marR="490061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Diffie-Hellman</a:t>
            </a:r>
            <a:r>
              <a:rPr sz="2800" spc="3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algorithm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session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for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symmetric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encryption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55391-B18E-088F-C5F5-666212B89A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533400"/>
            <a:ext cx="478155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Thwarting</a:t>
            </a:r>
            <a:r>
              <a:rPr spc="-86" dirty="0"/>
              <a:t> </a:t>
            </a:r>
            <a:r>
              <a:rPr spc="-23" dirty="0"/>
              <a:t>man</a:t>
            </a:r>
            <a:r>
              <a:rPr spc="-79" dirty="0"/>
              <a:t> </a:t>
            </a:r>
            <a:r>
              <a:rPr spc="-8" dirty="0"/>
              <a:t>in</a:t>
            </a:r>
            <a:r>
              <a:rPr spc="-75" dirty="0"/>
              <a:t> </a:t>
            </a:r>
            <a:r>
              <a:rPr spc="-15" dirty="0"/>
              <a:t>the</a:t>
            </a:r>
            <a:r>
              <a:rPr spc="-68" dirty="0"/>
              <a:t> </a:t>
            </a:r>
            <a:r>
              <a:rPr spc="-26" dirty="0"/>
              <a:t>middle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733824" cy="2956290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Man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8" dirty="0">
                <a:latin typeface="Calibri"/>
                <a:cs typeface="Calibri"/>
              </a:rPr>
              <a:t>middle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see</a:t>
            </a:r>
            <a:r>
              <a:rPr sz="2800" dirty="0">
                <a:latin typeface="Calibri"/>
                <a:cs typeface="Calibri"/>
              </a:rPr>
              <a:t> all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messages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but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800" spc="-8" dirty="0">
                <a:latin typeface="Calibri"/>
                <a:cs typeface="Calibri"/>
              </a:rPr>
              <a:t>Credential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" dirty="0">
                <a:latin typeface="Calibri"/>
                <a:cs typeface="Calibri"/>
              </a:rPr>
              <a:t> digitally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signed so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4" dirty="0">
                <a:latin typeface="Calibri"/>
                <a:cs typeface="Calibri"/>
              </a:rPr>
              <a:t> cannot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modified</a:t>
            </a: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800" spc="-4" dirty="0">
                <a:latin typeface="Calibri"/>
                <a:cs typeface="Calibri"/>
              </a:rPr>
              <a:t>Diffie-Hellman </a:t>
            </a:r>
            <a:r>
              <a:rPr sz="2800" spc="-8" dirty="0">
                <a:latin typeface="Calibri"/>
                <a:cs typeface="Calibri"/>
              </a:rPr>
              <a:t>protects</a:t>
            </a:r>
            <a:r>
              <a:rPr sz="2800" spc="-26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against </a:t>
            </a:r>
            <a:r>
              <a:rPr sz="2800" spc="-8" dirty="0">
                <a:latin typeface="Calibri"/>
                <a:cs typeface="Calibri"/>
              </a:rPr>
              <a:t>eavesdropper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(the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the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middle)</a:t>
            </a:r>
          </a:p>
          <a:p>
            <a:pPr marL="180975" marR="3810" indent="-171450">
              <a:lnSpc>
                <a:spcPts val="2273"/>
              </a:lnSpc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1" dirty="0">
                <a:latin typeface="Calibri"/>
                <a:cs typeface="Calibri"/>
              </a:rPr>
              <a:t>Your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with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web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site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encrypted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unknown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man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middle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D874E-69CD-172D-84D0-E303AA27AB5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914400"/>
            <a:ext cx="54523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323773" cy="128512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TLS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latest?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site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communicating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been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updated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latest</a:t>
            </a:r>
            <a:r>
              <a:rPr sz="2400" spc="-4" dirty="0">
                <a:latin typeface="Calibri"/>
                <a:cs typeface="Calibri"/>
              </a:rPr>
              <a:t> TLS </a:t>
            </a:r>
            <a:r>
              <a:rPr sz="2400" spc="-11" dirty="0">
                <a:latin typeface="Calibri"/>
                <a:cs typeface="Calibri"/>
              </a:rPr>
              <a:t>version.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happens?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D282A-7D6C-0989-BC69-7768D9A2CC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06895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6094095" cy="347803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Cryptography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exchange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Public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11" dirty="0">
                <a:latin typeface="Calibri"/>
                <a:cs typeface="Calibri"/>
              </a:rPr>
              <a:t> Infrastructure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certificates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Transport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Security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(TLS)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11" dirty="0">
                <a:latin typeface="Calibri"/>
                <a:cs typeface="Calibri"/>
              </a:rPr>
              <a:t>DNSSEC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Secure</a:t>
            </a:r>
            <a:r>
              <a:rPr sz="2400" spc="-8" dirty="0">
                <a:latin typeface="Calibri"/>
                <a:cs typeface="Calibri"/>
              </a:rPr>
              <a:t> Shell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Secure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Transfer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Intrusion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Detection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2FCB3-A018-D969-8A37-86EE6E0E435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37" y="914400"/>
            <a:ext cx="526675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DNSSEC</a:t>
            </a:r>
            <a:r>
              <a:rPr spc="-98" dirty="0"/>
              <a:t> </a:t>
            </a:r>
            <a:r>
              <a:rPr spc="-34" dirty="0"/>
              <a:t>motivation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551420" cy="3299461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DNS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protected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against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Physical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intrusion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Unauthorized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entries</a:t>
            </a:r>
            <a:endParaRPr sz="2400" dirty="0">
              <a:latin typeface="Calibri"/>
              <a:cs typeface="Calibri"/>
            </a:endParaRPr>
          </a:p>
          <a:p>
            <a:pPr marL="180975" marR="213836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Suppose,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however,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authorized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individual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wishes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corrupt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entries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receive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DNS,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easy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means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verify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entered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11" dirty="0">
                <a:latin typeface="Calibri"/>
                <a:cs typeface="Calibri"/>
              </a:rPr>
              <a:t>into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 DNSSEC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solves.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5C2EF-E7E7-483D-307A-8BA75FD04FB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990600"/>
            <a:ext cx="294722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DNSSEC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14774" cy="314140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694849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DNSSEC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certificate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entry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know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published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information.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38" dirty="0">
                <a:latin typeface="Calibri"/>
                <a:cs typeface="Calibri"/>
              </a:rPr>
              <a:t>Two</a:t>
            </a:r>
            <a:r>
              <a:rPr sz="2400" spc="-8" dirty="0">
                <a:latin typeface="Calibri"/>
                <a:cs typeface="Calibri"/>
              </a:rPr>
              <a:t> t;hings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necessary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utilize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DNSSEC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Registrants,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responsible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publishing DNS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information,</a:t>
            </a:r>
            <a:r>
              <a:rPr sz="2400" spc="-8" dirty="0">
                <a:latin typeface="Calibri"/>
                <a:cs typeface="Calibri"/>
              </a:rPr>
              <a:t> must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ensure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DNSSEC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signed.</a:t>
            </a:r>
            <a:endParaRPr sz="2400" dirty="0">
              <a:latin typeface="Calibri"/>
              <a:cs typeface="Calibri"/>
            </a:endParaRPr>
          </a:p>
          <a:p>
            <a:pPr marL="523875" marR="145256" lvl="1" indent="-171450">
              <a:spcBef>
                <a:spcPts val="40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enable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DNSSEC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validation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their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resolvers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handle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DNS </a:t>
            </a:r>
            <a:r>
              <a:rPr sz="2400" spc="-11" dirty="0">
                <a:latin typeface="Calibri"/>
                <a:cs typeface="Calibri"/>
              </a:rPr>
              <a:t>lookups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users.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A0FF2-7738-36CF-6124-31C0D3575BC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439583"/>
            <a:ext cx="527065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More</a:t>
            </a:r>
            <a:r>
              <a:rPr spc="-79" dirty="0"/>
              <a:t> </a:t>
            </a:r>
            <a:r>
              <a:rPr spc="-26" dirty="0"/>
              <a:t>precise</a:t>
            </a:r>
            <a:r>
              <a:rPr spc="-90" dirty="0"/>
              <a:t> </a:t>
            </a:r>
            <a:r>
              <a:rPr spc="-23" dirty="0"/>
              <a:t>security</a:t>
            </a:r>
            <a:r>
              <a:rPr spc="-86" dirty="0"/>
              <a:t> </a:t>
            </a:r>
            <a:r>
              <a:rPr spc="-26" dirty="0"/>
              <a:t>definition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713345" cy="405960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609600" indent="-171450">
              <a:lnSpc>
                <a:spcPts val="2273"/>
              </a:lnSpc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8" dirty="0">
                <a:latin typeface="Calibri"/>
                <a:cs typeface="Calibri"/>
              </a:rPr>
              <a:t>Authentication</a:t>
            </a:r>
            <a:r>
              <a:rPr sz="2400" spc="-8" dirty="0">
                <a:latin typeface="Calibri"/>
                <a:cs typeface="Calibri"/>
              </a:rPr>
              <a:t>: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assurance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entity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claimed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8" dirty="0">
                <a:latin typeface="Calibri"/>
                <a:cs typeface="Calibri"/>
              </a:rPr>
              <a:t>Authorization</a:t>
            </a:r>
            <a:r>
              <a:rPr sz="2400" spc="-8" dirty="0">
                <a:latin typeface="Calibri"/>
                <a:cs typeface="Calibri"/>
              </a:rPr>
              <a:t>: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prevention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unauthorized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  <a:tab pos="2517458" algn="l"/>
              </a:tabLst>
            </a:pPr>
            <a:r>
              <a:rPr sz="2400" b="1" spc="-11" dirty="0">
                <a:latin typeface="Calibri"/>
                <a:cs typeface="Calibri"/>
              </a:rPr>
              <a:t>Data</a:t>
            </a:r>
            <a:r>
              <a:rPr sz="2400" b="1" spc="26" dirty="0">
                <a:latin typeface="Calibri"/>
                <a:cs typeface="Calibri"/>
              </a:rPr>
              <a:t> </a:t>
            </a:r>
            <a:r>
              <a:rPr sz="2400" b="1" spc="-8" dirty="0">
                <a:latin typeface="Calibri"/>
                <a:cs typeface="Calibri"/>
              </a:rPr>
              <a:t>Confidentiality</a:t>
            </a:r>
            <a:r>
              <a:rPr lang="en-US" sz="2400" b="1" spc="-8" dirty="0">
                <a:latin typeface="Calibri"/>
                <a:cs typeface="Calibri"/>
              </a:rPr>
              <a:t>: </a:t>
            </a:r>
            <a:r>
              <a:rPr sz="2400" spc="-11" dirty="0">
                <a:latin typeface="Calibri"/>
                <a:cs typeface="Calibri"/>
              </a:rPr>
              <a:t>protection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unauthorized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disclosure</a:t>
            </a:r>
            <a:endParaRPr sz="2400" dirty="0">
              <a:latin typeface="Calibri"/>
              <a:cs typeface="Calibri"/>
            </a:endParaRPr>
          </a:p>
          <a:p>
            <a:pPr marL="180975" marR="213360" indent="-171450">
              <a:lnSpc>
                <a:spcPts val="2265"/>
              </a:lnSpc>
              <a:spcBef>
                <a:spcPts val="784"/>
              </a:spcBef>
              <a:buFont typeface="Arial MT"/>
              <a:buChar char="•"/>
              <a:tabLst>
                <a:tab pos="180975" algn="l"/>
                <a:tab pos="1886426" algn="l"/>
              </a:tabLst>
            </a:pPr>
            <a:r>
              <a:rPr sz="2400" b="1" spc="-11" dirty="0">
                <a:latin typeface="Calibri"/>
                <a:cs typeface="Calibri"/>
              </a:rPr>
              <a:t>Data</a:t>
            </a:r>
            <a:r>
              <a:rPr sz="2400" b="1" spc="19" dirty="0">
                <a:latin typeface="Calibri"/>
                <a:cs typeface="Calibri"/>
              </a:rPr>
              <a:t> </a:t>
            </a:r>
            <a:r>
              <a:rPr sz="2400" b="1" spc="-11" dirty="0">
                <a:latin typeface="Calibri"/>
                <a:cs typeface="Calibri"/>
              </a:rPr>
              <a:t>Integrity</a:t>
            </a:r>
            <a:r>
              <a:rPr lang="en-US" sz="2400" b="1" spc="-11" dirty="0">
                <a:latin typeface="Calibri"/>
                <a:cs typeface="Calibri"/>
              </a:rPr>
              <a:t>: </a:t>
            </a:r>
            <a:r>
              <a:rPr sz="2400" spc="-8" dirty="0">
                <a:latin typeface="Calibri"/>
                <a:cs typeface="Calibri"/>
              </a:rPr>
              <a:t>assurance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read</a:t>
            </a:r>
            <a:r>
              <a:rPr sz="2400" spc="-4" dirty="0">
                <a:latin typeface="Calibri"/>
                <a:cs typeface="Calibri"/>
              </a:rPr>
              <a:t> or</a:t>
            </a:r>
            <a:r>
              <a:rPr sz="2400" spc="-8" dirty="0">
                <a:latin typeface="Calibri"/>
                <a:cs typeface="Calibri"/>
              </a:rPr>
              <a:t> received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written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authorized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entity</a:t>
            </a:r>
            <a:endParaRPr sz="2400" dirty="0">
              <a:latin typeface="Calibri"/>
              <a:cs typeface="Calibri"/>
            </a:endParaRPr>
          </a:p>
          <a:p>
            <a:pPr marL="180975" marR="68580" indent="-171450">
              <a:lnSpc>
                <a:spcPts val="2265"/>
              </a:lnSpc>
              <a:spcBef>
                <a:spcPts val="764"/>
              </a:spcBef>
              <a:buFont typeface="Arial MT"/>
              <a:buChar char="•"/>
              <a:tabLst>
                <a:tab pos="180975" algn="l"/>
                <a:tab pos="2195036" algn="l"/>
              </a:tabLst>
            </a:pPr>
            <a:r>
              <a:rPr sz="2400" b="1" spc="-8" dirty="0">
                <a:latin typeface="Calibri"/>
                <a:cs typeface="Calibri"/>
              </a:rPr>
              <a:t>Non-Repudiation</a:t>
            </a:r>
            <a:r>
              <a:rPr lang="en-US" sz="2400" b="1" spc="-8" dirty="0">
                <a:latin typeface="Calibri"/>
                <a:cs typeface="Calibri"/>
              </a:rPr>
              <a:t>: </a:t>
            </a:r>
            <a:r>
              <a:rPr sz="2400" spc="-8" dirty="0">
                <a:latin typeface="Calibri"/>
                <a:cs typeface="Calibri"/>
              </a:rPr>
              <a:t>protection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against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denial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parties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11" dirty="0">
                <a:latin typeface="Calibri"/>
                <a:cs typeface="Calibri"/>
              </a:rPr>
              <a:t>Availability</a:t>
            </a:r>
            <a:r>
              <a:rPr lang="en-US" sz="2400" b="1" spc="11" dirty="0">
                <a:latin typeface="Calibri"/>
                <a:cs typeface="Calibri"/>
              </a:rPr>
              <a:t>: </a:t>
            </a:r>
            <a:r>
              <a:rPr sz="2400" spc="-11" dirty="0">
                <a:latin typeface="Calibri"/>
                <a:cs typeface="Calibri"/>
              </a:rPr>
              <a:t>resource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accessible/usable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4E651-39DB-9EEA-B07A-01B05EC2A62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6858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829299" cy="347803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Cryptography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exchange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Public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11" dirty="0">
                <a:latin typeface="Calibri"/>
                <a:cs typeface="Calibri"/>
              </a:rPr>
              <a:t> Infrastructure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certificates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Transport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Security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(TLS)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DNSSEC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4" dirty="0">
                <a:latin typeface="Calibri"/>
                <a:cs typeface="Calibri"/>
              </a:rPr>
              <a:t>Secure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4" dirty="0">
                <a:latin typeface="Calibri"/>
                <a:cs typeface="Calibri"/>
              </a:rPr>
              <a:t>Shell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Secure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Transfer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Intrusion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Detection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317AB-090D-8982-1BE1-71CF1BE5C9D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914400"/>
            <a:ext cx="222904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SSH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61446" cy="360050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Secure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Shell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(SSH)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standard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supporting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enables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remotely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another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Uses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public/private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key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SSH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unrelated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PKI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TLS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SSH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concept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“known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addresses”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dirty="0">
                <a:latin typeface="Calibri"/>
                <a:cs typeface="Calibri"/>
              </a:rPr>
              <a:t> logging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remote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computer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without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password.</a:t>
            </a:r>
            <a:endParaRPr sz="2400" dirty="0">
              <a:latin typeface="Calibri"/>
              <a:cs typeface="Calibri"/>
            </a:endParaRPr>
          </a:p>
          <a:p>
            <a:pPr marL="180975" marR="1200150" indent="-171450">
              <a:spcBef>
                <a:spcPts val="7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SSH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tools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provision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collections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computers.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also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Virtual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Networks.</a:t>
            </a:r>
            <a:r>
              <a:rPr sz="2400" spc="26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47667-EFF5-4F8E-3968-CE153FC6D54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762000"/>
            <a:ext cx="322687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TLS</a:t>
            </a:r>
            <a:r>
              <a:rPr spc="-98" dirty="0"/>
              <a:t> </a:t>
            </a:r>
            <a:r>
              <a:rPr spc="-19" dirty="0"/>
              <a:t>vs</a:t>
            </a:r>
            <a:r>
              <a:rPr spc="-75" dirty="0"/>
              <a:t> </a:t>
            </a:r>
            <a:r>
              <a:rPr spc="-11" dirty="0"/>
              <a:t>SSH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505700" cy="361653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TLS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arbitrary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parties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PKI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SSH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party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wishes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communicate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Could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TLS 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instead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SSH?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Yes,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but: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historical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roots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SSH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embedded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practice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Using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TLS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would require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having certificates</a:t>
            </a:r>
            <a:r>
              <a:rPr sz="2400" spc="-15" dirty="0">
                <a:latin typeface="Calibri"/>
                <a:cs typeface="Calibri"/>
              </a:rPr>
              <a:t> 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</a:t>
            </a:r>
            <a:r>
              <a:rPr sz="2400" spc="-8" dirty="0">
                <a:latin typeface="Calibri"/>
                <a:cs typeface="Calibri"/>
              </a:rPr>
              <a:t> more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5BB98-D0A8-943B-BEF9-0072E2026BF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7350" y="924708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6246495" cy="347803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Cryptography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exchange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Public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11" dirty="0">
                <a:latin typeface="Calibri"/>
                <a:cs typeface="Calibri"/>
              </a:rPr>
              <a:t> Infrastructure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certificates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Transport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Security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(TLS)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DNSSEC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Secure</a:t>
            </a:r>
            <a:r>
              <a:rPr sz="2400" spc="-8" dirty="0">
                <a:latin typeface="Calibri"/>
                <a:cs typeface="Calibri"/>
              </a:rPr>
              <a:t> Shell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8" dirty="0">
                <a:latin typeface="Calibri"/>
                <a:cs typeface="Calibri"/>
              </a:rPr>
              <a:t>Secure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4" dirty="0">
                <a:latin typeface="Calibri"/>
                <a:cs typeface="Calibri"/>
              </a:rPr>
              <a:t>File</a:t>
            </a:r>
            <a:r>
              <a:rPr sz="2400" b="1" spc="4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Transfer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Intrusion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Detection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1B3F3-642C-BF8C-EAE2-09BDAF4A3AA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04800"/>
            <a:ext cx="441721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1" dirty="0"/>
              <a:t>File</a:t>
            </a:r>
            <a:r>
              <a:rPr spc="-90" dirty="0"/>
              <a:t> </a:t>
            </a:r>
            <a:r>
              <a:rPr spc="-75" dirty="0"/>
              <a:t>Transfer</a:t>
            </a:r>
            <a:r>
              <a:rPr spc="-83" dirty="0"/>
              <a:t> </a:t>
            </a:r>
            <a:r>
              <a:rPr spc="-41" dirty="0"/>
              <a:t>Protocol</a:t>
            </a:r>
            <a:r>
              <a:rPr spc="-79" dirty="0"/>
              <a:t> </a:t>
            </a:r>
            <a:r>
              <a:rPr spc="-19" dirty="0"/>
              <a:t>(FTP)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626668" cy="288748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4" dirty="0">
                <a:latin typeface="Calibri"/>
                <a:cs typeface="Calibri"/>
              </a:rPr>
              <a:t>FTP</a:t>
            </a:r>
            <a:r>
              <a:rPr sz="2400" b="1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standard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transfer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First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version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standardized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1971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FTP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built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client-server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model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34" dirty="0">
                <a:latin typeface="Calibri"/>
                <a:cs typeface="Calibri"/>
              </a:rPr>
              <a:t>Transfer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encrypted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3ABF3-70A9-3B62-2F63-BE7FB1698B0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838200"/>
            <a:ext cx="483622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Secure</a:t>
            </a:r>
            <a:r>
              <a:rPr spc="-98" dirty="0"/>
              <a:t> </a:t>
            </a:r>
            <a:r>
              <a:rPr spc="-8" dirty="0"/>
              <a:t>file</a:t>
            </a:r>
            <a:r>
              <a:rPr spc="-98" dirty="0"/>
              <a:t> </a:t>
            </a:r>
            <a:r>
              <a:rPr spc="-45" dirty="0"/>
              <a:t>transfer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389495" cy="1196321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38" dirty="0">
                <a:latin typeface="Calibri"/>
                <a:cs typeface="Calibri"/>
              </a:rPr>
              <a:t>Two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families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building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FTP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FTPS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SFTP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F7C35-45B1-09DD-0670-58A9EF3203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918" y="990600"/>
            <a:ext cx="207816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F</a:t>
            </a:r>
            <a:r>
              <a:rPr spc="-23" dirty="0"/>
              <a:t>T</a:t>
            </a:r>
            <a:r>
              <a:rPr spc="-34" dirty="0"/>
              <a:t>P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4722495" cy="131077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FTPS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(FTP+TLS)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Operating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agnostic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transfer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text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binary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3BDE2-0870-53F1-4849-EDCAA3105E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1979" y="914400"/>
            <a:ext cx="177336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SF</a:t>
            </a:r>
            <a:r>
              <a:rPr spc="-34" dirty="0"/>
              <a:t>T</a:t>
            </a:r>
            <a:r>
              <a:rPr dirty="0"/>
              <a:t>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701915" cy="171858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SFTP (SSH +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FTP)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Binary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transfer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only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Designed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Unix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although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utilities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operating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D6643-63A9-7DA8-EFA8-5FADE8B3164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2022" y="838200"/>
            <a:ext cx="560279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671435" cy="1625606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260033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cases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SSH?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reasonable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tradeoff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certificates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PKI?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5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browsers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support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ftp.</a:t>
            </a:r>
            <a:r>
              <a:rPr sz="2400" spc="3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400" u="heavy" spc="-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ftp://URL</a:t>
            </a:r>
            <a:r>
              <a:rPr sz="2400" spc="-4" dirty="0">
                <a:latin typeface="Calibri"/>
                <a:cs typeface="Calibri"/>
              </a:rPr>
              <a:t>.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favorite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browser?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use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ftp 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browser?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FCF77-242C-CF52-9BA9-42A9E0AA813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24708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6475095" cy="347803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Cryptography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6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exchange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Public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11" dirty="0">
                <a:latin typeface="Calibri"/>
                <a:cs typeface="Calibri"/>
              </a:rPr>
              <a:t> Infrastructure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certificates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Transport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Security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(TLS)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DNSSEC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Secure</a:t>
            </a:r>
            <a:r>
              <a:rPr sz="2400" spc="-8" dirty="0">
                <a:latin typeface="Calibri"/>
                <a:cs typeface="Calibri"/>
              </a:rPr>
              <a:t> Shell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Secure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 </a:t>
            </a:r>
            <a:r>
              <a:rPr sz="2400" spc="-34" dirty="0">
                <a:latin typeface="Calibri"/>
                <a:cs typeface="Calibri"/>
              </a:rPr>
              <a:t>Transfer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b="1" spc="-4" dirty="0">
                <a:latin typeface="Calibri"/>
                <a:cs typeface="Calibri"/>
              </a:rPr>
              <a:t>Intrusion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8" dirty="0">
                <a:latin typeface="Calibri"/>
                <a:cs typeface="Calibri"/>
              </a:rPr>
              <a:t>Detection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4D478-CEFD-15D6-0FF5-70BD33F5B27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4548" y="762000"/>
            <a:ext cx="229762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D</a:t>
            </a:r>
            <a:r>
              <a:rPr spc="-64" dirty="0"/>
              <a:t>at</a:t>
            </a:r>
            <a:r>
              <a:rPr dirty="0"/>
              <a:t>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4874895" cy="1196321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more</a:t>
            </a:r>
            <a:r>
              <a:rPr sz="2400" spc="-8" dirty="0">
                <a:latin typeface="Calibri"/>
                <a:cs typeface="Calibri"/>
              </a:rPr>
              <a:t> concept </a:t>
            </a:r>
            <a:r>
              <a:rPr sz="2400" spc="-4" dirty="0">
                <a:latin typeface="Calibri"/>
                <a:cs typeface="Calibri"/>
              </a:rPr>
              <a:t>–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23" dirty="0">
                <a:latin typeface="Calibri"/>
                <a:cs typeface="Calibri"/>
              </a:rPr>
              <a:t>At </a:t>
            </a:r>
            <a:r>
              <a:rPr sz="2400" spc="-11" dirty="0">
                <a:latin typeface="Calibri"/>
                <a:cs typeface="Calibri"/>
              </a:rPr>
              <a:t>rest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disk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  <a:tab pos="1575435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8" dirty="0">
                <a:latin typeface="Calibri"/>
                <a:cs typeface="Calibri"/>
              </a:rPr>
              <a:t>transit </a:t>
            </a:r>
            <a:r>
              <a:rPr sz="2400" dirty="0">
                <a:latin typeface="Calibri"/>
                <a:cs typeface="Calibri"/>
              </a:rPr>
              <a:t>-	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37FEA-DB1A-E4D2-DC54-F3D522BA98C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009" y="533400"/>
            <a:ext cx="550783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Intrusion</a:t>
            </a:r>
            <a:r>
              <a:rPr spc="-83" dirty="0"/>
              <a:t> </a:t>
            </a:r>
            <a:r>
              <a:rPr spc="-30" dirty="0"/>
              <a:t>Detection</a:t>
            </a:r>
            <a:r>
              <a:rPr spc="-86" dirty="0"/>
              <a:t> </a:t>
            </a:r>
            <a:r>
              <a:rPr spc="-45" dirty="0"/>
              <a:t>Systems</a:t>
            </a:r>
            <a:r>
              <a:rPr spc="-68" dirty="0"/>
              <a:t> </a:t>
            </a:r>
            <a:r>
              <a:rPr spc="-19" dirty="0"/>
              <a:t>(IDS)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2817496" cy="87732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Host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based.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based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D7951-20BC-D694-FE39-14549C3DFB7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097" y="838200"/>
            <a:ext cx="421481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Host</a:t>
            </a:r>
            <a:r>
              <a:rPr spc="-94" dirty="0"/>
              <a:t> </a:t>
            </a:r>
            <a:r>
              <a:rPr spc="-23" dirty="0"/>
              <a:t>based</a:t>
            </a:r>
            <a:r>
              <a:rPr spc="-105" dirty="0"/>
              <a:t> </a:t>
            </a:r>
            <a:r>
              <a:rPr spc="-11" dirty="0"/>
              <a:t>IDS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447598" cy="3184044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z="2400" spc="-4" dirty="0">
                <a:latin typeface="Calibri"/>
                <a:cs typeface="Calibri"/>
              </a:rPr>
              <a:t>O</a:t>
            </a:r>
            <a:r>
              <a:rPr lang="en-US" sz="2400" spc="-15" dirty="0">
                <a:latin typeface="Calibri"/>
                <a:cs typeface="Calibri"/>
              </a:rPr>
              <a:t>ne type i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virus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scanner.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Runs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physical </a:t>
            </a:r>
            <a:r>
              <a:rPr sz="2400" spc="-4" dirty="0">
                <a:latin typeface="Calibri"/>
                <a:cs typeface="Calibri"/>
              </a:rPr>
              <a:t>or virtual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machine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under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control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operating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Looks</a:t>
            </a:r>
            <a:r>
              <a:rPr sz="2400" spc="-15" dirty="0">
                <a:latin typeface="Calibri"/>
                <a:cs typeface="Calibri"/>
              </a:rPr>
              <a:t> for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anomalous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signatures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Relies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database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known </a:t>
            </a:r>
            <a:r>
              <a:rPr sz="2400" spc="-11" dirty="0">
                <a:latin typeface="Calibri"/>
                <a:cs typeface="Calibri"/>
              </a:rPr>
              <a:t>attack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signatures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8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Second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security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scanner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2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Examines</a:t>
            </a:r>
            <a:r>
              <a:rPr sz="2400" spc="-8" dirty="0">
                <a:latin typeface="Calibri"/>
                <a:cs typeface="Calibri"/>
              </a:rPr>
              <a:t> manifests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determine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whether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dependencies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-4" dirty="0">
                <a:latin typeface="Calibri"/>
                <a:cs typeface="Calibri"/>
              </a:rPr>
              <a:t> known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vulnerabilities.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35D6-37D0-E0AE-7570-5FC0035AEEE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579" y="990600"/>
            <a:ext cx="596884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Network</a:t>
            </a:r>
            <a:r>
              <a:rPr spc="-98" dirty="0"/>
              <a:t> </a:t>
            </a:r>
            <a:r>
              <a:rPr spc="-23" dirty="0"/>
              <a:t>based</a:t>
            </a:r>
            <a:r>
              <a:rPr spc="-101" dirty="0"/>
              <a:t> </a:t>
            </a:r>
            <a:r>
              <a:rPr spc="-11" dirty="0"/>
              <a:t>IDS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474268" cy="333697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  <a:tab pos="5299234" algn="l"/>
              </a:tabLst>
            </a:pPr>
            <a:r>
              <a:rPr sz="2400" spc="-11" dirty="0">
                <a:latin typeface="Calibri"/>
                <a:cs typeface="Calibri"/>
              </a:rPr>
              <a:t>Specialized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machine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monitors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	</a:t>
            </a:r>
            <a:r>
              <a:rPr sz="2400" spc="-15" dirty="0">
                <a:latin typeface="Calibri"/>
                <a:cs typeface="Calibri"/>
              </a:rPr>
              <a:t>traffic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Looks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attack patterns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Port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scans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Failed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login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anomalous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traffic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patterns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2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</a:t>
            </a:r>
            <a:r>
              <a:rPr sz="2400" spc="-11" dirty="0">
                <a:latin typeface="Calibri"/>
                <a:cs typeface="Calibri"/>
              </a:rPr>
              <a:t> false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positives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Because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traffic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very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diffuse </a:t>
            </a:r>
            <a:r>
              <a:rPr sz="2400" spc="-11" dirty="0">
                <a:latin typeface="Calibri"/>
                <a:cs typeface="Calibri"/>
              </a:rPr>
              <a:t>difficult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detect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anomalous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patterns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09C85-019A-C869-37F6-AEF24CC67DC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365" y="685800"/>
            <a:ext cx="52999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6753225" cy="1625606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192881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Virus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scanners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look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anomalous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signatures.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anomalous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signature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5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Who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11" dirty="0">
                <a:latin typeface="Calibri"/>
                <a:cs typeface="Calibri"/>
              </a:rPr>
              <a:t>informed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IDS </a:t>
            </a:r>
            <a:r>
              <a:rPr sz="2400" spc="-8" dirty="0">
                <a:latin typeface="Calibri"/>
                <a:cs typeface="Calibri"/>
              </a:rPr>
              <a:t>detects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potential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intrusion?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E7D2-B9A0-B8E1-BD05-2F2D0C8257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END OF</a:t>
            </a:r>
            <a:r>
              <a:rPr lang="en-US" sz="4400" baseline="0" dirty="0"/>
              <a:t> CHAPTER 7</a:t>
            </a: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5740D-02FE-6C23-28CC-A411EED4BCA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396" y="838200"/>
            <a:ext cx="310991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Encryption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793256"/>
            <a:ext cx="7323296" cy="4380847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Encoding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it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readable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without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56" dirty="0">
                <a:latin typeface="Calibri"/>
                <a:cs typeface="Calibri"/>
              </a:rPr>
              <a:t>key.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Three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encryption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Symmetric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4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encryption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decryption.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Asymmetric-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key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4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encryption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a </a:t>
            </a:r>
            <a:r>
              <a:rPr sz="2400" spc="-11" dirty="0">
                <a:latin typeface="Calibri"/>
                <a:cs typeface="Calibri"/>
              </a:rPr>
              <a:t>separate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key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lang="en-US"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decryption.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One </a:t>
            </a:r>
            <a:r>
              <a:rPr sz="2400" spc="-19" dirty="0">
                <a:latin typeface="Calibri"/>
                <a:cs typeface="Calibri"/>
              </a:rPr>
              <a:t>way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4" dirty="0">
                <a:latin typeface="Calibri"/>
                <a:cs typeface="Calibri"/>
              </a:rPr>
              <a:t>hash.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Perform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encryption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4" dirty="0">
                <a:latin typeface="Calibri"/>
                <a:cs typeface="Calibri"/>
              </a:rPr>
              <a:t>no </a:t>
            </a:r>
            <a:r>
              <a:rPr sz="2400" spc="-19" dirty="0">
                <a:latin typeface="Calibri"/>
                <a:cs typeface="Calibri"/>
              </a:rPr>
              <a:t>key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decryption.</a:t>
            </a:r>
            <a:endParaRPr sz="2400" dirty="0">
              <a:latin typeface="Calibri"/>
              <a:cs typeface="Calibri"/>
            </a:endParaRPr>
          </a:p>
          <a:p>
            <a:pPr marL="180975" marR="248603" indent="-171450">
              <a:spcBef>
                <a:spcPts val="7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NIST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(US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National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Institute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Science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Technology)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certifies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algorithms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implementations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lang="en-US" sz="2400" spc="-19" dirty="0">
                <a:latin typeface="Calibri"/>
                <a:cs typeface="Calibri"/>
              </a:rPr>
              <a:t>  </a:t>
            </a:r>
            <a:r>
              <a:rPr sz="2400" spc="-4" dirty="0">
                <a:latin typeface="Calibri"/>
                <a:cs typeface="Calibri"/>
              </a:rPr>
              <a:t>encryption</a:t>
            </a:r>
            <a:r>
              <a:rPr sz="2100" spc="-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A0A8E-CA5A-2810-F13B-E38DA4E8278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CDF0-8A00-4834-87C7-B85C914E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</a:t>
            </a:r>
            <a:r>
              <a:rPr lang="en-US" baseline="0" dirty="0"/>
              <a:t>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D006-7857-4CCC-A118-A429A43B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03860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400" dirty="0"/>
              <a:t>Use same key for encrypting and decrypting </a:t>
            </a:r>
          </a:p>
          <a:p>
            <a:r>
              <a:rPr lang="en-US" sz="2400" dirty="0"/>
              <a:t>Suitable for data at</a:t>
            </a:r>
            <a:r>
              <a:rPr lang="en-US" sz="2400" baseline="0" dirty="0"/>
              <a:t> rest</a:t>
            </a:r>
          </a:p>
          <a:p>
            <a:r>
              <a:rPr lang="en-US" sz="2400" dirty="0"/>
              <a:t>A portion of solution for data in transit.</a:t>
            </a:r>
          </a:p>
          <a:p>
            <a:r>
              <a:rPr lang="en-US" sz="2400" dirty="0"/>
              <a:t>NIST approved algorithm is AES with key lengths of &gt;128 bits</a:t>
            </a:r>
          </a:p>
          <a:p>
            <a:endParaRPr lang="en-US" sz="2800" baseline="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A7D666B-71F9-410C-97F0-C6E36CAFB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127"/>
          <a:stretch/>
        </p:blipFill>
        <p:spPr>
          <a:xfrm>
            <a:off x="152400" y="2192925"/>
            <a:ext cx="8839200" cy="7788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7343C-0656-DE95-D69D-58069B78640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2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81000"/>
            <a:ext cx="581263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Weakness</a:t>
            </a:r>
            <a:r>
              <a:rPr spc="-71" dirty="0"/>
              <a:t> </a:t>
            </a:r>
            <a:r>
              <a:rPr spc="-11" dirty="0"/>
              <a:t>of</a:t>
            </a:r>
            <a:r>
              <a:rPr spc="-56" dirty="0"/>
              <a:t> </a:t>
            </a:r>
            <a:r>
              <a:rPr spc="-38" dirty="0"/>
              <a:t>symmetric</a:t>
            </a:r>
            <a:r>
              <a:rPr spc="-68" dirty="0"/>
              <a:t> </a:t>
            </a:r>
            <a:r>
              <a:rPr spc="-26" dirty="0"/>
              <a:t>encryption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973729" cy="124665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 </a:t>
            </a:r>
            <a:r>
              <a:rPr sz="2400" spc="-19" dirty="0">
                <a:latin typeface="Calibri"/>
                <a:cs typeface="Calibri"/>
              </a:rPr>
              <a:t>attacker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discovers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key,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encrypted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authentication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symmetric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encryption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98A0B-0EDF-5FEF-169D-538BE5EDA05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0F09-A849-40FF-8745-DCF7A81F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30B0-53D2-44DC-A188-F8338332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400" dirty="0"/>
              <a:t>Also known as public/private key encryption</a:t>
            </a:r>
          </a:p>
          <a:p>
            <a:r>
              <a:rPr lang="en-US" sz="2400" dirty="0"/>
              <a:t>Messages encrypted with public key can be decrypted by private key (and vice versa)</a:t>
            </a:r>
          </a:p>
          <a:p>
            <a:r>
              <a:rPr lang="en-US" sz="2400" dirty="0"/>
              <a:t>NIST approved algorithms: DSA, RSA, ECDSA &gt;1024 bits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0CE8B93-1F1C-4FCF-BC44-D700B433FE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0437" b="7780"/>
          <a:stretch/>
        </p:blipFill>
        <p:spPr>
          <a:xfrm>
            <a:off x="381000" y="1861749"/>
            <a:ext cx="8305800" cy="1596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2EA4FA-EFDF-41DC-B629-91C58D823B09}"/>
              </a:ext>
            </a:extLst>
          </p:cNvPr>
          <p:cNvSpPr txBox="1"/>
          <p:nvPr/>
        </p:nvSpPr>
        <p:spPr>
          <a:xfrm>
            <a:off x="1600200" y="3395246"/>
            <a:ext cx="1187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Private 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E041A-9B60-4247-9166-B458EF18C1CE}"/>
              </a:ext>
            </a:extLst>
          </p:cNvPr>
          <p:cNvSpPr txBox="1"/>
          <p:nvPr/>
        </p:nvSpPr>
        <p:spPr>
          <a:xfrm>
            <a:off x="5975103" y="3352800"/>
            <a:ext cx="1091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69548-068F-8C83-903E-76CD8FC3C8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8490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6141</TotalTime>
  <Words>2659</Words>
  <Application>Microsoft Office PowerPoint</Application>
  <PresentationFormat>On-screen Show (4:3)</PresentationFormat>
  <Paragraphs>438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Arial MT</vt:lpstr>
      <vt:lpstr>Calibri</vt:lpstr>
      <vt:lpstr>Times</vt:lpstr>
      <vt:lpstr>Verdana</vt:lpstr>
      <vt:lpstr>Blank Presentation</vt:lpstr>
      <vt:lpstr>Deployment and Operations for Software Engineers 2nd  Ed</vt:lpstr>
      <vt:lpstr>Outline</vt:lpstr>
      <vt:lpstr>Easy to remember definition of security</vt:lpstr>
      <vt:lpstr>More precise security definition</vt:lpstr>
      <vt:lpstr>Data</vt:lpstr>
      <vt:lpstr>Encryption</vt:lpstr>
      <vt:lpstr>Symmetric encryption</vt:lpstr>
      <vt:lpstr>Weakness of symmetric encryption</vt:lpstr>
      <vt:lpstr>Asymmetric Encryption</vt:lpstr>
      <vt:lpstr>Hashing for encryption</vt:lpstr>
      <vt:lpstr>Performance comparison of  encryption algorithms</vt:lpstr>
      <vt:lpstr>Discussion questions</vt:lpstr>
      <vt:lpstr>Outline</vt:lpstr>
      <vt:lpstr>Developing symmetric key</vt:lpstr>
      <vt:lpstr>Intuitive explanation of Diffie-Hellman</vt:lpstr>
      <vt:lpstr>Explanation of algorithm</vt:lpstr>
      <vt:lpstr>Additional implementation issues</vt:lpstr>
      <vt:lpstr>Discussion questions</vt:lpstr>
      <vt:lpstr>Outline</vt:lpstr>
      <vt:lpstr>How do I know with whom I am  communicating?</vt:lpstr>
      <vt:lpstr>A message only Alice can have sent</vt:lpstr>
      <vt:lpstr>A message only Alice can read</vt:lpstr>
      <vt:lpstr>Digital Signature</vt:lpstr>
      <vt:lpstr>Digitally signed message cannot be altered</vt:lpstr>
      <vt:lpstr>PKI</vt:lpstr>
      <vt:lpstr>Certificates</vt:lpstr>
      <vt:lpstr>Getting a certificate</vt:lpstr>
      <vt:lpstr>Accessing Web Site</vt:lpstr>
      <vt:lpstr>Discussion questions</vt:lpstr>
      <vt:lpstr>Outline</vt:lpstr>
      <vt:lpstr>Man in the middle attack</vt:lpstr>
      <vt:lpstr>TLS</vt:lpstr>
      <vt:lpstr>TLS Overview</vt:lpstr>
      <vt:lpstr>TLS handshake</vt:lpstr>
      <vt:lpstr>Thwarting man in the middle</vt:lpstr>
      <vt:lpstr>Discussion questions</vt:lpstr>
      <vt:lpstr>Outline</vt:lpstr>
      <vt:lpstr>DNSSEC motivation</vt:lpstr>
      <vt:lpstr>DNSSEC</vt:lpstr>
      <vt:lpstr>Outline</vt:lpstr>
      <vt:lpstr>SSH</vt:lpstr>
      <vt:lpstr>TLS vs SSH</vt:lpstr>
      <vt:lpstr>Outline</vt:lpstr>
      <vt:lpstr>File Transfer Protocol (FTP)</vt:lpstr>
      <vt:lpstr>Secure file transfer</vt:lpstr>
      <vt:lpstr>FTPS</vt:lpstr>
      <vt:lpstr>SFTP</vt:lpstr>
      <vt:lpstr>Discussion questions</vt:lpstr>
      <vt:lpstr>Outline</vt:lpstr>
      <vt:lpstr>Intrusion Detection Systems (IDS)</vt:lpstr>
      <vt:lpstr>Host based IDS</vt:lpstr>
      <vt:lpstr>Network based IDS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464</cp:revision>
  <dcterms:created xsi:type="dcterms:W3CDTF">2004-11-16T18:39:34Z</dcterms:created>
  <dcterms:modified xsi:type="dcterms:W3CDTF">2023-07-30T21:28:24Z</dcterms:modified>
</cp:coreProperties>
</file>