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4"/>
  </p:notesMasterIdLst>
  <p:handoutMasterIdLst>
    <p:handoutMasterId r:id="rId55"/>
  </p:handoutMasterIdLst>
  <p:sldIdLst>
    <p:sldId id="256" r:id="rId2"/>
    <p:sldId id="344" r:id="rId3"/>
    <p:sldId id="333" r:id="rId4"/>
    <p:sldId id="334" r:id="rId5"/>
    <p:sldId id="335" r:id="rId6"/>
    <p:sldId id="336" r:id="rId7"/>
    <p:sldId id="386" r:id="rId8"/>
    <p:sldId id="338" r:id="rId9"/>
    <p:sldId id="387" r:id="rId10"/>
    <p:sldId id="350" r:id="rId11"/>
    <p:sldId id="331" r:id="rId12"/>
    <p:sldId id="343" r:id="rId13"/>
    <p:sldId id="342" r:id="rId14"/>
    <p:sldId id="340" r:id="rId15"/>
    <p:sldId id="345" r:id="rId16"/>
    <p:sldId id="341" r:id="rId17"/>
    <p:sldId id="347" r:id="rId18"/>
    <p:sldId id="346" r:id="rId19"/>
    <p:sldId id="351" r:id="rId20"/>
    <p:sldId id="34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353" r:id="rId31"/>
    <p:sldId id="302" r:id="rId32"/>
    <p:sldId id="365" r:id="rId33"/>
    <p:sldId id="360" r:id="rId34"/>
    <p:sldId id="280" r:id="rId35"/>
    <p:sldId id="361" r:id="rId36"/>
    <p:sldId id="378" r:id="rId37"/>
    <p:sldId id="372" r:id="rId38"/>
    <p:sldId id="373" r:id="rId39"/>
    <p:sldId id="374" r:id="rId40"/>
    <p:sldId id="375" r:id="rId41"/>
    <p:sldId id="376" r:id="rId42"/>
    <p:sldId id="379" r:id="rId43"/>
    <p:sldId id="366" r:id="rId44"/>
    <p:sldId id="370" r:id="rId45"/>
    <p:sldId id="371" r:id="rId46"/>
    <p:sldId id="380" r:id="rId47"/>
    <p:sldId id="304" r:id="rId48"/>
    <p:sldId id="352" r:id="rId49"/>
    <p:sldId id="295" r:id="rId50"/>
    <p:sldId id="296" r:id="rId51"/>
    <p:sldId id="385" r:id="rId52"/>
    <p:sldId id="384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6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75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389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304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92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11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1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57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342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79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58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543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534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78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11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931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20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pic>
        <p:nvPicPr>
          <p:cNvPr id="5" name="Picture 4" descr="wordmark3r">
            <a:extLst>
              <a:ext uri="{FF2B5EF4-FFF2-40B4-BE49-F238E27FC236}">
                <a16:creationId xmlns:a16="http://schemas.microsoft.com/office/drawing/2014/main" id="{1A82C3FA-9E7D-CA49-FC90-CA81EC4C7A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CD13-4332-5D46-EE04-6A3FF64B8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6AC17-17FF-F9B7-5F2E-880FA1D7C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48B9-81FC-2CF6-9923-170908BB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294-9C5D-4314-495B-471DC07E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  <a:p>
            <a:r>
              <a:rPr lang="en-US" b="1" dirty="0"/>
              <a:t>Factors affecting tests</a:t>
            </a:r>
          </a:p>
          <a:p>
            <a:r>
              <a:rPr lang="en-US" dirty="0"/>
              <a:t>test data and pipeline</a:t>
            </a:r>
          </a:p>
          <a:p>
            <a:r>
              <a:rPr lang="en-US" dirty="0"/>
              <a:t>Tooling </a:t>
            </a:r>
          </a:p>
          <a:p>
            <a:r>
              <a:rPr lang="en-US" dirty="0"/>
              <a:t>Testing</a:t>
            </a:r>
            <a:r>
              <a:rPr lang="en-US" baseline="0" dirty="0"/>
              <a:t> in agile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5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8B22-12AA-F1CB-55A3-8B34C8EA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>
                <a:effectLst/>
              </a:rPr>
              <a:t>Factors affecting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8632-13FA-F00B-C05E-7841E5E1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100" kern="1200" dirty="0"/>
              <a:t>Granularity</a:t>
            </a:r>
            <a:endParaRPr lang="en-US" sz="2100" dirty="0"/>
          </a:p>
          <a:p>
            <a:pPr rtl="0" eaLnBrk="1" latinLnBrk="0" hangingPunct="1"/>
            <a:r>
              <a:rPr lang="en-US" sz="2100" kern="1200" dirty="0"/>
              <a:t>Stability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en-US" sz="2100" kern="1200" dirty="0"/>
              <a:t>Automated vs manual</a:t>
            </a:r>
          </a:p>
          <a:p>
            <a:pPr rtl="0" eaLnBrk="1" latinLnBrk="0" hangingPunct="1"/>
            <a:endParaRPr lang="en-US" sz="2100" kern="1200" dirty="0"/>
          </a:p>
        </p:txBody>
      </p:sp>
    </p:spTree>
    <p:extLst>
      <p:ext uri="{BB962C8B-B14F-4D97-AF65-F5344CB8AC3E}">
        <p14:creationId xmlns:p14="http://schemas.microsoft.com/office/powerpoint/2010/main" val="308277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>
            <a:spLocks noGrp="1"/>
          </p:cNvSpPr>
          <p:nvPr>
            <p:ph type="title"/>
          </p:nvPr>
        </p:nvSpPr>
        <p:spPr>
          <a:xfrm>
            <a:off x="108439" y="1213630"/>
            <a:ext cx="7772400" cy="6395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Testing in General</a:t>
            </a:r>
            <a:endParaRPr dirty="0"/>
          </a:p>
        </p:txBody>
      </p:sp>
      <p:pic>
        <p:nvPicPr>
          <p:cNvPr id="278" name="Google Shape;278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8506" y="1853207"/>
            <a:ext cx="5864175" cy="424279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7"/>
          <p:cNvSpPr txBox="1"/>
          <p:nvPr/>
        </p:nvSpPr>
        <p:spPr>
          <a:xfrm flipH="1">
            <a:off x="6382681" y="2492784"/>
            <a:ext cx="215730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as many cheap, fast running tests as possible and minimize the number of expensive and slow tests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670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190921" y="1259131"/>
            <a:ext cx="8310266" cy="502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/>
              <a:t>Smaller is better</a:t>
            </a:r>
            <a:endParaRPr dirty="0"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4073872" y="2010637"/>
            <a:ext cx="2149436" cy="3704363"/>
            <a:chOff x="614124" y="518145"/>
            <a:chExt cx="2865914" cy="3274718"/>
          </a:xfrm>
        </p:grpSpPr>
        <p:sp>
          <p:nvSpPr>
            <p:cNvPr id="226" name="Google Shape;226;p15"/>
            <p:cNvSpPr/>
            <p:nvPr/>
          </p:nvSpPr>
          <p:spPr>
            <a:xfrm>
              <a:off x="722619" y="671064"/>
              <a:ext cx="2640735" cy="917092"/>
            </a:xfrm>
            <a:prstGeom prst="ellipse">
              <a:avLst/>
            </a:prstGeom>
            <a:solidFill>
              <a:srgbClr val="BFC8E3">
                <a:alpha val="40000"/>
              </a:srgb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55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791196" y="2916713"/>
              <a:ext cx="511770" cy="32753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ABBA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55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18832" y="3178739"/>
              <a:ext cx="2456497" cy="614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550"/>
            </a:p>
          </p:txBody>
        </p:sp>
        <p:sp>
          <p:nvSpPr>
            <p:cNvPr id="229" name="Google Shape;229;p15"/>
            <p:cNvSpPr txBox="1"/>
            <p:nvPr/>
          </p:nvSpPr>
          <p:spPr>
            <a:xfrm>
              <a:off x="818832" y="3178739"/>
              <a:ext cx="2456497" cy="614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13" tIns="112013" rIns="112013" bIns="112013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</a:pPr>
              <a:r>
                <a:rPr lang="en-US" sz="157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550"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682700" y="1658986"/>
              <a:ext cx="921186" cy="921186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550"/>
            </a:p>
          </p:txBody>
        </p:sp>
        <p:sp>
          <p:nvSpPr>
            <p:cNvPr id="231" name="Google Shape;231;p15"/>
            <p:cNvSpPr txBox="1"/>
            <p:nvPr/>
          </p:nvSpPr>
          <p:spPr>
            <a:xfrm>
              <a:off x="1817605" y="1793891"/>
              <a:ext cx="651376" cy="651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144" tIns="37144" rIns="37144" bIns="37144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</a:pPr>
              <a:r>
                <a:rPr lang="en-US" sz="29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550"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023540" y="967891"/>
              <a:ext cx="921186" cy="921186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550"/>
            </a:p>
          </p:txBody>
        </p:sp>
        <p:sp>
          <p:nvSpPr>
            <p:cNvPr id="233" name="Google Shape;233;p15"/>
            <p:cNvSpPr txBox="1"/>
            <p:nvPr/>
          </p:nvSpPr>
          <p:spPr>
            <a:xfrm>
              <a:off x="1158445" y="1102796"/>
              <a:ext cx="651376" cy="651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144" tIns="37144" rIns="37144" bIns="37144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</a:pPr>
              <a:endParaRPr sz="29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965198" y="745168"/>
              <a:ext cx="921186" cy="921186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550"/>
            </a:p>
          </p:txBody>
        </p:sp>
        <p:sp>
          <p:nvSpPr>
            <p:cNvPr id="235" name="Google Shape;235;p15"/>
            <p:cNvSpPr txBox="1"/>
            <p:nvPr/>
          </p:nvSpPr>
          <p:spPr>
            <a:xfrm>
              <a:off x="2100103" y="880073"/>
              <a:ext cx="651376" cy="651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144" tIns="37144" rIns="37144" bIns="37144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</a:pPr>
              <a:r>
                <a:rPr lang="en-US" sz="29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550"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614124" y="518145"/>
              <a:ext cx="2865914" cy="22927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4" y="34175"/>
                  </a:moveTo>
                  <a:lnTo>
                    <a:pt x="584" y="34175"/>
                  </a:lnTo>
                  <a:cubicBezTo>
                    <a:pt x="-2679" y="22567"/>
                    <a:pt x="7879" y="11072"/>
                    <a:pt x="27615" y="4745"/>
                  </a:cubicBezTo>
                  <a:cubicBezTo>
                    <a:pt x="47351" y="-1582"/>
                    <a:pt x="72649" y="-1582"/>
                    <a:pt x="92385" y="4745"/>
                  </a:cubicBezTo>
                  <a:cubicBezTo>
                    <a:pt x="112121" y="11072"/>
                    <a:pt x="122679" y="22567"/>
                    <a:pt x="119416" y="34175"/>
                  </a:cubicBezTo>
                  <a:lnTo>
                    <a:pt x="74854" y="113544"/>
                  </a:lnTo>
                  <a:cubicBezTo>
                    <a:pt x="73813" y="117246"/>
                    <a:pt x="67478" y="120000"/>
                    <a:pt x="60000" y="120000"/>
                  </a:cubicBezTo>
                  <a:cubicBezTo>
                    <a:pt x="52522" y="120000"/>
                    <a:pt x="46187" y="117246"/>
                    <a:pt x="45146" y="113544"/>
                  </a:cubicBezTo>
                  <a:close/>
                  <a:moveTo>
                    <a:pt x="4800" y="30000"/>
                  </a:moveTo>
                  <a:lnTo>
                    <a:pt x="4800" y="30000"/>
                  </a:lnTo>
                  <a:cubicBezTo>
                    <a:pt x="4800" y="43255"/>
                    <a:pt x="29514" y="54000"/>
                    <a:pt x="60000" y="54000"/>
                  </a:cubicBezTo>
                  <a:cubicBezTo>
                    <a:pt x="90486" y="54000"/>
                    <a:pt x="115200" y="43255"/>
                    <a:pt x="115200" y="30000"/>
                  </a:cubicBezTo>
                  <a:cubicBezTo>
                    <a:pt x="115200" y="16745"/>
                    <a:pt x="90486" y="6000"/>
                    <a:pt x="60000" y="6000"/>
                  </a:cubicBezTo>
                  <a:cubicBezTo>
                    <a:pt x="29514" y="6000"/>
                    <a:pt x="4800" y="16745"/>
                    <a:pt x="4800" y="30000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255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8C17AD-B067-CC82-5A95-D4E9D14B60A6}"/>
              </a:ext>
            </a:extLst>
          </p:cNvPr>
          <p:cNvGrpSpPr/>
          <p:nvPr/>
        </p:nvGrpSpPr>
        <p:grpSpPr>
          <a:xfrm>
            <a:off x="6538238" y="2023024"/>
            <a:ext cx="2134433" cy="3575845"/>
            <a:chOff x="6793153" y="1554364"/>
            <a:chExt cx="2845910" cy="3220023"/>
          </a:xfrm>
        </p:grpSpPr>
        <p:grpSp>
          <p:nvGrpSpPr>
            <p:cNvPr id="237" name="Google Shape;237;p15"/>
            <p:cNvGrpSpPr/>
            <p:nvPr/>
          </p:nvGrpSpPr>
          <p:grpSpPr>
            <a:xfrm>
              <a:off x="6793153" y="1562573"/>
              <a:ext cx="2845910" cy="3211814"/>
              <a:chOff x="609838" y="569762"/>
              <a:chExt cx="2845910" cy="3211814"/>
            </a:xfrm>
          </p:grpSpPr>
          <p:sp>
            <p:nvSpPr>
              <p:cNvPr id="238" name="Google Shape;238;p15"/>
              <p:cNvSpPr/>
              <p:nvPr/>
            </p:nvSpPr>
            <p:spPr>
              <a:xfrm>
                <a:off x="717576" y="681566"/>
                <a:ext cx="2622303" cy="910691"/>
              </a:xfrm>
              <a:prstGeom prst="ellipse">
                <a:avLst/>
              </a:prstGeom>
              <a:solidFill>
                <a:srgbClr val="BFC8E3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2550"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1778694" y="2911540"/>
                <a:ext cx="508198" cy="32524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ABBADE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2550"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813117" y="3171738"/>
                <a:ext cx="2439352" cy="609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2550"/>
              </a:p>
            </p:txBody>
          </p:sp>
          <p:sp>
            <p:nvSpPr>
              <p:cNvPr id="241" name="Google Shape;241;p15"/>
              <p:cNvSpPr txBox="1"/>
              <p:nvPr/>
            </p:nvSpPr>
            <p:spPr>
              <a:xfrm>
                <a:off x="813117" y="3171738"/>
                <a:ext cx="2439352" cy="609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2013" tIns="112013" rIns="112013" bIns="112013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</a:pPr>
                <a:endParaRPr sz="157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1845766" y="1817186"/>
                <a:ext cx="454744" cy="454744"/>
              </a:xfrm>
              <a:prstGeom prst="ellipse">
                <a:avLst/>
              </a:prstGeom>
              <a:solidFill>
                <a:srgbClr val="4372C3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2550"/>
              </a:p>
            </p:txBody>
          </p:sp>
          <p:sp>
            <p:nvSpPr>
              <p:cNvPr id="243" name="Google Shape;243;p15"/>
              <p:cNvSpPr txBox="1"/>
              <p:nvPr/>
            </p:nvSpPr>
            <p:spPr>
              <a:xfrm>
                <a:off x="1912362" y="1883782"/>
                <a:ext cx="321552" cy="321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56" tIns="6656" rIns="6656" bIns="6656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</a:pPr>
                <a:endParaRPr sz="5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1397649" y="1441575"/>
                <a:ext cx="474941" cy="474941"/>
              </a:xfrm>
              <a:prstGeom prst="ellipse">
                <a:avLst/>
              </a:prstGeom>
              <a:solidFill>
                <a:srgbClr val="4372C3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2550"/>
              </a:p>
            </p:txBody>
          </p:sp>
          <p:sp>
            <p:nvSpPr>
              <p:cNvPr id="245" name="Google Shape;245;p15"/>
              <p:cNvSpPr txBox="1"/>
              <p:nvPr/>
            </p:nvSpPr>
            <p:spPr>
              <a:xfrm>
                <a:off x="1467202" y="1511128"/>
                <a:ext cx="335835" cy="3358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56" tIns="6656" rIns="6656" bIns="6656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700"/>
                </a:pPr>
                <a:endParaRPr sz="5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2257271" y="1441573"/>
                <a:ext cx="467157" cy="467157"/>
              </a:xfrm>
              <a:prstGeom prst="ellipse">
                <a:avLst/>
              </a:prstGeom>
              <a:solidFill>
                <a:srgbClr val="4372C3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2550"/>
              </a:p>
            </p:txBody>
          </p:sp>
          <p:sp>
            <p:nvSpPr>
              <p:cNvPr id="247" name="Google Shape;247;p15"/>
              <p:cNvSpPr txBox="1"/>
              <p:nvPr/>
            </p:nvSpPr>
            <p:spPr>
              <a:xfrm>
                <a:off x="2325685" y="1509987"/>
                <a:ext cx="330329" cy="33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656" tIns="6656" rIns="6656" bIns="6656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00"/>
                </a:pPr>
                <a:r>
                  <a:rPr lang="en-US" sz="525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		</a:t>
                </a:r>
                <a:endParaRPr sz="2550"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609838" y="569762"/>
                <a:ext cx="2845910" cy="227672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4" y="34175"/>
                    </a:moveTo>
                    <a:lnTo>
                      <a:pt x="584" y="34175"/>
                    </a:lnTo>
                    <a:cubicBezTo>
                      <a:pt x="-2679" y="22567"/>
                      <a:pt x="7879" y="11072"/>
                      <a:pt x="27615" y="4745"/>
                    </a:cubicBezTo>
                    <a:cubicBezTo>
                      <a:pt x="47351" y="-1582"/>
                      <a:pt x="72649" y="-1582"/>
                      <a:pt x="92385" y="4745"/>
                    </a:cubicBezTo>
                    <a:cubicBezTo>
                      <a:pt x="112121" y="11072"/>
                      <a:pt x="122679" y="22567"/>
                      <a:pt x="119416" y="34175"/>
                    </a:cubicBezTo>
                    <a:lnTo>
                      <a:pt x="74854" y="113544"/>
                    </a:lnTo>
                    <a:cubicBezTo>
                      <a:pt x="73813" y="117246"/>
                      <a:pt x="67478" y="120000"/>
                      <a:pt x="60000" y="120000"/>
                    </a:cubicBezTo>
                    <a:cubicBezTo>
                      <a:pt x="52522" y="120000"/>
                      <a:pt x="46187" y="117246"/>
                      <a:pt x="45146" y="113544"/>
                    </a:cubicBezTo>
                    <a:close/>
                    <a:moveTo>
                      <a:pt x="4800" y="30000"/>
                    </a:moveTo>
                    <a:lnTo>
                      <a:pt x="4800" y="30000"/>
                    </a:lnTo>
                    <a:cubicBezTo>
                      <a:pt x="4800" y="43255"/>
                      <a:pt x="29514" y="54000"/>
                      <a:pt x="60000" y="54000"/>
                    </a:cubicBezTo>
                    <a:cubicBezTo>
                      <a:pt x="90486" y="54000"/>
                      <a:pt x="115200" y="43255"/>
                      <a:pt x="115200" y="30000"/>
                    </a:cubicBezTo>
                    <a:cubicBezTo>
                      <a:pt x="115200" y="16745"/>
                      <a:pt x="90486" y="6000"/>
                      <a:pt x="60000" y="6000"/>
                    </a:cubicBezTo>
                    <a:cubicBezTo>
                      <a:pt x="29514" y="6000"/>
                      <a:pt x="4800" y="16745"/>
                      <a:pt x="4800" y="30000"/>
                    </a:cubicBezTo>
                    <a:close/>
                  </a:path>
                </a:pathLst>
              </a:custGeom>
              <a:solidFill>
                <a:schemeClr val="lt1">
                  <a:alpha val="40000"/>
                </a:schemeClr>
              </a:solidFill>
              <a:ln w="9525" cap="flat" cmpd="sng">
                <a:solidFill>
                  <a:srgbClr val="4372C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2550"/>
              </a:p>
            </p:txBody>
          </p:sp>
        </p:grpSp>
        <p:grpSp>
          <p:nvGrpSpPr>
            <p:cNvPr id="249" name="Google Shape;249;p15"/>
            <p:cNvGrpSpPr/>
            <p:nvPr/>
          </p:nvGrpSpPr>
          <p:grpSpPr>
            <a:xfrm>
              <a:off x="7252016" y="1554364"/>
              <a:ext cx="1984731" cy="992673"/>
              <a:chOff x="5728016" y="2498483"/>
              <a:chExt cx="1984730" cy="992673"/>
            </a:xfrm>
          </p:grpSpPr>
          <p:grpSp>
            <p:nvGrpSpPr>
              <p:cNvPr id="250" name="Google Shape;250;p15"/>
              <p:cNvGrpSpPr/>
              <p:nvPr/>
            </p:nvGrpSpPr>
            <p:grpSpPr>
              <a:xfrm>
                <a:off x="6828625" y="2498483"/>
                <a:ext cx="486288" cy="486288"/>
                <a:chOff x="1236304" y="1196228"/>
                <a:chExt cx="474941" cy="474941"/>
              </a:xfrm>
            </p:grpSpPr>
            <p:sp>
              <p:nvSpPr>
                <p:cNvPr id="251" name="Google Shape;251;p15"/>
                <p:cNvSpPr/>
                <p:nvPr/>
              </p:nvSpPr>
              <p:spPr>
                <a:xfrm>
                  <a:off x="1236304" y="1196228"/>
                  <a:ext cx="474941" cy="474941"/>
                </a:xfrm>
                <a:prstGeom prst="ellipse">
                  <a:avLst/>
                </a:prstGeom>
                <a:solidFill>
                  <a:srgbClr val="4372C3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2550"/>
                </a:p>
              </p:txBody>
            </p:sp>
            <p:sp>
              <p:nvSpPr>
                <p:cNvPr id="252" name="Google Shape;252;p15"/>
                <p:cNvSpPr/>
                <p:nvPr/>
              </p:nvSpPr>
              <p:spPr>
                <a:xfrm>
                  <a:off x="1305857" y="1265781"/>
                  <a:ext cx="335835" cy="3358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9050" tIns="19050" rIns="19050" bIns="19050" anchor="ctr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sz="15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253;p15"/>
              <p:cNvGrpSpPr/>
              <p:nvPr/>
            </p:nvGrpSpPr>
            <p:grpSpPr>
              <a:xfrm>
                <a:off x="5728016" y="2920207"/>
                <a:ext cx="486288" cy="486288"/>
                <a:chOff x="1236304" y="1196228"/>
                <a:chExt cx="474941" cy="474941"/>
              </a:xfrm>
            </p:grpSpPr>
            <p:sp>
              <p:nvSpPr>
                <p:cNvPr id="254" name="Google Shape;254;p15"/>
                <p:cNvSpPr/>
                <p:nvPr/>
              </p:nvSpPr>
              <p:spPr>
                <a:xfrm>
                  <a:off x="1236304" y="1196228"/>
                  <a:ext cx="474941" cy="474941"/>
                </a:xfrm>
                <a:prstGeom prst="ellipse">
                  <a:avLst/>
                </a:prstGeom>
                <a:solidFill>
                  <a:srgbClr val="4372C3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2550"/>
                </a:p>
              </p:txBody>
            </p:sp>
            <p:sp>
              <p:nvSpPr>
                <p:cNvPr id="255" name="Google Shape;255;p15"/>
                <p:cNvSpPr/>
                <p:nvPr/>
              </p:nvSpPr>
              <p:spPr>
                <a:xfrm>
                  <a:off x="1305857" y="1265781"/>
                  <a:ext cx="335835" cy="3358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9050" tIns="19050" rIns="19050" bIns="19050" anchor="ctr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sz="15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6" name="Google Shape;256;p15"/>
              <p:cNvGrpSpPr/>
              <p:nvPr/>
            </p:nvGrpSpPr>
            <p:grpSpPr>
              <a:xfrm>
                <a:off x="6489303" y="3004868"/>
                <a:ext cx="486288" cy="486288"/>
                <a:chOff x="1236304" y="1196228"/>
                <a:chExt cx="474941" cy="474941"/>
              </a:xfrm>
            </p:grpSpPr>
            <p:sp>
              <p:nvSpPr>
                <p:cNvPr id="257" name="Google Shape;257;p15"/>
                <p:cNvSpPr/>
                <p:nvPr/>
              </p:nvSpPr>
              <p:spPr>
                <a:xfrm>
                  <a:off x="1236304" y="1196228"/>
                  <a:ext cx="474941" cy="474941"/>
                </a:xfrm>
                <a:prstGeom prst="ellipse">
                  <a:avLst/>
                </a:prstGeom>
                <a:solidFill>
                  <a:srgbClr val="4372C3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2550"/>
                </a:p>
              </p:txBody>
            </p:sp>
            <p:sp>
              <p:nvSpPr>
                <p:cNvPr id="258" name="Google Shape;258;p15"/>
                <p:cNvSpPr/>
                <p:nvPr/>
              </p:nvSpPr>
              <p:spPr>
                <a:xfrm>
                  <a:off x="1305857" y="1265781"/>
                  <a:ext cx="335835" cy="3358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9050" tIns="19050" rIns="19050" bIns="19050" anchor="ctr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sz="15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9" name="Google Shape;259;p15"/>
              <p:cNvGrpSpPr/>
              <p:nvPr/>
            </p:nvGrpSpPr>
            <p:grpSpPr>
              <a:xfrm>
                <a:off x="7226458" y="2919110"/>
                <a:ext cx="486288" cy="486288"/>
                <a:chOff x="1236304" y="1196228"/>
                <a:chExt cx="474941" cy="474941"/>
              </a:xfrm>
            </p:grpSpPr>
            <p:sp>
              <p:nvSpPr>
                <p:cNvPr id="260" name="Google Shape;260;p15"/>
                <p:cNvSpPr/>
                <p:nvPr/>
              </p:nvSpPr>
              <p:spPr>
                <a:xfrm>
                  <a:off x="1236304" y="1196228"/>
                  <a:ext cx="474941" cy="474941"/>
                </a:xfrm>
                <a:prstGeom prst="ellipse">
                  <a:avLst/>
                </a:prstGeom>
                <a:solidFill>
                  <a:srgbClr val="4372C3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2550"/>
                </a:p>
              </p:txBody>
            </p:sp>
            <p:sp>
              <p:nvSpPr>
                <p:cNvPr id="261" name="Google Shape;261;p15"/>
                <p:cNvSpPr/>
                <p:nvPr/>
              </p:nvSpPr>
              <p:spPr>
                <a:xfrm>
                  <a:off x="1305857" y="1265781"/>
                  <a:ext cx="335835" cy="3358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9050" tIns="19050" rIns="19050" bIns="19050" anchor="ctr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sz="15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2" name="Google Shape;262;p15"/>
              <p:cNvGrpSpPr/>
              <p:nvPr/>
            </p:nvGrpSpPr>
            <p:grpSpPr>
              <a:xfrm>
                <a:off x="6122343" y="2540741"/>
                <a:ext cx="486288" cy="486288"/>
                <a:chOff x="1236304" y="1196228"/>
                <a:chExt cx="474941" cy="474941"/>
              </a:xfrm>
            </p:grpSpPr>
            <p:sp>
              <p:nvSpPr>
                <p:cNvPr id="263" name="Google Shape;263;p15"/>
                <p:cNvSpPr/>
                <p:nvPr/>
              </p:nvSpPr>
              <p:spPr>
                <a:xfrm>
                  <a:off x="1236304" y="1196228"/>
                  <a:ext cx="474941" cy="474941"/>
                </a:xfrm>
                <a:prstGeom prst="ellipse">
                  <a:avLst/>
                </a:prstGeom>
                <a:solidFill>
                  <a:srgbClr val="4372C3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2550"/>
                </a:p>
              </p:txBody>
            </p:sp>
            <p:sp>
              <p:nvSpPr>
                <p:cNvPr id="264" name="Google Shape;264;p15"/>
                <p:cNvSpPr/>
                <p:nvPr/>
              </p:nvSpPr>
              <p:spPr>
                <a:xfrm>
                  <a:off x="1305857" y="1265781"/>
                  <a:ext cx="335835" cy="3358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9050" tIns="19050" rIns="19050" bIns="19050" anchor="ctr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sz="15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83472-95B3-1E37-2EF3-2626BCA1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3481405" cy="3263504"/>
          </a:xfrm>
        </p:spPr>
        <p:txBody>
          <a:bodyPr/>
          <a:lstStyle/>
          <a:p>
            <a:pPr lvl="0"/>
            <a:r>
              <a:rPr lang="en-US" sz="2400" dirty="0"/>
              <a:t>Both modules and units of deployment</a:t>
            </a:r>
          </a:p>
          <a:p>
            <a:pPr lvl="0"/>
            <a:r>
              <a:rPr lang="en-US" sz="2400" dirty="0"/>
              <a:t>Changes can be better localized</a:t>
            </a:r>
          </a:p>
          <a:p>
            <a:pPr lvl="0"/>
            <a:r>
              <a:rPr lang="en-US" sz="2400" dirty="0"/>
              <a:t>Easier test coverage</a:t>
            </a:r>
          </a:p>
          <a:p>
            <a:pPr lvl="0"/>
            <a:r>
              <a:rPr lang="en-US" sz="2400" dirty="0"/>
              <a:t>Supports continuous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1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3F0B-D540-8DE2-121C-A193CCEC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D868-830A-57C4-0D87-276A5256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400" dirty="0"/>
              <a:t>C</a:t>
            </a:r>
            <a:r>
              <a:rPr lang="en-US" sz="2400" kern="1200" dirty="0"/>
              <a:t>hanges complicate</a:t>
            </a:r>
            <a:r>
              <a:rPr lang="en-US" sz="2400" dirty="0"/>
              <a:t> </a:t>
            </a:r>
            <a:r>
              <a:rPr lang="en-US" sz="2400" kern="1200" dirty="0"/>
              <a:t>automation</a:t>
            </a:r>
          </a:p>
          <a:p>
            <a:pPr lvl="1"/>
            <a:r>
              <a:rPr lang="en-US" sz="2400" dirty="0"/>
              <a:t>Suppose you have test script for a module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ffectLst/>
              </a:rPr>
              <a:t>You make changes to module</a:t>
            </a:r>
          </a:p>
          <a:p>
            <a:pPr lvl="1"/>
            <a:r>
              <a:rPr lang="en-US" sz="2400" dirty="0"/>
              <a:t>Does script still work?</a:t>
            </a:r>
          </a:p>
          <a:p>
            <a:pPr rtl="0" eaLnBrk="1" latinLnBrk="0" hangingPunct="1"/>
            <a:r>
              <a:rPr lang="en-US" sz="2400" kern="1200" dirty="0"/>
              <a:t>It depends on the changes.</a:t>
            </a:r>
          </a:p>
          <a:p>
            <a:pPr lvl="1"/>
            <a:r>
              <a:rPr lang="en-US" sz="2400" dirty="0"/>
              <a:t>If you fixed an error, then script should still work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ffectLst/>
              </a:rPr>
              <a:t>If you added functionality, the existing script would not test new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4433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BEE8-35E4-9F9D-E5D4-A8CDA955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modules propagate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D8E3-0526-73DA-93F1-DBF8D28A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unit of deployment is made up of multiple modules integrated together</a:t>
            </a:r>
          </a:p>
          <a:p>
            <a:r>
              <a:rPr lang="en-US" sz="2000" dirty="0"/>
              <a:t>System tests may not reflect newly added functionality.</a:t>
            </a:r>
          </a:p>
          <a:p>
            <a:r>
              <a:rPr lang="en-US" sz="2000" dirty="0"/>
              <a:t>API changes may not be reflected in test scripts.</a:t>
            </a:r>
          </a:p>
        </p:txBody>
      </p:sp>
    </p:spTree>
    <p:extLst>
      <p:ext uri="{BB962C8B-B14F-4D97-AF65-F5344CB8AC3E}">
        <p14:creationId xmlns:p14="http://schemas.microsoft.com/office/powerpoint/2010/main" val="171733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D7F5-9966-3EC1-3BF4-537EC5CA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positives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7AABF-7796-355F-7C37-28EEB9B3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Easy to invoke</a:t>
            </a:r>
          </a:p>
          <a:p>
            <a:pPr lvl="0"/>
            <a:r>
              <a:rPr lang="en-US" sz="2400" dirty="0"/>
              <a:t>Repeatable</a:t>
            </a:r>
          </a:p>
          <a:p>
            <a:pPr lvl="0"/>
            <a:r>
              <a:rPr lang="en-US" sz="2400" dirty="0"/>
              <a:t>Recorded in version control</a:t>
            </a:r>
          </a:p>
          <a:p>
            <a:pPr lvl="0"/>
            <a:r>
              <a:rPr lang="en-US" sz="2400" dirty="0"/>
              <a:t>Can be reviewed</a:t>
            </a:r>
          </a:p>
        </p:txBody>
      </p:sp>
    </p:spTree>
    <p:extLst>
      <p:ext uri="{BB962C8B-B14F-4D97-AF65-F5344CB8AC3E}">
        <p14:creationId xmlns:p14="http://schemas.microsoft.com/office/powerpoint/2010/main" val="364471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03F3-7C89-061E-7D9B-47937B2C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D200-2DFD-DFED-B65F-FE95AB51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Cost in developing /modifying test scripts</a:t>
            </a:r>
          </a:p>
          <a:p>
            <a:r>
              <a:rPr lang="en-US" sz="2400" dirty="0"/>
              <a:t>May be multiple target environments – e.g. </a:t>
            </a:r>
            <a:r>
              <a:rPr lang="en-US" sz="2400" dirty="0" err="1"/>
              <a:t>Uis</a:t>
            </a:r>
            <a:r>
              <a:rPr lang="en-US" sz="2400" dirty="0"/>
              <a:t> for smartphones</a:t>
            </a:r>
          </a:p>
        </p:txBody>
      </p:sp>
    </p:spTree>
    <p:extLst>
      <p:ext uri="{BB962C8B-B14F-4D97-AF65-F5344CB8AC3E}">
        <p14:creationId xmlns:p14="http://schemas.microsoft.com/office/powerpoint/2010/main" val="241635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6756-ACDA-F466-B9BD-701E549C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5E99-8843-889E-09D2-C574D825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Modifications should be accompanied by changes to test scripts.</a:t>
            </a:r>
          </a:p>
          <a:p>
            <a:r>
              <a:rPr lang="en-US" sz="2400" dirty="0"/>
              <a:t>Developers responsible for test scripts</a:t>
            </a:r>
          </a:p>
          <a:p>
            <a:r>
              <a:rPr lang="en-US" sz="2400" dirty="0"/>
              <a:t>Alerts when version/release of externally developed dependencies change</a:t>
            </a:r>
          </a:p>
        </p:txBody>
      </p:sp>
    </p:spTree>
    <p:extLst>
      <p:ext uri="{BB962C8B-B14F-4D97-AF65-F5344CB8AC3E}">
        <p14:creationId xmlns:p14="http://schemas.microsoft.com/office/powerpoint/2010/main" val="299090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48B9-81FC-2CF6-9923-170908BB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294-9C5D-4314-495B-471DC07E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  <a:p>
            <a:r>
              <a:rPr lang="en-US" dirty="0"/>
              <a:t>Factors affecting tests</a:t>
            </a:r>
          </a:p>
          <a:p>
            <a:r>
              <a:rPr lang="en-US" b="1" dirty="0"/>
              <a:t>Test data and pipeline</a:t>
            </a:r>
          </a:p>
          <a:p>
            <a:r>
              <a:rPr lang="en-US" dirty="0"/>
              <a:t>Tooling </a:t>
            </a:r>
          </a:p>
          <a:p>
            <a:r>
              <a:rPr lang="en-US" dirty="0"/>
              <a:t>Testing</a:t>
            </a:r>
            <a:r>
              <a:rPr lang="en-US" baseline="0" dirty="0"/>
              <a:t> in agile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6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48B9-81FC-2CF6-9923-170908BB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294-9C5D-4314-495B-471DC07E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context</a:t>
            </a:r>
          </a:p>
          <a:p>
            <a:r>
              <a:rPr lang="en-US" dirty="0"/>
              <a:t>Factors affecting tests</a:t>
            </a:r>
          </a:p>
          <a:p>
            <a:r>
              <a:rPr lang="en-US" dirty="0"/>
              <a:t>test data and pipeline</a:t>
            </a:r>
          </a:p>
          <a:p>
            <a:r>
              <a:rPr lang="en-US" dirty="0"/>
              <a:t>Tooling </a:t>
            </a:r>
          </a:p>
          <a:p>
            <a:r>
              <a:rPr lang="en-US" dirty="0"/>
              <a:t>Testing</a:t>
            </a:r>
            <a:r>
              <a:rPr lang="en-US" baseline="0" dirty="0"/>
              <a:t> in agile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DFA8-CE4A-14C8-AE54-4ECD6030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A4DA-EC48-FC84-9F75-40746FE6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 for tests can come from</a:t>
            </a:r>
          </a:p>
          <a:p>
            <a:pPr lvl="1"/>
            <a:r>
              <a:rPr lang="en-US" sz="2400" dirty="0"/>
              <a:t>Test script</a:t>
            </a:r>
          </a:p>
          <a:p>
            <a:pPr lvl="1"/>
            <a:r>
              <a:rPr lang="en-US" sz="2400" dirty="0"/>
              <a:t>Record/playback</a:t>
            </a:r>
          </a:p>
          <a:p>
            <a:pPr lvl="1"/>
            <a:r>
              <a:rPr lang="en-US" sz="2400" dirty="0"/>
              <a:t>“</a:t>
            </a:r>
            <a:r>
              <a:rPr lang="en-US" sz="2400" dirty="0" err="1"/>
              <a:t>Tee”ing</a:t>
            </a:r>
            <a:r>
              <a:rPr lang="en-US" sz="2400" dirty="0"/>
              <a:t> actual input</a:t>
            </a:r>
          </a:p>
          <a:p>
            <a:pPr lvl="1"/>
            <a:r>
              <a:rPr lang="en-US" sz="2400" dirty="0"/>
              <a:t>Test generation tool</a:t>
            </a:r>
          </a:p>
          <a:p>
            <a:r>
              <a:rPr lang="en-US" sz="2400" dirty="0"/>
              <a:t>Data base</a:t>
            </a:r>
          </a:p>
        </p:txBody>
      </p:sp>
    </p:spTree>
    <p:extLst>
      <p:ext uri="{BB962C8B-B14F-4D97-AF65-F5344CB8AC3E}">
        <p14:creationId xmlns:p14="http://schemas.microsoft.com/office/powerpoint/2010/main" val="377016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>
            <a:spLocks noGrp="1"/>
          </p:cNvSpPr>
          <p:nvPr>
            <p:ph type="title"/>
          </p:nvPr>
        </p:nvSpPr>
        <p:spPr>
          <a:xfrm>
            <a:off x="457200" y="927404"/>
            <a:ext cx="7339124" cy="800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Test data base</a:t>
            </a:r>
            <a:endParaRPr dirty="0"/>
          </a:p>
        </p:txBody>
      </p:sp>
      <p:sp>
        <p:nvSpPr>
          <p:cNvPr id="320" name="Google Shape;320;p23"/>
          <p:cNvSpPr txBox="1">
            <a:spLocks noGrp="1"/>
          </p:cNvSpPr>
          <p:nvPr>
            <p:ph type="body" idx="1"/>
          </p:nvPr>
        </p:nvSpPr>
        <p:spPr>
          <a:xfrm>
            <a:off x="533400" y="1977242"/>
            <a:ext cx="7339124" cy="31849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171450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Need to worry about exposing private data to developers</a:t>
            </a:r>
            <a:endParaRPr sz="2400" dirty="0"/>
          </a:p>
          <a:p>
            <a:pPr marL="171450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Limited (depending on environment) so that tests will run fast and keep build queue from growing</a:t>
            </a:r>
            <a:endParaRPr sz="2400" dirty="0"/>
          </a:p>
          <a:p>
            <a:pPr marL="171450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If tests change database, it must be refreshed before next set of tests.</a:t>
            </a:r>
            <a:endParaRPr sz="2400" dirty="0"/>
          </a:p>
          <a:p>
            <a:pPr marL="171450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No results should be sent to any production service – results in corrupting production version.</a:t>
            </a:r>
            <a:endParaRPr sz="2400" dirty="0"/>
          </a:p>
          <a:p>
            <a:pPr marL="514350" lvl="1" indent="-571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83224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59894" y="680010"/>
            <a:ext cx="8407523" cy="800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marL="257168" indent="-25716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/>
              <a:t>Testing in Development Environment</a:t>
            </a:r>
            <a:endParaRPr dirty="0"/>
          </a:p>
        </p:txBody>
      </p:sp>
      <p:sp>
        <p:nvSpPr>
          <p:cNvPr id="326" name="Google Shape;326;p24"/>
          <p:cNvSpPr txBox="1">
            <a:spLocks noGrp="1"/>
          </p:cNvSpPr>
          <p:nvPr>
            <p:ph type="body" idx="1"/>
          </p:nvPr>
        </p:nvSpPr>
        <p:spPr>
          <a:xfrm>
            <a:off x="223284" y="1846079"/>
            <a:ext cx="8080744" cy="35318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rmAutofit/>
          </a:bodyPr>
          <a:lstStyle/>
          <a:p>
            <a:pPr marL="285743" indent="-2857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Unit Testing/component testing</a:t>
            </a:r>
            <a:endParaRPr sz="2400" dirty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Verify the functionally of  specific section of code</a:t>
            </a:r>
            <a:endParaRPr sz="2400" dirty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Includes static code analyzers, data flow, metrics analysis or peer code reviews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Acceptance Testing</a:t>
            </a:r>
            <a:endParaRPr sz="2400" dirty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Done by developer prior to integration or regression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Smoke/Sanity Testing</a:t>
            </a:r>
            <a:endParaRPr sz="2400" dirty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Reasonable to proceed with further testing or not</a:t>
            </a:r>
            <a:endParaRPr sz="2400" dirty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Minimal attempts to operate software</a:t>
            </a:r>
            <a:endParaRPr sz="2400" dirty="0"/>
          </a:p>
          <a:p>
            <a:pPr marL="514350" lvl="1" indent="-571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791980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1371600" y="1101327"/>
            <a:ext cx="7317859" cy="800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Functional testing in CI server</a:t>
            </a:r>
            <a:endParaRPr dirty="0"/>
          </a:p>
        </p:txBody>
      </p:sp>
      <p:sp>
        <p:nvSpPr>
          <p:cNvPr id="332" name="Google Shape;332;p25"/>
          <p:cNvSpPr txBox="1">
            <a:spLocks noGrp="1"/>
          </p:cNvSpPr>
          <p:nvPr>
            <p:ph type="body" idx="1"/>
          </p:nvPr>
        </p:nvSpPr>
        <p:spPr>
          <a:xfrm>
            <a:off x="340243" y="1952403"/>
            <a:ext cx="7317859" cy="3404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43" indent="-2857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Created image is subjected to a collection of automated tests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Tests are performed using a test harness</a:t>
            </a:r>
            <a:endParaRPr sz="2400" dirty="0"/>
          </a:p>
          <a:p>
            <a:pPr marL="541721" lvl="1" indent="-28574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Tests are the result of</a:t>
            </a:r>
            <a:endParaRPr sz="2400" dirty="0"/>
          </a:p>
          <a:p>
            <a:pPr marL="541721" lvl="1" indent="-28574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User stories</a:t>
            </a:r>
            <a:endParaRPr sz="2400" dirty="0"/>
          </a:p>
          <a:p>
            <a:pPr marL="628643" lvl="1" indent="-285743"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Regression tests</a:t>
            </a:r>
            <a:endParaRPr sz="2400" dirty="0"/>
          </a:p>
          <a:p>
            <a:pPr marL="628643" lvl="1" indent="-285743"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Rainy day scenarios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Trade off between comprehensiveness of tests and time it takes to run the tests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CI server reports results through e-mail or a web page.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119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1219200" y="1101327"/>
            <a:ext cx="7461398" cy="800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/>
          </a:bodyPr>
          <a:lstStyle/>
          <a:p>
            <a:pPr marL="257168" indent="-25716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/>
              <a:t>Testing in CI Environment</a:t>
            </a:r>
            <a:endParaRPr dirty="0"/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1"/>
          </p:nvPr>
        </p:nvSpPr>
        <p:spPr>
          <a:xfrm>
            <a:off x="425303" y="2171701"/>
            <a:ext cx="7232799" cy="31849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rmAutofit/>
          </a:bodyPr>
          <a:lstStyle/>
          <a:p>
            <a:pPr marL="285743" indent="-2857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Much like testing in the development environment except with multiple modules rather than a single one</a:t>
            </a:r>
            <a:endParaRPr sz="2400" dirty="0"/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dirty="0"/>
              <a:t>Unit Testing/component testing</a:t>
            </a:r>
            <a:endParaRPr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Built system testing</a:t>
            </a:r>
            <a:endParaRPr sz="2400" dirty="0"/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dirty="0"/>
              <a:t>Detect defects in the interface and interaction between modules</a:t>
            </a:r>
            <a:endParaRPr dirty="0"/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dirty="0"/>
              <a:t>Module/subsystem integration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77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>
            <a:spLocks noGrp="1"/>
          </p:cNvSpPr>
          <p:nvPr>
            <p:ph type="title"/>
          </p:nvPr>
        </p:nvSpPr>
        <p:spPr>
          <a:xfrm>
            <a:off x="1257300" y="1219200"/>
            <a:ext cx="7291276" cy="800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marL="257168" indent="-25716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Testing in Staging Environment</a:t>
            </a:r>
            <a:endParaRPr dirty="0"/>
          </a:p>
        </p:txBody>
      </p:sp>
      <p:sp>
        <p:nvSpPr>
          <p:cNvPr id="344" name="Google Shape;344;p27"/>
          <p:cNvSpPr txBox="1">
            <a:spLocks noGrp="1"/>
          </p:cNvSpPr>
          <p:nvPr>
            <p:ph type="body" idx="1"/>
          </p:nvPr>
        </p:nvSpPr>
        <p:spPr>
          <a:xfrm>
            <a:off x="595424" y="1836540"/>
            <a:ext cx="7062678" cy="31849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43" indent="-2857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Regression testing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Smoke testing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Compatibility testing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Integration testing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Functional Testing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Usability Testing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Install/uninstall testing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Performance testing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Security testing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1136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>
            <a:spLocks noGrp="1"/>
          </p:cNvSpPr>
          <p:nvPr>
            <p:ph type="title"/>
          </p:nvPr>
        </p:nvSpPr>
        <p:spPr>
          <a:xfrm>
            <a:off x="204062" y="1239715"/>
            <a:ext cx="7307227" cy="800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User Tests</a:t>
            </a:r>
            <a:endParaRPr dirty="0"/>
          </a:p>
        </p:txBody>
      </p:sp>
      <p:sp>
        <p:nvSpPr>
          <p:cNvPr id="350" name="Google Shape;350;p28"/>
          <p:cNvSpPr txBox="1">
            <a:spLocks noGrp="1"/>
          </p:cNvSpPr>
          <p:nvPr>
            <p:ph type="body" idx="1"/>
          </p:nvPr>
        </p:nvSpPr>
        <p:spPr>
          <a:xfrm>
            <a:off x="350875" y="2171701"/>
            <a:ext cx="7307227" cy="31849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Real (or simulated) users exercise the system. </a:t>
            </a:r>
            <a:endParaRPr sz="2400" dirty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Having real users is expensive and difficult to ensure coverage. </a:t>
            </a:r>
            <a:endParaRPr sz="2400" dirty="0"/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dirty="0"/>
              <a:t>Record/playback works in some contexts</a:t>
            </a:r>
            <a:endParaRPr dirty="0"/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dirty="0"/>
              <a:t>Teeing actual input works in some contexts</a:t>
            </a:r>
            <a:endParaRPr dirty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Having real users allows for exception testing in a better fashion than automated tests</a:t>
            </a:r>
          </a:p>
          <a:p>
            <a:pPr>
              <a:spcBef>
                <a:spcPts val="375"/>
              </a:spcBef>
              <a:buClr>
                <a:schemeClr val="dk1"/>
              </a:buClr>
              <a:buSzPts val="2400"/>
            </a:pPr>
            <a:r>
              <a:rPr lang="en-US" sz="2400" dirty="0"/>
              <a:t>Must consider different screen size or resolution for mobile devices.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26592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>
            <a:spLocks noGrp="1"/>
          </p:cNvSpPr>
          <p:nvPr>
            <p:ph type="title"/>
          </p:nvPr>
        </p:nvSpPr>
        <p:spPr>
          <a:xfrm>
            <a:off x="393407" y="1257300"/>
            <a:ext cx="7284935" cy="800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Performance tests</a:t>
            </a:r>
            <a:endParaRPr dirty="0"/>
          </a:p>
        </p:txBody>
      </p:sp>
      <p:sp>
        <p:nvSpPr>
          <p:cNvPr id="356" name="Google Shape;356;p29"/>
          <p:cNvSpPr txBox="1">
            <a:spLocks noGrp="1"/>
          </p:cNvSpPr>
          <p:nvPr>
            <p:ph type="body" idx="1"/>
          </p:nvPr>
        </p:nvSpPr>
        <p:spPr>
          <a:xfrm>
            <a:off x="393407" y="2171701"/>
            <a:ext cx="7264696" cy="31849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rmAutofit/>
          </a:bodyPr>
          <a:lstStyle/>
          <a:p>
            <a:pPr marL="285743" indent="-2857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Test for performance with generated loads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Environment should be as real as possible</a:t>
            </a:r>
            <a:endParaRPr sz="2400" dirty="0"/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dirty="0"/>
              <a:t>Load balanced</a:t>
            </a:r>
            <a:endParaRPr dirty="0"/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dirty="0"/>
              <a:t>Auto scaled</a:t>
            </a:r>
            <a:endParaRPr dirty="0"/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dirty="0"/>
              <a:t>Multiple instances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681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title"/>
          </p:nvPr>
        </p:nvSpPr>
        <p:spPr>
          <a:xfrm>
            <a:off x="489099" y="701277"/>
            <a:ext cx="7189243" cy="800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Test Database in Staging environment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body" idx="1"/>
          </p:nvPr>
        </p:nvSpPr>
        <p:spPr>
          <a:xfrm>
            <a:off x="489099" y="2171701"/>
            <a:ext cx="7169003" cy="31849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rmAutofit/>
          </a:bodyPr>
          <a:lstStyle/>
          <a:p>
            <a:pPr marL="285743" indent="-2857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Use as close to real data as possible.</a:t>
            </a:r>
            <a:endParaRPr sz="2400" dirty="0"/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dirty="0"/>
              <a:t>One organization uses database that is one hour old (created as a back up by cloud vendor).</a:t>
            </a:r>
            <a:endParaRPr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Constraints</a:t>
            </a:r>
            <a:endParaRPr sz="2400" dirty="0"/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dirty="0"/>
              <a:t>Restore database after each test</a:t>
            </a:r>
            <a:endParaRPr dirty="0"/>
          </a:p>
          <a:p>
            <a:pPr marL="857250" lvl="2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dirty="0"/>
              <a:t>Keep personal information private</a:t>
            </a:r>
            <a:endParaRPr dirty="0"/>
          </a:p>
          <a:p>
            <a:pPr marL="171450" indent="-5715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3227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838200" y="1090693"/>
            <a:ext cx="5778104" cy="800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Security testing</a:t>
            </a:r>
            <a:endParaRPr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1"/>
          </p:nvPr>
        </p:nvSpPr>
        <p:spPr>
          <a:xfrm>
            <a:off x="359543" y="2182335"/>
            <a:ext cx="5778103" cy="31849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rmAutofit/>
          </a:bodyPr>
          <a:lstStyle/>
          <a:p>
            <a:pPr marL="285743" indent="-28574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Common Vulnerabilities and Exposures data base (CVE)</a:t>
            </a:r>
            <a:endParaRPr sz="2400" dirty="0"/>
          </a:p>
          <a:p>
            <a:pPr marL="541721" lvl="1" indent="-28574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Buffer overflow</a:t>
            </a:r>
            <a:endParaRPr sz="2400" dirty="0"/>
          </a:p>
          <a:p>
            <a:pPr marL="541721" lvl="1" indent="-28574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SQL injection</a:t>
            </a:r>
            <a:endParaRPr sz="2400" dirty="0"/>
          </a:p>
          <a:p>
            <a:pPr marL="285743" indent="-28574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Penetration testing tools </a:t>
            </a:r>
            <a:endParaRPr sz="2400" dirty="0"/>
          </a:p>
          <a:p>
            <a:pPr marL="541721" lvl="1" indent="-28574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Static analyzers</a:t>
            </a:r>
            <a:endParaRPr sz="2400" dirty="0"/>
          </a:p>
          <a:p>
            <a:pPr marL="541721" lvl="1" indent="-285743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Fuzz Testing</a:t>
            </a:r>
            <a:endParaRPr sz="2400" dirty="0"/>
          </a:p>
          <a:p>
            <a:pPr marL="257168" lvl="1" indent="-25716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/>
              <a:t>Model checking</a:t>
            </a:r>
            <a:endParaRPr sz="2400" dirty="0"/>
          </a:p>
          <a:p>
            <a:pPr marL="0" lvl="1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6104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C351-9F3E-2D0A-A1B6-18B2F1E3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building</a:t>
            </a:r>
            <a:r>
              <a:rPr lang="en-US" baseline="0" dirty="0"/>
              <a:t> the system?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813F-4141-4184-16CB-3A06B446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testing strategy will depend on who builds which portions of the system.</a:t>
            </a:r>
          </a:p>
          <a:p>
            <a:r>
              <a:rPr lang="en-US" sz="2400" dirty="0"/>
              <a:t>The system is owned and delivered to end users by the “owning organization”</a:t>
            </a:r>
          </a:p>
          <a:p>
            <a:r>
              <a:rPr lang="en-US" sz="2400" dirty="0"/>
              <a:t>The owning organization may utilize subcontractors to build all or a portion of the system.</a:t>
            </a:r>
          </a:p>
          <a:p>
            <a:pPr lvl="0"/>
            <a:r>
              <a:rPr lang="en-US" sz="2400" dirty="0"/>
              <a:t>The system may utilize externally developed dependencies (e.g. libraries)</a:t>
            </a:r>
          </a:p>
        </p:txBody>
      </p:sp>
    </p:spTree>
    <p:extLst>
      <p:ext uri="{BB962C8B-B14F-4D97-AF65-F5344CB8AC3E}">
        <p14:creationId xmlns:p14="http://schemas.microsoft.com/office/powerpoint/2010/main" val="700952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48B9-81FC-2CF6-9923-170908BB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294-9C5D-4314-495B-471DC07E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  <a:p>
            <a:r>
              <a:rPr lang="en-US" dirty="0"/>
              <a:t>Factors affecting tests</a:t>
            </a:r>
          </a:p>
          <a:p>
            <a:r>
              <a:rPr lang="en-US" dirty="0"/>
              <a:t>Test data and pipeline</a:t>
            </a:r>
          </a:p>
          <a:p>
            <a:r>
              <a:rPr lang="en-US" b="1" dirty="0"/>
              <a:t>Tooling</a:t>
            </a:r>
            <a:r>
              <a:rPr lang="en-US" dirty="0"/>
              <a:t> </a:t>
            </a:r>
          </a:p>
          <a:p>
            <a:r>
              <a:rPr lang="en-US" dirty="0"/>
              <a:t>Testing</a:t>
            </a:r>
            <a:r>
              <a:rPr lang="en-US" baseline="0" dirty="0"/>
              <a:t> in 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3696065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9467" y="1910570"/>
            <a:ext cx="4990354" cy="410923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4"/>
          <p:cNvSpPr txBox="1"/>
          <p:nvPr/>
        </p:nvSpPr>
        <p:spPr>
          <a:xfrm>
            <a:off x="596368" y="1928812"/>
            <a:ext cx="336471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32" indent="-28573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hundreds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 software testing tools</a:t>
            </a:r>
            <a:endParaRPr sz="2400" dirty="0"/>
          </a:p>
          <a:p>
            <a:pPr marL="285732" indent="-285732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tool is specialized for a certain kind of testing</a:t>
            </a:r>
            <a:endParaRPr sz="2400" dirty="0"/>
          </a:p>
          <a:p>
            <a:pPr marL="285732" indent="-285732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tool is specialized for a tool stack, target stack, and target interface</a:t>
            </a:r>
            <a:endParaRPr sz="2400" dirty="0"/>
          </a:p>
        </p:txBody>
      </p:sp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153267" y="1169668"/>
            <a:ext cx="7772400" cy="6395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Tools for Test </a:t>
            </a:r>
            <a:r>
              <a:rPr lang="en-US" sz="3600" dirty="0"/>
              <a:t>Automation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584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B802-6DAB-B133-B6A5-586FAF8A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BB81-D5F6-B3B1-BBBE-9D6F734D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 tests</a:t>
            </a:r>
          </a:p>
          <a:p>
            <a:r>
              <a:rPr lang="en-US" dirty="0"/>
              <a:t>Service virtualization</a:t>
            </a:r>
          </a:p>
          <a:p>
            <a:r>
              <a:rPr lang="en-US" dirty="0"/>
              <a:t>Generated tests</a:t>
            </a:r>
          </a:p>
          <a:p>
            <a:r>
              <a:rPr lang="en-US" dirty="0"/>
              <a:t>Test life cycle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52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7693-C173-9652-6549-8B22005F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test generation</a:t>
            </a:r>
          </a:p>
        </p:txBody>
      </p:sp>
      <p:pic>
        <p:nvPicPr>
          <p:cNvPr id="6" name="Content Placeholder 5" descr="User with solid fill">
            <a:extLst>
              <a:ext uri="{FF2B5EF4-FFF2-40B4-BE49-F238E27FC236}">
                <a16:creationId xmlns:a16="http://schemas.microsoft.com/office/drawing/2014/main" id="{0E84D35C-7611-F81C-1A9A-F8CA33AE3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644" y="2743200"/>
            <a:ext cx="685800" cy="685800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3301E4-7372-AE70-D9A7-E129BAFF9736}"/>
              </a:ext>
            </a:extLst>
          </p:cNvPr>
          <p:cNvSpPr/>
          <p:nvPr/>
        </p:nvSpPr>
        <p:spPr>
          <a:xfrm>
            <a:off x="2596952" y="2500176"/>
            <a:ext cx="1024247" cy="16566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CA86B-5F99-723E-2F2F-782EA6C26816}"/>
              </a:ext>
            </a:extLst>
          </p:cNvPr>
          <p:cNvSpPr txBox="1"/>
          <p:nvPr/>
        </p:nvSpPr>
        <p:spPr>
          <a:xfrm>
            <a:off x="2782688" y="2845509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Test </a:t>
            </a:r>
          </a:p>
          <a:p>
            <a:r>
              <a:rPr lang="en-US" sz="1800" dirty="0"/>
              <a:t>script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C6259F-BDD6-A7F6-D7AC-8D4C41A9EBA4}"/>
              </a:ext>
            </a:extLst>
          </p:cNvPr>
          <p:cNvCxnSpPr/>
          <p:nvPr/>
        </p:nvCxnSpPr>
        <p:spPr>
          <a:xfrm>
            <a:off x="1663406" y="3194299"/>
            <a:ext cx="8258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C27B29D-CBDA-9B8F-B0A0-A7333BE76DD3}"/>
              </a:ext>
            </a:extLst>
          </p:cNvPr>
          <p:cNvSpPr/>
          <p:nvPr/>
        </p:nvSpPr>
        <p:spPr>
          <a:xfrm>
            <a:off x="6656738" y="2416888"/>
            <a:ext cx="1473543" cy="141793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105105-C2B9-5F69-E96D-DEDDB37E80DF}"/>
              </a:ext>
            </a:extLst>
          </p:cNvPr>
          <p:cNvCxnSpPr/>
          <p:nvPr/>
        </p:nvCxnSpPr>
        <p:spPr>
          <a:xfrm>
            <a:off x="3695958" y="3194299"/>
            <a:ext cx="8258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138B781-620A-FF6A-E0EB-B0B2EF162D71}"/>
              </a:ext>
            </a:extLst>
          </p:cNvPr>
          <p:cNvSpPr/>
          <p:nvPr/>
        </p:nvSpPr>
        <p:spPr>
          <a:xfrm>
            <a:off x="4464973" y="2500176"/>
            <a:ext cx="1473543" cy="141793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Test harness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FB6B92-E006-22FD-AB7D-8EF0CF0265F4}"/>
              </a:ext>
            </a:extLst>
          </p:cNvPr>
          <p:cNvCxnSpPr/>
          <p:nvPr/>
        </p:nvCxnSpPr>
        <p:spPr>
          <a:xfrm>
            <a:off x="5938516" y="3194299"/>
            <a:ext cx="825893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7F1FA-5395-2D60-7CCE-68B5E937456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43581" y="4156783"/>
            <a:ext cx="7886700" cy="3263504"/>
          </a:xfrm>
        </p:spPr>
        <p:txBody>
          <a:bodyPr/>
          <a:lstStyle/>
          <a:p>
            <a:r>
              <a:rPr lang="en-US" sz="2400" dirty="0"/>
              <a:t>Developer generates</a:t>
            </a:r>
            <a:r>
              <a:rPr lang="en-US" sz="2400" baseline="0" dirty="0"/>
              <a:t> test script that is executed by test harness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964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>
            <a:spLocks noGrp="1"/>
          </p:cNvSpPr>
          <p:nvPr>
            <p:ph type="title"/>
          </p:nvPr>
        </p:nvSpPr>
        <p:spPr>
          <a:xfrm>
            <a:off x="350874" y="1212056"/>
            <a:ext cx="7146492" cy="800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Test Harness</a:t>
            </a:r>
            <a:endParaRPr dirty="0"/>
          </a:p>
        </p:txBody>
      </p:sp>
      <p:sp>
        <p:nvSpPr>
          <p:cNvPr id="314" name="Google Shape;314;p22"/>
          <p:cNvSpPr/>
          <p:nvPr/>
        </p:nvSpPr>
        <p:spPr>
          <a:xfrm>
            <a:off x="233917" y="2125558"/>
            <a:ext cx="3950855" cy="339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test harness uses a script to generate inputs and compares outputs to verify the correctness of the code.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Load balancer is included so that initiation/shutdown of portions of the system can be tested.</a:t>
            </a:r>
            <a:endParaRPr sz="2400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EF72193-FB78-77F8-1F5D-A03FC924DB91}"/>
              </a:ext>
            </a:extLst>
          </p:cNvPr>
          <p:cNvSpPr/>
          <p:nvPr/>
        </p:nvSpPr>
        <p:spPr>
          <a:xfrm>
            <a:off x="4070267" y="1376934"/>
            <a:ext cx="4908072" cy="4566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13" dirty="0"/>
          </a:p>
        </p:txBody>
      </p:sp>
      <p:sp>
        <p:nvSpPr>
          <p:cNvPr id="313" name="Google Shape;313;p22"/>
          <p:cNvSpPr txBox="1"/>
          <p:nvPr/>
        </p:nvSpPr>
        <p:spPr>
          <a:xfrm>
            <a:off x="7336633" y="5438775"/>
            <a:ext cx="32146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24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5BD6-FA23-60C4-4480-C890CC2A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direct 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57B4-E237-9011-5611-4E956E12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Performance</a:t>
            </a:r>
          </a:p>
          <a:p>
            <a:r>
              <a:rPr lang="en-US" sz="2400" dirty="0"/>
              <a:t>Security</a:t>
            </a:r>
          </a:p>
          <a:p>
            <a:r>
              <a:rPr lang="en-US" sz="2400" dirty="0"/>
              <a:t>Function</a:t>
            </a:r>
          </a:p>
          <a:p>
            <a:r>
              <a:rPr lang="en-US" sz="2400" dirty="0"/>
              <a:t>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93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B802-6DAB-B133-B6A5-586FAF8A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BB81-D5F6-B3B1-BBBE-9D6F734D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tests</a:t>
            </a:r>
          </a:p>
          <a:p>
            <a:r>
              <a:rPr lang="en-US" b="1" dirty="0"/>
              <a:t>Service virtualization</a:t>
            </a:r>
          </a:p>
          <a:p>
            <a:r>
              <a:rPr lang="en-US" dirty="0"/>
              <a:t>Generated tests</a:t>
            </a:r>
          </a:p>
          <a:p>
            <a:r>
              <a:rPr lang="en-US" dirty="0"/>
              <a:t>Test life cycle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2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89BD-C049-8E88-CF60-3A987AB4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69E5-7F9D-AB3E-A9FC-0826974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14" y="1851612"/>
            <a:ext cx="4689641" cy="3263504"/>
          </a:xfrm>
        </p:spPr>
        <p:txBody>
          <a:bodyPr>
            <a:noAutofit/>
          </a:bodyPr>
          <a:lstStyle/>
          <a:p>
            <a:r>
              <a:rPr lang="en-US" sz="1800" dirty="0"/>
              <a:t>External components may be</a:t>
            </a:r>
          </a:p>
          <a:p>
            <a:pPr lvl="1"/>
            <a:r>
              <a:rPr lang="en-US" sz="1800" dirty="0"/>
              <a:t>Not yet completed</a:t>
            </a:r>
          </a:p>
          <a:p>
            <a:pPr lvl="1"/>
            <a:r>
              <a:rPr lang="en-US" sz="1800" dirty="0"/>
              <a:t>Still evolving</a:t>
            </a:r>
          </a:p>
          <a:p>
            <a:pPr lvl="1"/>
            <a:r>
              <a:rPr lang="en-US" sz="1800" dirty="0"/>
              <a:t>Controlled by a third-party or partner</a:t>
            </a:r>
          </a:p>
          <a:p>
            <a:pPr lvl="1"/>
            <a:r>
              <a:rPr lang="en-US" sz="1800" dirty="0"/>
              <a:t>Available for testing only in limited capacity or at inconvenient times</a:t>
            </a:r>
          </a:p>
          <a:p>
            <a:pPr lvl="1"/>
            <a:r>
              <a:rPr lang="en-US" sz="1800" dirty="0"/>
              <a:t>Difficult to provision or configure in a test environment</a:t>
            </a:r>
          </a:p>
          <a:p>
            <a:pPr lvl="1"/>
            <a:r>
              <a:rPr lang="en-US" sz="1800" dirty="0"/>
              <a:t>Needed for simultaneous access by different teams with varied test data setup and other requirements</a:t>
            </a:r>
          </a:p>
          <a:p>
            <a:pPr lvl="1"/>
            <a:r>
              <a:rPr lang="en-US" sz="1800" dirty="0"/>
              <a:t>Restricted or costly to use for load and performance testing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CEBF8F8-865E-A401-4F31-B5B299EF140A}"/>
              </a:ext>
            </a:extLst>
          </p:cNvPr>
          <p:cNvSpPr/>
          <p:nvPr/>
        </p:nvSpPr>
        <p:spPr>
          <a:xfrm>
            <a:off x="5242956" y="1564767"/>
            <a:ext cx="3901044" cy="3837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13" dirty="0"/>
          </a:p>
        </p:txBody>
      </p:sp>
    </p:spTree>
    <p:extLst>
      <p:ext uri="{BB962C8B-B14F-4D97-AF65-F5344CB8AC3E}">
        <p14:creationId xmlns:p14="http://schemas.microsoft.com/office/powerpoint/2010/main" val="1161964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C795-436D-4CF9-950D-6DCD10C4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C148-816A-FF22-85D3-3BAE617F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kern="1200" dirty="0"/>
              <a:t>Service virtualization emulates the behavior of external software components</a:t>
            </a:r>
          </a:p>
          <a:p>
            <a:r>
              <a:rPr lang="en-US" sz="2400" kern="1200" dirty="0"/>
              <a:t>A form of mocking or stubbing that allows higher fidelity emulation than either mocking or stubbing.</a:t>
            </a:r>
          </a:p>
          <a:p>
            <a:r>
              <a:rPr lang="en-US" sz="2400" dirty="0"/>
              <a:t>Tools exist to create the virtualized service.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202668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C42A-C2E9-751F-1002-D04261B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</a:t>
            </a:r>
            <a:r>
              <a:rPr lang="en-US" baseline="0" dirty="0"/>
              <a:t> the virtualized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A207-BC75-337F-DD24-101CC21C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kern="1200" dirty="0">
                <a:latin typeface="+mj-lt"/>
                <a:ea typeface="+mj-ea"/>
                <a:cs typeface="+mj-cs"/>
              </a:rPr>
              <a:t>Recording live communication among components as the system is exercised from the application under test</a:t>
            </a:r>
          </a:p>
          <a:p>
            <a:pPr lvl="0"/>
            <a:r>
              <a:rPr lang="en-US" sz="2400" kern="1200" dirty="0">
                <a:latin typeface="+mj-lt"/>
                <a:ea typeface="+mj-ea"/>
                <a:cs typeface="+mj-cs"/>
              </a:rPr>
              <a:t>Providing logs representing historical communication among components</a:t>
            </a:r>
          </a:p>
          <a:p>
            <a:pPr lvl="0"/>
            <a:r>
              <a:rPr lang="en-US" sz="2400" kern="1200" dirty="0">
                <a:latin typeface="+mj-lt"/>
                <a:ea typeface="+mj-ea"/>
                <a:cs typeface="+mj-cs"/>
              </a:rPr>
              <a:t>Analyzing service interface specifications (such as a WSDL)</a:t>
            </a:r>
          </a:p>
          <a:p>
            <a:pPr lvl="0"/>
            <a:r>
              <a:rPr lang="en-US" sz="2400" kern="1200" dirty="0">
                <a:latin typeface="+mj-lt"/>
                <a:ea typeface="+mj-ea"/>
                <a:cs typeface="+mj-cs"/>
              </a:rPr>
              <a:t>Defining the behavior manually with various interface controls and data source values</a:t>
            </a:r>
          </a:p>
          <a:p>
            <a:pPr lvl="0"/>
            <a:endParaRPr lang="en-US" sz="18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337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E07-8A01-C11F-A310-F7613524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BE51-4F42-C77B-519D-48FC18953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test suite consists of</a:t>
            </a:r>
          </a:p>
          <a:p>
            <a:pPr lvl="1"/>
            <a:r>
              <a:rPr lang="en-US" sz="2400" dirty="0"/>
              <a:t>Software to be tested</a:t>
            </a:r>
          </a:p>
          <a:p>
            <a:pPr lvl="1"/>
            <a:r>
              <a:rPr lang="en-US" sz="2400" dirty="0"/>
              <a:t>Tests to be run</a:t>
            </a:r>
          </a:p>
          <a:p>
            <a:pPr lvl="1"/>
            <a:r>
              <a:rPr lang="en-US" sz="2400" dirty="0"/>
              <a:t>Results of the tests</a:t>
            </a:r>
          </a:p>
        </p:txBody>
      </p:sp>
    </p:spTree>
    <p:extLst>
      <p:ext uri="{BB962C8B-B14F-4D97-AF65-F5344CB8AC3E}">
        <p14:creationId xmlns:p14="http://schemas.microsoft.com/office/powerpoint/2010/main" val="3077620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7EF-22CC-D479-6707-20E4F595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Record/playback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5E13-35DC-CDAE-4AAD-2DA88E22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Service exists and is available</a:t>
            </a:r>
          </a:p>
          <a:p>
            <a:r>
              <a:rPr lang="en-US" sz="2400" dirty="0"/>
              <a:t>Insert recorder that records both requests and responses</a:t>
            </a:r>
          </a:p>
          <a:p>
            <a:r>
              <a:rPr lang="en-US" sz="2400" dirty="0"/>
              <a:t>Use recording to simulate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9C2D27-F43E-8748-4F4A-D378CF255DE1}"/>
              </a:ext>
            </a:extLst>
          </p:cNvPr>
          <p:cNvSpPr/>
          <p:nvPr/>
        </p:nvSpPr>
        <p:spPr>
          <a:xfrm>
            <a:off x="1416135" y="3876032"/>
            <a:ext cx="1514104" cy="10687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586BE1-45E2-5E37-B240-D0C4E5FE2FB1}"/>
              </a:ext>
            </a:extLst>
          </p:cNvPr>
          <p:cNvSpPr/>
          <p:nvPr/>
        </p:nvSpPr>
        <p:spPr>
          <a:xfrm>
            <a:off x="3850575" y="3876032"/>
            <a:ext cx="1514104" cy="10687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870AD6-5B60-EE5D-CD90-C9C15DAF35EC}"/>
              </a:ext>
            </a:extLst>
          </p:cNvPr>
          <p:cNvSpPr/>
          <p:nvPr/>
        </p:nvSpPr>
        <p:spPr>
          <a:xfrm>
            <a:off x="6285014" y="3876032"/>
            <a:ext cx="1514104" cy="10687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45189-EC0E-110B-4CE9-460C8ADF8DFF}"/>
              </a:ext>
            </a:extLst>
          </p:cNvPr>
          <p:cNvSpPr txBox="1"/>
          <p:nvPr/>
        </p:nvSpPr>
        <p:spPr>
          <a:xfrm>
            <a:off x="1718955" y="425062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44B2F-9FA0-7250-244E-8229E512B8E1}"/>
              </a:ext>
            </a:extLst>
          </p:cNvPr>
          <p:cNvSpPr txBox="1"/>
          <p:nvPr/>
        </p:nvSpPr>
        <p:spPr>
          <a:xfrm>
            <a:off x="4157847" y="4293674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Recorder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4EC-AB05-A293-F188-D207A1FF7AEE}"/>
              </a:ext>
            </a:extLst>
          </p:cNvPr>
          <p:cNvSpPr txBox="1"/>
          <p:nvPr/>
        </p:nvSpPr>
        <p:spPr>
          <a:xfrm>
            <a:off x="6863936" y="431000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705BE9-EE6A-1A8E-C8A9-947C781C4EE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30239" y="4410422"/>
            <a:ext cx="920336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600F69-59B3-BB90-0D60-D8137AFBAB2C}"/>
              </a:ext>
            </a:extLst>
          </p:cNvPr>
          <p:cNvCxnSpPr/>
          <p:nvPr/>
        </p:nvCxnSpPr>
        <p:spPr>
          <a:xfrm>
            <a:off x="5315691" y="4462378"/>
            <a:ext cx="920336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36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BE88-233B-D23E-015B-B673BD0F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13976-B818-A392-E85A-7361B9FAA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Requires that a specification exists for the service</a:t>
            </a:r>
          </a:p>
          <a:p>
            <a:pPr lvl="1"/>
            <a:r>
              <a:rPr lang="en-US" sz="2400" dirty="0"/>
              <a:t>WDSL</a:t>
            </a:r>
          </a:p>
          <a:p>
            <a:pPr lvl="1"/>
            <a:r>
              <a:rPr lang="en-US" sz="2400" dirty="0"/>
              <a:t>API definition – Swagger, protocol buffers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80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B802-6DAB-B133-B6A5-586FAF8A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BB81-D5F6-B3B1-BBBE-9D6F734D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tests</a:t>
            </a:r>
          </a:p>
          <a:p>
            <a:r>
              <a:rPr lang="en-US" dirty="0"/>
              <a:t>Service virtualization</a:t>
            </a:r>
          </a:p>
          <a:p>
            <a:r>
              <a:rPr lang="en-US" b="1" dirty="0"/>
              <a:t>Generated tests</a:t>
            </a:r>
          </a:p>
          <a:p>
            <a:r>
              <a:rPr lang="en-US" dirty="0"/>
              <a:t>Test life cycle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55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06BB-B20C-26FF-5DEE-B0CA52C3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FF2A-6946-D19F-3EDF-3DE342C1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emerging class of tools will generate tests automatically. These are called Autonomous Test Generation (ATG) tools</a:t>
            </a:r>
          </a:p>
          <a:p>
            <a:r>
              <a:rPr lang="en-US" sz="2400" dirty="0"/>
              <a:t>They use AI/ML to create and drive software testing.</a:t>
            </a:r>
          </a:p>
        </p:txBody>
      </p:sp>
    </p:spTree>
    <p:extLst>
      <p:ext uri="{BB962C8B-B14F-4D97-AF65-F5344CB8AC3E}">
        <p14:creationId xmlns:p14="http://schemas.microsoft.com/office/powerpoint/2010/main" val="3181956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8357-58C6-2F3E-C4B4-9A969D55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generation tools must be 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F0C4-6234-E8DA-E620-F524FC8F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Whenever you see “AI” or “ML”, there is a training phase involved.</a:t>
            </a:r>
          </a:p>
          <a:p>
            <a:r>
              <a:rPr lang="en-US" sz="2400" dirty="0"/>
              <a:t>Generative test tools are trained on existing test cases and results.</a:t>
            </a:r>
          </a:p>
          <a:p>
            <a:r>
              <a:rPr lang="en-US" sz="2400" dirty="0"/>
              <a:t>They can also be trained on natural language user stories.</a:t>
            </a:r>
          </a:p>
          <a:p>
            <a:r>
              <a:rPr lang="en-US" sz="2400" dirty="0"/>
              <a:t>If  you have an existing suite of test cases for a system, then you can use that existing suite to generate a model for the test generation tool.</a:t>
            </a:r>
          </a:p>
          <a:p>
            <a:r>
              <a:rPr lang="en-US" sz="2400" dirty="0"/>
              <a:t>The model will create (and execute) additional tests for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822803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686-AC81-C48F-08FB-775493A0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</a:t>
            </a:r>
            <a:r>
              <a:rPr lang="en-US" baseline="0" dirty="0"/>
              <a:t> test generation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2A0B-851C-E9F4-EEBC-DBA02576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 generation tools will create additional tests for existing applications.</a:t>
            </a:r>
          </a:p>
          <a:p>
            <a:r>
              <a:rPr lang="en-US" sz="2400" dirty="0"/>
              <a:t>Adding new functions requires that the tool be retrained.</a:t>
            </a:r>
          </a:p>
          <a:p>
            <a:r>
              <a:rPr lang="en-US" sz="2400" dirty="0"/>
              <a:t>If it is possible</a:t>
            </a:r>
            <a:r>
              <a:rPr lang="en-US" sz="2400" baseline="0" dirty="0"/>
              <a:t> to enter natural language user stories for functions</a:t>
            </a:r>
            <a:r>
              <a:rPr lang="en-US" sz="2400" dirty="0"/>
              <a:t> as a portion of the training process, then the user stories for the new functions will help train the tool.</a:t>
            </a:r>
            <a:endParaRPr lang="en-US" sz="2400" baseline="0" dirty="0"/>
          </a:p>
          <a:p>
            <a:endParaRPr lang="en-US" sz="2400" baseline="0" dirty="0"/>
          </a:p>
          <a:p>
            <a:r>
              <a:rPr lang="en-US" sz="2400" baseline="0" dirty="0"/>
              <a:t>These tools are just emerging and will likely evolve and improve in the future.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341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B802-6DAB-B133-B6A5-586FAF8A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BB81-D5F6-B3B1-BBBE-9D6F734D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tests</a:t>
            </a:r>
          </a:p>
          <a:p>
            <a:r>
              <a:rPr lang="en-US" dirty="0"/>
              <a:t>Service virtualization</a:t>
            </a:r>
          </a:p>
          <a:p>
            <a:r>
              <a:rPr lang="en-US" dirty="0"/>
              <a:t>Generated tests</a:t>
            </a:r>
          </a:p>
          <a:p>
            <a:r>
              <a:rPr lang="en-US" b="1" dirty="0"/>
              <a:t>Test life cycle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7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4118" y="1543362"/>
            <a:ext cx="4422228" cy="40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46"/>
          <p:cNvSpPr txBox="1">
            <a:spLocks noGrp="1"/>
          </p:cNvSpPr>
          <p:nvPr>
            <p:ph type="title"/>
          </p:nvPr>
        </p:nvSpPr>
        <p:spPr>
          <a:xfrm>
            <a:off x="157654" y="1150293"/>
            <a:ext cx="7772400" cy="6395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/>
              <a:t>Test Asset Management System</a:t>
            </a:r>
            <a:endParaRPr dirty="0"/>
          </a:p>
        </p:txBody>
      </p:sp>
      <p:sp>
        <p:nvSpPr>
          <p:cNvPr id="608" name="Google Shape;608;p46"/>
          <p:cNvSpPr txBox="1">
            <a:spLocks noGrp="1"/>
          </p:cNvSpPr>
          <p:nvPr>
            <p:ph type="body" idx="1"/>
          </p:nvPr>
        </p:nvSpPr>
        <p:spPr>
          <a:xfrm>
            <a:off x="157654" y="1905000"/>
            <a:ext cx="4590482" cy="39244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342892" indent="-34289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Team-wide repository, test meta-data</a:t>
            </a:r>
            <a:endParaRPr sz="2400" dirty="0"/>
          </a:p>
          <a:p>
            <a:pPr marL="342892" indent="-342892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Tool chain interfaces </a:t>
            </a:r>
            <a:endParaRPr sz="2400" dirty="0"/>
          </a:p>
          <a:p>
            <a:pPr marL="598870" lvl="1" indent="-34289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400" dirty="0"/>
              <a:t>Test harness(es)</a:t>
            </a:r>
            <a:endParaRPr sz="2400" dirty="0"/>
          </a:p>
          <a:p>
            <a:pPr marL="598870" lvl="1" indent="-34289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400" dirty="0"/>
              <a:t>Bug tracking</a:t>
            </a:r>
            <a:endParaRPr sz="2400" dirty="0"/>
          </a:p>
          <a:p>
            <a:pPr marL="598870" lvl="1" indent="-34289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400" dirty="0"/>
              <a:t>Requirements</a:t>
            </a:r>
            <a:endParaRPr sz="2400" dirty="0"/>
          </a:p>
          <a:p>
            <a:pPr marL="598870" lvl="1" indent="-34289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400" dirty="0"/>
              <a:t>Version control</a:t>
            </a:r>
            <a:endParaRPr sz="2400" dirty="0"/>
          </a:p>
          <a:p>
            <a:pPr marL="598870" lvl="1" indent="-34289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400" dirty="0"/>
              <a:t>Continuous integration</a:t>
            </a:r>
            <a:endParaRPr sz="2400" dirty="0"/>
          </a:p>
          <a:p>
            <a:pPr marL="342892" indent="-342892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Part of Application Lifecycle Management (ALM) systems</a:t>
            </a:r>
            <a:endParaRPr sz="2400" dirty="0"/>
          </a:p>
        </p:txBody>
      </p:sp>
      <p:sp>
        <p:nvSpPr>
          <p:cNvPr id="609" name="Google Shape;609;p46"/>
          <p:cNvSpPr txBox="1"/>
          <p:nvPr/>
        </p:nvSpPr>
        <p:spPr>
          <a:xfrm>
            <a:off x="7099238" y="5272503"/>
            <a:ext cx="1832016" cy="1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7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Greg Hendricks</a:t>
            </a:r>
            <a:r>
              <a:rPr lang="en-US" sz="750" i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Software Testing With Testopia</a:t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1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48B9-81FC-2CF6-9923-170908BB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294-9C5D-4314-495B-471DC07E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  <a:p>
            <a:r>
              <a:rPr lang="en-US" dirty="0"/>
              <a:t>Factors affecting tests</a:t>
            </a:r>
          </a:p>
          <a:p>
            <a:r>
              <a:rPr lang="en-US" dirty="0"/>
              <a:t>test data and pipeline</a:t>
            </a:r>
          </a:p>
          <a:p>
            <a:r>
              <a:rPr lang="en-US" dirty="0"/>
              <a:t>Tooling </a:t>
            </a:r>
          </a:p>
          <a:p>
            <a:r>
              <a:rPr lang="en-US" b="1" dirty="0"/>
              <a:t>Testing</a:t>
            </a:r>
            <a:r>
              <a:rPr lang="en-US" b="1" baseline="0" dirty="0"/>
              <a:t> in agile development</a:t>
            </a:r>
          </a:p>
          <a:p>
            <a:endParaRPr lang="en-US" b="1" baseline="0" dirty="0"/>
          </a:p>
        </p:txBody>
      </p:sp>
    </p:spTree>
    <p:extLst>
      <p:ext uri="{BB962C8B-B14F-4D97-AF65-F5344CB8AC3E}">
        <p14:creationId xmlns:p14="http://schemas.microsoft.com/office/powerpoint/2010/main" val="2390582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914400" y="758650"/>
            <a:ext cx="7772400" cy="6395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Agile intermingles Development and Test </a:t>
            </a:r>
            <a:endParaRPr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401935" y="1867306"/>
            <a:ext cx="3291471" cy="326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32" indent="-28573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/>
              <a:t>Development and test are not separate or standalone</a:t>
            </a:r>
            <a:endParaRPr sz="2400" dirty="0"/>
          </a:p>
          <a:p>
            <a:pPr marL="285732" indent="-285732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/>
              <a:t>Tests are added to a repeatable test suite</a:t>
            </a:r>
            <a:endParaRPr sz="2400" dirty="0"/>
          </a:p>
          <a:p>
            <a:pPr marL="285732" indent="-285732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/>
              <a:t>Test suite is repeated for each change</a:t>
            </a:r>
            <a:endParaRPr sz="2400" dirty="0"/>
          </a:p>
          <a:p>
            <a:pPr marL="285732" indent="-285732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/>
              <a:t>Demos </a:t>
            </a:r>
            <a:r>
              <a:rPr lang="en-US" sz="2400" b="1" i="1" dirty="0"/>
              <a:t>not</a:t>
            </a:r>
            <a:r>
              <a:rPr lang="en-US" sz="2400" dirty="0"/>
              <a:t> a replacement for testing</a:t>
            </a:r>
          </a:p>
          <a:p>
            <a:pPr marL="285732" indent="-285732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sz="1500" dirty="0"/>
          </a:p>
        </p:txBody>
      </p:sp>
      <p:pic>
        <p:nvPicPr>
          <p:cNvPr id="413" name="Google Shape;41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2558" y="1663267"/>
            <a:ext cx="5351443" cy="3309621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7"/>
          <p:cNvSpPr txBox="1"/>
          <p:nvPr/>
        </p:nvSpPr>
        <p:spPr>
          <a:xfrm>
            <a:off x="1447800" y="651791"/>
            <a:ext cx="5524500" cy="1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3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How is testing different in Agile software development?</a:t>
            </a:r>
            <a:endParaRPr sz="255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7"/>
          <p:cNvSpPr txBox="1"/>
          <p:nvPr/>
        </p:nvSpPr>
        <p:spPr>
          <a:xfrm>
            <a:off x="5324125" y="2700008"/>
            <a:ext cx="124743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Backlog</a:t>
            </a:r>
            <a:endParaRPr sz="2550"/>
          </a:p>
        </p:txBody>
      </p:sp>
    </p:spTree>
    <p:extLst>
      <p:ext uri="{BB962C8B-B14F-4D97-AF65-F5344CB8AC3E}">
        <p14:creationId xmlns:p14="http://schemas.microsoft.com/office/powerpoint/2010/main" val="13209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A83E-F510-CC9B-3108-699EE79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the owning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7B88-9354-9879-5A93-2729C37D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owning organization has control of the test suites for those portions of the system built in-house</a:t>
            </a:r>
          </a:p>
          <a:p>
            <a:r>
              <a:rPr lang="en-US" sz="2400" dirty="0"/>
              <a:t>The owning organization may control tests to be run and results of these tests for sub-contractors (depending on the contract)</a:t>
            </a:r>
          </a:p>
          <a:p>
            <a:r>
              <a:rPr lang="en-US" sz="2400" dirty="0"/>
              <a:t>The owning organization has no control over test suites for externally developed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308757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xfrm>
            <a:off x="33647" y="795993"/>
            <a:ext cx="7772400" cy="6395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/>
              <a:t>Agile iteration relies on more testing earlier </a:t>
            </a:r>
            <a:endParaRPr dirty="0"/>
          </a:p>
        </p:txBody>
      </p:sp>
      <p:sp>
        <p:nvSpPr>
          <p:cNvPr id="421" name="Google Shape;421;p38"/>
          <p:cNvSpPr txBox="1">
            <a:spLocks noGrp="1"/>
          </p:cNvSpPr>
          <p:nvPr>
            <p:ph type="body" idx="1"/>
          </p:nvPr>
        </p:nvSpPr>
        <p:spPr>
          <a:xfrm>
            <a:off x="401934" y="1874998"/>
            <a:ext cx="3234108" cy="326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32" indent="-28573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/>
              <a:t>Testing used for rapid refinement of loosely understood requirements, architecture, and design </a:t>
            </a:r>
            <a:endParaRPr sz="2400" dirty="0"/>
          </a:p>
          <a:p>
            <a:pPr marL="285732" indent="-285732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/>
              <a:t>Requirements and implementation are finely sliced </a:t>
            </a:r>
            <a:endParaRPr sz="2400" dirty="0"/>
          </a:p>
          <a:p>
            <a:pPr marL="285732" indent="-285732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/>
              <a:t>Each slice is tested immediately and repetitively</a:t>
            </a:r>
            <a:endParaRPr sz="2400" dirty="0"/>
          </a:p>
        </p:txBody>
      </p:sp>
      <p:sp>
        <p:nvSpPr>
          <p:cNvPr id="422" name="Google Shape;422;p38"/>
          <p:cNvSpPr txBox="1"/>
          <p:nvPr/>
        </p:nvSpPr>
        <p:spPr>
          <a:xfrm>
            <a:off x="381000" y="889283"/>
            <a:ext cx="5524500" cy="1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3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How is testing different in Agile software development?</a:t>
            </a:r>
            <a:endParaRPr sz="255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4581550" y="2023149"/>
            <a:ext cx="159784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Backlog</a:t>
            </a:r>
            <a:endParaRPr sz="2550"/>
          </a:p>
        </p:txBody>
      </p:sp>
      <p:sp>
        <p:nvSpPr>
          <p:cNvPr id="424" name="Google Shape;424;p38"/>
          <p:cNvSpPr txBox="1"/>
          <p:nvPr/>
        </p:nvSpPr>
        <p:spPr>
          <a:xfrm>
            <a:off x="5163802" y="2905529"/>
            <a:ext cx="20311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Stream Backlog</a:t>
            </a:r>
            <a:endParaRPr sz="2550"/>
          </a:p>
        </p:txBody>
      </p:sp>
      <p:pic>
        <p:nvPicPr>
          <p:cNvPr id="425" name="Google Shape;4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6043" y="2138564"/>
            <a:ext cx="5249540" cy="2931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446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>
            <a:spLocks noGrp="1"/>
          </p:cNvSpPr>
          <p:nvPr>
            <p:ph type="title"/>
          </p:nvPr>
        </p:nvSpPr>
        <p:spPr>
          <a:xfrm>
            <a:off x="220835" y="919557"/>
            <a:ext cx="7772400" cy="6395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/>
              <a:t>Agile testing for sprints</a:t>
            </a:r>
            <a:br>
              <a:rPr lang="en-US" dirty="0"/>
            </a:br>
            <a:endParaRPr dirty="0"/>
          </a:p>
        </p:txBody>
      </p:sp>
      <p:sp>
        <p:nvSpPr>
          <p:cNvPr id="386" name="Google Shape;386;p34"/>
          <p:cNvSpPr txBox="1">
            <a:spLocks noGrp="1"/>
          </p:cNvSpPr>
          <p:nvPr>
            <p:ph type="body" idx="1"/>
          </p:nvPr>
        </p:nvSpPr>
        <p:spPr>
          <a:xfrm>
            <a:off x="-138773" y="1406783"/>
            <a:ext cx="4107035" cy="40444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400" b="1" dirty="0"/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b="1" dirty="0"/>
              <a:t>Testing performed at each stage of software development life cycle</a:t>
            </a:r>
          </a:p>
          <a:p>
            <a:pPr lvl="1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sz="2400" dirty="0"/>
              <a:t>Requirements</a:t>
            </a:r>
          </a:p>
          <a:p>
            <a:pPr lvl="1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sz="2400" dirty="0"/>
              <a:t>Design</a:t>
            </a:r>
          </a:p>
          <a:p>
            <a:pPr lvl="1"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sz="2400" dirty="0"/>
              <a:t>coding</a:t>
            </a:r>
            <a:endParaRPr lang="en-US" sz="2400" b="1" dirty="0"/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b="1" dirty="0"/>
              <a:t>Agile testing cadence</a:t>
            </a:r>
            <a:endParaRPr sz="2400" b="1" dirty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400" dirty="0"/>
              <a:t>Test, fail, code, test, pass </a:t>
            </a:r>
            <a:endParaRPr sz="2400" dirty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400" dirty="0"/>
              <a:t>…</a:t>
            </a:r>
            <a:endParaRPr sz="2400" dirty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400" dirty="0"/>
              <a:t>Test, fail, code, test, pass </a:t>
            </a:r>
            <a:endParaRPr sz="2400" dirty="0"/>
          </a:p>
          <a:p>
            <a:pPr marL="514350" lvl="1" indent="-1714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400" dirty="0"/>
              <a:t>Release</a:t>
            </a:r>
          </a:p>
        </p:txBody>
      </p:sp>
      <p:sp>
        <p:nvSpPr>
          <p:cNvPr id="387" name="Google Shape;387;p34"/>
          <p:cNvSpPr txBox="1"/>
          <p:nvPr/>
        </p:nvSpPr>
        <p:spPr>
          <a:xfrm>
            <a:off x="381000" y="889283"/>
            <a:ext cx="5524500" cy="1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3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How is testing different in Agile software development?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4"/>
          <p:cNvSpPr txBox="1"/>
          <p:nvPr/>
        </p:nvSpPr>
        <p:spPr>
          <a:xfrm>
            <a:off x="5081955" y="5503238"/>
            <a:ext cx="3585568" cy="1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7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Source: IEEE Standard 1633P, </a:t>
            </a:r>
            <a:r>
              <a:rPr lang="en-US" sz="750" i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Recommended Practices for Software Reliability Engineering</a:t>
            </a:r>
            <a:endParaRPr sz="2550"/>
          </a:p>
        </p:txBody>
      </p:sp>
      <p:pic>
        <p:nvPicPr>
          <p:cNvPr id="2" name="Google Shape;390;p34">
            <a:extLst>
              <a:ext uri="{FF2B5EF4-FFF2-40B4-BE49-F238E27FC236}">
                <a16:creationId xmlns:a16="http://schemas.microsoft.com/office/drawing/2014/main" id="{33E28866-DE49-CEA5-71E3-3A792C6E1B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8262" y="2080728"/>
            <a:ext cx="4317995" cy="18816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77B21-7247-4ADC-8F9D-5502908EFD2F}"/>
              </a:ext>
            </a:extLst>
          </p:cNvPr>
          <p:cNvSpPr txBox="1"/>
          <p:nvPr/>
        </p:nvSpPr>
        <p:spPr>
          <a:xfrm>
            <a:off x="4700688" y="4343400"/>
            <a:ext cx="35855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end of each sprint is clean in terms of errors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A42-FBD2-B2A6-0CB2-2CE6CEB0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B0D7-1EE3-9F09-48AA-2B7BE84A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Testing strategy will depend on when owning organizations gains control of software.</a:t>
            </a:r>
          </a:p>
          <a:p>
            <a:r>
              <a:rPr lang="en-US" sz="2400" dirty="0"/>
              <a:t>Testing strategy is affected by granularity of items being tested, how frequently they change, and what type of tools are available.</a:t>
            </a:r>
          </a:p>
          <a:p>
            <a:r>
              <a:rPr lang="en-US" sz="2400" dirty="0"/>
              <a:t>Different portions of the pipeline are used for different types of tests</a:t>
            </a:r>
          </a:p>
          <a:p>
            <a:r>
              <a:rPr lang="en-US" sz="2400" dirty="0"/>
              <a:t>Direct testing scripts are generated by the developer.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3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DAF3-71C9-8C16-63B7-1EFF57F7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of the owning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B3BE-62AC-D302-C6C1-C3B55AC9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owning organization is responsible for the quality of the system</a:t>
            </a:r>
          </a:p>
          <a:p>
            <a:r>
              <a:rPr lang="en-US" sz="2400" dirty="0"/>
              <a:t>The owning organization can only control portions of the test suites.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==&gt;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39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B127-D7E0-CD53-1AEA-B8FB5102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of owning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2B65-03D1-A901-07E3-D08147DC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owning organization must review (and possibly repeat) tests on sub-contracted portions of the system</a:t>
            </a:r>
          </a:p>
          <a:p>
            <a:r>
              <a:rPr lang="en-US" sz="2400" dirty="0"/>
              <a:t>The owning organization must develop test suites for externally developed dependencies.</a:t>
            </a:r>
          </a:p>
          <a:p>
            <a:r>
              <a:rPr lang="en-US" sz="2400" dirty="0"/>
              <a:t>The owning organization can only perform some types of tests on portions for which it has the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1FF7-68B3-A5D3-6A01-2B2E83AF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perform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00BD-76C0-5668-C535-1BFA9635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In general, the owning organization should perform tests as soon as it is possible.</a:t>
            </a:r>
          </a:p>
          <a:p>
            <a:pPr lvl="0"/>
            <a:r>
              <a:rPr lang="en-US" sz="2400" dirty="0"/>
              <a:t>Unit tests</a:t>
            </a:r>
          </a:p>
          <a:p>
            <a:pPr lvl="1"/>
            <a:r>
              <a:rPr lang="en-US" sz="2400" dirty="0"/>
              <a:t>For in house developed code before module is committed to version control system</a:t>
            </a:r>
          </a:p>
          <a:p>
            <a:pPr lvl="1"/>
            <a:r>
              <a:rPr lang="en-US" sz="2400" dirty="0"/>
              <a:t>For externally developed dependencies, as soon as dependencies and their uses are identified</a:t>
            </a:r>
          </a:p>
          <a:p>
            <a:pPr lvl="1"/>
            <a:r>
              <a:rPr lang="en-US" sz="2400" dirty="0"/>
              <a:t>If sub-contracted code is delivered as modules, then for each module.</a:t>
            </a:r>
          </a:p>
        </p:txBody>
      </p:sp>
    </p:spTree>
    <p:extLst>
      <p:ext uri="{BB962C8B-B14F-4D97-AF65-F5344CB8AC3E}">
        <p14:creationId xmlns:p14="http://schemas.microsoft.com/office/powerpoint/2010/main" val="66138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B793-B48F-5A22-04C0-B88B0682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perform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1BBD-159A-1FBF-67F2-A0C99E90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Unit of deployment tests</a:t>
            </a:r>
          </a:p>
          <a:p>
            <a:pPr lvl="1"/>
            <a:r>
              <a:rPr lang="en-US" sz="2400" dirty="0"/>
              <a:t>When the unit of deployable is available</a:t>
            </a:r>
          </a:p>
          <a:p>
            <a:pPr lvl="2"/>
            <a:r>
              <a:rPr lang="en-US" dirty="0"/>
              <a:t>From build environment</a:t>
            </a:r>
          </a:p>
          <a:p>
            <a:pPr lvl="2"/>
            <a:r>
              <a:rPr lang="en-US" dirty="0"/>
              <a:t>delivered (from sub-contractor</a:t>
            </a:r>
          </a:p>
          <a:p>
            <a:pPr lvl="2"/>
            <a:r>
              <a:rPr lang="en-US" dirty="0"/>
              <a:t>Downloaded from external source</a:t>
            </a:r>
          </a:p>
        </p:txBody>
      </p:sp>
    </p:spTree>
    <p:extLst>
      <p:ext uri="{BB962C8B-B14F-4D97-AF65-F5344CB8AC3E}">
        <p14:creationId xmlns:p14="http://schemas.microsoft.com/office/powerpoint/2010/main" val="431697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8194</TotalTime>
  <Words>1818</Words>
  <Application>Microsoft Office PowerPoint</Application>
  <PresentationFormat>On-screen Show (4:3)</PresentationFormat>
  <Paragraphs>307</Paragraphs>
  <Slides>52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Arial Narrow</vt:lpstr>
      <vt:lpstr>Calibri</vt:lpstr>
      <vt:lpstr>Times</vt:lpstr>
      <vt:lpstr>Verdana</vt:lpstr>
      <vt:lpstr>Blank Presentation</vt:lpstr>
      <vt:lpstr>Continuous testing</vt:lpstr>
      <vt:lpstr>Outline</vt:lpstr>
      <vt:lpstr>Who is building the system?</vt:lpstr>
      <vt:lpstr>Test suite</vt:lpstr>
      <vt:lpstr>Test Suites and the owning organization</vt:lpstr>
      <vt:lpstr>Perspective of the owning organization</vt:lpstr>
      <vt:lpstr>Perspective of owning organization</vt:lpstr>
      <vt:lpstr>When to perform tests</vt:lpstr>
      <vt:lpstr>When to perform tests</vt:lpstr>
      <vt:lpstr>Outline</vt:lpstr>
      <vt:lpstr>Factors affecting tests</vt:lpstr>
      <vt:lpstr>Testing in General</vt:lpstr>
      <vt:lpstr>Smaller is better</vt:lpstr>
      <vt:lpstr>Stability</vt:lpstr>
      <vt:lpstr>Changes to modules propagate</vt:lpstr>
      <vt:lpstr>Automated testing positives</vt:lpstr>
      <vt:lpstr>Automated testing negatives</vt:lpstr>
      <vt:lpstr>Best practice</vt:lpstr>
      <vt:lpstr>Outline</vt:lpstr>
      <vt:lpstr>Test inputs</vt:lpstr>
      <vt:lpstr>Test data base</vt:lpstr>
      <vt:lpstr>Testing in Development Environment</vt:lpstr>
      <vt:lpstr>Functional testing in CI server</vt:lpstr>
      <vt:lpstr>Testing in CI Environment</vt:lpstr>
      <vt:lpstr>Testing in Staging Environment</vt:lpstr>
      <vt:lpstr>User Tests</vt:lpstr>
      <vt:lpstr>Performance tests</vt:lpstr>
      <vt:lpstr>Test Database in Staging environment</vt:lpstr>
      <vt:lpstr>Security testing</vt:lpstr>
      <vt:lpstr>Outline</vt:lpstr>
      <vt:lpstr>Tools for Test Automation</vt:lpstr>
      <vt:lpstr>Tool types</vt:lpstr>
      <vt:lpstr>Direct test generation</vt:lpstr>
      <vt:lpstr>Test Harness</vt:lpstr>
      <vt:lpstr>Types of direct testing tools</vt:lpstr>
      <vt:lpstr>Tool types</vt:lpstr>
      <vt:lpstr>External components</vt:lpstr>
      <vt:lpstr>Service virtualization</vt:lpstr>
      <vt:lpstr>Creating the virtualized service</vt:lpstr>
      <vt:lpstr>Record/playback</vt:lpstr>
      <vt:lpstr>Using specification</vt:lpstr>
      <vt:lpstr>Tool types</vt:lpstr>
      <vt:lpstr>Generated tests</vt:lpstr>
      <vt:lpstr>Test generation tools must be trained</vt:lpstr>
      <vt:lpstr>Limitations of test generation tools</vt:lpstr>
      <vt:lpstr>Tool types</vt:lpstr>
      <vt:lpstr>Test Asset Management System</vt:lpstr>
      <vt:lpstr>Outline</vt:lpstr>
      <vt:lpstr>Agile intermingles Development and Test </vt:lpstr>
      <vt:lpstr>Agile iteration relies on more testing earlier </vt:lpstr>
      <vt:lpstr>Agile testing for sprints 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481</cp:revision>
  <dcterms:created xsi:type="dcterms:W3CDTF">2004-11-16T18:39:34Z</dcterms:created>
  <dcterms:modified xsi:type="dcterms:W3CDTF">2024-01-06T15:11:46Z</dcterms:modified>
</cp:coreProperties>
</file>