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9" r:id="rId3"/>
    <p:sldId id="260" r:id="rId4"/>
    <p:sldId id="261" r:id="rId5"/>
    <p:sldId id="340" r:id="rId6"/>
    <p:sldId id="341" r:id="rId7"/>
    <p:sldId id="34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845" r:id="rId16"/>
    <p:sldId id="269" r:id="rId17"/>
    <p:sldId id="343" r:id="rId18"/>
    <p:sldId id="270" r:id="rId19"/>
    <p:sldId id="271" r:id="rId20"/>
    <p:sldId id="338" r:id="rId21"/>
    <p:sldId id="273" r:id="rId22"/>
    <p:sldId id="274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851" r:id="rId3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2C1"/>
    <a:srgbClr val="96F371"/>
    <a:srgbClr val="6AB5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10" autoAdjust="0"/>
  </p:normalViewPr>
  <p:slideViewPr>
    <p:cSldViewPr>
      <p:cViewPr varScale="1">
        <p:scale>
          <a:sx n="54" d="100"/>
          <a:sy n="54" d="100"/>
        </p:scale>
        <p:origin x="9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7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72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B1B19-18A7-46BE-88D9-2164BF8B47A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70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ordmark3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8194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8288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685800" y="6019800"/>
            <a:ext cx="77724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1F1D8-9B7A-8953-96F9-72259BB49248}"/>
              </a:ext>
            </a:extLst>
          </p:cNvPr>
          <p:cNvSpPr txBox="1"/>
          <p:nvPr userDrawn="1"/>
        </p:nvSpPr>
        <p:spPr>
          <a:xfrm>
            <a:off x="228600" y="63978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©Len Bass and John Klein 2022</a:t>
            </a:r>
          </a:p>
        </p:txBody>
      </p:sp>
      <p:pic>
        <p:nvPicPr>
          <p:cNvPr id="5" name="Picture 7" descr="wordmark3r">
            <a:extLst>
              <a:ext uri="{FF2B5EF4-FFF2-40B4-BE49-F238E27FC236}">
                <a16:creationId xmlns:a16="http://schemas.microsoft.com/office/drawing/2014/main" id="{2B93F618-4996-D38C-2C43-058E67789C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7" descr="wordmark3r">
            <a:extLst>
              <a:ext uri="{FF2B5EF4-FFF2-40B4-BE49-F238E27FC236}">
                <a16:creationId xmlns:a16="http://schemas.microsoft.com/office/drawing/2014/main" id="{CA025170-75FD-CD38-7DA9-1985813A4A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7CDC52-AE69-C234-51D7-85EB93CFF085}"/>
              </a:ext>
            </a:extLst>
          </p:cNvPr>
          <p:cNvSpPr txBox="1"/>
          <p:nvPr userDrawn="1"/>
        </p:nvSpPr>
        <p:spPr>
          <a:xfrm>
            <a:off x="228600" y="63978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©Len Bass and John Klein 2022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A07893B-EE2F-86D2-27AA-D6B2B44284E8}"/>
              </a:ext>
            </a:extLst>
          </p:cNvPr>
          <p:cNvCxnSpPr/>
          <p:nvPr userDrawn="1"/>
        </p:nvCxnSpPr>
        <p:spPr bwMode="auto">
          <a:xfrm>
            <a:off x="685800" y="18288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8" name="Picture 8" descr="isr_logo_308_r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391400" y="6096000"/>
            <a:ext cx="16002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1" descr="CMU_logo_horiz_187 red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6850" y="153988"/>
            <a:ext cx="37369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6324600"/>
            <a:ext cx="1981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</a:t>
            </a:r>
            <a:r>
              <a:rPr lang="en-US" sz="1000" baseline="0" dirty="0"/>
              <a:t> Len Bass 2018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4D23-7EF4-440A-9DC7-CE6E64135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895600"/>
            <a:ext cx="8382000" cy="838200"/>
          </a:xfrm>
        </p:spPr>
        <p:txBody>
          <a:bodyPr/>
          <a:lstStyle/>
          <a:p>
            <a:r>
              <a:rPr lang="en-US" dirty="0"/>
              <a:t>Deployment and Operations for Software Engineers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 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352F8-B6F5-482B-856C-30CD51C70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2000"/>
            <a:ext cx="6400800" cy="533400"/>
          </a:xfrm>
        </p:spPr>
        <p:txBody>
          <a:bodyPr/>
          <a:lstStyle/>
          <a:p>
            <a:r>
              <a:rPr lang="en-US" dirty="0"/>
              <a:t>Chapter 11 – Deployment pipeline 1a</a:t>
            </a:r>
          </a:p>
        </p:txBody>
      </p:sp>
    </p:spTree>
    <p:extLst>
      <p:ext uri="{BB962C8B-B14F-4D97-AF65-F5344CB8AC3E}">
        <p14:creationId xmlns:p14="http://schemas.microsoft.com/office/powerpoint/2010/main" val="402466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305" y="533400"/>
            <a:ext cx="5025390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48" dirty="0"/>
              <a:t>Staging </a:t>
            </a:r>
            <a:r>
              <a:rPr spc="-135" dirty="0"/>
              <a:t>environment</a:t>
            </a:r>
            <a:r>
              <a:rPr spc="-270" dirty="0"/>
              <a:t> </a:t>
            </a:r>
            <a:r>
              <a:rPr spc="-146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929968"/>
            <a:ext cx="7537133" cy="4394632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5" dirty="0">
                <a:latin typeface="Carlito"/>
                <a:cs typeface="Carlito"/>
              </a:rPr>
              <a:t>Tests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quality </a:t>
            </a:r>
            <a:r>
              <a:rPr sz="2400" spc="-4" dirty="0">
                <a:latin typeface="Carlito"/>
                <a:cs typeface="Carlito"/>
              </a:rPr>
              <a:t>of the</a:t>
            </a:r>
            <a:r>
              <a:rPr sz="2400" spc="94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service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84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8" dirty="0">
                <a:latin typeface="Carlito"/>
                <a:cs typeface="Carlito"/>
              </a:rPr>
              <a:t>performance </a:t>
            </a:r>
            <a:r>
              <a:rPr sz="2400" spc="-4" dirty="0">
                <a:latin typeface="Carlito"/>
                <a:cs typeface="Carlito"/>
              </a:rPr>
              <a:t>under</a:t>
            </a:r>
            <a:r>
              <a:rPr sz="2400" spc="-8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load,</a:t>
            </a:r>
          </a:p>
          <a:p>
            <a:pPr marL="523875" lvl="1" indent="-171926">
              <a:spcBef>
                <a:spcPts val="164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security</a:t>
            </a:r>
            <a:r>
              <a:rPr sz="2400" spc="-19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vulnerabilities,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50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Compliance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8" dirty="0">
                <a:latin typeface="Carlito"/>
                <a:cs typeface="Carlito"/>
              </a:rPr>
              <a:t>regulations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34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licenses.</a:t>
            </a:r>
          </a:p>
          <a:p>
            <a:pPr marL="180975" marR="3810" indent="-171450">
              <a:spcBef>
                <a:spcPts val="773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User-acceptance </a:t>
            </a:r>
            <a:r>
              <a:rPr sz="2400" spc="-11" dirty="0">
                <a:latin typeface="Carlito"/>
                <a:cs typeface="Carlito"/>
              </a:rPr>
              <a:t>testing </a:t>
            </a:r>
            <a:r>
              <a:rPr sz="2400" spc="-45" dirty="0">
                <a:latin typeface="Carlito"/>
                <a:cs typeface="Carlito"/>
              </a:rPr>
              <a:t>(UAT) </a:t>
            </a:r>
            <a:r>
              <a:rPr sz="2400" spc="-19" dirty="0">
                <a:latin typeface="Carlito"/>
                <a:cs typeface="Carlito"/>
              </a:rPr>
              <a:t>may </a:t>
            </a:r>
            <a:r>
              <a:rPr sz="2400" spc="-4" dirty="0">
                <a:latin typeface="Carlito"/>
                <a:cs typeface="Carlito"/>
              </a:rPr>
              <a:t>occur </a:t>
            </a:r>
            <a:r>
              <a:rPr sz="2400" spc="-11" dirty="0">
                <a:latin typeface="Carlito"/>
                <a:cs typeface="Carlito"/>
              </a:rPr>
              <a:t>at </a:t>
            </a:r>
            <a:r>
              <a:rPr sz="2400" spc="-4" dirty="0">
                <a:latin typeface="Carlito"/>
                <a:cs typeface="Carlito"/>
              </a:rPr>
              <a:t>this </a:t>
            </a:r>
            <a:r>
              <a:rPr sz="2400" spc="-19" dirty="0">
                <a:latin typeface="Carlito"/>
                <a:cs typeface="Carlito"/>
              </a:rPr>
              <a:t>stage </a:t>
            </a:r>
            <a:r>
              <a:rPr sz="2400" spc="-8" dirty="0">
                <a:latin typeface="Carlito"/>
                <a:cs typeface="Carlito"/>
              </a:rPr>
              <a:t>depending on 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business </a:t>
            </a:r>
            <a:r>
              <a:rPr sz="2400" spc="-15" dirty="0">
                <a:latin typeface="Carlito"/>
                <a:cs typeface="Carlito"/>
              </a:rPr>
              <a:t>context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spc="-11" dirty="0">
                <a:latin typeface="Carlito"/>
                <a:cs typeface="Carlito"/>
              </a:rPr>
              <a:t>your</a:t>
            </a:r>
            <a:r>
              <a:rPr sz="2400" spc="98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service.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6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Once the service passes its </a:t>
            </a:r>
            <a:r>
              <a:rPr sz="2400" spc="-8" dirty="0">
                <a:latin typeface="Carlito"/>
                <a:cs typeface="Carlito"/>
              </a:rPr>
              <a:t>quality </a:t>
            </a:r>
            <a:r>
              <a:rPr sz="2400" spc="-11" dirty="0">
                <a:latin typeface="Carlito"/>
                <a:cs typeface="Carlito"/>
              </a:rPr>
              <a:t>tests </a:t>
            </a:r>
            <a:r>
              <a:rPr sz="2400" spc="-4" dirty="0">
                <a:latin typeface="Carlito"/>
                <a:cs typeface="Carlito"/>
              </a:rPr>
              <a:t>it</a:t>
            </a:r>
            <a:r>
              <a:rPr sz="2400" spc="79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is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88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rlito"/>
                <a:cs typeface="Carlito"/>
              </a:rPr>
              <a:t>Placed </a:t>
            </a:r>
            <a:r>
              <a:rPr sz="2400" spc="-11" dirty="0">
                <a:latin typeface="Carlito"/>
                <a:cs typeface="Carlito"/>
              </a:rPr>
              <a:t>into </a:t>
            </a:r>
            <a:r>
              <a:rPr sz="2400" spc="-8" dirty="0">
                <a:latin typeface="Carlito"/>
                <a:cs typeface="Carlito"/>
              </a:rPr>
              <a:t>production </a:t>
            </a:r>
            <a:r>
              <a:rPr sz="2400" dirty="0">
                <a:latin typeface="Carlito"/>
                <a:cs typeface="Carlito"/>
              </a:rPr>
              <a:t>if </a:t>
            </a:r>
            <a:r>
              <a:rPr sz="2400" spc="-8" dirty="0">
                <a:latin typeface="Carlito"/>
                <a:cs typeface="Carlito"/>
              </a:rPr>
              <a:t>you </a:t>
            </a:r>
            <a:r>
              <a:rPr sz="2400" spc="-11" dirty="0">
                <a:latin typeface="Carlito"/>
                <a:cs typeface="Carlito"/>
              </a:rPr>
              <a:t>are </a:t>
            </a:r>
            <a:r>
              <a:rPr sz="2400" spc="-4" dirty="0">
                <a:latin typeface="Carlito"/>
                <a:cs typeface="Carlito"/>
              </a:rPr>
              <a:t>doing </a:t>
            </a:r>
            <a:r>
              <a:rPr sz="2400" spc="-8" dirty="0">
                <a:latin typeface="Carlito"/>
                <a:cs typeface="Carlito"/>
              </a:rPr>
              <a:t>continuous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deployment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53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11" dirty="0">
                <a:latin typeface="Carlito"/>
                <a:cs typeface="Carlito"/>
              </a:rPr>
              <a:t>Marked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8" dirty="0">
                <a:latin typeface="Carlito"/>
                <a:cs typeface="Carlito"/>
              </a:rPr>
              <a:t>ready </a:t>
            </a:r>
            <a:r>
              <a:rPr sz="2400" spc="-15" dirty="0">
                <a:latin typeface="Carlito"/>
                <a:cs typeface="Carlito"/>
              </a:rPr>
              <a:t>for </a:t>
            </a:r>
            <a:r>
              <a:rPr sz="2400" spc="-8" dirty="0">
                <a:latin typeface="Carlito"/>
                <a:cs typeface="Carlito"/>
              </a:rPr>
              <a:t>deployment </a:t>
            </a:r>
            <a:r>
              <a:rPr sz="2400" dirty="0">
                <a:latin typeface="Carlito"/>
                <a:cs typeface="Carlito"/>
              </a:rPr>
              <a:t>if </a:t>
            </a:r>
            <a:r>
              <a:rPr sz="2400" spc="-8" dirty="0">
                <a:latin typeface="Carlito"/>
                <a:cs typeface="Carlito"/>
              </a:rPr>
              <a:t>you </a:t>
            </a:r>
            <a:r>
              <a:rPr sz="2400" spc="-11" dirty="0">
                <a:latin typeface="Carlito"/>
                <a:cs typeface="Carlito"/>
              </a:rPr>
              <a:t>are </a:t>
            </a:r>
            <a:r>
              <a:rPr sz="2400" spc="-4" dirty="0">
                <a:latin typeface="Carlito"/>
                <a:cs typeface="Carlito"/>
              </a:rPr>
              <a:t>doing </a:t>
            </a:r>
            <a:r>
              <a:rPr sz="2400" spc="-8" dirty="0">
                <a:latin typeface="Carlito"/>
                <a:cs typeface="Carlito"/>
              </a:rPr>
              <a:t>continuous</a:t>
            </a:r>
            <a:r>
              <a:rPr sz="2400" spc="19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delivery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219" y="457200"/>
            <a:ext cx="5633561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53" dirty="0"/>
              <a:t>Production </a:t>
            </a:r>
            <a:r>
              <a:rPr spc="-135" dirty="0"/>
              <a:t>environment</a:t>
            </a:r>
            <a:r>
              <a:rPr spc="-368" dirty="0"/>
              <a:t> </a:t>
            </a:r>
            <a:r>
              <a:rPr spc="-146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359968" cy="1982113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spcBef>
                <a:spcPts val="35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Once in </a:t>
            </a:r>
            <a:r>
              <a:rPr sz="2400" spc="-8" dirty="0">
                <a:latin typeface="Carlito"/>
                <a:cs typeface="Carlito"/>
              </a:rPr>
              <a:t>production, </a:t>
            </a:r>
            <a:r>
              <a:rPr sz="2400" spc="-4" dirty="0">
                <a:latin typeface="Carlito"/>
                <a:cs typeface="Carlito"/>
              </a:rPr>
              <a:t>the service is </a:t>
            </a:r>
            <a:r>
              <a:rPr sz="2400" spc="-8" dirty="0">
                <a:latin typeface="Carlito"/>
                <a:cs typeface="Carlito"/>
              </a:rPr>
              <a:t>monitored </a:t>
            </a:r>
            <a:r>
              <a:rPr sz="2400" spc="-4" dirty="0">
                <a:latin typeface="Carlito"/>
                <a:cs typeface="Carlito"/>
              </a:rPr>
              <a:t>closely </a:t>
            </a:r>
            <a:r>
              <a:rPr sz="2400" spc="-8" dirty="0">
                <a:latin typeface="Carlito"/>
                <a:cs typeface="Carlito"/>
              </a:rPr>
              <a:t>until there </a:t>
            </a:r>
            <a:r>
              <a:rPr sz="2400" spc="-4" dirty="0">
                <a:latin typeface="Carlito"/>
                <a:cs typeface="Carlito"/>
              </a:rPr>
              <a:t>is  </a:t>
            </a:r>
            <a:r>
              <a:rPr sz="2400" spc="-8" dirty="0">
                <a:latin typeface="Carlito"/>
                <a:cs typeface="Carlito"/>
              </a:rPr>
              <a:t>some confidence </a:t>
            </a:r>
            <a:r>
              <a:rPr sz="2400" spc="-4" dirty="0">
                <a:latin typeface="Carlito"/>
                <a:cs typeface="Carlito"/>
              </a:rPr>
              <a:t>about its</a:t>
            </a:r>
            <a:r>
              <a:rPr sz="2400" spc="64" dirty="0">
                <a:latin typeface="Carlito"/>
                <a:cs typeface="Carlito"/>
              </a:rPr>
              <a:t> </a:t>
            </a:r>
            <a:r>
              <a:rPr sz="2400" spc="-23" dirty="0">
                <a:latin typeface="Carlito"/>
                <a:cs typeface="Carlito"/>
              </a:rPr>
              <a:t>quality.</a:t>
            </a:r>
            <a:endParaRPr sz="2400" dirty="0">
              <a:latin typeface="Carlito"/>
              <a:cs typeface="Carlito"/>
            </a:endParaRPr>
          </a:p>
          <a:p>
            <a:pPr marL="180975" marR="280511" indent="-171450">
              <a:spcBef>
                <a:spcPts val="74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30" dirty="0">
                <a:latin typeface="Carlito"/>
                <a:cs typeface="Carlito"/>
              </a:rPr>
              <a:t>At </a:t>
            </a:r>
            <a:r>
              <a:rPr sz="2400" spc="-8" dirty="0">
                <a:latin typeface="Carlito"/>
                <a:cs typeface="Carlito"/>
              </a:rPr>
              <a:t>that point, </a:t>
            </a:r>
            <a:r>
              <a:rPr sz="2400" spc="-4" dirty="0">
                <a:latin typeface="Carlito"/>
                <a:cs typeface="Carlito"/>
              </a:rPr>
              <a:t>it is </a:t>
            </a:r>
            <a:r>
              <a:rPr sz="2400" spc="-11" dirty="0">
                <a:latin typeface="Carlito"/>
                <a:cs typeface="Carlito"/>
              </a:rPr>
              <a:t>considered </a:t>
            </a:r>
            <a:r>
              <a:rPr sz="2400" spc="-4" dirty="0">
                <a:latin typeface="Carlito"/>
                <a:cs typeface="Carlito"/>
              </a:rPr>
              <a:t>a </a:t>
            </a:r>
            <a:r>
              <a:rPr sz="2400" spc="-8" dirty="0">
                <a:latin typeface="Carlito"/>
                <a:cs typeface="Carlito"/>
              </a:rPr>
              <a:t>normal part </a:t>
            </a:r>
            <a:r>
              <a:rPr sz="2400" spc="-4" dirty="0">
                <a:latin typeface="Carlito"/>
                <a:cs typeface="Carlito"/>
              </a:rPr>
              <a:t>of the </a:t>
            </a:r>
            <a:r>
              <a:rPr sz="2400" spc="-19" dirty="0">
                <a:latin typeface="Carlito"/>
                <a:cs typeface="Carlito"/>
              </a:rPr>
              <a:t>system </a:t>
            </a:r>
            <a:r>
              <a:rPr sz="2400" spc="-4" dirty="0">
                <a:latin typeface="Carlito"/>
                <a:cs typeface="Carlito"/>
              </a:rPr>
              <a:t>and  </a:t>
            </a:r>
            <a:r>
              <a:rPr sz="2400" spc="-8" dirty="0">
                <a:latin typeface="Carlito"/>
                <a:cs typeface="Carlito"/>
              </a:rPr>
              <a:t>receives </a:t>
            </a:r>
            <a:r>
              <a:rPr sz="2400" spc="-4" dirty="0">
                <a:latin typeface="Carlito"/>
                <a:cs typeface="Carlito"/>
              </a:rPr>
              <a:t>the same amount of </a:t>
            </a:r>
            <a:r>
              <a:rPr sz="2400" spc="-11" dirty="0">
                <a:latin typeface="Carlito"/>
                <a:cs typeface="Carlito"/>
              </a:rPr>
              <a:t>attention </a:t>
            </a:r>
            <a:r>
              <a:rPr sz="2400" spc="-4" dirty="0">
                <a:latin typeface="Carlito"/>
                <a:cs typeface="Carlito"/>
              </a:rPr>
              <a:t>as the other parts of the  </a:t>
            </a:r>
            <a:r>
              <a:rPr sz="2400" spc="-19" dirty="0">
                <a:latin typeface="Carlito"/>
                <a:cs typeface="Carlito"/>
              </a:rPr>
              <a:t>system.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1066" y="838200"/>
            <a:ext cx="632364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58" dirty="0"/>
              <a:t>Qualities </a:t>
            </a:r>
            <a:r>
              <a:rPr spc="-34" dirty="0"/>
              <a:t>of </a:t>
            </a:r>
            <a:r>
              <a:rPr spc="-68" dirty="0"/>
              <a:t>the</a:t>
            </a:r>
            <a:r>
              <a:rPr spc="-506" dirty="0"/>
              <a:t> </a:t>
            </a:r>
            <a:r>
              <a:rPr spc="-124" dirty="0"/>
              <a:t>pipeline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2360295" cy="1744228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1" dirty="0">
                <a:latin typeface="Carlito"/>
                <a:cs typeface="Carlito"/>
              </a:rPr>
              <a:t>Cycle </a:t>
            </a:r>
            <a:r>
              <a:rPr sz="2400" spc="-4" dirty="0">
                <a:latin typeface="Carlito"/>
                <a:cs typeface="Carlito"/>
              </a:rPr>
              <a:t>time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9" dirty="0">
                <a:latin typeface="Carlito"/>
                <a:cs typeface="Carlito"/>
              </a:rPr>
              <a:t>Traceability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34" dirty="0">
                <a:latin typeface="Carlito"/>
                <a:cs typeface="Carlito"/>
              </a:rPr>
              <a:t>R</a:t>
            </a:r>
            <a:r>
              <a:rPr sz="2400" spc="-4" dirty="0">
                <a:latin typeface="Carlito"/>
                <a:cs typeface="Carlito"/>
              </a:rPr>
              <a:t>epe</a:t>
            </a:r>
            <a:r>
              <a:rPr sz="2400" spc="-15" dirty="0">
                <a:latin typeface="Carlito"/>
                <a:cs typeface="Carlito"/>
              </a:rPr>
              <a:t>a</a:t>
            </a:r>
            <a:r>
              <a:rPr sz="2400" spc="-30" dirty="0">
                <a:latin typeface="Carlito"/>
                <a:cs typeface="Carlito"/>
              </a:rPr>
              <a:t>t</a:t>
            </a:r>
            <a:r>
              <a:rPr sz="2400" spc="-4" dirty="0">
                <a:latin typeface="Carlito"/>
                <a:cs typeface="Carlito"/>
              </a:rPr>
              <a:t>abi</a:t>
            </a:r>
            <a:r>
              <a:rPr sz="2400" spc="-11" dirty="0">
                <a:latin typeface="Carlito"/>
                <a:cs typeface="Carlito"/>
              </a:rPr>
              <a:t>l</a:t>
            </a:r>
            <a:r>
              <a:rPr sz="2400" spc="-4" dirty="0">
                <a:latin typeface="Carlito"/>
                <a:cs typeface="Carlito"/>
              </a:rPr>
              <a:t>ity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99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Security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914400"/>
            <a:ext cx="3230309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81" dirty="0"/>
              <a:t>Cycle</a:t>
            </a:r>
            <a:r>
              <a:rPr spc="-293" dirty="0"/>
              <a:t> </a:t>
            </a:r>
            <a:r>
              <a:rPr spc="-64" dirty="0"/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160895" cy="1680108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1" dirty="0">
                <a:latin typeface="Carlito"/>
                <a:cs typeface="Carlito"/>
              </a:rPr>
              <a:t>Cycle </a:t>
            </a:r>
            <a:r>
              <a:rPr sz="2400" spc="-4" dirty="0">
                <a:latin typeface="Carlito"/>
                <a:cs typeface="Carlito"/>
              </a:rPr>
              <a:t>time is the time </a:t>
            </a:r>
            <a:r>
              <a:rPr sz="2400" spc="-19" dirty="0">
                <a:latin typeface="Carlito"/>
                <a:cs typeface="Carlito"/>
              </a:rPr>
              <a:t>taken </a:t>
            </a:r>
            <a:r>
              <a:rPr sz="2400" spc="-11" dirty="0">
                <a:latin typeface="Carlito"/>
                <a:cs typeface="Carlito"/>
              </a:rPr>
              <a:t>to </a:t>
            </a:r>
            <a:r>
              <a:rPr sz="2400" spc="-8" dirty="0">
                <a:latin typeface="Carlito"/>
                <a:cs typeface="Carlito"/>
              </a:rPr>
              <a:t>move through </a:t>
            </a:r>
            <a:r>
              <a:rPr sz="2400" spc="-4" dirty="0">
                <a:latin typeface="Carlito"/>
                <a:cs typeface="Carlito"/>
              </a:rPr>
              <a:t>the</a:t>
            </a:r>
            <a:r>
              <a:rPr sz="2400" spc="127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pipeline.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If </a:t>
            </a:r>
            <a:r>
              <a:rPr sz="2400" spc="-8" dirty="0">
                <a:latin typeface="Carlito"/>
                <a:cs typeface="Carlito"/>
              </a:rPr>
              <a:t>humans </a:t>
            </a:r>
            <a:r>
              <a:rPr sz="2400" spc="-11" dirty="0">
                <a:latin typeface="Carlito"/>
                <a:cs typeface="Carlito"/>
              </a:rPr>
              <a:t>are </a:t>
            </a:r>
            <a:r>
              <a:rPr sz="2400" spc="-15" dirty="0">
                <a:latin typeface="Carlito"/>
                <a:cs typeface="Carlito"/>
              </a:rPr>
              <a:t>involved, </a:t>
            </a:r>
            <a:r>
              <a:rPr sz="2400" spc="-8" dirty="0">
                <a:latin typeface="Carlito"/>
                <a:cs typeface="Carlito"/>
              </a:rPr>
              <a:t>cycle </a:t>
            </a:r>
            <a:r>
              <a:rPr sz="2400" spc="-4" dirty="0">
                <a:latin typeface="Carlito"/>
                <a:cs typeface="Carlito"/>
              </a:rPr>
              <a:t>time is much</a:t>
            </a:r>
            <a:r>
              <a:rPr sz="2400" spc="146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increased.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Continuous deployment depends </a:t>
            </a:r>
            <a:r>
              <a:rPr sz="2400" spc="-4" dirty="0">
                <a:latin typeface="Carlito"/>
                <a:cs typeface="Carlito"/>
              </a:rPr>
              <a:t>on </a:t>
            </a:r>
            <a:r>
              <a:rPr sz="2400" spc="-8" dirty="0">
                <a:latin typeface="Carlito"/>
                <a:cs typeface="Carlito"/>
              </a:rPr>
              <a:t>automated</a:t>
            </a:r>
            <a:r>
              <a:rPr sz="2400" spc="131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testing</a:t>
            </a:r>
            <a:r>
              <a:rPr sz="2100" spc="-8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714932"/>
            <a:ext cx="3004376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671" dirty="0"/>
              <a:t>T</a:t>
            </a:r>
            <a:r>
              <a:rPr spc="-41" dirty="0"/>
              <a:t>r</a:t>
            </a:r>
            <a:r>
              <a:rPr spc="-307" dirty="0"/>
              <a:t>a</a:t>
            </a:r>
            <a:r>
              <a:rPr spc="-270" dirty="0"/>
              <a:t>c</a:t>
            </a:r>
            <a:r>
              <a:rPr spc="-236" dirty="0"/>
              <a:t>e</a:t>
            </a:r>
            <a:r>
              <a:rPr spc="-319" dirty="0"/>
              <a:t>a</a:t>
            </a:r>
            <a:r>
              <a:rPr spc="-158" dirty="0"/>
              <a:t>b</a:t>
            </a:r>
            <a:r>
              <a:rPr spc="-26" dirty="0"/>
              <a:t>ili</a:t>
            </a:r>
            <a:r>
              <a:rPr spc="150" dirty="0"/>
              <a:t>t</a:t>
            </a:r>
            <a:r>
              <a:rPr spc="-19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828800"/>
            <a:ext cx="7069455" cy="2845490"/>
          </a:xfrm>
          <a:prstGeom prst="rect">
            <a:avLst/>
          </a:prstGeom>
        </p:spPr>
        <p:txBody>
          <a:bodyPr vert="horz" wrap="square" lIns="0" tIns="67151" rIns="0" bIns="0" rtlCol="0">
            <a:spAutoFit/>
          </a:bodyPr>
          <a:lstStyle/>
          <a:p>
            <a:pPr marL="180975" marR="532448" indent="-171450">
              <a:spcBef>
                <a:spcPts val="529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5" dirty="0">
                <a:latin typeface="Carlito"/>
                <a:cs typeface="Carlito"/>
              </a:rPr>
              <a:t>Traceability </a:t>
            </a:r>
            <a:r>
              <a:rPr sz="2400" dirty="0">
                <a:latin typeface="Carlito"/>
                <a:cs typeface="Carlito"/>
              </a:rPr>
              <a:t>is the ability </a:t>
            </a:r>
            <a:r>
              <a:rPr sz="2400" spc="-8" dirty="0">
                <a:latin typeface="Carlito"/>
                <a:cs typeface="Carlito"/>
              </a:rPr>
              <a:t>track </a:t>
            </a:r>
            <a:r>
              <a:rPr sz="2400" dirty="0">
                <a:latin typeface="Carlito"/>
                <a:cs typeface="Carlito"/>
              </a:rPr>
              <a:t>all of the </a:t>
            </a:r>
            <a:r>
              <a:rPr sz="2400" spc="-4" dirty="0">
                <a:latin typeface="Carlito"/>
                <a:cs typeface="Carlito"/>
              </a:rPr>
              <a:t>elements </a:t>
            </a:r>
            <a:r>
              <a:rPr sz="2400" dirty="0">
                <a:latin typeface="Carlito"/>
                <a:cs typeface="Carlito"/>
              </a:rPr>
              <a:t>of a service in  </a:t>
            </a:r>
            <a:r>
              <a:rPr sz="2400" spc="-4" dirty="0">
                <a:latin typeface="Carlito"/>
                <a:cs typeface="Carlito"/>
              </a:rPr>
              <a:t>production.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293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rlito"/>
                <a:cs typeface="Carlito"/>
              </a:rPr>
              <a:t>This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includes</a:t>
            </a:r>
          </a:p>
          <a:p>
            <a:pPr marL="523875" lvl="1" indent="-171926">
              <a:spcBef>
                <a:spcPts val="371"/>
              </a:spcBef>
              <a:buFont typeface="Arial"/>
              <a:buChar char="•"/>
              <a:tabLst>
                <a:tab pos="523875" algn="l"/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code </a:t>
            </a:r>
            <a:r>
              <a:rPr sz="2400" spc="-4" dirty="0">
                <a:latin typeface="Carlito"/>
                <a:cs typeface="Carlito"/>
              </a:rPr>
              <a:t>and </a:t>
            </a:r>
            <a:r>
              <a:rPr sz="2400" spc="-8" dirty="0">
                <a:latin typeface="Carlito"/>
                <a:cs typeface="Carlito"/>
              </a:rPr>
              <a:t>dependencies that are </a:t>
            </a:r>
            <a:r>
              <a:rPr sz="2400" spc="-4" dirty="0">
                <a:latin typeface="Carlito"/>
                <a:cs typeface="Carlito"/>
              </a:rPr>
              <a:t>included in </a:t>
            </a:r>
            <a:r>
              <a:rPr sz="2400" spc="-8" dirty="0">
                <a:latin typeface="Carlito"/>
                <a:cs typeface="Carlito"/>
              </a:rPr>
              <a:t>that</a:t>
            </a:r>
            <a:r>
              <a:rPr sz="2400" spc="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service.</a:t>
            </a:r>
          </a:p>
          <a:p>
            <a:pPr marL="523875" lvl="1" indent="-171926">
              <a:spcBef>
                <a:spcPts val="353"/>
              </a:spcBef>
              <a:buFont typeface="Arial"/>
              <a:buChar char="•"/>
              <a:tabLst>
                <a:tab pos="523875" algn="l"/>
                <a:tab pos="524351" algn="l"/>
              </a:tabLst>
            </a:pPr>
            <a:r>
              <a:rPr sz="2400" spc="-8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test </a:t>
            </a:r>
            <a:r>
              <a:rPr sz="2400" spc="-8" dirty="0">
                <a:latin typeface="Carlito"/>
                <a:cs typeface="Carlito"/>
              </a:rPr>
              <a:t>cases that </a:t>
            </a:r>
            <a:r>
              <a:rPr sz="2400" spc="-11" dirty="0">
                <a:latin typeface="Carlito"/>
                <a:cs typeface="Carlito"/>
              </a:rPr>
              <a:t>were </a:t>
            </a:r>
            <a:r>
              <a:rPr sz="2400" spc="-4" dirty="0">
                <a:latin typeface="Carlito"/>
                <a:cs typeface="Carlito"/>
              </a:rPr>
              <a:t>run on </a:t>
            </a:r>
            <a:r>
              <a:rPr sz="2400" spc="-11" dirty="0">
                <a:latin typeface="Carlito"/>
                <a:cs typeface="Carlito"/>
              </a:rPr>
              <a:t>that</a:t>
            </a:r>
            <a:r>
              <a:rPr sz="2400" spc="68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service</a:t>
            </a:r>
          </a:p>
          <a:p>
            <a:pPr marL="523875" lvl="1" indent="-171926">
              <a:spcBef>
                <a:spcPts val="353"/>
              </a:spcBef>
              <a:buFont typeface="Arial"/>
              <a:buChar char="•"/>
              <a:tabLst>
                <a:tab pos="523875" algn="l"/>
                <a:tab pos="524351" algn="l"/>
              </a:tabLst>
            </a:pPr>
            <a:r>
              <a:rPr sz="2400" spc="-8" dirty="0">
                <a:latin typeface="Carlito"/>
                <a:cs typeface="Carlito"/>
              </a:rPr>
              <a:t>The tools that </a:t>
            </a:r>
            <a:r>
              <a:rPr sz="2400" spc="-11" dirty="0">
                <a:latin typeface="Carlito"/>
                <a:cs typeface="Carlito"/>
              </a:rPr>
              <a:t>were </a:t>
            </a:r>
            <a:r>
              <a:rPr sz="2400" spc="-4" dirty="0">
                <a:latin typeface="Carlito"/>
                <a:cs typeface="Carlito"/>
              </a:rPr>
              <a:t>used </a:t>
            </a:r>
            <a:r>
              <a:rPr sz="2400" spc="-11" dirty="0">
                <a:latin typeface="Carlito"/>
                <a:cs typeface="Carlito"/>
              </a:rPr>
              <a:t>to produce </a:t>
            </a:r>
            <a:r>
              <a:rPr sz="2400" spc="-4" dirty="0">
                <a:latin typeface="Carlito"/>
                <a:cs typeface="Carlito"/>
              </a:rPr>
              <a:t>the</a:t>
            </a:r>
            <a:r>
              <a:rPr sz="2400" spc="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service.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714932"/>
            <a:ext cx="3004376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671" dirty="0"/>
              <a:t>T</a:t>
            </a:r>
            <a:r>
              <a:rPr spc="-41" dirty="0"/>
              <a:t>r</a:t>
            </a:r>
            <a:r>
              <a:rPr spc="-307" dirty="0"/>
              <a:t>a</a:t>
            </a:r>
            <a:r>
              <a:rPr spc="-270" dirty="0"/>
              <a:t>c</a:t>
            </a:r>
            <a:r>
              <a:rPr spc="-236" dirty="0"/>
              <a:t>e</a:t>
            </a:r>
            <a:r>
              <a:rPr spc="-319" dirty="0"/>
              <a:t>a</a:t>
            </a:r>
            <a:r>
              <a:rPr spc="-158" dirty="0"/>
              <a:t>b</a:t>
            </a:r>
            <a:r>
              <a:rPr spc="-26" dirty="0"/>
              <a:t>ili</a:t>
            </a:r>
            <a:r>
              <a:rPr spc="150" dirty="0"/>
              <a:t>t</a:t>
            </a:r>
            <a:r>
              <a:rPr spc="-19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828800"/>
            <a:ext cx="7069455" cy="1914466"/>
          </a:xfrm>
          <a:prstGeom prst="rect">
            <a:avLst/>
          </a:prstGeom>
        </p:spPr>
        <p:txBody>
          <a:bodyPr vert="horz" wrap="square" lIns="0" tIns="67151" rIns="0" bIns="0" rtlCol="0">
            <a:spAutoFit/>
          </a:bodyPr>
          <a:lstStyle/>
          <a:p>
            <a:pPr marL="180975" indent="-171450">
              <a:spcBef>
                <a:spcPts val="278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1" dirty="0">
                <a:latin typeface="Carlito"/>
                <a:cs typeface="Carlito"/>
              </a:rPr>
              <a:t>Traceability </a:t>
            </a:r>
            <a:r>
              <a:rPr sz="2400" spc="-8" dirty="0">
                <a:latin typeface="Carlito"/>
                <a:cs typeface="Carlito"/>
              </a:rPr>
              <a:t>information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kept </a:t>
            </a:r>
            <a:r>
              <a:rPr sz="2400" dirty="0">
                <a:latin typeface="Carlito"/>
                <a:cs typeface="Carlito"/>
              </a:rPr>
              <a:t>in an </a:t>
            </a:r>
            <a:r>
              <a:rPr sz="2400" spc="-4" dirty="0">
                <a:latin typeface="Carlito"/>
                <a:cs typeface="Carlito"/>
              </a:rPr>
              <a:t>artifact database. 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buFont typeface="Arial"/>
              <a:buChar char="•"/>
              <a:tabLst>
                <a:tab pos="523875" algn="l"/>
                <a:tab pos="524351" algn="l"/>
              </a:tabLst>
            </a:pPr>
            <a:r>
              <a:rPr sz="2400" spc="-11" dirty="0">
                <a:latin typeface="Carlito"/>
                <a:cs typeface="Carlito"/>
              </a:rPr>
              <a:t>code version</a:t>
            </a:r>
            <a:r>
              <a:rPr sz="2400" spc="-4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numbers,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buFont typeface="Arial"/>
              <a:buChar char="•"/>
              <a:tabLst>
                <a:tab pos="523875" algn="l"/>
                <a:tab pos="524351" algn="l"/>
              </a:tabLst>
            </a:pPr>
            <a:r>
              <a:rPr sz="2400" spc="-8" dirty="0">
                <a:latin typeface="Carlito"/>
                <a:cs typeface="Carlito"/>
              </a:rPr>
              <a:t>dependency </a:t>
            </a:r>
            <a:r>
              <a:rPr sz="2400" spc="-11" dirty="0">
                <a:latin typeface="Carlito"/>
                <a:cs typeface="Carlito"/>
              </a:rPr>
              <a:t>version</a:t>
            </a:r>
            <a:r>
              <a:rPr sz="2400" spc="8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numbers,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buFont typeface="Arial"/>
              <a:buChar char="•"/>
              <a:tabLst>
                <a:tab pos="523875" algn="l"/>
                <a:tab pos="524351" algn="l"/>
              </a:tabLst>
            </a:pPr>
            <a:r>
              <a:rPr sz="2400" spc="-11" dirty="0">
                <a:latin typeface="Carlito"/>
                <a:cs typeface="Carlito"/>
              </a:rPr>
              <a:t>test version</a:t>
            </a:r>
            <a:r>
              <a:rPr sz="2400" spc="-4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numbers,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buFont typeface="Arial"/>
              <a:buChar char="•"/>
              <a:tabLst>
                <a:tab pos="523875" algn="l"/>
                <a:tab pos="524351" algn="l"/>
              </a:tabLst>
            </a:pPr>
            <a:r>
              <a:rPr sz="2400" spc="-8" dirty="0">
                <a:latin typeface="Carlito"/>
                <a:cs typeface="Carlito"/>
              </a:rPr>
              <a:t>tool version</a:t>
            </a:r>
            <a:r>
              <a:rPr sz="2400" spc="-56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numbers.</a:t>
            </a:r>
            <a:endParaRPr sz="2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194670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904447"/>
            <a:ext cx="3979736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69" dirty="0"/>
              <a:t>Repeatability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562850" cy="4275049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00514" indent="-171450">
              <a:spcBef>
                <a:spcPts val="35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Repeatability </a:t>
            </a:r>
            <a:r>
              <a:rPr sz="2400" spc="-4" dirty="0">
                <a:latin typeface="Carlito"/>
                <a:cs typeface="Carlito"/>
              </a:rPr>
              <a:t>means </a:t>
            </a:r>
            <a:r>
              <a:rPr sz="2400" spc="-8" dirty="0">
                <a:latin typeface="Carlito"/>
                <a:cs typeface="Carlito"/>
              </a:rPr>
              <a:t>that </a:t>
            </a:r>
            <a:r>
              <a:rPr sz="2400" spc="-4" dirty="0">
                <a:latin typeface="Carlito"/>
                <a:cs typeface="Carlito"/>
              </a:rPr>
              <a:t>if </a:t>
            </a:r>
            <a:r>
              <a:rPr sz="2400" spc="-15" dirty="0">
                <a:latin typeface="Carlito"/>
                <a:cs typeface="Carlito"/>
              </a:rPr>
              <a:t>you </a:t>
            </a:r>
            <a:r>
              <a:rPr sz="2400" spc="-11" dirty="0">
                <a:latin typeface="Carlito"/>
                <a:cs typeface="Carlito"/>
              </a:rPr>
              <a:t>perform </a:t>
            </a:r>
            <a:r>
              <a:rPr sz="2400" spc="-4" dirty="0">
                <a:latin typeface="Carlito"/>
                <a:cs typeface="Carlito"/>
              </a:rPr>
              <a:t>the same </a:t>
            </a:r>
            <a:r>
              <a:rPr sz="2400" dirty="0">
                <a:latin typeface="Carlito"/>
                <a:cs typeface="Carlito"/>
              </a:rPr>
              <a:t>action </a:t>
            </a:r>
            <a:r>
              <a:rPr sz="2400" spc="-4" dirty="0">
                <a:latin typeface="Carlito"/>
                <a:cs typeface="Carlito"/>
              </a:rPr>
              <a:t>with the  same </a:t>
            </a:r>
            <a:r>
              <a:rPr sz="2400" spc="-8" dirty="0">
                <a:latin typeface="Carlito"/>
                <a:cs typeface="Carlito"/>
              </a:rPr>
              <a:t>artifacts, </a:t>
            </a:r>
            <a:r>
              <a:rPr sz="2400" spc="-15" dirty="0">
                <a:latin typeface="Carlito"/>
                <a:cs typeface="Carlito"/>
              </a:rPr>
              <a:t>you </a:t>
            </a:r>
            <a:r>
              <a:rPr sz="2400" spc="-8" dirty="0">
                <a:latin typeface="Carlito"/>
                <a:cs typeface="Carlito"/>
              </a:rPr>
              <a:t>should </a:t>
            </a:r>
            <a:r>
              <a:rPr sz="2400" spc="-11" dirty="0">
                <a:latin typeface="Carlito"/>
                <a:cs typeface="Carlito"/>
              </a:rPr>
              <a:t>get </a:t>
            </a:r>
            <a:r>
              <a:rPr sz="2400" spc="-4" dirty="0">
                <a:latin typeface="Carlito"/>
                <a:cs typeface="Carlito"/>
              </a:rPr>
              <a:t>the same</a:t>
            </a:r>
            <a:r>
              <a:rPr sz="2400" spc="109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result.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6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This </a:t>
            </a:r>
            <a:r>
              <a:rPr sz="2400" spc="-4" dirty="0">
                <a:latin typeface="Carlito"/>
                <a:cs typeface="Carlito"/>
              </a:rPr>
              <a:t>is </a:t>
            </a:r>
            <a:r>
              <a:rPr sz="2400" spc="-8" dirty="0">
                <a:latin typeface="Carlito"/>
                <a:cs typeface="Carlito"/>
              </a:rPr>
              <a:t>not </a:t>
            </a:r>
            <a:r>
              <a:rPr sz="2400" spc="-4" dirty="0">
                <a:latin typeface="Carlito"/>
                <a:cs typeface="Carlito"/>
              </a:rPr>
              <a:t>as trivial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4" dirty="0">
                <a:latin typeface="Carlito"/>
                <a:cs typeface="Carlito"/>
              </a:rPr>
              <a:t>it </a:t>
            </a:r>
            <a:r>
              <a:rPr sz="2400" spc="-8" dirty="0">
                <a:latin typeface="Carlito"/>
                <a:cs typeface="Carlito"/>
              </a:rPr>
              <a:t>sounds. </a:t>
            </a:r>
            <a:r>
              <a:rPr sz="2400" spc="-15" dirty="0">
                <a:latin typeface="Carlito"/>
                <a:cs typeface="Carlito"/>
              </a:rPr>
              <a:t>For</a:t>
            </a:r>
            <a:r>
              <a:rPr sz="2400" spc="135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example,</a:t>
            </a:r>
            <a:endParaRPr sz="2400" dirty="0">
              <a:latin typeface="Carlito"/>
              <a:cs typeface="Carlito"/>
            </a:endParaRPr>
          </a:p>
          <a:p>
            <a:pPr marL="523875" marR="3810" lvl="1" indent="-171450">
              <a:spcBef>
                <a:spcPts val="390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1" dirty="0">
                <a:latin typeface="Carlito"/>
                <a:cs typeface="Carlito"/>
              </a:rPr>
              <a:t>Your </a:t>
            </a:r>
            <a:r>
              <a:rPr sz="2400" spc="-4" dirty="0">
                <a:latin typeface="Carlito"/>
                <a:cs typeface="Carlito"/>
              </a:rPr>
              <a:t>build </a:t>
            </a:r>
            <a:r>
              <a:rPr sz="2400" spc="-8" dirty="0">
                <a:latin typeface="Carlito"/>
                <a:cs typeface="Carlito"/>
              </a:rPr>
              <a:t>process </a:t>
            </a:r>
            <a:r>
              <a:rPr sz="2400" spc="-11" dirty="0">
                <a:latin typeface="Carlito"/>
                <a:cs typeface="Carlito"/>
              </a:rPr>
              <a:t>fetches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latest version </a:t>
            </a:r>
            <a:r>
              <a:rPr sz="2400" spc="-8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dependency.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next </a:t>
            </a:r>
            <a:r>
              <a:rPr sz="2400" dirty="0">
                <a:latin typeface="Carlito"/>
                <a:cs typeface="Carlito"/>
              </a:rPr>
              <a:t>time  </a:t>
            </a:r>
            <a:r>
              <a:rPr sz="2400" spc="-8" dirty="0">
                <a:latin typeface="Carlito"/>
                <a:cs typeface="Carlito"/>
              </a:rPr>
              <a:t>you </a:t>
            </a:r>
            <a:r>
              <a:rPr sz="2400" spc="-15" dirty="0">
                <a:latin typeface="Carlito"/>
                <a:cs typeface="Carlito"/>
              </a:rPr>
              <a:t>execute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4" dirty="0">
                <a:latin typeface="Carlito"/>
                <a:cs typeface="Carlito"/>
              </a:rPr>
              <a:t>build </a:t>
            </a:r>
            <a:r>
              <a:rPr sz="2400" spc="-8" dirty="0">
                <a:latin typeface="Carlito"/>
                <a:cs typeface="Carlito"/>
              </a:rPr>
              <a:t>process,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4" dirty="0">
                <a:latin typeface="Carlito"/>
                <a:cs typeface="Carlito"/>
              </a:rPr>
              <a:t>new </a:t>
            </a:r>
            <a:r>
              <a:rPr sz="2400" spc="-11" dirty="0">
                <a:latin typeface="Carlito"/>
                <a:cs typeface="Carlito"/>
              </a:rPr>
              <a:t>version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4" dirty="0">
                <a:latin typeface="Carlito"/>
                <a:cs typeface="Carlito"/>
              </a:rPr>
              <a:t>dependency </a:t>
            </a:r>
            <a:r>
              <a:rPr sz="2400" spc="-11" dirty="0">
                <a:latin typeface="Carlito"/>
                <a:cs typeface="Carlito"/>
              </a:rPr>
              <a:t>may </a:t>
            </a:r>
            <a:r>
              <a:rPr sz="2400" spc="-15" dirty="0">
                <a:latin typeface="Carlito"/>
                <a:cs typeface="Carlito"/>
              </a:rPr>
              <a:t>have  </a:t>
            </a:r>
            <a:r>
              <a:rPr sz="2400" spc="-4" dirty="0">
                <a:latin typeface="Carlito"/>
                <a:cs typeface="Carlito"/>
              </a:rPr>
              <a:t>been</a:t>
            </a:r>
            <a:r>
              <a:rPr sz="2400" spc="-8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released.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61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One </a:t>
            </a:r>
            <a:r>
              <a:rPr sz="2400" spc="-11" dirty="0">
                <a:latin typeface="Carlito"/>
                <a:cs typeface="Carlito"/>
              </a:rPr>
              <a:t>test </a:t>
            </a:r>
            <a:r>
              <a:rPr sz="2400" spc="-4" dirty="0">
                <a:latin typeface="Carlito"/>
                <a:cs typeface="Carlito"/>
              </a:rPr>
              <a:t>modifies some </a:t>
            </a:r>
            <a:r>
              <a:rPr sz="2400" spc="-8" dirty="0">
                <a:latin typeface="Carlito"/>
                <a:cs typeface="Carlito"/>
              </a:rPr>
              <a:t>values </a:t>
            </a:r>
            <a:r>
              <a:rPr sz="2400" dirty="0">
                <a:latin typeface="Carlito"/>
                <a:cs typeface="Carlito"/>
              </a:rPr>
              <a:t>in the </a:t>
            </a:r>
            <a:r>
              <a:rPr sz="2400" spc="-8" dirty="0">
                <a:latin typeface="Carlito"/>
                <a:cs typeface="Carlito"/>
              </a:rPr>
              <a:t>database. If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4" dirty="0">
                <a:latin typeface="Carlito"/>
                <a:cs typeface="Carlito"/>
              </a:rPr>
              <a:t>original </a:t>
            </a:r>
            <a:r>
              <a:rPr sz="2400" spc="-8" dirty="0">
                <a:latin typeface="Carlito"/>
                <a:cs typeface="Carlito"/>
              </a:rPr>
              <a:t>values </a:t>
            </a:r>
            <a:r>
              <a:rPr sz="2400" spc="-11" dirty="0">
                <a:latin typeface="Carlito"/>
                <a:cs typeface="Carlito"/>
              </a:rPr>
              <a:t>are</a:t>
            </a:r>
            <a:r>
              <a:rPr sz="2400" spc="56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not</a:t>
            </a:r>
            <a:r>
              <a:rPr lang="en-US" sz="2400" spc="-4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restored, </a:t>
            </a:r>
            <a:r>
              <a:rPr sz="2400" spc="-8" dirty="0">
                <a:latin typeface="Carlito"/>
                <a:cs typeface="Carlito"/>
              </a:rPr>
              <a:t>subsequent tests </a:t>
            </a:r>
            <a:r>
              <a:rPr sz="2400" dirty="0">
                <a:latin typeface="Carlito"/>
                <a:cs typeface="Carlito"/>
              </a:rPr>
              <a:t>will </a:t>
            </a:r>
            <a:r>
              <a:rPr sz="2400" spc="-4" dirty="0">
                <a:latin typeface="Carlito"/>
                <a:cs typeface="Carlito"/>
              </a:rPr>
              <a:t>not </a:t>
            </a:r>
            <a:r>
              <a:rPr sz="2400" spc="-8" dirty="0">
                <a:latin typeface="Carlito"/>
                <a:cs typeface="Carlito"/>
              </a:rPr>
              <a:t>produce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4" dirty="0">
                <a:latin typeface="Carlito"/>
                <a:cs typeface="Carlito"/>
              </a:rPr>
              <a:t>same</a:t>
            </a:r>
            <a:r>
              <a:rPr sz="2400" spc="-19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results.</a:t>
            </a:r>
            <a:endParaRPr lang="en-US" sz="2400" spc="-4" dirty="0">
              <a:latin typeface="Carlito"/>
              <a:cs typeface="Carlito"/>
            </a:endParaRPr>
          </a:p>
          <a:p>
            <a:pPr marL="523875" lvl="1" indent="-171926">
              <a:spcBef>
                <a:spcPts val="161"/>
              </a:spcBef>
              <a:buFont typeface="Arial"/>
              <a:buChar char="•"/>
              <a:tabLst>
                <a:tab pos="524351" algn="l"/>
              </a:tabLst>
            </a:pP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B5B82-1406-8207-E3ED-DBCB5282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Flaky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3EF86-F0BD-FC2A-9DFE-38BEF697F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Sometimes tests are not repeatable for a different reason. So called </a:t>
            </a:r>
            <a:r>
              <a:rPr lang="en-US" sz="2400" i="1" dirty="0"/>
              <a:t>flaky tests</a:t>
            </a:r>
            <a:r>
              <a:rPr lang="en-US" sz="2400" dirty="0"/>
              <a:t>.</a:t>
            </a:r>
          </a:p>
          <a:p>
            <a:r>
              <a:rPr lang="en-US" sz="2400" dirty="0"/>
              <a:t>One cause could be parallelism in the system.  Two different executions of a test could take different paths</a:t>
            </a:r>
            <a:r>
              <a:rPr lang="en-US" sz="2400" baseline="0" dirty="0"/>
              <a:t> because of timing differences with parallel threads.</a:t>
            </a:r>
          </a:p>
          <a:p>
            <a:r>
              <a:rPr lang="en-US" sz="2400" baseline="0" dirty="0"/>
              <a:t>Log examination is a method for resolving flaky tests.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4166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990600"/>
            <a:ext cx="2654999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84" dirty="0"/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619048" cy="3324147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lang="en-US" sz="2400" spc="-4">
                <a:latin typeface="Carlito"/>
                <a:cs typeface="Carlito"/>
              </a:rPr>
              <a:t>15-20</a:t>
            </a:r>
            <a:r>
              <a:rPr sz="2400" spc="-4">
                <a:latin typeface="Carlito"/>
                <a:cs typeface="Carlito"/>
              </a:rPr>
              <a:t>%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spc="-8" dirty="0">
                <a:latin typeface="Carlito"/>
                <a:cs typeface="Carlito"/>
              </a:rPr>
              <a:t>security breaches </a:t>
            </a:r>
            <a:r>
              <a:rPr sz="2400" spc="-11" dirty="0">
                <a:latin typeface="Carlito"/>
                <a:cs typeface="Carlito"/>
              </a:rPr>
              <a:t>are </a:t>
            </a:r>
            <a:r>
              <a:rPr sz="2400" spc="-4" dirty="0">
                <a:latin typeface="Carlito"/>
                <a:cs typeface="Carlito"/>
              </a:rPr>
              <a:t>caused </a:t>
            </a:r>
            <a:r>
              <a:rPr sz="2400" spc="-11" dirty="0">
                <a:latin typeface="Carlito"/>
                <a:cs typeface="Carlito"/>
              </a:rPr>
              <a:t>by</a:t>
            </a:r>
            <a:r>
              <a:rPr sz="2400" spc="86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insiders.</a:t>
            </a:r>
            <a:endParaRPr sz="2400" dirty="0">
              <a:latin typeface="Carlito"/>
              <a:cs typeface="Carlito"/>
            </a:endParaRPr>
          </a:p>
          <a:p>
            <a:pPr marL="180975" marR="663416" indent="-171450">
              <a:spcBef>
                <a:spcPts val="7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23" dirty="0">
                <a:latin typeface="Carlito"/>
                <a:cs typeface="Carlito"/>
              </a:rPr>
              <a:t>Techniques </a:t>
            </a:r>
            <a:r>
              <a:rPr sz="2400" spc="-11" dirty="0">
                <a:latin typeface="Carlito"/>
                <a:cs typeface="Carlito"/>
              </a:rPr>
              <a:t>to </a:t>
            </a:r>
            <a:r>
              <a:rPr sz="2400" spc="-8" dirty="0">
                <a:latin typeface="Carlito"/>
                <a:cs typeface="Carlito"/>
              </a:rPr>
              <a:t>reduce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possibility </a:t>
            </a:r>
            <a:r>
              <a:rPr sz="2400" spc="-4" dirty="0">
                <a:latin typeface="Carlito"/>
                <a:cs typeface="Carlito"/>
              </a:rPr>
              <a:t>of an </a:t>
            </a:r>
            <a:r>
              <a:rPr sz="2400" spc="-8" dirty="0">
                <a:latin typeface="Carlito"/>
                <a:cs typeface="Carlito"/>
              </a:rPr>
              <a:t>insider </a:t>
            </a:r>
            <a:r>
              <a:rPr sz="2400" spc="-11" dirty="0">
                <a:latin typeface="Carlito"/>
                <a:cs typeface="Carlito"/>
              </a:rPr>
              <a:t>attack </a:t>
            </a:r>
            <a:r>
              <a:rPr sz="2400" spc="-4" dirty="0">
                <a:latin typeface="Carlito"/>
                <a:cs typeface="Carlito"/>
              </a:rPr>
              <a:t>on the  </a:t>
            </a:r>
            <a:r>
              <a:rPr sz="2400" spc="-8" dirty="0">
                <a:latin typeface="Carlito"/>
                <a:cs typeface="Carlito"/>
              </a:rPr>
              <a:t>pipeline</a:t>
            </a:r>
            <a:r>
              <a:rPr sz="2400" spc="11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are</a:t>
            </a:r>
            <a:endParaRPr sz="2400" dirty="0">
              <a:latin typeface="Carlito"/>
              <a:cs typeface="Carlito"/>
            </a:endParaRPr>
          </a:p>
          <a:p>
            <a:pPr marL="575310" lvl="1" indent="-223361">
              <a:spcBef>
                <a:spcPts val="521"/>
              </a:spcBef>
              <a:buFont typeface="Arial"/>
              <a:buChar char="•"/>
              <a:tabLst>
                <a:tab pos="575310" algn="l"/>
                <a:tab pos="575786" algn="l"/>
              </a:tabLst>
            </a:pPr>
            <a:r>
              <a:rPr sz="2400" spc="-4" dirty="0">
                <a:latin typeface="Carlito"/>
                <a:cs typeface="Carlito"/>
              </a:rPr>
              <a:t>Limiting </a:t>
            </a:r>
            <a:r>
              <a:rPr sz="2400" dirty="0">
                <a:latin typeface="Carlito"/>
                <a:cs typeface="Carlito"/>
              </a:rPr>
              <a:t>access </a:t>
            </a:r>
            <a:r>
              <a:rPr sz="2400" spc="-11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4" dirty="0">
                <a:latin typeface="Carlito"/>
                <a:cs typeface="Carlito"/>
              </a:rPr>
              <a:t>pipeline</a:t>
            </a:r>
            <a:r>
              <a:rPr sz="2400" spc="-53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tools,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533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11" dirty="0">
                <a:latin typeface="Carlito"/>
                <a:cs typeface="Carlito"/>
              </a:rPr>
              <a:t>keeping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record </a:t>
            </a:r>
            <a:r>
              <a:rPr sz="2400" spc="-4" dirty="0">
                <a:latin typeface="Carlito"/>
                <a:cs typeface="Carlito"/>
              </a:rPr>
              <a:t>of changes </a:t>
            </a:r>
            <a:r>
              <a:rPr sz="2400" dirty="0">
                <a:latin typeface="Carlito"/>
                <a:cs typeface="Carlito"/>
              </a:rPr>
              <a:t>and the </a:t>
            </a:r>
            <a:r>
              <a:rPr sz="2400" spc="-8" dirty="0">
                <a:latin typeface="Carlito"/>
                <a:cs typeface="Carlito"/>
              </a:rPr>
              <a:t>originator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changes,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540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Notifying team members </a:t>
            </a:r>
            <a:r>
              <a:rPr sz="2400" spc="-8" dirty="0">
                <a:latin typeface="Carlito"/>
                <a:cs typeface="Carlito"/>
              </a:rPr>
              <a:t>that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4" dirty="0">
                <a:latin typeface="Carlito"/>
                <a:cs typeface="Carlito"/>
              </a:rPr>
              <a:t>pipeline </a:t>
            </a:r>
            <a:r>
              <a:rPr sz="2400" spc="-11" dirty="0">
                <a:latin typeface="Carlito"/>
                <a:cs typeface="Carlito"/>
              </a:rPr>
              <a:t>tool </a:t>
            </a:r>
            <a:r>
              <a:rPr sz="2400" spc="-4" dirty="0">
                <a:latin typeface="Carlito"/>
                <a:cs typeface="Carlito"/>
              </a:rPr>
              <a:t>has been </a:t>
            </a:r>
            <a:r>
              <a:rPr sz="2400" spc="-8" dirty="0">
                <a:latin typeface="Carlito"/>
                <a:cs typeface="Carlito"/>
              </a:rPr>
              <a:t>updated </a:t>
            </a:r>
            <a:r>
              <a:rPr sz="2400" spc="-4" dirty="0">
                <a:latin typeface="Carlito"/>
                <a:cs typeface="Carlito"/>
              </a:rPr>
              <a:t>or</a:t>
            </a:r>
            <a:r>
              <a:rPr sz="2400" spc="-34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modified</a:t>
            </a:r>
            <a:r>
              <a:rPr sz="1800" dirty="0">
                <a:latin typeface="Carlito"/>
                <a:cs typeface="Carlito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9144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811">
              <a:spcBef>
                <a:spcPts val="79"/>
              </a:spcBef>
            </a:pPr>
            <a:r>
              <a:rPr spc="-236" dirty="0"/>
              <a:t>Discussion</a:t>
            </a:r>
            <a:r>
              <a:rPr spc="-285" dirty="0"/>
              <a:t> </a:t>
            </a:r>
            <a:r>
              <a:rPr spc="-169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6829901" cy="1994937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395764" marR="3810" indent="-386715">
              <a:spcBef>
                <a:spcPts val="356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rlito"/>
                <a:cs typeface="Carlito"/>
              </a:rPr>
              <a:t>What </a:t>
            </a:r>
            <a:r>
              <a:rPr sz="2400" spc="-11" dirty="0">
                <a:latin typeface="Carlito"/>
                <a:cs typeface="Carlito"/>
              </a:rPr>
              <a:t>are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tradeoffs </a:t>
            </a:r>
            <a:r>
              <a:rPr sz="2400" spc="-8" dirty="0">
                <a:latin typeface="Carlito"/>
                <a:cs typeface="Carlito"/>
              </a:rPr>
              <a:t>between doing quality </a:t>
            </a:r>
            <a:r>
              <a:rPr sz="2400" spc="-11" dirty="0">
                <a:latin typeface="Carlito"/>
                <a:cs typeface="Carlito"/>
              </a:rPr>
              <a:t>testing </a:t>
            </a:r>
            <a:r>
              <a:rPr sz="2400" spc="-4" dirty="0">
                <a:latin typeface="Carlito"/>
                <a:cs typeface="Carlito"/>
              </a:rPr>
              <a:t>in the  </a:t>
            </a:r>
            <a:r>
              <a:rPr sz="2400" spc="-15" dirty="0">
                <a:latin typeface="Carlito"/>
                <a:cs typeface="Carlito"/>
              </a:rPr>
              <a:t>integration step </a:t>
            </a:r>
            <a:r>
              <a:rPr sz="2400" spc="-4" dirty="0">
                <a:latin typeface="Carlito"/>
                <a:cs typeface="Carlito"/>
              </a:rPr>
              <a:t>and </a:t>
            </a:r>
            <a:r>
              <a:rPr sz="2400" spc="-8" dirty="0">
                <a:latin typeface="Carlito"/>
                <a:cs typeface="Carlito"/>
              </a:rPr>
              <a:t>doing </a:t>
            </a:r>
            <a:r>
              <a:rPr sz="2400" spc="-4" dirty="0">
                <a:latin typeface="Carlito"/>
                <a:cs typeface="Carlito"/>
              </a:rPr>
              <a:t>it </a:t>
            </a:r>
            <a:r>
              <a:rPr sz="2400" spc="-8" dirty="0">
                <a:latin typeface="Carlito"/>
                <a:cs typeface="Carlito"/>
              </a:rPr>
              <a:t>in </a:t>
            </a:r>
            <a:r>
              <a:rPr sz="2400" spc="-4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separate </a:t>
            </a:r>
            <a:r>
              <a:rPr sz="2400" spc="-11" dirty="0">
                <a:latin typeface="Carlito"/>
                <a:cs typeface="Carlito"/>
              </a:rPr>
              <a:t>staging</a:t>
            </a:r>
            <a:r>
              <a:rPr sz="2400" spc="113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step?</a:t>
            </a:r>
            <a:endParaRPr sz="2400" dirty="0">
              <a:latin typeface="Carlito"/>
              <a:cs typeface="Carlito"/>
            </a:endParaRPr>
          </a:p>
          <a:p>
            <a:pPr marL="395764" marR="29051" indent="-386715">
              <a:spcBef>
                <a:spcPts val="754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rlito"/>
                <a:cs typeface="Carlito"/>
              </a:rPr>
              <a:t>What </a:t>
            </a:r>
            <a:r>
              <a:rPr sz="2400" spc="-4" dirty="0">
                <a:latin typeface="Carlito"/>
                <a:cs typeface="Carlito"/>
              </a:rPr>
              <a:t>is the </a:t>
            </a:r>
            <a:r>
              <a:rPr sz="2400" spc="-8" dirty="0">
                <a:latin typeface="Carlito"/>
                <a:cs typeface="Carlito"/>
              </a:rPr>
              <a:t>relation between cycle </a:t>
            </a:r>
            <a:r>
              <a:rPr sz="2400" spc="-4" dirty="0">
                <a:latin typeface="Carlito"/>
                <a:cs typeface="Carlito"/>
              </a:rPr>
              <a:t>time and the </a:t>
            </a:r>
            <a:r>
              <a:rPr sz="2400" spc="-8" dirty="0">
                <a:latin typeface="Carlito"/>
                <a:cs typeface="Carlito"/>
              </a:rPr>
              <a:t>number of  deployments </a:t>
            </a:r>
            <a:r>
              <a:rPr sz="2400" spc="-4" dirty="0">
                <a:latin typeface="Carlito"/>
                <a:cs typeface="Carlito"/>
              </a:rPr>
              <a:t>per</a:t>
            </a:r>
            <a:r>
              <a:rPr sz="2400" spc="26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day?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990600"/>
            <a:ext cx="23715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24" dirty="0"/>
              <a:t>Outline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59711" y="5705989"/>
            <a:ext cx="115253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930"/>
              </a:lnSpc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Carlito"/>
                <a:cs typeface="Carlito"/>
              </a:rPr>
              <a:pPr marL="28575">
                <a:lnSpc>
                  <a:spcPts val="930"/>
                </a:lnSpc>
              </a:pPr>
              <a:t>2</a:t>
            </a:fld>
            <a:endParaRPr sz="9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4646296" cy="2980464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800" b="1" spc="-8" dirty="0">
                <a:latin typeface="Carlito"/>
                <a:cs typeface="Carlito"/>
              </a:rPr>
              <a:t>Overview</a:t>
            </a:r>
            <a:endParaRPr sz="2800" dirty="0">
              <a:latin typeface="Carlito"/>
              <a:cs typeface="Carlito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800" spc="-15" dirty="0">
                <a:latin typeface="Carlito"/>
                <a:cs typeface="Carlito"/>
              </a:rPr>
              <a:t>Environments</a:t>
            </a:r>
            <a:endParaRPr sz="2800" dirty="0">
              <a:latin typeface="Carlito"/>
              <a:cs typeface="Carlito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800" spc="-8" dirty="0">
                <a:latin typeface="Carlito"/>
                <a:cs typeface="Carlito"/>
              </a:rPr>
              <a:t>Development </a:t>
            </a:r>
            <a:r>
              <a:rPr sz="2800" spc="-15" dirty="0">
                <a:latin typeface="Carlito"/>
                <a:cs typeface="Carlito"/>
              </a:rPr>
              <a:t>environment</a:t>
            </a:r>
            <a:endParaRPr sz="2800" dirty="0">
              <a:latin typeface="Carlito"/>
              <a:cs typeface="Carlito"/>
            </a:endParaRPr>
          </a:p>
          <a:p>
            <a:pPr marL="180975" indent="-171450">
              <a:spcBef>
                <a:spcPts val="499"/>
              </a:spcBef>
              <a:buFont typeface="Arial"/>
              <a:buChar char="•"/>
              <a:tabLst>
                <a:tab pos="180975" algn="l"/>
              </a:tabLst>
            </a:pPr>
            <a:r>
              <a:rPr sz="2800" spc="-11" dirty="0">
                <a:latin typeface="Carlito"/>
                <a:cs typeface="Carlito"/>
              </a:rPr>
              <a:t>Integration</a:t>
            </a:r>
            <a:r>
              <a:rPr sz="2800" spc="-26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environment</a:t>
            </a:r>
            <a:endParaRPr sz="2800" dirty="0">
              <a:latin typeface="Carlito"/>
              <a:cs typeface="Carlito"/>
            </a:endParaRPr>
          </a:p>
          <a:p>
            <a:pPr marL="180975" indent="-171450">
              <a:spcBef>
                <a:spcPts val="503"/>
              </a:spcBef>
              <a:buFont typeface="Arial"/>
              <a:buChar char="•"/>
              <a:tabLst>
                <a:tab pos="180975" algn="l"/>
              </a:tabLst>
            </a:pPr>
            <a:r>
              <a:rPr sz="2800" spc="-8" dirty="0">
                <a:latin typeface="Carlito"/>
                <a:cs typeface="Carlito"/>
              </a:rPr>
              <a:t>Staging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environment</a:t>
            </a:r>
            <a:endParaRPr sz="2800" dirty="0">
              <a:latin typeface="Carlito"/>
              <a:cs typeface="Carlito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800" spc="-8" dirty="0">
                <a:latin typeface="Carlito"/>
                <a:cs typeface="Carlito"/>
              </a:rPr>
              <a:t>Deployment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990600"/>
            <a:ext cx="23715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24" dirty="0"/>
              <a:t>Outline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59711" y="5705989"/>
            <a:ext cx="115253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930"/>
              </a:lnSpc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Carlito"/>
                <a:cs typeface="Carlito"/>
              </a:rPr>
              <a:pPr marL="28575">
                <a:lnSpc>
                  <a:spcPts val="930"/>
                </a:lnSpc>
              </a:pPr>
              <a:t>20</a:t>
            </a:fld>
            <a:endParaRPr sz="9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5189031" cy="2980464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800" spc="-8" dirty="0">
                <a:latin typeface="Carlito"/>
                <a:cs typeface="Carlito"/>
              </a:rPr>
              <a:t>Overview</a:t>
            </a:r>
            <a:endParaRPr sz="2800" dirty="0">
              <a:latin typeface="Carlito"/>
              <a:cs typeface="Carlito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800" b="1" spc="-15" dirty="0">
                <a:latin typeface="Carlito"/>
                <a:cs typeface="Carlito"/>
              </a:rPr>
              <a:t>Environments</a:t>
            </a:r>
            <a:endParaRPr sz="2800" b="1" dirty="0">
              <a:latin typeface="Carlito"/>
              <a:cs typeface="Carlito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800" spc="-8" dirty="0">
                <a:latin typeface="Carlito"/>
                <a:cs typeface="Carlito"/>
              </a:rPr>
              <a:t>Development </a:t>
            </a:r>
            <a:r>
              <a:rPr sz="2800" spc="-15" dirty="0">
                <a:latin typeface="Carlito"/>
                <a:cs typeface="Carlito"/>
              </a:rPr>
              <a:t>environment</a:t>
            </a:r>
            <a:endParaRPr sz="2800" dirty="0">
              <a:latin typeface="Carlito"/>
              <a:cs typeface="Carlito"/>
            </a:endParaRPr>
          </a:p>
          <a:p>
            <a:pPr marL="180975" indent="-171450">
              <a:spcBef>
                <a:spcPts val="499"/>
              </a:spcBef>
              <a:buFont typeface="Arial"/>
              <a:buChar char="•"/>
              <a:tabLst>
                <a:tab pos="180975" algn="l"/>
              </a:tabLst>
            </a:pPr>
            <a:r>
              <a:rPr sz="2800" spc="-11" dirty="0">
                <a:latin typeface="Carlito"/>
                <a:cs typeface="Carlito"/>
              </a:rPr>
              <a:t>Integration</a:t>
            </a:r>
            <a:r>
              <a:rPr sz="2800" spc="-26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environment</a:t>
            </a:r>
            <a:endParaRPr sz="2800" dirty="0">
              <a:latin typeface="Carlito"/>
              <a:cs typeface="Carlito"/>
            </a:endParaRPr>
          </a:p>
          <a:p>
            <a:pPr marL="180975" indent="-171450">
              <a:spcBef>
                <a:spcPts val="503"/>
              </a:spcBef>
              <a:buFont typeface="Arial"/>
              <a:buChar char="•"/>
              <a:tabLst>
                <a:tab pos="180975" algn="l"/>
              </a:tabLst>
            </a:pPr>
            <a:r>
              <a:rPr sz="2800" spc="-8" dirty="0">
                <a:latin typeface="Carlito"/>
                <a:cs typeface="Carlito"/>
              </a:rPr>
              <a:t>Staging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environment</a:t>
            </a:r>
            <a:endParaRPr sz="2800" dirty="0">
              <a:latin typeface="Carlito"/>
              <a:cs typeface="Carlito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800" spc="-8" dirty="0">
                <a:latin typeface="Carlito"/>
                <a:cs typeface="Carlito"/>
              </a:rPr>
              <a:t>Deployment</a:t>
            </a:r>
            <a:endParaRPr sz="2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906717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609600"/>
            <a:ext cx="4513898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3" dirty="0"/>
              <a:t>Purpose </a:t>
            </a:r>
            <a:r>
              <a:rPr spc="-34" dirty="0"/>
              <a:t>of </a:t>
            </a:r>
            <a:r>
              <a:rPr spc="-214" dirty="0"/>
              <a:t>an</a:t>
            </a:r>
            <a:r>
              <a:rPr spc="-476" dirty="0"/>
              <a:t> </a:t>
            </a:r>
            <a:r>
              <a:rPr spc="-135" dirty="0"/>
              <a:t>environment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6906101" cy="1952617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180975" marR="3810" indent="-171450">
              <a:spcBef>
                <a:spcPts val="32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purpose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each </a:t>
            </a:r>
            <a:r>
              <a:rPr sz="2400" spc="-11" dirty="0">
                <a:latin typeface="Carlito"/>
                <a:cs typeface="Carlito"/>
              </a:rPr>
              <a:t>environment, </a:t>
            </a:r>
            <a:r>
              <a:rPr sz="2400" spc="-15" dirty="0">
                <a:latin typeface="Carlito"/>
                <a:cs typeface="Carlito"/>
              </a:rPr>
              <a:t>except </a:t>
            </a:r>
            <a:r>
              <a:rPr sz="2400" spc="-19" dirty="0">
                <a:latin typeface="Carlito"/>
                <a:cs typeface="Carlito"/>
              </a:rPr>
              <a:t>for </a:t>
            </a:r>
            <a:r>
              <a:rPr sz="2400" spc="-8" dirty="0">
                <a:latin typeface="Carlito"/>
                <a:cs typeface="Carlito"/>
              </a:rPr>
              <a:t>production, </a:t>
            </a:r>
            <a:r>
              <a:rPr sz="2400" spc="-4" dirty="0">
                <a:latin typeface="Carlito"/>
                <a:cs typeface="Carlito"/>
              </a:rPr>
              <a:t>is </a:t>
            </a:r>
            <a:r>
              <a:rPr sz="2400" spc="-11" dirty="0">
                <a:latin typeface="Carlito"/>
                <a:cs typeface="Carlito"/>
              </a:rPr>
              <a:t>to  provide </a:t>
            </a:r>
            <a:r>
              <a:rPr sz="2400" spc="-4" dirty="0">
                <a:latin typeface="Carlito"/>
                <a:cs typeface="Carlito"/>
              </a:rPr>
              <a:t>a place </a:t>
            </a:r>
            <a:r>
              <a:rPr sz="2400" spc="-11" dirty="0">
                <a:latin typeface="Carlito"/>
                <a:cs typeface="Carlito"/>
              </a:rPr>
              <a:t>to perform testing </a:t>
            </a:r>
            <a:r>
              <a:rPr sz="2400" spc="-8" dirty="0">
                <a:latin typeface="Carlito"/>
                <a:cs typeface="Carlito"/>
              </a:rPr>
              <a:t>that </a:t>
            </a:r>
            <a:r>
              <a:rPr sz="2400" spc="-4" dirty="0">
                <a:latin typeface="Carlito"/>
                <a:cs typeface="Carlito"/>
              </a:rPr>
              <a:t>is </a:t>
            </a:r>
            <a:r>
              <a:rPr sz="2400" spc="-8" dirty="0">
                <a:latin typeface="Carlito"/>
                <a:cs typeface="Carlito"/>
              </a:rPr>
              <a:t>isolated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spc="-8" dirty="0">
                <a:latin typeface="Carlito"/>
                <a:cs typeface="Carlito"/>
              </a:rPr>
              <a:t>other development </a:t>
            </a:r>
            <a:r>
              <a:rPr sz="2400" spc="-4" dirty="0">
                <a:latin typeface="Carlito"/>
                <a:cs typeface="Carlito"/>
              </a:rPr>
              <a:t>or </a:t>
            </a:r>
            <a:r>
              <a:rPr sz="2400" spc="-8" dirty="0">
                <a:latin typeface="Carlito"/>
                <a:cs typeface="Carlito"/>
              </a:rPr>
              <a:t>testing </a:t>
            </a:r>
            <a:r>
              <a:rPr sz="2400" spc="-4" dirty="0">
                <a:latin typeface="Carlito"/>
                <a:cs typeface="Carlito"/>
              </a:rPr>
              <a:t>activities </a:t>
            </a:r>
            <a:r>
              <a:rPr sz="2400" spc="-8" dirty="0">
                <a:latin typeface="Carlito"/>
                <a:cs typeface="Carlito"/>
              </a:rPr>
              <a:t>that might </a:t>
            </a:r>
            <a:r>
              <a:rPr sz="2400" spc="-4" dirty="0">
                <a:latin typeface="Carlito"/>
                <a:cs typeface="Carlito"/>
              </a:rPr>
              <a:t>be</a:t>
            </a:r>
            <a:r>
              <a:rPr sz="2400" spc="86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ongoing.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503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production </a:t>
            </a:r>
            <a:r>
              <a:rPr sz="2400" spc="-15" dirty="0">
                <a:latin typeface="Carlito"/>
                <a:cs typeface="Carlito"/>
              </a:rPr>
              <a:t>environment </a:t>
            </a:r>
            <a:r>
              <a:rPr sz="2400" spc="-4" dirty="0">
                <a:latin typeface="Carlito"/>
                <a:cs typeface="Carlito"/>
              </a:rPr>
              <a:t>is </a:t>
            </a:r>
            <a:r>
              <a:rPr sz="2400" spc="-11" dirty="0">
                <a:latin typeface="Carlito"/>
                <a:cs typeface="Carlito"/>
              </a:rPr>
              <a:t>treated</a:t>
            </a:r>
            <a:r>
              <a:rPr sz="2400" spc="68" dirty="0">
                <a:latin typeface="Carlito"/>
                <a:cs typeface="Carlito"/>
              </a:rPr>
              <a:t> </a:t>
            </a:r>
            <a:r>
              <a:rPr sz="2400" spc="-26" dirty="0">
                <a:latin typeface="Carlito"/>
                <a:cs typeface="Carlito"/>
              </a:rPr>
              <a:t>differently</a:t>
            </a:r>
            <a:r>
              <a:rPr sz="2100" spc="-26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5433" y="533400"/>
            <a:ext cx="5596890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03" dirty="0"/>
              <a:t>Requirements </a:t>
            </a:r>
            <a:r>
              <a:rPr spc="-41" dirty="0"/>
              <a:t>for </a:t>
            </a:r>
            <a:r>
              <a:rPr spc="-214" dirty="0"/>
              <a:t>an</a:t>
            </a:r>
            <a:r>
              <a:rPr spc="-480" dirty="0"/>
              <a:t> </a:t>
            </a:r>
            <a:r>
              <a:rPr spc="-135" dirty="0"/>
              <a:t>environment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74674"/>
            <a:ext cx="7352348" cy="2724944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395764" indent="-386715">
              <a:spcBef>
                <a:spcPts val="289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environment </a:t>
            </a:r>
            <a:r>
              <a:rPr sz="2400" spc="-4" dirty="0">
                <a:latin typeface="Carlito"/>
                <a:cs typeface="Carlito"/>
              </a:rPr>
              <a:t>is </a:t>
            </a:r>
            <a:r>
              <a:rPr sz="2400" spc="-11" dirty="0">
                <a:latin typeface="Carlito"/>
                <a:cs typeface="Carlito"/>
              </a:rPr>
              <a:t>isolated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spc="-4" dirty="0">
                <a:latin typeface="Carlito"/>
                <a:cs typeface="Carlito"/>
              </a:rPr>
              <a:t>other </a:t>
            </a:r>
            <a:r>
              <a:rPr sz="2400" spc="-11" dirty="0">
                <a:latin typeface="Carlito"/>
                <a:cs typeface="Carlito"/>
              </a:rPr>
              <a:t>environments.</a:t>
            </a:r>
            <a:r>
              <a:rPr sz="2400" spc="150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Including</a:t>
            </a:r>
            <a:endParaRPr sz="2400" dirty="0">
              <a:latin typeface="Carlito"/>
              <a:cs typeface="Carlito"/>
            </a:endParaRPr>
          </a:p>
          <a:p>
            <a:pPr marL="575310" lvl="1" indent="-223361">
              <a:spcBef>
                <a:spcPts val="184"/>
              </a:spcBef>
              <a:buFont typeface="Arial"/>
              <a:buChar char="•"/>
              <a:tabLst>
                <a:tab pos="575310" algn="l"/>
                <a:tab pos="575786" algn="l"/>
              </a:tabLst>
            </a:pPr>
            <a:r>
              <a:rPr sz="2400" spc="-4" dirty="0">
                <a:latin typeface="Carlito"/>
                <a:cs typeface="Carlito"/>
              </a:rPr>
              <a:t>address spaces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64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rlito"/>
                <a:cs typeface="Carlito"/>
              </a:rPr>
              <a:t>inputs</a:t>
            </a:r>
          </a:p>
          <a:p>
            <a:pPr marL="523875" lvl="1" indent="-171926">
              <a:spcBef>
                <a:spcPts val="150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8" dirty="0">
                <a:latin typeface="Carlito"/>
                <a:cs typeface="Carlito"/>
              </a:rPr>
              <a:t>modifications </a:t>
            </a:r>
            <a:r>
              <a:rPr sz="2400" spc="-11" dirty="0">
                <a:latin typeface="Carlito"/>
                <a:cs typeface="Carlito"/>
              </a:rPr>
              <a:t>to </a:t>
            </a:r>
            <a:r>
              <a:rPr sz="2400" spc="-15" dirty="0">
                <a:latin typeface="Carlito"/>
                <a:cs typeface="Carlito"/>
              </a:rPr>
              <a:t>any</a:t>
            </a:r>
            <a:r>
              <a:rPr sz="2400" spc="-11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database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65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other dependencies on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processes </a:t>
            </a:r>
            <a:r>
              <a:rPr sz="2400" spc="-4" dirty="0">
                <a:latin typeface="Carlito"/>
                <a:cs typeface="Carlito"/>
              </a:rPr>
              <a:t>being </a:t>
            </a:r>
            <a:r>
              <a:rPr sz="2400" spc="-11" dirty="0">
                <a:latin typeface="Carlito"/>
                <a:cs typeface="Carlito"/>
              </a:rPr>
              <a:t>executed </a:t>
            </a:r>
            <a:r>
              <a:rPr sz="2400" dirty="0">
                <a:latin typeface="Carlito"/>
                <a:cs typeface="Carlito"/>
              </a:rPr>
              <a:t>in the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environment</a:t>
            </a:r>
            <a:r>
              <a:rPr sz="1800" spc="-8" dirty="0"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5241" y="457200"/>
            <a:ext cx="4836319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14" dirty="0"/>
              <a:t>Elements </a:t>
            </a:r>
            <a:r>
              <a:rPr spc="-34" dirty="0"/>
              <a:t>of </a:t>
            </a:r>
            <a:r>
              <a:rPr spc="-68" dirty="0"/>
              <a:t>the</a:t>
            </a:r>
            <a:r>
              <a:rPr spc="-484" dirty="0"/>
              <a:t> </a:t>
            </a:r>
            <a:r>
              <a:rPr spc="-135" dirty="0"/>
              <a:t>environment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1981200"/>
            <a:ext cx="3665696" cy="4098077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spcBef>
                <a:spcPts val="35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collection of virtual machines </a:t>
            </a:r>
            <a:r>
              <a:rPr sz="2400" spc="-8" dirty="0">
                <a:latin typeface="Carlito"/>
                <a:cs typeface="Carlito"/>
              </a:rPr>
              <a:t>or  </a:t>
            </a:r>
            <a:r>
              <a:rPr sz="2400" spc="-15" dirty="0">
                <a:latin typeface="Carlito"/>
                <a:cs typeface="Carlito"/>
              </a:rPr>
              <a:t>containers</a:t>
            </a:r>
            <a:endParaRPr sz="2400" dirty="0">
              <a:latin typeface="Carlito"/>
              <a:cs typeface="Carlito"/>
            </a:endParaRPr>
          </a:p>
          <a:p>
            <a:pPr marL="180975" marR="615791" indent="-171450">
              <a:spcBef>
                <a:spcPts val="754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1" dirty="0">
                <a:latin typeface="Carlito"/>
                <a:cs typeface="Carlito"/>
              </a:rPr>
              <a:t>infrastructure </a:t>
            </a:r>
            <a:r>
              <a:rPr sz="2400" spc="-4" dirty="0">
                <a:latin typeface="Carlito"/>
                <a:cs typeface="Carlito"/>
              </a:rPr>
              <a:t>services </a:t>
            </a:r>
            <a:r>
              <a:rPr sz="2400" spc="-15" dirty="0">
                <a:latin typeface="Carlito"/>
                <a:cs typeface="Carlito"/>
              </a:rPr>
              <a:t>(for  </a:t>
            </a:r>
            <a:r>
              <a:rPr sz="2400" spc="-11" dirty="0">
                <a:latin typeface="Carlito"/>
                <a:cs typeface="Carlito"/>
              </a:rPr>
              <a:t>example, </a:t>
            </a:r>
            <a:r>
              <a:rPr sz="2400" spc="-4" dirty="0">
                <a:latin typeface="Carlito"/>
                <a:cs typeface="Carlito"/>
              </a:rPr>
              <a:t>a load</a:t>
            </a:r>
            <a:r>
              <a:rPr sz="2400" spc="-8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balancer)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6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a </a:t>
            </a:r>
            <a:r>
              <a:rPr sz="2400" spc="-11" dirty="0">
                <a:latin typeface="Carlito"/>
                <a:cs typeface="Carlito"/>
              </a:rPr>
              <a:t>source </a:t>
            </a:r>
            <a:r>
              <a:rPr sz="2400" spc="-4" dirty="0">
                <a:latin typeface="Carlito"/>
                <a:cs typeface="Carlito"/>
              </a:rPr>
              <a:t>of</a:t>
            </a:r>
            <a:r>
              <a:rPr sz="2400" spc="34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input</a:t>
            </a:r>
            <a:r>
              <a:rPr lang="en-US" sz="2400" spc="-8" dirty="0">
                <a:latin typeface="Carlito"/>
                <a:cs typeface="Carlito"/>
              </a:rPr>
              <a:t> for runtime tests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a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database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1" dirty="0">
                <a:latin typeface="Carlito"/>
                <a:cs typeface="Carlito"/>
              </a:rPr>
              <a:t>configuration</a:t>
            </a:r>
            <a:r>
              <a:rPr sz="2400" spc="11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parameters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external</a:t>
            </a:r>
            <a:r>
              <a:rPr sz="2400" spc="-4" dirty="0">
                <a:latin typeface="Carlito"/>
                <a:cs typeface="Carlito"/>
              </a:rPr>
              <a:t> services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15408" y="2411729"/>
            <a:ext cx="3973068" cy="3385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5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764232"/>
            <a:ext cx="7315200" cy="1004153"/>
          </a:xfrm>
          <a:prstGeom prst="rect">
            <a:avLst/>
          </a:prstGeom>
        </p:spPr>
        <p:txBody>
          <a:bodyPr vert="horz" wrap="square" lIns="0" tIns="6715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76814" marR="3810" indent="-1167289">
              <a:lnSpc>
                <a:spcPts val="3563"/>
              </a:lnSpc>
              <a:spcBef>
                <a:spcPts val="529"/>
              </a:spcBef>
            </a:pPr>
            <a:r>
              <a:rPr spc="-146" dirty="0"/>
              <a:t>Collection </a:t>
            </a:r>
            <a:r>
              <a:rPr spc="-34" dirty="0"/>
              <a:t>of </a:t>
            </a:r>
            <a:r>
              <a:rPr spc="-101" dirty="0"/>
              <a:t>Virtual </a:t>
            </a:r>
            <a:r>
              <a:rPr spc="-191" dirty="0"/>
              <a:t>Machines</a:t>
            </a:r>
            <a:r>
              <a:rPr spc="-671" dirty="0"/>
              <a:t> </a:t>
            </a:r>
            <a:r>
              <a:rPr spc="-49" dirty="0"/>
              <a:t>or  </a:t>
            </a:r>
            <a:r>
              <a:rPr spc="-203" dirty="0"/>
              <a:t>Containers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7695724" cy="3565239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modules, services, or </a:t>
            </a:r>
            <a:r>
              <a:rPr sz="2400" spc="-19" dirty="0">
                <a:latin typeface="Carlito"/>
                <a:cs typeface="Carlito"/>
              </a:rPr>
              <a:t>system </a:t>
            </a:r>
            <a:r>
              <a:rPr sz="2400" spc="-8" dirty="0">
                <a:latin typeface="Carlito"/>
                <a:cs typeface="Carlito"/>
              </a:rPr>
              <a:t>being </a:t>
            </a:r>
            <a:r>
              <a:rPr sz="2400" spc="-15" dirty="0">
                <a:latin typeface="Carlito"/>
                <a:cs typeface="Carlito"/>
              </a:rPr>
              <a:t>executed </a:t>
            </a:r>
            <a:r>
              <a:rPr sz="2400" spc="-4" dirty="0">
                <a:latin typeface="Carlito"/>
                <a:cs typeface="Carlito"/>
              </a:rPr>
              <a:t>in this</a:t>
            </a:r>
            <a:r>
              <a:rPr sz="2400" spc="172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environment.</a:t>
            </a:r>
            <a:endParaRPr sz="2400" dirty="0">
              <a:latin typeface="Carlito"/>
              <a:cs typeface="Carlito"/>
            </a:endParaRPr>
          </a:p>
          <a:p>
            <a:pPr marL="180975" marR="413385" indent="-171450">
              <a:spcBef>
                <a:spcPts val="7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collection of services in the </a:t>
            </a:r>
            <a:r>
              <a:rPr sz="2400" spc="-15" dirty="0">
                <a:latin typeface="Carlito"/>
                <a:cs typeface="Carlito"/>
              </a:rPr>
              <a:t>environment grows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23" dirty="0">
                <a:latin typeface="Carlito"/>
                <a:cs typeface="Carlito"/>
              </a:rPr>
              <a:t>system  </a:t>
            </a:r>
            <a:r>
              <a:rPr sz="2400" spc="-8" dirty="0">
                <a:latin typeface="Carlito"/>
                <a:cs typeface="Carlito"/>
              </a:rPr>
              <a:t>moves </a:t>
            </a:r>
            <a:r>
              <a:rPr sz="2400" spc="-11" dirty="0">
                <a:latin typeface="Carlito"/>
                <a:cs typeface="Carlito"/>
              </a:rPr>
              <a:t>through </a:t>
            </a:r>
            <a:r>
              <a:rPr sz="2400" spc="-4" dirty="0">
                <a:latin typeface="Carlito"/>
                <a:cs typeface="Carlito"/>
              </a:rPr>
              <a:t>the</a:t>
            </a:r>
            <a:r>
              <a:rPr sz="2400" spc="56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pipeline.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46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rlito"/>
                <a:cs typeface="Carlito"/>
              </a:rPr>
              <a:t>In a </a:t>
            </a:r>
            <a:r>
              <a:rPr sz="2400" spc="-8" dirty="0">
                <a:latin typeface="Carlito"/>
                <a:cs typeface="Carlito"/>
              </a:rPr>
              <a:t>development environment,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4" dirty="0">
                <a:latin typeface="Carlito"/>
                <a:cs typeface="Carlito"/>
              </a:rPr>
              <a:t>single module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4" dirty="0">
                <a:latin typeface="Carlito"/>
                <a:cs typeface="Carlito"/>
              </a:rPr>
              <a:t>being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tested;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61"/>
              </a:spcBef>
              <a:buFont typeface="Arial"/>
              <a:buChar char="•"/>
              <a:tabLst>
                <a:tab pos="524351" algn="l"/>
                <a:tab pos="3452336" algn="l"/>
              </a:tabLst>
            </a:pPr>
            <a:r>
              <a:rPr sz="2400" dirty="0">
                <a:latin typeface="Carlito"/>
                <a:cs typeface="Carlito"/>
              </a:rPr>
              <a:t>in an</a:t>
            </a:r>
            <a:r>
              <a:rPr sz="2400" spc="8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integration</a:t>
            </a:r>
            <a:r>
              <a:rPr sz="2400" spc="-23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environment,</a:t>
            </a:r>
            <a:r>
              <a:rPr lang="en-US" sz="2400" spc="-8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 service is </a:t>
            </a:r>
            <a:r>
              <a:rPr sz="2400" spc="-4" dirty="0">
                <a:latin typeface="Carlito"/>
                <a:cs typeface="Carlito"/>
              </a:rPr>
              <a:t>being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tested;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61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rlito"/>
                <a:cs typeface="Carlito"/>
              </a:rPr>
              <a:t>in a </a:t>
            </a:r>
            <a:r>
              <a:rPr sz="2400" spc="-8" dirty="0">
                <a:latin typeface="Carlito"/>
                <a:cs typeface="Carlito"/>
              </a:rPr>
              <a:t>staging environment, </a:t>
            </a:r>
            <a:r>
              <a:rPr sz="2400" dirty="0">
                <a:latin typeface="Carlito"/>
                <a:cs typeface="Carlito"/>
              </a:rPr>
              <a:t>the service </a:t>
            </a:r>
            <a:r>
              <a:rPr sz="2400" spc="-4" dirty="0">
                <a:latin typeface="Carlito"/>
                <a:cs typeface="Carlito"/>
              </a:rPr>
              <a:t>plus other </a:t>
            </a:r>
            <a:r>
              <a:rPr sz="2400" dirty="0">
                <a:latin typeface="Carlito"/>
                <a:cs typeface="Carlito"/>
              </a:rPr>
              <a:t>services is</a:t>
            </a:r>
            <a:r>
              <a:rPr sz="2400" spc="-41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tested</a:t>
            </a:r>
            <a:r>
              <a:rPr sz="1800" spc="-11" dirty="0"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7898" y="762000"/>
            <a:ext cx="57491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13" dirty="0"/>
              <a:t>Infrastructure</a:t>
            </a:r>
            <a:r>
              <a:rPr spc="-274" dirty="0"/>
              <a:t> </a:t>
            </a:r>
            <a:r>
              <a:rPr spc="-255" dirty="0"/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74674"/>
            <a:ext cx="7329488" cy="1947809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>
              <a:spcBef>
                <a:spcPts val="289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1" dirty="0">
                <a:latin typeface="Carlito"/>
                <a:cs typeface="Carlito"/>
              </a:rPr>
              <a:t>Your </a:t>
            </a:r>
            <a:r>
              <a:rPr sz="2400" spc="-4" dirty="0">
                <a:latin typeface="Carlito"/>
                <a:cs typeface="Carlito"/>
              </a:rPr>
              <a:t>service </a:t>
            </a:r>
            <a:r>
              <a:rPr sz="2400" spc="-8" dirty="0">
                <a:latin typeface="Carlito"/>
                <a:cs typeface="Carlito"/>
              </a:rPr>
              <a:t>depends </a:t>
            </a:r>
            <a:r>
              <a:rPr sz="2400" spc="-4" dirty="0">
                <a:latin typeface="Carlito"/>
                <a:cs typeface="Carlito"/>
              </a:rPr>
              <a:t>on </a:t>
            </a:r>
            <a:r>
              <a:rPr sz="2400" spc="-11" dirty="0">
                <a:latin typeface="Carlito"/>
                <a:cs typeface="Carlito"/>
              </a:rPr>
              <a:t>infrastructure</a:t>
            </a:r>
            <a:r>
              <a:rPr sz="2400" spc="139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services.</a:t>
            </a:r>
            <a:endParaRPr sz="2400" dirty="0">
              <a:latin typeface="Carlito"/>
              <a:cs typeface="Carlito"/>
            </a:endParaRPr>
          </a:p>
          <a:p>
            <a:pPr marL="523875" marR="3810" lvl="1">
              <a:spcBef>
                <a:spcPts val="431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rlito"/>
                <a:cs typeface="Carlito"/>
              </a:rPr>
              <a:t>In the </a:t>
            </a:r>
            <a:r>
              <a:rPr sz="2400" spc="-8" dirty="0">
                <a:latin typeface="Carlito"/>
                <a:cs typeface="Carlito"/>
              </a:rPr>
              <a:t>development environment, you </a:t>
            </a:r>
            <a:r>
              <a:rPr sz="2400" spc="-11" dirty="0">
                <a:latin typeface="Carlito"/>
                <a:cs typeface="Carlito"/>
              </a:rPr>
              <a:t>may </a:t>
            </a:r>
            <a:r>
              <a:rPr sz="2400" spc="-4" dirty="0">
                <a:latin typeface="Carlito"/>
                <a:cs typeface="Carlito"/>
              </a:rPr>
              <a:t>need only </a:t>
            </a:r>
            <a:r>
              <a:rPr sz="2400" dirty="0">
                <a:latin typeface="Carlito"/>
                <a:cs typeface="Carlito"/>
              </a:rPr>
              <a:t>a load </a:t>
            </a:r>
            <a:r>
              <a:rPr sz="2400" spc="-4" dirty="0">
                <a:latin typeface="Carlito"/>
                <a:cs typeface="Carlito"/>
              </a:rPr>
              <a:t>balancer </a:t>
            </a:r>
            <a:r>
              <a:rPr sz="2400" dirty="0">
                <a:latin typeface="Carlito"/>
                <a:cs typeface="Carlito"/>
              </a:rPr>
              <a:t>and  logging,</a:t>
            </a:r>
          </a:p>
          <a:p>
            <a:pPr marL="523875" lvl="1">
              <a:spcBef>
                <a:spcPts val="135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rlito"/>
                <a:cs typeface="Carlito"/>
              </a:rPr>
              <a:t>In </a:t>
            </a:r>
            <a:r>
              <a:rPr sz="2400" spc="-4" dirty="0">
                <a:latin typeface="Carlito"/>
                <a:cs typeface="Carlito"/>
              </a:rPr>
              <a:t>other </a:t>
            </a:r>
            <a:r>
              <a:rPr sz="2400" spc="-8" dirty="0">
                <a:latin typeface="Carlito"/>
                <a:cs typeface="Carlito"/>
              </a:rPr>
              <a:t>environments you </a:t>
            </a:r>
            <a:r>
              <a:rPr sz="2400" spc="-15" dirty="0">
                <a:latin typeface="Carlito"/>
                <a:cs typeface="Carlito"/>
              </a:rPr>
              <a:t>may </a:t>
            </a:r>
            <a:r>
              <a:rPr sz="2400" spc="-4" dirty="0">
                <a:latin typeface="Carlito"/>
                <a:cs typeface="Carlito"/>
              </a:rPr>
              <a:t>need </a:t>
            </a:r>
            <a:r>
              <a:rPr sz="2400" dirty="0">
                <a:latin typeface="Carlito"/>
                <a:cs typeface="Carlito"/>
              </a:rPr>
              <a:t>services </a:t>
            </a:r>
            <a:r>
              <a:rPr sz="2400" spc="-4" dirty="0">
                <a:latin typeface="Carlito"/>
                <a:cs typeface="Carlito"/>
              </a:rPr>
              <a:t>such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11" dirty="0">
                <a:latin typeface="Carlito"/>
                <a:cs typeface="Carlito"/>
              </a:rPr>
              <a:t>registration</a:t>
            </a:r>
            <a:r>
              <a:rPr sz="2400" spc="-23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lang="en-US" sz="2400" dirty="0">
                <a:latin typeface="Carlito"/>
                <a:cs typeface="Carlito"/>
              </a:rPr>
              <a:t> </a:t>
            </a:r>
            <a:r>
              <a:rPr sz="2400" spc="-19" dirty="0">
                <a:latin typeface="Carlito"/>
                <a:cs typeface="Carlito"/>
              </a:rPr>
              <a:t>discovery</a:t>
            </a:r>
            <a:r>
              <a:rPr sz="1800" spc="-19" dirty="0"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0049" y="914400"/>
            <a:ext cx="3783902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59" dirty="0"/>
              <a:t>Source </a:t>
            </a:r>
            <a:r>
              <a:rPr spc="-34" dirty="0"/>
              <a:t>of</a:t>
            </a:r>
            <a:r>
              <a:rPr spc="-248" dirty="0"/>
              <a:t> </a:t>
            </a:r>
            <a:r>
              <a:rPr spc="-64" dirty="0"/>
              <a:t>input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521893" cy="2402741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spcBef>
                <a:spcPts val="35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purpose </a:t>
            </a:r>
            <a:r>
              <a:rPr sz="2400" spc="-4" dirty="0">
                <a:latin typeface="Carlito"/>
                <a:cs typeface="Carlito"/>
              </a:rPr>
              <a:t>of each </a:t>
            </a:r>
            <a:r>
              <a:rPr sz="2400" spc="-15" dirty="0">
                <a:latin typeface="Carlito"/>
                <a:cs typeface="Carlito"/>
              </a:rPr>
              <a:t>environment </a:t>
            </a:r>
            <a:r>
              <a:rPr sz="2400" spc="-4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4" dirty="0">
                <a:latin typeface="Carlito"/>
                <a:cs typeface="Carlito"/>
              </a:rPr>
              <a:t>run </a:t>
            </a:r>
            <a:r>
              <a:rPr sz="2400" spc="-11" dirty="0">
                <a:latin typeface="Carlito"/>
                <a:cs typeface="Carlito"/>
              </a:rPr>
              <a:t>tests, </a:t>
            </a:r>
            <a:r>
              <a:rPr sz="2400" spc="-4" dirty="0">
                <a:latin typeface="Carlito"/>
                <a:cs typeface="Carlito"/>
              </a:rPr>
              <a:t>and </a:t>
            </a:r>
            <a:r>
              <a:rPr sz="2400" spc="-11" dirty="0">
                <a:latin typeface="Carlito"/>
                <a:cs typeface="Carlito"/>
              </a:rPr>
              <a:t>tests </a:t>
            </a:r>
            <a:r>
              <a:rPr sz="2400" spc="-15" dirty="0">
                <a:latin typeface="Carlito"/>
                <a:cs typeface="Carlito"/>
              </a:rPr>
              <a:t>require </a:t>
            </a:r>
            <a:r>
              <a:rPr sz="2400" spc="-4" dirty="0">
                <a:latin typeface="Carlito"/>
                <a:cs typeface="Carlito"/>
              </a:rPr>
              <a:t>a  </a:t>
            </a:r>
            <a:r>
              <a:rPr sz="2400" spc="-11" dirty="0">
                <a:latin typeface="Carlito"/>
                <a:cs typeface="Carlito"/>
              </a:rPr>
              <a:t>source </a:t>
            </a:r>
            <a:r>
              <a:rPr sz="2400" spc="-4" dirty="0">
                <a:latin typeface="Carlito"/>
                <a:cs typeface="Carlito"/>
              </a:rPr>
              <a:t>of</a:t>
            </a:r>
            <a:r>
              <a:rPr sz="2400" spc="26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input.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6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input </a:t>
            </a:r>
            <a:r>
              <a:rPr sz="2400" spc="-8" dirty="0">
                <a:latin typeface="Carlito"/>
                <a:cs typeface="Carlito"/>
              </a:rPr>
              <a:t>can come</a:t>
            </a:r>
            <a:r>
              <a:rPr sz="2400" spc="53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from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76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11" dirty="0">
                <a:latin typeface="Carlito"/>
                <a:cs typeface="Carlito"/>
              </a:rPr>
              <a:t>test </a:t>
            </a:r>
            <a:r>
              <a:rPr sz="2400" spc="-4" dirty="0">
                <a:latin typeface="Carlito"/>
                <a:cs typeface="Carlito"/>
              </a:rPr>
              <a:t>harness or dynamic </a:t>
            </a:r>
            <a:r>
              <a:rPr sz="2400" spc="-8" dirty="0">
                <a:latin typeface="Carlito"/>
                <a:cs typeface="Carlito"/>
              </a:rPr>
              <a:t>workload</a:t>
            </a:r>
            <a:r>
              <a:rPr sz="2400" spc="-41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generator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61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11" dirty="0">
                <a:latin typeface="Carlito"/>
                <a:cs typeface="Carlito"/>
              </a:rPr>
              <a:t>from </a:t>
            </a:r>
            <a:r>
              <a:rPr sz="2400" spc="-8" dirty="0">
                <a:latin typeface="Carlito"/>
                <a:cs typeface="Carlito"/>
              </a:rPr>
              <a:t>live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users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61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8" dirty="0">
                <a:latin typeface="Carlito"/>
                <a:cs typeface="Carlito"/>
              </a:rPr>
              <a:t>by replaying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8" dirty="0">
                <a:latin typeface="Carlito"/>
                <a:cs typeface="Carlito"/>
              </a:rPr>
              <a:t>previously captured </a:t>
            </a:r>
            <a:r>
              <a:rPr sz="2400" dirty="0">
                <a:latin typeface="Carlito"/>
                <a:cs typeface="Carlito"/>
              </a:rPr>
              <a:t>input </a:t>
            </a:r>
            <a:r>
              <a:rPr sz="2400" spc="-11" dirty="0">
                <a:latin typeface="Carlito"/>
                <a:cs typeface="Carlito"/>
              </a:rPr>
              <a:t>from </a:t>
            </a:r>
            <a:r>
              <a:rPr sz="2400" spc="-8" dirty="0">
                <a:latin typeface="Carlito"/>
                <a:cs typeface="Carlito"/>
              </a:rPr>
              <a:t>live</a:t>
            </a:r>
            <a:r>
              <a:rPr sz="2400" spc="19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users</a:t>
            </a:r>
            <a:r>
              <a:rPr sz="1800" spc="-8" dirty="0"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6794" y="762000"/>
            <a:ext cx="2530412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405" dirty="0"/>
              <a:t>D</a:t>
            </a:r>
            <a:r>
              <a:rPr spc="-344" dirty="0"/>
              <a:t>a</a:t>
            </a:r>
            <a:r>
              <a:rPr spc="105" dirty="0"/>
              <a:t>t</a:t>
            </a:r>
            <a:r>
              <a:rPr spc="-307" dirty="0"/>
              <a:t>a</a:t>
            </a:r>
            <a:r>
              <a:rPr spc="-146" dirty="0"/>
              <a:t>b</a:t>
            </a:r>
            <a:r>
              <a:rPr spc="-319" dirty="0"/>
              <a:t>a</a:t>
            </a:r>
            <a:r>
              <a:rPr spc="-398" dirty="0"/>
              <a:t>s</a:t>
            </a:r>
            <a:r>
              <a:rPr spc="-203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7365206" cy="2482891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database </a:t>
            </a:r>
            <a:r>
              <a:rPr sz="2400" spc="-11" dirty="0">
                <a:latin typeface="Carlito"/>
                <a:cs typeface="Carlito"/>
              </a:rPr>
              <a:t>must </a:t>
            </a:r>
            <a:r>
              <a:rPr sz="2400" spc="-4" dirty="0">
                <a:latin typeface="Carlito"/>
                <a:cs typeface="Carlito"/>
              </a:rPr>
              <a:t>be </a:t>
            </a:r>
            <a:r>
              <a:rPr sz="2400" spc="-15" dirty="0">
                <a:latin typeface="Carlito"/>
                <a:cs typeface="Carlito"/>
              </a:rPr>
              <a:t>restored </a:t>
            </a:r>
            <a:r>
              <a:rPr sz="2400" spc="-8" dirty="0">
                <a:latin typeface="Carlito"/>
                <a:cs typeface="Carlito"/>
              </a:rPr>
              <a:t>after </a:t>
            </a:r>
            <a:r>
              <a:rPr sz="2400" dirty="0">
                <a:latin typeface="Carlito"/>
                <a:cs typeface="Carlito"/>
              </a:rPr>
              <a:t>each</a:t>
            </a:r>
            <a:r>
              <a:rPr sz="2400" spc="75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test.</a:t>
            </a:r>
            <a:endParaRPr sz="2400" dirty="0">
              <a:latin typeface="Carlito"/>
              <a:cs typeface="Carlito"/>
            </a:endParaRPr>
          </a:p>
          <a:p>
            <a:pPr marL="180975" marR="3810" indent="-171450">
              <a:spcBef>
                <a:spcPts val="7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tests must </a:t>
            </a:r>
            <a:r>
              <a:rPr sz="2400" spc="-4" dirty="0">
                <a:latin typeface="Carlito"/>
                <a:cs typeface="Carlito"/>
              </a:rPr>
              <a:t>be </a:t>
            </a:r>
            <a:r>
              <a:rPr sz="2400" spc="-11" dirty="0">
                <a:latin typeface="Carlito"/>
                <a:cs typeface="Carlito"/>
              </a:rPr>
              <a:t>repeatable </a:t>
            </a:r>
            <a:r>
              <a:rPr sz="2400" spc="-4" dirty="0">
                <a:latin typeface="Carlito"/>
                <a:cs typeface="Carlito"/>
              </a:rPr>
              <a:t>and </a:t>
            </a:r>
            <a:r>
              <a:rPr sz="2400" spc="-8" dirty="0">
                <a:latin typeface="Carlito"/>
                <a:cs typeface="Carlito"/>
              </a:rPr>
              <a:t>give </a:t>
            </a:r>
            <a:r>
              <a:rPr sz="2400" spc="-4" dirty="0">
                <a:latin typeface="Carlito"/>
                <a:cs typeface="Carlito"/>
              </a:rPr>
              <a:t>the same </a:t>
            </a:r>
            <a:r>
              <a:rPr sz="2400" spc="-8" dirty="0">
                <a:latin typeface="Carlito"/>
                <a:cs typeface="Carlito"/>
              </a:rPr>
              <a:t>results every </a:t>
            </a:r>
            <a:r>
              <a:rPr sz="2400" spc="-4" dirty="0">
                <a:latin typeface="Carlito"/>
                <a:cs typeface="Carlito"/>
              </a:rPr>
              <a:t>time  they </a:t>
            </a:r>
            <a:r>
              <a:rPr sz="2400" spc="-11" dirty="0">
                <a:latin typeface="Carlito"/>
                <a:cs typeface="Carlito"/>
              </a:rPr>
              <a:t>are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run.</a:t>
            </a:r>
            <a:endParaRPr sz="2400" dirty="0">
              <a:latin typeface="Carlito"/>
              <a:cs typeface="Carlito"/>
            </a:endParaRPr>
          </a:p>
          <a:p>
            <a:pPr marL="180975" marR="136208" indent="-171450">
              <a:spcBef>
                <a:spcPts val="74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5" dirty="0">
                <a:latin typeface="Carlito"/>
                <a:cs typeface="Carlito"/>
              </a:rPr>
              <a:t>Any </a:t>
            </a:r>
            <a:r>
              <a:rPr sz="2400" spc="-8" dirty="0">
                <a:latin typeface="Carlito"/>
                <a:cs typeface="Carlito"/>
              </a:rPr>
              <a:t>given </a:t>
            </a:r>
            <a:r>
              <a:rPr sz="2400" spc="-15" dirty="0">
                <a:latin typeface="Carlito"/>
                <a:cs typeface="Carlito"/>
              </a:rPr>
              <a:t>test may </a:t>
            </a:r>
            <a:r>
              <a:rPr sz="2400" spc="-4" dirty="0">
                <a:latin typeface="Carlito"/>
                <a:cs typeface="Carlito"/>
              </a:rPr>
              <a:t>modify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4" dirty="0">
                <a:latin typeface="Carlito"/>
                <a:cs typeface="Carlito"/>
              </a:rPr>
              <a:t>in the </a:t>
            </a:r>
            <a:r>
              <a:rPr sz="2400" spc="-8" dirty="0">
                <a:latin typeface="Carlito"/>
                <a:cs typeface="Carlito"/>
              </a:rPr>
              <a:t>database. </a:t>
            </a:r>
            <a:r>
              <a:rPr sz="2400" spc="-15" dirty="0">
                <a:latin typeface="Carlito"/>
                <a:cs typeface="Carlito"/>
              </a:rPr>
              <a:t>Restoring </a:t>
            </a:r>
            <a:r>
              <a:rPr sz="2400" spc="-4" dirty="0">
                <a:latin typeface="Carlito"/>
                <a:cs typeface="Carlito"/>
              </a:rPr>
              <a:t>the  </a:t>
            </a:r>
            <a:r>
              <a:rPr sz="2400" spc="-8" dirty="0">
                <a:latin typeface="Carlito"/>
                <a:cs typeface="Carlito"/>
              </a:rPr>
              <a:t>database after </a:t>
            </a:r>
            <a:r>
              <a:rPr sz="2400" spc="-4" dirty="0">
                <a:latin typeface="Carlito"/>
                <a:cs typeface="Carlito"/>
              </a:rPr>
              <a:t>each </a:t>
            </a:r>
            <a:r>
              <a:rPr sz="2400" spc="-15" dirty="0">
                <a:latin typeface="Carlito"/>
                <a:cs typeface="Carlito"/>
              </a:rPr>
              <a:t>test </a:t>
            </a:r>
            <a:r>
              <a:rPr sz="2400" spc="-8" dirty="0">
                <a:latin typeface="Carlito"/>
                <a:cs typeface="Carlito"/>
              </a:rPr>
              <a:t>ensures that </a:t>
            </a:r>
            <a:r>
              <a:rPr sz="2400" dirty="0">
                <a:latin typeface="Carlito"/>
                <a:cs typeface="Carlito"/>
              </a:rPr>
              <a:t>each </a:t>
            </a:r>
            <a:r>
              <a:rPr sz="2400" spc="-15" dirty="0">
                <a:latin typeface="Carlito"/>
                <a:cs typeface="Carlito"/>
              </a:rPr>
              <a:t>execution </a:t>
            </a:r>
            <a:r>
              <a:rPr sz="2400" spc="-4" dirty="0">
                <a:latin typeface="Carlito"/>
                <a:cs typeface="Carlito"/>
              </a:rPr>
              <a:t>of each </a:t>
            </a:r>
            <a:r>
              <a:rPr sz="2400" spc="-15" dirty="0">
                <a:latin typeface="Carlito"/>
                <a:cs typeface="Carlito"/>
              </a:rPr>
              <a:t>test  </a:t>
            </a:r>
            <a:r>
              <a:rPr sz="2400" spc="-8" dirty="0">
                <a:latin typeface="Carlito"/>
                <a:cs typeface="Carlito"/>
              </a:rPr>
              <a:t>begins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spc="-4" dirty="0">
                <a:latin typeface="Carlito"/>
                <a:cs typeface="Carlito"/>
              </a:rPr>
              <a:t>the same</a:t>
            </a:r>
            <a:r>
              <a:rPr sz="2400" spc="56" dirty="0">
                <a:latin typeface="Carlito"/>
                <a:cs typeface="Carlito"/>
              </a:rPr>
              <a:t> </a:t>
            </a:r>
            <a:r>
              <a:rPr sz="2400" spc="-19" dirty="0">
                <a:latin typeface="Carlito"/>
                <a:cs typeface="Carlito"/>
              </a:rPr>
              <a:t>state</a:t>
            </a:r>
            <a:r>
              <a:rPr sz="2100" spc="-19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8307" y="685800"/>
            <a:ext cx="60960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50" dirty="0"/>
              <a:t>Configuration</a:t>
            </a:r>
            <a:r>
              <a:rPr spc="-281" dirty="0"/>
              <a:t> </a:t>
            </a:r>
            <a:r>
              <a:rPr spc="-229" dirty="0"/>
              <a:t>Parameters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6868478" cy="2457243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A </a:t>
            </a:r>
            <a:r>
              <a:rPr sz="2400" spc="-11" dirty="0">
                <a:latin typeface="Carlito"/>
                <a:cs typeface="Carlito"/>
              </a:rPr>
              <a:t>configuration parameter </a:t>
            </a:r>
            <a:r>
              <a:rPr sz="2400" spc="-4" dirty="0">
                <a:latin typeface="Carlito"/>
                <a:cs typeface="Carlito"/>
              </a:rPr>
              <a:t>is a </a:t>
            </a:r>
            <a:r>
              <a:rPr sz="2400" spc="-8" dirty="0">
                <a:latin typeface="Carlito"/>
                <a:cs typeface="Carlito"/>
              </a:rPr>
              <a:t>value that </a:t>
            </a:r>
            <a:r>
              <a:rPr sz="2400" spc="-4" dirty="0">
                <a:latin typeface="Carlito"/>
                <a:cs typeface="Carlito"/>
              </a:rPr>
              <a:t>is bound </a:t>
            </a:r>
            <a:r>
              <a:rPr sz="2400" spc="-11" dirty="0">
                <a:latin typeface="Carlito"/>
                <a:cs typeface="Carlito"/>
              </a:rPr>
              <a:t>at</a:t>
            </a:r>
            <a:r>
              <a:rPr sz="2400" spc="139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runtime,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1" dirty="0">
                <a:latin typeface="Carlito"/>
                <a:cs typeface="Carlito"/>
              </a:rPr>
              <a:t>Each </a:t>
            </a:r>
            <a:r>
              <a:rPr sz="2400" spc="-15" dirty="0">
                <a:latin typeface="Carlito"/>
                <a:cs typeface="Carlito"/>
              </a:rPr>
              <a:t>environment </a:t>
            </a:r>
            <a:r>
              <a:rPr sz="2400" spc="-4" dirty="0">
                <a:latin typeface="Carlito"/>
                <a:cs typeface="Carlito"/>
              </a:rPr>
              <a:t>will </a:t>
            </a:r>
            <a:r>
              <a:rPr sz="2400" spc="-19" dirty="0">
                <a:latin typeface="Carlito"/>
                <a:cs typeface="Carlito"/>
              </a:rPr>
              <a:t>have </a:t>
            </a:r>
            <a:r>
              <a:rPr sz="2400" spc="-4" dirty="0">
                <a:latin typeface="Carlito"/>
                <a:cs typeface="Carlito"/>
              </a:rPr>
              <a:t>a </a:t>
            </a:r>
            <a:r>
              <a:rPr sz="2400" spc="-8" dirty="0">
                <a:latin typeface="Carlito"/>
                <a:cs typeface="Carlito"/>
              </a:rPr>
              <a:t>set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spc="-11" dirty="0">
                <a:latin typeface="Carlito"/>
                <a:cs typeface="Carlito"/>
              </a:rPr>
              <a:t>configuration</a:t>
            </a:r>
            <a:r>
              <a:rPr sz="2400" spc="158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parameters</a:t>
            </a:r>
            <a:endParaRPr sz="2400" dirty="0">
              <a:latin typeface="Carlito"/>
              <a:cs typeface="Carlito"/>
            </a:endParaRPr>
          </a:p>
          <a:p>
            <a:pPr marL="180975" marR="194309" indent="-171450">
              <a:spcBef>
                <a:spcPts val="784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configuration </a:t>
            </a:r>
            <a:r>
              <a:rPr sz="2400" spc="-15" dirty="0">
                <a:latin typeface="Carlito"/>
                <a:cs typeface="Carlito"/>
              </a:rPr>
              <a:t>parameters </a:t>
            </a:r>
            <a:r>
              <a:rPr sz="2400" spc="-4" dirty="0">
                <a:latin typeface="Carlito"/>
                <a:cs typeface="Carlito"/>
              </a:rPr>
              <a:t>will </a:t>
            </a:r>
            <a:r>
              <a:rPr sz="2400" spc="-8" dirty="0">
                <a:latin typeface="Carlito"/>
                <a:cs typeface="Carlito"/>
              </a:rPr>
              <a:t>vary </a:t>
            </a:r>
            <a:r>
              <a:rPr sz="2400" spc="-15" dirty="0">
                <a:latin typeface="Carlito"/>
                <a:cs typeface="Carlito"/>
              </a:rPr>
              <a:t>from environment </a:t>
            </a:r>
            <a:r>
              <a:rPr sz="2400" spc="-11" dirty="0">
                <a:latin typeface="Carlito"/>
                <a:cs typeface="Carlito"/>
              </a:rPr>
              <a:t>to  environment</a:t>
            </a:r>
            <a:r>
              <a:rPr sz="2100" spc="-11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838200"/>
            <a:ext cx="4300919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84" dirty="0"/>
              <a:t>External</a:t>
            </a:r>
            <a:r>
              <a:rPr spc="-270" dirty="0"/>
              <a:t> </a:t>
            </a:r>
            <a:r>
              <a:rPr spc="-255" dirty="0"/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654766" cy="3549209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787718" indent="-171450">
              <a:spcBef>
                <a:spcPts val="35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External services </a:t>
            </a:r>
            <a:r>
              <a:rPr sz="2400" spc="-8" dirty="0">
                <a:latin typeface="Carlito"/>
                <a:cs typeface="Carlito"/>
              </a:rPr>
              <a:t>can </a:t>
            </a:r>
            <a:r>
              <a:rPr sz="2400" spc="-15" dirty="0">
                <a:latin typeface="Carlito"/>
                <a:cs typeface="Carlito"/>
              </a:rPr>
              <a:t>range from </a:t>
            </a:r>
            <a:r>
              <a:rPr sz="2400" spc="-4" dirty="0">
                <a:latin typeface="Carlito"/>
                <a:cs typeface="Carlito"/>
              </a:rPr>
              <a:t>a service </a:t>
            </a:r>
            <a:r>
              <a:rPr sz="2400" spc="-8" dirty="0">
                <a:latin typeface="Carlito"/>
                <a:cs typeface="Carlito"/>
              </a:rPr>
              <a:t>that </a:t>
            </a:r>
            <a:r>
              <a:rPr sz="2400" spc="-11" dirty="0">
                <a:latin typeface="Carlito"/>
                <a:cs typeface="Carlito"/>
              </a:rPr>
              <a:t>broadcasts </a:t>
            </a:r>
            <a:r>
              <a:rPr sz="2400" spc="-4" dirty="0">
                <a:latin typeface="Carlito"/>
                <a:cs typeface="Carlito"/>
              </a:rPr>
              <a:t>the  </a:t>
            </a:r>
            <a:r>
              <a:rPr sz="2400" spc="-8" dirty="0">
                <a:latin typeface="Carlito"/>
                <a:cs typeface="Carlito"/>
              </a:rPr>
              <a:t>weather </a:t>
            </a:r>
            <a:r>
              <a:rPr sz="2400" spc="-11" dirty="0">
                <a:latin typeface="Carlito"/>
                <a:cs typeface="Carlito"/>
              </a:rPr>
              <a:t>to </a:t>
            </a:r>
            <a:r>
              <a:rPr sz="2400" spc="-8" dirty="0">
                <a:latin typeface="Carlito"/>
                <a:cs typeface="Carlito"/>
              </a:rPr>
              <a:t>one that </a:t>
            </a:r>
            <a:r>
              <a:rPr sz="2400" spc="-11" dirty="0">
                <a:latin typeface="Carlito"/>
                <a:cs typeface="Carlito"/>
              </a:rPr>
              <a:t>performs</a:t>
            </a:r>
            <a:r>
              <a:rPr sz="2400" spc="68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authorization.</a:t>
            </a:r>
            <a:endParaRPr sz="2400" dirty="0">
              <a:latin typeface="Carlito"/>
              <a:cs typeface="Carlito"/>
            </a:endParaRPr>
          </a:p>
          <a:p>
            <a:pPr marL="180975" marR="347186" indent="-171450">
              <a:spcBef>
                <a:spcPts val="74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treatment </a:t>
            </a:r>
            <a:r>
              <a:rPr sz="2400" spc="-4" dirty="0">
                <a:latin typeface="Carlito"/>
                <a:cs typeface="Carlito"/>
              </a:rPr>
              <a:t>of these </a:t>
            </a:r>
            <a:r>
              <a:rPr sz="2400" spc="-8" dirty="0">
                <a:latin typeface="Carlito"/>
                <a:cs typeface="Carlito"/>
              </a:rPr>
              <a:t>external </a:t>
            </a:r>
            <a:r>
              <a:rPr sz="2400" spc="-4" dirty="0">
                <a:latin typeface="Carlito"/>
                <a:cs typeface="Carlito"/>
              </a:rPr>
              <a:t>services </a:t>
            </a:r>
            <a:r>
              <a:rPr sz="2400" spc="-8" dirty="0">
                <a:latin typeface="Carlito"/>
                <a:cs typeface="Carlito"/>
              </a:rPr>
              <a:t>depends </a:t>
            </a:r>
            <a:r>
              <a:rPr sz="2400" spc="-4" dirty="0">
                <a:latin typeface="Carlito"/>
                <a:cs typeface="Carlito"/>
              </a:rPr>
              <a:t>on which  </a:t>
            </a:r>
            <a:r>
              <a:rPr sz="2400" spc="-15" dirty="0">
                <a:latin typeface="Carlito"/>
                <a:cs typeface="Carlito"/>
              </a:rPr>
              <a:t>environment </a:t>
            </a:r>
            <a:r>
              <a:rPr sz="2400" spc="-11" dirty="0">
                <a:latin typeface="Carlito"/>
                <a:cs typeface="Carlito"/>
              </a:rPr>
              <a:t>your </a:t>
            </a:r>
            <a:r>
              <a:rPr sz="2400" spc="-4" dirty="0">
                <a:latin typeface="Carlito"/>
                <a:cs typeface="Carlito"/>
              </a:rPr>
              <a:t>service is in and whether the </a:t>
            </a:r>
            <a:r>
              <a:rPr sz="2400" spc="-8" dirty="0">
                <a:latin typeface="Carlito"/>
                <a:cs typeface="Carlito"/>
              </a:rPr>
              <a:t>external </a:t>
            </a:r>
            <a:r>
              <a:rPr sz="2400" spc="-4" dirty="0">
                <a:latin typeface="Carlito"/>
                <a:cs typeface="Carlito"/>
              </a:rPr>
              <a:t>service is  </a:t>
            </a:r>
            <a:r>
              <a:rPr sz="2400" spc="-11" dirty="0">
                <a:latin typeface="Carlito"/>
                <a:cs typeface="Carlito"/>
              </a:rPr>
              <a:t>read </a:t>
            </a:r>
            <a:r>
              <a:rPr sz="2400" spc="-8" dirty="0">
                <a:latin typeface="Carlito"/>
                <a:cs typeface="Carlito"/>
              </a:rPr>
              <a:t>only </a:t>
            </a:r>
            <a:r>
              <a:rPr sz="2400" spc="-4" dirty="0">
                <a:latin typeface="Carlito"/>
                <a:cs typeface="Carlito"/>
              </a:rPr>
              <a:t>or</a:t>
            </a:r>
            <a:r>
              <a:rPr sz="2400" spc="19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read/write.</a:t>
            </a:r>
            <a:endParaRPr sz="2400" dirty="0">
              <a:latin typeface="Carlito"/>
              <a:cs typeface="Carlito"/>
            </a:endParaRPr>
          </a:p>
          <a:p>
            <a:pPr marL="180975" marR="3810" indent="-171450">
              <a:spcBef>
                <a:spcPts val="743"/>
              </a:spcBef>
              <a:buFont typeface="Arial"/>
              <a:buChar char="•"/>
              <a:tabLst>
                <a:tab pos="241459" algn="l"/>
                <a:tab pos="241935" algn="l"/>
              </a:tabLst>
            </a:pPr>
            <a:r>
              <a:rPr sz="2400" dirty="0"/>
              <a:t>	</a:t>
            </a:r>
            <a:r>
              <a:rPr sz="2400" spc="-4" dirty="0">
                <a:latin typeface="Carlito"/>
                <a:cs typeface="Carlito"/>
              </a:rPr>
              <a:t>If </a:t>
            </a:r>
            <a:r>
              <a:rPr sz="2400" spc="-15" dirty="0">
                <a:latin typeface="Carlito"/>
                <a:cs typeface="Carlito"/>
              </a:rPr>
              <a:t>your </a:t>
            </a:r>
            <a:r>
              <a:rPr sz="2400" spc="-4" dirty="0">
                <a:latin typeface="Carlito"/>
                <a:cs typeface="Carlito"/>
              </a:rPr>
              <a:t>service is </a:t>
            </a:r>
            <a:r>
              <a:rPr sz="2400" spc="-8" dirty="0">
                <a:latin typeface="Carlito"/>
                <a:cs typeface="Carlito"/>
              </a:rPr>
              <a:t>not </a:t>
            </a:r>
            <a:r>
              <a:rPr sz="2400" spc="-4" dirty="0">
                <a:latin typeface="Carlito"/>
                <a:cs typeface="Carlito"/>
              </a:rPr>
              <a:t>in the </a:t>
            </a:r>
            <a:r>
              <a:rPr sz="2400" spc="-11" dirty="0">
                <a:latin typeface="Carlito"/>
                <a:cs typeface="Carlito"/>
              </a:rPr>
              <a:t>production </a:t>
            </a:r>
            <a:r>
              <a:rPr sz="2400" spc="-15" dirty="0">
                <a:latin typeface="Carlito"/>
                <a:cs typeface="Carlito"/>
              </a:rPr>
              <a:t>environment </a:t>
            </a:r>
            <a:r>
              <a:rPr sz="2400" spc="-4" dirty="0">
                <a:latin typeface="Carlito"/>
                <a:cs typeface="Carlito"/>
              </a:rPr>
              <a:t>and the </a:t>
            </a:r>
            <a:r>
              <a:rPr sz="2400" spc="-11" dirty="0">
                <a:latin typeface="Carlito"/>
                <a:cs typeface="Carlito"/>
              </a:rPr>
              <a:t>external  </a:t>
            </a:r>
            <a:r>
              <a:rPr sz="2400" spc="-4" dirty="0">
                <a:latin typeface="Carlito"/>
                <a:cs typeface="Carlito"/>
              </a:rPr>
              <a:t>service is </a:t>
            </a:r>
            <a:r>
              <a:rPr sz="2400" spc="-8" dirty="0">
                <a:latin typeface="Carlito"/>
                <a:cs typeface="Carlito"/>
              </a:rPr>
              <a:t>read/write, </a:t>
            </a:r>
            <a:r>
              <a:rPr sz="2400" spc="-4" dirty="0">
                <a:latin typeface="Carlito"/>
                <a:cs typeface="Carlito"/>
              </a:rPr>
              <a:t>it </a:t>
            </a:r>
            <a:r>
              <a:rPr sz="2400" spc="-11" dirty="0">
                <a:latin typeface="Carlito"/>
                <a:cs typeface="Carlito"/>
              </a:rPr>
              <a:t>must </a:t>
            </a:r>
            <a:r>
              <a:rPr sz="2400" spc="-4" dirty="0">
                <a:latin typeface="Carlito"/>
                <a:cs typeface="Carlito"/>
              </a:rPr>
              <a:t>be </a:t>
            </a:r>
            <a:r>
              <a:rPr sz="2400" spc="-8" dirty="0">
                <a:latin typeface="Carlito"/>
                <a:cs typeface="Carlito"/>
              </a:rPr>
              <a:t>stubbed </a:t>
            </a:r>
            <a:r>
              <a:rPr sz="2400" spc="-4" dirty="0">
                <a:latin typeface="Carlito"/>
                <a:cs typeface="Carlito"/>
              </a:rPr>
              <a:t>or</a:t>
            </a:r>
            <a:r>
              <a:rPr sz="2400" spc="139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mocked</a:t>
            </a:r>
            <a:r>
              <a:rPr sz="2100" spc="-11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293290"/>
            <a:ext cx="5787866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84" dirty="0"/>
              <a:t>Overview </a:t>
            </a:r>
            <a:r>
              <a:rPr spc="-34" dirty="0"/>
              <a:t>of </a:t>
            </a:r>
            <a:r>
              <a:rPr spc="-281" dirty="0"/>
              <a:t>a </a:t>
            </a:r>
            <a:r>
              <a:rPr spc="-143" dirty="0"/>
              <a:t>deployment</a:t>
            </a:r>
            <a:r>
              <a:rPr spc="-431" dirty="0"/>
              <a:t> </a:t>
            </a:r>
            <a:r>
              <a:rPr spc="-124" dirty="0"/>
              <a:t>pipeline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59711" y="5705989"/>
            <a:ext cx="115253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930"/>
              </a:lnSpc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Carlito"/>
                <a:cs typeface="Carlito"/>
              </a:rPr>
              <a:pPr marL="28575">
                <a:lnSpc>
                  <a:spcPts val="930"/>
                </a:lnSpc>
              </a:pPr>
              <a:t>3</a:t>
            </a:fld>
            <a:endParaRPr sz="9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705" y="2176996"/>
            <a:ext cx="7586186" cy="4008629"/>
          </a:xfrm>
          <a:prstGeom prst="rect">
            <a:avLst/>
          </a:prstGeom>
        </p:spPr>
        <p:txBody>
          <a:bodyPr vert="horz" wrap="square" lIns="0" tIns="70961" rIns="0" bIns="0" rtlCol="0">
            <a:spAutoFit/>
          </a:bodyPr>
          <a:lstStyle/>
          <a:p>
            <a:pPr marL="180975" marR="238125" indent="-171450">
              <a:spcBef>
                <a:spcPts val="559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deployment pipeline </a:t>
            </a:r>
            <a:r>
              <a:rPr sz="2400" spc="-4" dirty="0">
                <a:latin typeface="Carlito"/>
                <a:cs typeface="Carlito"/>
              </a:rPr>
              <a:t>is the </a:t>
            </a:r>
            <a:r>
              <a:rPr sz="2400" spc="-8" dirty="0">
                <a:latin typeface="Carlito"/>
                <a:cs typeface="Carlito"/>
              </a:rPr>
              <a:t>sequence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actions </a:t>
            </a:r>
            <a:r>
              <a:rPr sz="2400" spc="-8" dirty="0">
                <a:latin typeface="Carlito"/>
                <a:cs typeface="Carlito"/>
              </a:rPr>
              <a:t>that move </a:t>
            </a:r>
            <a:r>
              <a:rPr sz="2400" spc="-4" dirty="0">
                <a:latin typeface="Carlito"/>
                <a:cs typeface="Carlito"/>
              </a:rPr>
              <a:t>the  </a:t>
            </a:r>
            <a:r>
              <a:rPr sz="2400" spc="-8" dirty="0">
                <a:latin typeface="Carlito"/>
                <a:cs typeface="Carlito"/>
              </a:rPr>
              <a:t>code </a:t>
            </a:r>
            <a:r>
              <a:rPr sz="2400" spc="-15" dirty="0">
                <a:latin typeface="Carlito"/>
                <a:cs typeface="Carlito"/>
              </a:rPr>
              <a:t>you </a:t>
            </a:r>
            <a:r>
              <a:rPr sz="2400" spc="-8" dirty="0">
                <a:latin typeface="Carlito"/>
                <a:cs typeface="Carlito"/>
              </a:rPr>
              <a:t>write </a:t>
            </a:r>
            <a:r>
              <a:rPr sz="2400" spc="-15" dirty="0">
                <a:latin typeface="Carlito"/>
                <a:cs typeface="Carlito"/>
              </a:rPr>
              <a:t>into</a:t>
            </a:r>
            <a:r>
              <a:rPr sz="2400" spc="60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production.</a:t>
            </a:r>
            <a:endParaRPr sz="2400" dirty="0">
              <a:latin typeface="Carlito"/>
              <a:cs typeface="Carlito"/>
            </a:endParaRPr>
          </a:p>
          <a:p>
            <a:pPr marL="180975" marR="3810" indent="-171450">
              <a:spcBef>
                <a:spcPts val="74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5" dirty="0">
                <a:latin typeface="Carlito"/>
                <a:cs typeface="Carlito"/>
              </a:rPr>
              <a:t>We </a:t>
            </a:r>
            <a:r>
              <a:rPr sz="2400" spc="-4" dirty="0">
                <a:latin typeface="Carlito"/>
                <a:cs typeface="Carlito"/>
              </a:rPr>
              <a:t>will </a:t>
            </a:r>
            <a:r>
              <a:rPr sz="2400" spc="-11" dirty="0">
                <a:latin typeface="Carlito"/>
                <a:cs typeface="Carlito"/>
              </a:rPr>
              <a:t>present </a:t>
            </a:r>
            <a:r>
              <a:rPr sz="2400" spc="-4" dirty="0">
                <a:latin typeface="Carlito"/>
                <a:cs typeface="Carlito"/>
              </a:rPr>
              <a:t>it as </a:t>
            </a:r>
            <a:r>
              <a:rPr sz="2400" spc="-15" dirty="0">
                <a:latin typeface="Carlito"/>
                <a:cs typeface="Carlito"/>
              </a:rPr>
              <a:t>four stages </a:t>
            </a:r>
            <a:r>
              <a:rPr sz="2400" spc="-4" dirty="0">
                <a:latin typeface="Carlito"/>
                <a:cs typeface="Carlito"/>
              </a:rPr>
              <a:t>– </a:t>
            </a:r>
            <a:r>
              <a:rPr sz="2400" spc="-11" dirty="0">
                <a:latin typeface="Carlito"/>
                <a:cs typeface="Carlito"/>
              </a:rPr>
              <a:t>development, integration, </a:t>
            </a:r>
            <a:r>
              <a:rPr sz="2400" spc="-8" dirty="0">
                <a:latin typeface="Carlito"/>
                <a:cs typeface="Carlito"/>
              </a:rPr>
              <a:t>staging,  </a:t>
            </a:r>
            <a:r>
              <a:rPr sz="2400" spc="-11" dirty="0">
                <a:latin typeface="Carlito"/>
                <a:cs typeface="Carlito"/>
              </a:rPr>
              <a:t>production.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269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1" dirty="0">
                <a:latin typeface="Carlito"/>
                <a:cs typeface="Carlito"/>
              </a:rPr>
              <a:t>Integration </a:t>
            </a:r>
            <a:r>
              <a:rPr sz="2400" spc="-4" dirty="0">
                <a:latin typeface="Carlito"/>
                <a:cs typeface="Carlito"/>
              </a:rPr>
              <a:t>is also called</a:t>
            </a:r>
            <a:r>
              <a:rPr sz="2400" spc="19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build.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240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1" dirty="0">
                <a:latin typeface="Carlito"/>
                <a:cs typeface="Carlito"/>
              </a:rPr>
              <a:t>Organizations </a:t>
            </a:r>
            <a:r>
              <a:rPr sz="2400" spc="-8" dirty="0">
                <a:latin typeface="Carlito"/>
                <a:cs typeface="Carlito"/>
              </a:rPr>
              <a:t>vary </a:t>
            </a:r>
            <a:r>
              <a:rPr sz="2400" spc="-4" dirty="0">
                <a:latin typeface="Carlito"/>
                <a:cs typeface="Carlito"/>
              </a:rPr>
              <a:t>these</a:t>
            </a:r>
            <a:r>
              <a:rPr sz="2400" spc="38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stages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Some </a:t>
            </a:r>
            <a:r>
              <a:rPr sz="2400" spc="-15" dirty="0">
                <a:latin typeface="Carlito"/>
                <a:cs typeface="Carlito"/>
              </a:rPr>
              <a:t>have </a:t>
            </a:r>
            <a:r>
              <a:rPr sz="2400" spc="-4" dirty="0">
                <a:latin typeface="Carlito"/>
                <a:cs typeface="Carlito"/>
              </a:rPr>
              <a:t>no</a:t>
            </a:r>
            <a:r>
              <a:rPr sz="2400" spc="-11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staging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Some </a:t>
            </a:r>
            <a:r>
              <a:rPr sz="2400" spc="-8" dirty="0">
                <a:latin typeface="Carlito"/>
                <a:cs typeface="Carlito"/>
              </a:rPr>
              <a:t>hage </a:t>
            </a:r>
            <a:r>
              <a:rPr sz="2400" dirty="0">
                <a:latin typeface="Carlito"/>
                <a:cs typeface="Carlito"/>
              </a:rPr>
              <a:t>multiple </a:t>
            </a:r>
            <a:r>
              <a:rPr sz="2400" spc="-8" dirty="0">
                <a:latin typeface="Carlito"/>
                <a:cs typeface="Carlito"/>
              </a:rPr>
              <a:t>staging</a:t>
            </a:r>
            <a:endParaRPr sz="2400" dirty="0">
              <a:latin typeface="Carlito"/>
              <a:cs typeface="Carlito"/>
            </a:endParaRPr>
          </a:p>
          <a:p>
            <a:pPr marL="180975" marR="635318" indent="-171450">
              <a:spcBef>
                <a:spcPts val="74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1" dirty="0">
                <a:latin typeface="Carlito"/>
                <a:cs typeface="Carlito"/>
              </a:rPr>
              <a:t>Each </a:t>
            </a:r>
            <a:r>
              <a:rPr sz="2400" spc="-15" dirty="0">
                <a:latin typeface="Carlito"/>
                <a:cs typeface="Carlito"/>
              </a:rPr>
              <a:t>stage </a:t>
            </a:r>
            <a:r>
              <a:rPr sz="2400" spc="-4" dirty="0">
                <a:latin typeface="Carlito"/>
                <a:cs typeface="Carlito"/>
              </a:rPr>
              <a:t>has a </a:t>
            </a:r>
            <a:r>
              <a:rPr sz="2400" spc="-15" dirty="0">
                <a:latin typeface="Carlito"/>
                <a:cs typeface="Carlito"/>
              </a:rPr>
              <a:t>separate environment—separated from </a:t>
            </a:r>
            <a:r>
              <a:rPr sz="2400" spc="-8" dirty="0">
                <a:latin typeface="Carlito"/>
                <a:cs typeface="Carlito"/>
              </a:rPr>
              <a:t>other  </a:t>
            </a:r>
            <a:r>
              <a:rPr sz="2400" spc="-11" dirty="0">
                <a:latin typeface="Carlito"/>
                <a:cs typeface="Carlito"/>
              </a:rPr>
              <a:t>environments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838200"/>
            <a:ext cx="6516719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84" dirty="0"/>
              <a:t>Life </a:t>
            </a:r>
            <a:r>
              <a:rPr spc="-206" dirty="0"/>
              <a:t>cycle </a:t>
            </a:r>
            <a:r>
              <a:rPr spc="-34" dirty="0"/>
              <a:t>of </a:t>
            </a:r>
            <a:r>
              <a:rPr spc="-214" dirty="0"/>
              <a:t>an</a:t>
            </a:r>
            <a:r>
              <a:rPr spc="-559" dirty="0"/>
              <a:t> </a:t>
            </a:r>
            <a:r>
              <a:rPr spc="-135" dirty="0"/>
              <a:t>environment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74674"/>
            <a:ext cx="5255896" cy="2024753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"/>
              <a:buChar char="•"/>
              <a:tabLst>
                <a:tab pos="180975" algn="l"/>
              </a:tabLst>
            </a:pPr>
            <a:r>
              <a:rPr sz="2400" b="1" spc="-4" dirty="0">
                <a:latin typeface="Carlito"/>
                <a:cs typeface="Carlito"/>
              </a:rPr>
              <a:t>A</a:t>
            </a:r>
            <a:r>
              <a:rPr sz="2400" spc="-4" dirty="0">
                <a:latin typeface="Carlito"/>
                <a:cs typeface="Carlito"/>
              </a:rPr>
              <a:t>n </a:t>
            </a:r>
            <a:r>
              <a:rPr sz="2400" spc="-15" dirty="0">
                <a:latin typeface="Carlito"/>
                <a:cs typeface="Carlito"/>
              </a:rPr>
              <a:t>environment </a:t>
            </a:r>
            <a:r>
              <a:rPr sz="2400" spc="-4" dirty="0">
                <a:latin typeface="Carlito"/>
                <a:cs typeface="Carlito"/>
              </a:rPr>
              <a:t>has a </a:t>
            </a:r>
            <a:r>
              <a:rPr sz="2400" spc="-11" dirty="0">
                <a:latin typeface="Carlito"/>
                <a:cs typeface="Carlito"/>
              </a:rPr>
              <a:t>finite</a:t>
            </a:r>
            <a:r>
              <a:rPr sz="2400" spc="53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lifetime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84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11" dirty="0">
                <a:latin typeface="Carlito"/>
                <a:cs typeface="Carlito"/>
              </a:rPr>
              <a:t>Created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64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Used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50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Cleaned</a:t>
            </a:r>
            <a:r>
              <a:rPr sz="2400" spc="-19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up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88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Creation </a:t>
            </a:r>
            <a:r>
              <a:rPr sz="2400" spc="-4" dirty="0">
                <a:latin typeface="Carlito"/>
                <a:cs typeface="Carlito"/>
              </a:rPr>
              <a:t>and clean up </a:t>
            </a:r>
            <a:r>
              <a:rPr sz="2400" spc="-8" dirty="0">
                <a:latin typeface="Carlito"/>
                <a:cs typeface="Carlito"/>
              </a:rPr>
              <a:t>can </a:t>
            </a:r>
            <a:r>
              <a:rPr sz="2400" spc="-4" dirty="0">
                <a:latin typeface="Carlito"/>
                <a:cs typeface="Carlito"/>
              </a:rPr>
              <a:t>be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automated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838200"/>
            <a:ext cx="314315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641" dirty="0"/>
              <a:t>C</a:t>
            </a:r>
            <a:r>
              <a:rPr spc="-23" dirty="0"/>
              <a:t>r</a:t>
            </a:r>
            <a:r>
              <a:rPr spc="-236" dirty="0"/>
              <a:t>e</a:t>
            </a:r>
            <a:r>
              <a:rPr spc="-344" dirty="0"/>
              <a:t>a</a:t>
            </a:r>
            <a:r>
              <a:rPr spc="116" dirty="0"/>
              <a:t>t</a:t>
            </a:r>
            <a:r>
              <a:rPr spc="-203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6473666" cy="1615988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creation </a:t>
            </a:r>
            <a:r>
              <a:rPr sz="2400" spc="-4" dirty="0">
                <a:latin typeface="Carlito"/>
                <a:cs typeface="Carlito"/>
              </a:rPr>
              <a:t>of an </a:t>
            </a:r>
            <a:r>
              <a:rPr sz="2400" spc="-15" dirty="0">
                <a:latin typeface="Carlito"/>
                <a:cs typeface="Carlito"/>
              </a:rPr>
              <a:t>environment </a:t>
            </a:r>
            <a:r>
              <a:rPr sz="2400" spc="-4" dirty="0">
                <a:latin typeface="Carlito"/>
                <a:cs typeface="Carlito"/>
              </a:rPr>
              <a:t>is </a:t>
            </a:r>
            <a:r>
              <a:rPr sz="2400" spc="-8" dirty="0">
                <a:latin typeface="Carlito"/>
                <a:cs typeface="Carlito"/>
              </a:rPr>
              <a:t>triggered </a:t>
            </a:r>
            <a:r>
              <a:rPr sz="2400" spc="-11" dirty="0">
                <a:latin typeface="Carlito"/>
                <a:cs typeface="Carlito"/>
              </a:rPr>
              <a:t>by </a:t>
            </a:r>
            <a:r>
              <a:rPr sz="2400" spc="-4" dirty="0">
                <a:latin typeface="Carlito"/>
                <a:cs typeface="Carlito"/>
              </a:rPr>
              <a:t>some</a:t>
            </a:r>
            <a:r>
              <a:rPr sz="2400" spc="124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e</a:t>
            </a:r>
            <a:r>
              <a:rPr lang="en-US" sz="2400" spc="-8" dirty="0">
                <a:latin typeface="Carlito"/>
                <a:cs typeface="Carlito"/>
              </a:rPr>
              <a:t>v</a:t>
            </a:r>
            <a:r>
              <a:rPr sz="2400" spc="-8" dirty="0">
                <a:latin typeface="Carlito"/>
                <a:cs typeface="Carlito"/>
              </a:rPr>
              <a:t>ent.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Which </a:t>
            </a:r>
            <a:r>
              <a:rPr sz="2400" spc="-11" dirty="0">
                <a:latin typeface="Carlito"/>
                <a:cs typeface="Carlito"/>
              </a:rPr>
              <a:t>event </a:t>
            </a:r>
            <a:r>
              <a:rPr sz="2400" spc="-8" dirty="0">
                <a:latin typeface="Carlito"/>
                <a:cs typeface="Carlito"/>
              </a:rPr>
              <a:t>depends </a:t>
            </a:r>
            <a:r>
              <a:rPr sz="2400" spc="-4" dirty="0">
                <a:latin typeface="Carlito"/>
                <a:cs typeface="Carlito"/>
              </a:rPr>
              <a:t>on the </a:t>
            </a:r>
            <a:r>
              <a:rPr sz="2400" spc="-8" dirty="0">
                <a:latin typeface="Carlito"/>
                <a:cs typeface="Carlito"/>
              </a:rPr>
              <a:t>purpose </a:t>
            </a:r>
            <a:r>
              <a:rPr sz="2400" spc="-4" dirty="0">
                <a:latin typeface="Carlito"/>
                <a:cs typeface="Carlito"/>
              </a:rPr>
              <a:t>of the</a:t>
            </a:r>
            <a:r>
              <a:rPr sz="2400" spc="19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environment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786683"/>
            <a:ext cx="5867399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69" dirty="0"/>
              <a:t>Actions </a:t>
            </a:r>
            <a:r>
              <a:rPr spc="-34" dirty="0"/>
              <a:t>of </a:t>
            </a:r>
            <a:r>
              <a:rPr spc="-64" dirty="0"/>
              <a:t>the </a:t>
            </a:r>
            <a:r>
              <a:rPr spc="-158" dirty="0"/>
              <a:t>create</a:t>
            </a:r>
            <a:r>
              <a:rPr spc="-679" dirty="0"/>
              <a:t> </a:t>
            </a:r>
            <a:r>
              <a:rPr spc="-165" dirty="0"/>
              <a:t>step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022783" cy="2954816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5" dirty="0">
                <a:latin typeface="Carlito"/>
                <a:cs typeface="Carlito"/>
              </a:rPr>
              <a:t>Create </a:t>
            </a:r>
            <a:r>
              <a:rPr sz="2400" spc="-4" dirty="0">
                <a:latin typeface="Carlito"/>
                <a:cs typeface="Carlito"/>
              </a:rPr>
              <a:t>a VM or </a:t>
            </a:r>
            <a:r>
              <a:rPr sz="2400" spc="-11" dirty="0">
                <a:latin typeface="Carlito"/>
                <a:cs typeface="Carlito"/>
              </a:rPr>
              <a:t>container </a:t>
            </a:r>
            <a:r>
              <a:rPr sz="2400" spc="-4" dirty="0">
                <a:latin typeface="Carlito"/>
                <a:cs typeface="Carlito"/>
              </a:rPr>
              <a:t>loaded with </a:t>
            </a:r>
            <a:r>
              <a:rPr sz="2400" spc="-11" dirty="0">
                <a:latin typeface="Carlito"/>
                <a:cs typeface="Carlito"/>
              </a:rPr>
              <a:t>your</a:t>
            </a:r>
            <a:r>
              <a:rPr sz="2400" spc="94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software.</a:t>
            </a:r>
            <a:endParaRPr sz="2400" dirty="0">
              <a:latin typeface="Carlito"/>
              <a:cs typeface="Carlito"/>
            </a:endParaRPr>
          </a:p>
          <a:p>
            <a:pPr marL="180975" marR="3810" indent="-171450">
              <a:spcBef>
                <a:spcPts val="7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5" dirty="0">
                <a:latin typeface="Carlito"/>
                <a:cs typeface="Carlito"/>
              </a:rPr>
              <a:t>Create </a:t>
            </a:r>
            <a:r>
              <a:rPr sz="2400" spc="-4" dirty="0">
                <a:latin typeface="Carlito"/>
                <a:cs typeface="Carlito"/>
              </a:rPr>
              <a:t>a load </a:t>
            </a:r>
            <a:r>
              <a:rPr sz="2400" spc="-26" dirty="0">
                <a:latin typeface="Carlito"/>
                <a:cs typeface="Carlito"/>
              </a:rPr>
              <a:t>balancer. </a:t>
            </a:r>
            <a:r>
              <a:rPr sz="2400" spc="-4" dirty="0">
                <a:latin typeface="Carlito"/>
                <a:cs typeface="Carlito"/>
              </a:rPr>
              <a:t>The load balancer is a </a:t>
            </a:r>
            <a:r>
              <a:rPr sz="2400" spc="-15" dirty="0">
                <a:latin typeface="Carlito"/>
                <a:cs typeface="Carlito"/>
              </a:rPr>
              <a:t>separate </a:t>
            </a:r>
            <a:r>
              <a:rPr sz="2400" spc="-8" dirty="0">
                <a:latin typeface="Carlito"/>
                <a:cs typeface="Carlito"/>
              </a:rPr>
              <a:t>VM </a:t>
            </a:r>
            <a:r>
              <a:rPr sz="2400" spc="-4" dirty="0">
                <a:latin typeface="Carlito"/>
                <a:cs typeface="Carlito"/>
              </a:rPr>
              <a:t>or is  </a:t>
            </a:r>
            <a:r>
              <a:rPr sz="2400" spc="-8" dirty="0">
                <a:latin typeface="Carlito"/>
                <a:cs typeface="Carlito"/>
              </a:rPr>
              <a:t>allocated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spc="-4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PaaS </a:t>
            </a:r>
            <a:r>
              <a:rPr sz="2400" dirty="0">
                <a:latin typeface="Carlito"/>
                <a:cs typeface="Carlito"/>
              </a:rPr>
              <a:t>or </a:t>
            </a:r>
            <a:r>
              <a:rPr sz="2400" spc="-4" dirty="0">
                <a:latin typeface="Carlito"/>
                <a:cs typeface="Carlito"/>
              </a:rPr>
              <a:t>service</a:t>
            </a:r>
            <a:r>
              <a:rPr sz="2400" spc="64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mesh.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6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5" dirty="0">
                <a:latin typeface="Carlito"/>
                <a:cs typeface="Carlito"/>
              </a:rPr>
              <a:t>Create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test</a:t>
            </a:r>
            <a:r>
              <a:rPr sz="2400" spc="19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harness.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99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Initialize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database </a:t>
            </a:r>
            <a:r>
              <a:rPr sz="2400" spc="-19" dirty="0">
                <a:latin typeface="Carlito"/>
                <a:cs typeface="Carlito"/>
              </a:rPr>
              <a:t>for </a:t>
            </a:r>
            <a:r>
              <a:rPr sz="2400" spc="-4" dirty="0">
                <a:latin typeface="Carlito"/>
                <a:cs typeface="Carlito"/>
              </a:rPr>
              <a:t>the</a:t>
            </a:r>
            <a:r>
              <a:rPr sz="2400" spc="53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environment.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503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5" dirty="0">
                <a:latin typeface="Carlito"/>
                <a:cs typeface="Carlito"/>
              </a:rPr>
              <a:t>Create </a:t>
            </a:r>
            <a:r>
              <a:rPr sz="2400" spc="-11" dirty="0">
                <a:latin typeface="Carlito"/>
                <a:cs typeface="Carlito"/>
              </a:rPr>
              <a:t>environment-dependent configuration</a:t>
            </a:r>
            <a:r>
              <a:rPr sz="2400" spc="6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parameters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762000"/>
            <a:ext cx="3335464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19" dirty="0"/>
              <a:t>U</a:t>
            </a:r>
            <a:r>
              <a:rPr spc="-398" dirty="0"/>
              <a:t>s</a:t>
            </a:r>
            <a:r>
              <a:rPr spc="-307" dirty="0"/>
              <a:t>a</a:t>
            </a:r>
            <a:r>
              <a:rPr spc="-338" dirty="0"/>
              <a:t>g</a:t>
            </a:r>
            <a:r>
              <a:rPr spc="-203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6959441" cy="747801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indent="-171450">
              <a:spcBef>
                <a:spcPts val="7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Usage will </a:t>
            </a:r>
            <a:r>
              <a:rPr sz="2400" spc="-8" dirty="0">
                <a:latin typeface="Carlito"/>
                <a:cs typeface="Carlito"/>
              </a:rPr>
              <a:t>vary depending </a:t>
            </a:r>
            <a:r>
              <a:rPr sz="2400" spc="-4" dirty="0">
                <a:latin typeface="Carlito"/>
                <a:cs typeface="Carlito"/>
              </a:rPr>
              <a:t>on the </a:t>
            </a:r>
            <a:r>
              <a:rPr sz="2400" spc="-8" dirty="0">
                <a:latin typeface="Carlito"/>
                <a:cs typeface="Carlito"/>
              </a:rPr>
              <a:t>purpose </a:t>
            </a:r>
            <a:r>
              <a:rPr sz="2400" spc="-4" dirty="0">
                <a:latin typeface="Carlito"/>
                <a:cs typeface="Carlito"/>
              </a:rPr>
              <a:t>of the</a:t>
            </a:r>
            <a:r>
              <a:rPr sz="2400" spc="127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environment</a:t>
            </a:r>
            <a:r>
              <a:rPr sz="2100" spc="-11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838200"/>
            <a:ext cx="2483548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6" dirty="0"/>
              <a:t>Clean</a:t>
            </a:r>
            <a:r>
              <a:rPr spc="-304" dirty="0"/>
              <a:t> </a:t>
            </a:r>
            <a:r>
              <a:rPr spc="-135" dirty="0"/>
              <a:t>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694295" cy="1310776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5" dirty="0">
                <a:latin typeface="Carlito"/>
                <a:cs typeface="Carlito"/>
              </a:rPr>
              <a:t>Save any persistent </a:t>
            </a:r>
            <a:r>
              <a:rPr sz="2400" spc="-8" dirty="0">
                <a:latin typeface="Carlito"/>
                <a:cs typeface="Carlito"/>
              </a:rPr>
              <a:t>artifacts </a:t>
            </a:r>
            <a:r>
              <a:rPr sz="2400" spc="-11" dirty="0">
                <a:latin typeface="Carlito"/>
                <a:cs typeface="Carlito"/>
              </a:rPr>
              <a:t>created by </a:t>
            </a:r>
            <a:r>
              <a:rPr sz="2400" spc="-4" dirty="0">
                <a:latin typeface="Carlito"/>
                <a:cs typeface="Carlito"/>
              </a:rPr>
              <a:t>the</a:t>
            </a:r>
            <a:r>
              <a:rPr sz="2400" spc="116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environment.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Adjust </a:t>
            </a:r>
            <a:r>
              <a:rPr sz="2400" spc="-15" dirty="0">
                <a:latin typeface="Carlito"/>
                <a:cs typeface="Carlito"/>
              </a:rPr>
              <a:t>any </a:t>
            </a:r>
            <a:r>
              <a:rPr sz="2400" spc="-4" dirty="0">
                <a:latin typeface="Carlito"/>
                <a:cs typeface="Carlito"/>
              </a:rPr>
              <a:t>necessary</a:t>
            </a:r>
            <a:r>
              <a:rPr sz="2400" spc="71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data.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95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11" dirty="0">
                <a:latin typeface="Carlito"/>
                <a:cs typeface="Carlito"/>
              </a:rPr>
              <a:t>Remove </a:t>
            </a:r>
            <a:r>
              <a:rPr sz="2400" spc="-15" dirty="0">
                <a:latin typeface="Carlito"/>
                <a:cs typeface="Carlito"/>
              </a:rPr>
              <a:t>any </a:t>
            </a:r>
            <a:r>
              <a:rPr sz="2400" spc="-8" dirty="0">
                <a:latin typeface="Carlito"/>
                <a:cs typeface="Carlito"/>
              </a:rPr>
              <a:t>resources</a:t>
            </a:r>
            <a:r>
              <a:rPr sz="2400" spc="41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created</a:t>
            </a:r>
            <a:r>
              <a:rPr sz="2100" spc="-11" dirty="0">
                <a:latin typeface="Carlito"/>
                <a:cs typeface="Carlito"/>
              </a:rPr>
              <a:t>.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876038"/>
            <a:ext cx="653986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US" spc="-165" dirty="0"/>
              <a:t>Variations</a:t>
            </a:r>
            <a:endParaRPr spc="-158" dirty="0"/>
          </a:p>
        </p:txBody>
      </p:sp>
      <p:sp>
        <p:nvSpPr>
          <p:cNvPr id="3" name="object 3"/>
          <p:cNvSpPr txBox="1"/>
          <p:nvPr/>
        </p:nvSpPr>
        <p:spPr>
          <a:xfrm>
            <a:off x="612695" y="1769366"/>
            <a:ext cx="7752874" cy="3748366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Other variations</a:t>
            </a:r>
            <a:r>
              <a:rPr lang="en-US" sz="2400" spc="-8" dirty="0">
                <a:latin typeface="Carlito"/>
                <a:cs typeface="Carlito"/>
              </a:rPr>
              <a:t> on the pipeline stages</a:t>
            </a:r>
            <a:r>
              <a:rPr sz="2400" spc="23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include</a:t>
            </a:r>
            <a:endParaRPr sz="2400" dirty="0">
              <a:latin typeface="Carlito"/>
              <a:cs typeface="Carlito"/>
            </a:endParaRPr>
          </a:p>
          <a:p>
            <a:pPr marL="523875" marR="171450" lvl="1" indent="-171450" algn="just">
              <a:lnSpc>
                <a:spcPct val="90000"/>
              </a:lnSpc>
              <a:spcBef>
                <a:spcPts val="390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9" dirty="0">
                <a:latin typeface="Carlito"/>
                <a:cs typeface="Carlito"/>
              </a:rPr>
              <a:t>Test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1" dirty="0">
                <a:latin typeface="Carlito"/>
                <a:cs typeface="Carlito"/>
              </a:rPr>
              <a:t>complete </a:t>
            </a:r>
            <a:r>
              <a:rPr sz="2400" dirty="0">
                <a:latin typeface="Carlito"/>
                <a:cs typeface="Carlito"/>
              </a:rPr>
              <a:t>service in the </a:t>
            </a:r>
            <a:r>
              <a:rPr sz="2400" spc="-8" dirty="0">
                <a:latin typeface="Carlito"/>
                <a:cs typeface="Carlito"/>
              </a:rPr>
              <a:t>development </a:t>
            </a:r>
            <a:r>
              <a:rPr sz="2400" spc="-15" dirty="0">
                <a:latin typeface="Carlito"/>
                <a:cs typeface="Carlito"/>
              </a:rPr>
              <a:t>stage </a:t>
            </a:r>
            <a:r>
              <a:rPr sz="2400" spc="-11" dirty="0">
                <a:latin typeface="Carlito"/>
                <a:cs typeface="Carlito"/>
              </a:rPr>
              <a:t>(rather </a:t>
            </a:r>
            <a:r>
              <a:rPr sz="2400" dirty="0">
                <a:latin typeface="Carlito"/>
                <a:cs typeface="Carlito"/>
              </a:rPr>
              <a:t>than </a:t>
            </a:r>
            <a:r>
              <a:rPr sz="2400" spc="-8" dirty="0">
                <a:latin typeface="Carlito"/>
                <a:cs typeface="Carlito"/>
              </a:rPr>
              <a:t>just your own  </a:t>
            </a:r>
            <a:r>
              <a:rPr sz="2400" spc="-4" dirty="0">
                <a:latin typeface="Carlito"/>
                <a:cs typeface="Carlito"/>
              </a:rPr>
              <a:t>module), </a:t>
            </a:r>
            <a:r>
              <a:rPr sz="2400" dirty="0">
                <a:latin typeface="Carlito"/>
                <a:cs typeface="Carlito"/>
              </a:rPr>
              <a:t>and then </a:t>
            </a:r>
            <a:r>
              <a:rPr sz="2400" spc="-11" dirty="0">
                <a:latin typeface="Carlito"/>
                <a:cs typeface="Carlito"/>
              </a:rPr>
              <a:t>test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entire </a:t>
            </a:r>
            <a:r>
              <a:rPr sz="2400" spc="-19" dirty="0">
                <a:latin typeface="Carlito"/>
                <a:cs typeface="Carlito"/>
              </a:rPr>
              <a:t>system </a:t>
            </a:r>
            <a:r>
              <a:rPr sz="2400" spc="-8" dirty="0">
                <a:latin typeface="Carlito"/>
                <a:cs typeface="Carlito"/>
              </a:rPr>
              <a:t>(</a:t>
            </a:r>
            <a:r>
              <a:rPr lang="en-US" sz="2400" spc="-8" dirty="0">
                <a:latin typeface="Carlito"/>
                <a:cs typeface="Carlito"/>
              </a:rPr>
              <a:t>your</a:t>
            </a:r>
            <a:r>
              <a:rPr sz="2400" spc="-8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service </a:t>
            </a:r>
            <a:r>
              <a:rPr sz="2400" spc="-11" dirty="0">
                <a:latin typeface="Carlito"/>
                <a:cs typeface="Carlito"/>
              </a:rPr>
              <a:t>integrated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4" dirty="0">
                <a:latin typeface="Carlito"/>
                <a:cs typeface="Carlito"/>
              </a:rPr>
              <a:t>other  </a:t>
            </a:r>
            <a:r>
              <a:rPr sz="2400" dirty="0">
                <a:latin typeface="Carlito"/>
                <a:cs typeface="Carlito"/>
              </a:rPr>
              <a:t>services) in the </a:t>
            </a:r>
            <a:r>
              <a:rPr sz="2400" spc="-11" dirty="0">
                <a:latin typeface="Carlito"/>
                <a:cs typeface="Carlito"/>
              </a:rPr>
              <a:t>integration</a:t>
            </a:r>
            <a:r>
              <a:rPr sz="2400" spc="-38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stage.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64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rlito"/>
                <a:cs typeface="Carlito"/>
              </a:rPr>
              <a:t>Quality </a:t>
            </a:r>
            <a:r>
              <a:rPr sz="2400" spc="-8" dirty="0">
                <a:latin typeface="Carlito"/>
                <a:cs typeface="Carlito"/>
              </a:rPr>
              <a:t>testing that </a:t>
            </a:r>
            <a:r>
              <a:rPr sz="2400" spc="-11" dirty="0">
                <a:latin typeface="Carlito"/>
                <a:cs typeface="Carlito"/>
              </a:rPr>
              <a:t>we </a:t>
            </a:r>
            <a:r>
              <a:rPr sz="2400" spc="-4" dirty="0">
                <a:latin typeface="Carlito"/>
                <a:cs typeface="Carlito"/>
              </a:rPr>
              <a:t>describe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8" dirty="0">
                <a:latin typeface="Carlito"/>
                <a:cs typeface="Carlito"/>
              </a:rPr>
              <a:t>staging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8" dirty="0">
                <a:latin typeface="Carlito"/>
                <a:cs typeface="Carlito"/>
              </a:rPr>
              <a:t>performed </a:t>
            </a:r>
            <a:r>
              <a:rPr sz="2400" dirty="0">
                <a:latin typeface="Carlito"/>
                <a:cs typeface="Carlito"/>
              </a:rPr>
              <a:t>in the </a:t>
            </a:r>
            <a:r>
              <a:rPr sz="2400" spc="-11" dirty="0">
                <a:latin typeface="Carlito"/>
                <a:cs typeface="Carlito"/>
              </a:rPr>
              <a:t>integration</a:t>
            </a:r>
            <a:r>
              <a:rPr sz="2400" spc="-38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step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61"/>
              </a:spcBef>
              <a:buFont typeface="Arial"/>
              <a:buChar char="•"/>
              <a:tabLst>
                <a:tab pos="524351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integration </a:t>
            </a:r>
            <a:r>
              <a:rPr sz="2400" spc="-15" dirty="0">
                <a:latin typeface="Carlito"/>
                <a:cs typeface="Carlito"/>
              </a:rPr>
              <a:t>stage </a:t>
            </a:r>
            <a:r>
              <a:rPr sz="2400" spc="-4" dirty="0">
                <a:latin typeface="Carlito"/>
                <a:cs typeface="Carlito"/>
              </a:rPr>
              <a:t>might </a:t>
            </a:r>
            <a:r>
              <a:rPr sz="2400" spc="-11" dirty="0">
                <a:latin typeface="Carlito"/>
                <a:cs typeface="Carlito"/>
              </a:rPr>
              <a:t>test </a:t>
            </a:r>
            <a:r>
              <a:rPr sz="2400" spc="-4" dirty="0">
                <a:latin typeface="Carlito"/>
                <a:cs typeface="Carlito"/>
              </a:rPr>
              <a:t>“typical” </a:t>
            </a:r>
            <a:r>
              <a:rPr sz="2400" spc="-8" dirty="0">
                <a:latin typeface="Carlito"/>
                <a:cs typeface="Carlito"/>
              </a:rPr>
              <a:t>customer </a:t>
            </a:r>
            <a:r>
              <a:rPr sz="2400" spc="-4" dirty="0">
                <a:latin typeface="Carlito"/>
                <a:cs typeface="Carlito"/>
              </a:rPr>
              <a:t>use</a:t>
            </a:r>
            <a:r>
              <a:rPr sz="2400" spc="-38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cases</a:t>
            </a:r>
            <a:endParaRPr sz="2400" dirty="0">
              <a:latin typeface="Carlito"/>
              <a:cs typeface="Carlito"/>
            </a:endParaRPr>
          </a:p>
          <a:p>
            <a:pPr marL="523875" lvl="1" indent="-171926">
              <a:spcBef>
                <a:spcPts val="153"/>
              </a:spcBef>
              <a:buFont typeface="Arial"/>
              <a:buChar char="•"/>
              <a:tabLst>
                <a:tab pos="524351" algn="l"/>
              </a:tabLst>
            </a:pPr>
            <a:r>
              <a:rPr sz="2400" dirty="0">
                <a:latin typeface="Carlito"/>
                <a:cs typeface="Carlito"/>
              </a:rPr>
              <a:t>Multiple </a:t>
            </a:r>
            <a:r>
              <a:rPr sz="2400" spc="-8" dirty="0">
                <a:latin typeface="Carlito"/>
                <a:cs typeface="Carlito"/>
              </a:rPr>
              <a:t>staging environments </a:t>
            </a:r>
            <a:r>
              <a:rPr sz="2400" spc="-11" dirty="0">
                <a:latin typeface="Carlito"/>
                <a:cs typeface="Carlito"/>
              </a:rPr>
              <a:t>exist </a:t>
            </a:r>
            <a:r>
              <a:rPr sz="2400" spc="-15" dirty="0">
                <a:latin typeface="Carlito"/>
                <a:cs typeface="Carlito"/>
              </a:rPr>
              <a:t>for different</a:t>
            </a:r>
            <a:r>
              <a:rPr sz="2400" spc="-8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purposes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9144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811">
              <a:spcBef>
                <a:spcPts val="79"/>
              </a:spcBef>
            </a:pPr>
            <a:r>
              <a:rPr spc="-236" dirty="0"/>
              <a:t>Discussion</a:t>
            </a:r>
            <a:r>
              <a:rPr spc="-285" dirty="0"/>
              <a:t> </a:t>
            </a:r>
            <a:r>
              <a:rPr spc="-169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377589" cy="1583285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395764" marR="3810" indent="-386715" algn="just">
              <a:spcBef>
                <a:spcPts val="326"/>
              </a:spcBef>
              <a:buAutoNum type="arabicPeriod"/>
              <a:tabLst>
                <a:tab pos="396240" algn="l"/>
              </a:tabLst>
            </a:pPr>
            <a:r>
              <a:rPr sz="2400" spc="-26" dirty="0">
                <a:latin typeface="Carlito"/>
                <a:cs typeface="Carlito"/>
              </a:rPr>
              <a:t>Would </a:t>
            </a:r>
            <a:r>
              <a:rPr sz="2400" spc="-71" dirty="0">
                <a:latin typeface="Carlito"/>
                <a:cs typeface="Carlito"/>
              </a:rPr>
              <a:t>UAT </a:t>
            </a:r>
            <a:r>
              <a:rPr sz="2400" spc="-11" dirty="0">
                <a:latin typeface="Carlito"/>
                <a:cs typeface="Carlito"/>
              </a:rPr>
              <a:t>testing </a:t>
            </a:r>
            <a:r>
              <a:rPr sz="2400" spc="-4" dirty="0">
                <a:latin typeface="Carlito"/>
                <a:cs typeface="Carlito"/>
              </a:rPr>
              <a:t>be </a:t>
            </a:r>
            <a:r>
              <a:rPr sz="2400" spc="-8" dirty="0">
                <a:latin typeface="Carlito"/>
                <a:cs typeface="Carlito"/>
              </a:rPr>
              <a:t>done </a:t>
            </a:r>
            <a:r>
              <a:rPr sz="2400" spc="-4" dirty="0">
                <a:latin typeface="Carlito"/>
                <a:cs typeface="Carlito"/>
              </a:rPr>
              <a:t>in a </a:t>
            </a:r>
            <a:r>
              <a:rPr sz="2400" spc="-15" dirty="0">
                <a:latin typeface="Carlito"/>
                <a:cs typeface="Carlito"/>
              </a:rPr>
              <a:t>separate </a:t>
            </a:r>
            <a:r>
              <a:rPr sz="2400" spc="-11" dirty="0">
                <a:latin typeface="Carlito"/>
                <a:cs typeface="Carlito"/>
              </a:rPr>
              <a:t>staging </a:t>
            </a:r>
            <a:r>
              <a:rPr sz="2400" spc="-15" dirty="0">
                <a:latin typeface="Carlito"/>
                <a:cs typeface="Carlito"/>
              </a:rPr>
              <a:t>environment </a:t>
            </a:r>
            <a:r>
              <a:rPr sz="2400" spc="-8" dirty="0">
                <a:latin typeface="Carlito"/>
                <a:cs typeface="Carlito"/>
              </a:rPr>
              <a:t>or 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normal </a:t>
            </a:r>
            <a:r>
              <a:rPr sz="2400" spc="-11" dirty="0">
                <a:latin typeface="Carlito"/>
                <a:cs typeface="Carlito"/>
              </a:rPr>
              <a:t>staging </a:t>
            </a:r>
            <a:r>
              <a:rPr sz="2400" spc="-15" dirty="0">
                <a:latin typeface="Carlito"/>
                <a:cs typeface="Carlito"/>
              </a:rPr>
              <a:t>environment? </a:t>
            </a:r>
            <a:r>
              <a:rPr sz="2400" spc="-8" dirty="0">
                <a:latin typeface="Carlito"/>
                <a:cs typeface="Carlito"/>
              </a:rPr>
              <a:t>How would </a:t>
            </a:r>
            <a:r>
              <a:rPr sz="2400" spc="-15" dirty="0">
                <a:latin typeface="Carlito"/>
                <a:cs typeface="Carlito"/>
              </a:rPr>
              <a:t>you </a:t>
            </a:r>
            <a:r>
              <a:rPr sz="2400" spc="-4" dirty="0">
                <a:latin typeface="Carlito"/>
                <a:cs typeface="Carlito"/>
              </a:rPr>
              <a:t>do </a:t>
            </a:r>
            <a:r>
              <a:rPr sz="2400" spc="-71" dirty="0">
                <a:latin typeface="Carlito"/>
                <a:cs typeface="Carlito"/>
              </a:rPr>
              <a:t>UAT </a:t>
            </a:r>
            <a:r>
              <a:rPr sz="2400" spc="-11" dirty="0">
                <a:latin typeface="Carlito"/>
                <a:cs typeface="Carlito"/>
              </a:rPr>
              <a:t>testing  </a:t>
            </a:r>
            <a:r>
              <a:rPr sz="2400" spc="-4" dirty="0">
                <a:latin typeface="Carlito"/>
                <a:cs typeface="Carlito"/>
              </a:rPr>
              <a:t>with </a:t>
            </a:r>
            <a:r>
              <a:rPr sz="2400" spc="-11" dirty="0">
                <a:latin typeface="Carlito"/>
                <a:cs typeface="Carlito"/>
              </a:rPr>
              <a:t>real</a:t>
            </a:r>
            <a:r>
              <a:rPr sz="2400" spc="-4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users?</a:t>
            </a:r>
            <a:endParaRPr sz="2400" dirty="0">
              <a:latin typeface="Carlito"/>
              <a:cs typeface="Carlito"/>
            </a:endParaRPr>
          </a:p>
          <a:p>
            <a:pPr marL="395764" indent="-386715" algn="just">
              <a:spcBef>
                <a:spcPts val="503"/>
              </a:spcBef>
              <a:buAutoNum type="arabicPeriod"/>
              <a:tabLst>
                <a:tab pos="396240" algn="l"/>
              </a:tabLst>
            </a:pPr>
            <a:r>
              <a:rPr sz="2400" spc="-11" dirty="0">
                <a:latin typeface="Carlito"/>
                <a:cs typeface="Carlito"/>
              </a:rPr>
              <a:t>Where </a:t>
            </a:r>
            <a:r>
              <a:rPr sz="2400" spc="-4" dirty="0">
                <a:latin typeface="Carlito"/>
                <a:cs typeface="Carlito"/>
              </a:rPr>
              <a:t>does the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4" dirty="0">
                <a:latin typeface="Carlito"/>
                <a:cs typeface="Carlito"/>
              </a:rPr>
              <a:t>in the </a:t>
            </a:r>
            <a:r>
              <a:rPr sz="2400" spc="-15" dirty="0">
                <a:latin typeface="Carlito"/>
                <a:cs typeface="Carlito"/>
              </a:rPr>
              <a:t>test </a:t>
            </a:r>
            <a:r>
              <a:rPr sz="2400" spc="-8" dirty="0">
                <a:latin typeface="Carlito"/>
                <a:cs typeface="Carlito"/>
              </a:rPr>
              <a:t>database come</a:t>
            </a:r>
            <a:r>
              <a:rPr sz="2400" spc="7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from</a:t>
            </a:r>
            <a:r>
              <a:rPr sz="2100" spc="-15" dirty="0">
                <a:latin typeface="Carlito"/>
                <a:cs typeface="Carlito"/>
              </a:rPr>
              <a:t>?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AF2B5-B5AA-AB50-6FDF-69C3A238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5A8B6-1365-019D-9A86-33DF83AF8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 of Part 1a of Chapter 11</a:t>
            </a:r>
          </a:p>
        </p:txBody>
      </p:sp>
    </p:spTree>
    <p:extLst>
      <p:ext uri="{BB962C8B-B14F-4D97-AF65-F5344CB8AC3E}">
        <p14:creationId xmlns:p14="http://schemas.microsoft.com/office/powerpoint/2010/main" val="292745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5246" y="762000"/>
            <a:ext cx="5153508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65" dirty="0"/>
              <a:t>Deployment</a:t>
            </a:r>
            <a:r>
              <a:rPr spc="-270" dirty="0"/>
              <a:t> </a:t>
            </a:r>
            <a:r>
              <a:rPr spc="-124" dirty="0"/>
              <a:t>pipeline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8761" y="5677357"/>
            <a:ext cx="77153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dirty="0">
                <a:solidFill>
                  <a:srgbClr val="888888"/>
                </a:solidFill>
                <a:latin typeface="Carlito"/>
                <a:cs typeface="Carlito"/>
              </a:rPr>
              <a:t>4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3282" y="2583895"/>
            <a:ext cx="6983438" cy="22272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5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226E63-541D-8545-A587-9A9CCCBE9450}"/>
              </a:ext>
            </a:extLst>
          </p:cNvPr>
          <p:cNvCxnSpPr/>
          <p:nvPr/>
        </p:nvCxnSpPr>
        <p:spPr bwMode="auto">
          <a:xfrm>
            <a:off x="685800" y="18288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5FCA-6910-5FDA-3C08-96B2513E7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C8CCF-504D-CDA5-8F87-1F8CDF47C40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85800" y="1752600"/>
            <a:ext cx="7772400" cy="4038600"/>
          </a:xfrm>
        </p:spPr>
        <p:txBody>
          <a:bodyPr/>
          <a:lstStyle/>
          <a:p>
            <a:r>
              <a:rPr lang="en-US" sz="2400" dirty="0"/>
              <a:t>One purpose of each environment is to perform tests. Two types of tests can be used</a:t>
            </a:r>
          </a:p>
          <a:p>
            <a:pPr lvl="1"/>
            <a:r>
              <a:rPr lang="en-US" sz="2400" dirty="0"/>
              <a:t>Runtime tests</a:t>
            </a:r>
          </a:p>
          <a:p>
            <a:pPr lvl="1"/>
            <a:r>
              <a:rPr lang="en-US" sz="2400" dirty="0"/>
              <a:t>Static Analysis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A90CED-E767-C3A8-8946-7189BE5325ED}"/>
              </a:ext>
            </a:extLst>
          </p:cNvPr>
          <p:cNvCxnSpPr/>
          <p:nvPr/>
        </p:nvCxnSpPr>
        <p:spPr bwMode="auto">
          <a:xfrm>
            <a:off x="685800" y="18288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5986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0D39C-F27F-0CC3-888C-C845E680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</a:t>
            </a:r>
            <a:r>
              <a:rPr lang="en-US" baseline="0" dirty="0"/>
              <a:t> tests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2E5B4-890C-1AB3-B116-1DD4CFB5C7AB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1"/>
            <a:r>
              <a:rPr lang="en-US" sz="2400" dirty="0"/>
              <a:t>The portion of the system being tested is executed and a set of tests are run on it. This requires a test harness.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3C525F-F73E-D14C-4077-A28C5359F55A}"/>
              </a:ext>
            </a:extLst>
          </p:cNvPr>
          <p:cNvCxnSpPr/>
          <p:nvPr/>
        </p:nvCxnSpPr>
        <p:spPr bwMode="auto">
          <a:xfrm>
            <a:off x="685800" y="18288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7006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5C810-0763-B43A-8D62-406B90B4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29485-43EB-05E3-6D6F-53117012B40A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1"/>
            <a:r>
              <a:rPr lang="en-US" sz="2400" dirty="0"/>
              <a:t>This type of testing is applied to the source code. Using techniques similar to those used in compilers, a static analyzer looks for problematic code constructions. Static analyzers have both false positives and false negatives. The type of problems flagged by a static analyzer are those that can be found in the Common Weakness Enumeration CWE). </a:t>
            </a:r>
          </a:p>
          <a:p>
            <a:pPr lvl="1"/>
            <a:r>
              <a:rPr lang="en-US" sz="2400" dirty="0"/>
              <a:t>The CWE is a list of software weakness types..</a:t>
            </a:r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6981EC1-89A2-64F2-DAA6-5C51F32D2CF8}"/>
              </a:ext>
            </a:extLst>
          </p:cNvPr>
          <p:cNvCxnSpPr/>
          <p:nvPr/>
        </p:nvCxnSpPr>
        <p:spPr bwMode="auto">
          <a:xfrm>
            <a:off x="685800" y="18288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09026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336" y="533400"/>
            <a:ext cx="6049328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76" dirty="0"/>
              <a:t>Development </a:t>
            </a:r>
            <a:r>
              <a:rPr spc="-135" dirty="0"/>
              <a:t>environment</a:t>
            </a:r>
            <a:r>
              <a:rPr spc="-334" dirty="0"/>
              <a:t> </a:t>
            </a:r>
            <a:r>
              <a:rPr spc="-146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7502366" cy="2087912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In the </a:t>
            </a:r>
            <a:r>
              <a:rPr sz="2400" spc="-8" dirty="0">
                <a:latin typeface="Carlito"/>
                <a:cs typeface="Carlito"/>
              </a:rPr>
              <a:t>development </a:t>
            </a:r>
            <a:r>
              <a:rPr sz="2400" spc="-11" dirty="0">
                <a:latin typeface="Carlito"/>
                <a:cs typeface="Carlito"/>
              </a:rPr>
              <a:t>environment, </a:t>
            </a:r>
            <a:r>
              <a:rPr sz="2400" spc="-15" dirty="0">
                <a:latin typeface="Carlito"/>
                <a:cs typeface="Carlito"/>
              </a:rPr>
              <a:t>you </a:t>
            </a:r>
            <a:r>
              <a:rPr sz="2400" spc="-8" dirty="0">
                <a:latin typeface="Carlito"/>
                <a:cs typeface="Carlito"/>
              </a:rPr>
              <a:t>develop </a:t>
            </a:r>
            <a:r>
              <a:rPr sz="2400" spc="-11" dirty="0">
                <a:latin typeface="Carlito"/>
                <a:cs typeface="Carlito"/>
              </a:rPr>
              <a:t>your</a:t>
            </a:r>
            <a:r>
              <a:rPr sz="2400" spc="139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modules.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Unit </a:t>
            </a:r>
            <a:r>
              <a:rPr sz="2400" spc="-11" dirty="0">
                <a:latin typeface="Carlito"/>
                <a:cs typeface="Carlito"/>
              </a:rPr>
              <a:t>tests are </a:t>
            </a:r>
            <a:r>
              <a:rPr sz="2400" spc="-4" dirty="0">
                <a:latin typeface="Carlito"/>
                <a:cs typeface="Carlito"/>
              </a:rPr>
              <a:t>run on each</a:t>
            </a:r>
            <a:r>
              <a:rPr sz="2400" spc="90" dirty="0">
                <a:latin typeface="Carlito"/>
                <a:cs typeface="Carlito"/>
              </a:rPr>
              <a:t> </a:t>
            </a:r>
            <a:r>
              <a:rPr sz="2400" spc="-11" dirty="0">
                <a:latin typeface="Carlito"/>
                <a:cs typeface="Carlito"/>
              </a:rPr>
              <a:t>module.</a:t>
            </a:r>
            <a:endParaRPr sz="2400" dirty="0">
              <a:latin typeface="Carlito"/>
              <a:cs typeface="Carlito"/>
            </a:endParaRPr>
          </a:p>
          <a:p>
            <a:pPr marL="180975" marR="3810" indent="-171450">
              <a:spcBef>
                <a:spcPts val="784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module </a:t>
            </a:r>
            <a:r>
              <a:rPr sz="2400" spc="-4" dirty="0">
                <a:latin typeface="Carlito"/>
                <a:cs typeface="Carlito"/>
              </a:rPr>
              <a:t>is </a:t>
            </a:r>
            <a:r>
              <a:rPr sz="2400" spc="-11" dirty="0">
                <a:latin typeface="Carlito"/>
                <a:cs typeface="Carlito"/>
              </a:rPr>
              <a:t>checked </a:t>
            </a:r>
            <a:r>
              <a:rPr sz="2400" spc="-15" dirty="0">
                <a:latin typeface="Carlito"/>
                <a:cs typeface="Carlito"/>
              </a:rPr>
              <a:t>into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version </a:t>
            </a:r>
            <a:r>
              <a:rPr sz="2400" spc="-15" dirty="0">
                <a:latin typeface="Carlito"/>
                <a:cs typeface="Carlito"/>
              </a:rPr>
              <a:t>control </a:t>
            </a:r>
            <a:r>
              <a:rPr sz="2400" spc="-19" dirty="0">
                <a:latin typeface="Carlito"/>
                <a:cs typeface="Carlito"/>
              </a:rPr>
              <a:t>system. </a:t>
            </a:r>
            <a:r>
              <a:rPr sz="2400" spc="-8" dirty="0">
                <a:latin typeface="Carlito"/>
                <a:cs typeface="Carlito"/>
              </a:rPr>
              <a:t>This triggers 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1" dirty="0">
                <a:latin typeface="Carlito"/>
                <a:cs typeface="Carlito"/>
              </a:rPr>
              <a:t>integration</a:t>
            </a:r>
            <a:r>
              <a:rPr sz="2400" spc="4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stage.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8720" y="381000"/>
            <a:ext cx="6606540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05" dirty="0"/>
              <a:t>Build/integration </a:t>
            </a:r>
            <a:r>
              <a:rPr spc="-135" dirty="0"/>
              <a:t>environment</a:t>
            </a:r>
            <a:r>
              <a:rPr spc="-420" dirty="0"/>
              <a:t> </a:t>
            </a:r>
            <a:r>
              <a:rPr spc="-146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628573" cy="4165403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build </a:t>
            </a:r>
            <a:r>
              <a:rPr sz="2400" spc="-4" dirty="0">
                <a:latin typeface="Carlito"/>
                <a:cs typeface="Carlito"/>
              </a:rPr>
              <a:t>server </a:t>
            </a:r>
            <a:r>
              <a:rPr sz="2400" spc="-8" dirty="0">
                <a:latin typeface="Carlito"/>
                <a:cs typeface="Carlito"/>
              </a:rPr>
              <a:t>compiles </a:t>
            </a:r>
            <a:r>
              <a:rPr sz="2400" spc="-11" dirty="0">
                <a:latin typeface="Carlito"/>
                <a:cs typeface="Carlito"/>
              </a:rPr>
              <a:t>your </a:t>
            </a:r>
            <a:r>
              <a:rPr sz="2400" spc="-8" dirty="0">
                <a:latin typeface="Carlito"/>
                <a:cs typeface="Carlito"/>
              </a:rPr>
              <a:t>new </a:t>
            </a:r>
            <a:r>
              <a:rPr sz="2400" spc="-4" dirty="0">
                <a:latin typeface="Carlito"/>
                <a:cs typeface="Carlito"/>
              </a:rPr>
              <a:t>or </a:t>
            </a:r>
            <a:r>
              <a:rPr sz="2400" spc="-8" dirty="0">
                <a:latin typeface="Carlito"/>
                <a:cs typeface="Carlito"/>
              </a:rPr>
              <a:t>changed</a:t>
            </a:r>
            <a:r>
              <a:rPr sz="2400" spc="124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code,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506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It also </a:t>
            </a:r>
            <a:r>
              <a:rPr sz="2400" spc="-8" dirty="0">
                <a:latin typeface="Carlito"/>
                <a:cs typeface="Carlito"/>
              </a:rPr>
              <a:t>compiles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code </a:t>
            </a:r>
            <a:r>
              <a:rPr sz="2400" spc="-4" dirty="0">
                <a:latin typeface="Carlito"/>
                <a:cs typeface="Carlito"/>
              </a:rPr>
              <a:t>of other </a:t>
            </a:r>
            <a:r>
              <a:rPr sz="2400" spc="-8" dirty="0">
                <a:latin typeface="Carlito"/>
                <a:cs typeface="Carlito"/>
              </a:rPr>
              <a:t>portions </a:t>
            </a:r>
            <a:r>
              <a:rPr sz="2400" spc="-4" dirty="0">
                <a:latin typeface="Carlito"/>
                <a:cs typeface="Carlito"/>
              </a:rPr>
              <a:t>of </a:t>
            </a:r>
            <a:r>
              <a:rPr sz="2400" spc="-11" dirty="0">
                <a:latin typeface="Carlito"/>
                <a:cs typeface="Carlito"/>
              </a:rPr>
              <a:t>your</a:t>
            </a:r>
            <a:r>
              <a:rPr sz="2400" spc="90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service.</a:t>
            </a:r>
            <a:endParaRPr sz="2400" dirty="0">
              <a:latin typeface="Carlito"/>
              <a:cs typeface="Carlito"/>
            </a:endParaRPr>
          </a:p>
          <a:p>
            <a:pPr marL="180975" marR="589598" indent="-171450">
              <a:spcBef>
                <a:spcPts val="784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If </a:t>
            </a:r>
            <a:r>
              <a:rPr sz="2400" spc="-15" dirty="0">
                <a:latin typeface="Carlito"/>
                <a:cs typeface="Carlito"/>
              </a:rPr>
              <a:t>you </a:t>
            </a:r>
            <a:r>
              <a:rPr sz="2400" spc="-11" dirty="0">
                <a:latin typeface="Carlito"/>
                <a:cs typeface="Carlito"/>
              </a:rPr>
              <a:t>are </a:t>
            </a:r>
            <a:r>
              <a:rPr sz="2400" spc="-8" dirty="0">
                <a:latin typeface="Carlito"/>
                <a:cs typeface="Carlito"/>
              </a:rPr>
              <a:t>working </a:t>
            </a:r>
            <a:r>
              <a:rPr sz="2400" spc="-4" dirty="0">
                <a:latin typeface="Carlito"/>
                <a:cs typeface="Carlito"/>
              </a:rPr>
              <a:t>in an </a:t>
            </a:r>
            <a:r>
              <a:rPr sz="2400" spc="-11" dirty="0">
                <a:latin typeface="Carlito"/>
                <a:cs typeface="Carlito"/>
              </a:rPr>
              <a:t>interpreted </a:t>
            </a:r>
            <a:r>
              <a:rPr sz="2400" spc="-4" dirty="0">
                <a:latin typeface="Carlito"/>
                <a:cs typeface="Carlito"/>
              </a:rPr>
              <a:t>language such as Python </a:t>
            </a:r>
            <a:r>
              <a:rPr sz="2400" spc="-8" dirty="0">
                <a:latin typeface="Carlito"/>
                <a:cs typeface="Carlito"/>
              </a:rPr>
              <a:t>or  </a:t>
            </a:r>
            <a:r>
              <a:rPr sz="2400" spc="-11" dirty="0">
                <a:latin typeface="Carlito"/>
                <a:cs typeface="Carlito"/>
              </a:rPr>
              <a:t>Javascript, there are </a:t>
            </a:r>
            <a:r>
              <a:rPr sz="2400" spc="-4" dirty="0">
                <a:latin typeface="Carlito"/>
                <a:cs typeface="Carlito"/>
              </a:rPr>
              <a:t>no </a:t>
            </a:r>
            <a:r>
              <a:rPr sz="2400" spc="-8" dirty="0">
                <a:latin typeface="Carlito"/>
                <a:cs typeface="Carlito"/>
              </a:rPr>
              <a:t>compilation</a:t>
            </a:r>
            <a:r>
              <a:rPr sz="2400" spc="56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steps.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469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8" dirty="0">
                <a:latin typeface="Carlito"/>
                <a:cs typeface="Carlito"/>
              </a:rPr>
              <a:t>build </a:t>
            </a:r>
            <a:r>
              <a:rPr sz="2400" spc="-4" dirty="0">
                <a:latin typeface="Carlito"/>
                <a:cs typeface="Carlito"/>
              </a:rPr>
              <a:t>server </a:t>
            </a:r>
            <a:r>
              <a:rPr sz="2400" spc="-8" dirty="0">
                <a:latin typeface="Carlito"/>
                <a:cs typeface="Carlito"/>
              </a:rPr>
              <a:t>constructs </a:t>
            </a:r>
            <a:r>
              <a:rPr sz="2400" spc="-4" dirty="0">
                <a:latin typeface="Carlito"/>
                <a:cs typeface="Carlito"/>
              </a:rPr>
              <a:t>an </a:t>
            </a:r>
            <a:r>
              <a:rPr sz="2400" spc="-15" dirty="0">
                <a:latin typeface="Carlito"/>
                <a:cs typeface="Carlito"/>
              </a:rPr>
              <a:t>executable </a:t>
            </a:r>
            <a:r>
              <a:rPr sz="2400" spc="-8" dirty="0">
                <a:latin typeface="Carlito"/>
                <a:cs typeface="Carlito"/>
              </a:rPr>
              <a:t>image </a:t>
            </a:r>
            <a:r>
              <a:rPr sz="2400" spc="-23" dirty="0">
                <a:latin typeface="Carlito"/>
                <a:cs typeface="Carlito"/>
              </a:rPr>
              <a:t>for </a:t>
            </a:r>
            <a:r>
              <a:rPr sz="2400" spc="-11" dirty="0">
                <a:latin typeface="Carlito"/>
                <a:cs typeface="Carlito"/>
              </a:rPr>
              <a:t>your</a:t>
            </a:r>
            <a:r>
              <a:rPr sz="2400" spc="139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service.</a:t>
            </a:r>
            <a:endParaRPr sz="2400" dirty="0">
              <a:latin typeface="Carlito"/>
              <a:cs typeface="Carlito"/>
            </a:endParaRPr>
          </a:p>
          <a:p>
            <a:pPr marL="180975" indent="-171450">
              <a:spcBef>
                <a:spcPts val="503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4" dirty="0">
                <a:latin typeface="Carlito"/>
                <a:cs typeface="Carlito"/>
              </a:rPr>
              <a:t>This </a:t>
            </a:r>
            <a:r>
              <a:rPr sz="2400" spc="-15" dirty="0">
                <a:latin typeface="Carlito"/>
                <a:cs typeface="Carlito"/>
              </a:rPr>
              <a:t>executable </a:t>
            </a:r>
            <a:r>
              <a:rPr sz="2400" spc="-8" dirty="0">
                <a:latin typeface="Carlito"/>
                <a:cs typeface="Carlito"/>
              </a:rPr>
              <a:t>image </a:t>
            </a:r>
            <a:r>
              <a:rPr sz="2400" spc="-4" dirty="0">
                <a:latin typeface="Carlito"/>
                <a:cs typeface="Carlito"/>
              </a:rPr>
              <a:t>is then </a:t>
            </a:r>
            <a:r>
              <a:rPr sz="2400" spc="-11" dirty="0">
                <a:latin typeface="Carlito"/>
                <a:cs typeface="Carlito"/>
              </a:rPr>
              <a:t>tested </a:t>
            </a:r>
            <a:r>
              <a:rPr sz="2400" spc="-19" dirty="0">
                <a:latin typeface="Carlito"/>
                <a:cs typeface="Carlito"/>
              </a:rPr>
              <a:t>for </a:t>
            </a:r>
            <a:r>
              <a:rPr sz="2400" spc="-8" dirty="0">
                <a:latin typeface="Carlito"/>
                <a:cs typeface="Carlito"/>
              </a:rPr>
              <a:t>functional</a:t>
            </a:r>
            <a:r>
              <a:rPr sz="2400" spc="135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correctness.</a:t>
            </a:r>
            <a:endParaRPr sz="2400" dirty="0">
              <a:latin typeface="Carlito"/>
              <a:cs typeface="Carlito"/>
            </a:endParaRPr>
          </a:p>
          <a:p>
            <a:pPr marL="180975" marR="3810" indent="-171450">
              <a:spcBef>
                <a:spcPts val="784"/>
              </a:spcBef>
              <a:buFont typeface="Arial"/>
              <a:buChar char="•"/>
              <a:tabLst>
                <a:tab pos="180975" algn="l"/>
              </a:tabLst>
            </a:pPr>
            <a:r>
              <a:rPr sz="2400" spc="-8" dirty="0">
                <a:latin typeface="Carlito"/>
                <a:cs typeface="Carlito"/>
              </a:rPr>
              <a:t>After </a:t>
            </a:r>
            <a:r>
              <a:rPr sz="2400" spc="-4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executable </a:t>
            </a:r>
            <a:r>
              <a:rPr sz="2400" spc="-8" dirty="0">
                <a:latin typeface="Carlito"/>
                <a:cs typeface="Carlito"/>
              </a:rPr>
              <a:t>image passes </a:t>
            </a:r>
            <a:r>
              <a:rPr sz="2400" spc="-11" dirty="0">
                <a:latin typeface="Carlito"/>
                <a:cs typeface="Carlito"/>
              </a:rPr>
              <a:t>your </a:t>
            </a:r>
            <a:r>
              <a:rPr sz="2400" spc="-15" dirty="0">
                <a:latin typeface="Carlito"/>
                <a:cs typeface="Carlito"/>
              </a:rPr>
              <a:t>service’s </a:t>
            </a:r>
            <a:r>
              <a:rPr sz="2400" spc="-8" dirty="0">
                <a:latin typeface="Carlito"/>
                <a:cs typeface="Carlito"/>
              </a:rPr>
              <a:t>functional </a:t>
            </a:r>
            <a:r>
              <a:rPr sz="2400" spc="-11" dirty="0">
                <a:latin typeface="Carlito"/>
                <a:cs typeface="Carlito"/>
              </a:rPr>
              <a:t>tests, </a:t>
            </a:r>
            <a:r>
              <a:rPr sz="2400" spc="-4" dirty="0">
                <a:latin typeface="Carlito"/>
                <a:cs typeface="Carlito"/>
              </a:rPr>
              <a:t>the  </a:t>
            </a:r>
            <a:r>
              <a:rPr sz="2400" spc="-11" dirty="0">
                <a:latin typeface="Carlito"/>
                <a:cs typeface="Carlito"/>
              </a:rPr>
              <a:t>staging </a:t>
            </a:r>
            <a:r>
              <a:rPr sz="2400" spc="-15" dirty="0">
                <a:latin typeface="Carlito"/>
                <a:cs typeface="Carlito"/>
              </a:rPr>
              <a:t>environment </a:t>
            </a:r>
            <a:r>
              <a:rPr sz="2400" spc="-4" dirty="0">
                <a:latin typeface="Carlito"/>
                <a:cs typeface="Carlito"/>
              </a:rPr>
              <a:t>is</a:t>
            </a:r>
            <a:r>
              <a:rPr sz="2400" spc="79" dirty="0">
                <a:latin typeface="Carlito"/>
                <a:cs typeface="Carlito"/>
              </a:rPr>
              <a:t> </a:t>
            </a:r>
            <a:r>
              <a:rPr sz="2400" spc="-8" dirty="0">
                <a:latin typeface="Carlito"/>
                <a:cs typeface="Carlito"/>
              </a:rPr>
              <a:t>triggered.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6359</TotalTime>
  <Words>1499</Words>
  <Application>Microsoft Office PowerPoint</Application>
  <PresentationFormat>On-screen Show (4:3)</PresentationFormat>
  <Paragraphs>176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Carlito</vt:lpstr>
      <vt:lpstr>Times</vt:lpstr>
      <vt:lpstr>Verdana</vt:lpstr>
      <vt:lpstr>Blank Presentation</vt:lpstr>
      <vt:lpstr>Deployment and Operations for Software Engineers 2nd  Ed</vt:lpstr>
      <vt:lpstr>Outline</vt:lpstr>
      <vt:lpstr>Overview of a deployment pipeline</vt:lpstr>
      <vt:lpstr>Deployment pipeline</vt:lpstr>
      <vt:lpstr>Types of tests</vt:lpstr>
      <vt:lpstr>Runtime tests</vt:lpstr>
      <vt:lpstr>Static analysis</vt:lpstr>
      <vt:lpstr>Development environment overview</vt:lpstr>
      <vt:lpstr>Build/integration environment overview</vt:lpstr>
      <vt:lpstr>Staging environment overview</vt:lpstr>
      <vt:lpstr>Production environment overview</vt:lpstr>
      <vt:lpstr>Qualities of the pipeline</vt:lpstr>
      <vt:lpstr>Cycle time</vt:lpstr>
      <vt:lpstr>Traceability</vt:lpstr>
      <vt:lpstr>Traceability</vt:lpstr>
      <vt:lpstr>Repeatability</vt:lpstr>
      <vt:lpstr>Flaky tests</vt:lpstr>
      <vt:lpstr>Security</vt:lpstr>
      <vt:lpstr>Discussion questions</vt:lpstr>
      <vt:lpstr>Outline</vt:lpstr>
      <vt:lpstr>Purpose of an environment</vt:lpstr>
      <vt:lpstr>Requirements for an environment</vt:lpstr>
      <vt:lpstr>Elements of the environment</vt:lpstr>
      <vt:lpstr>Collection of Virtual Machines or  Containers</vt:lpstr>
      <vt:lpstr>Infrastructure Services</vt:lpstr>
      <vt:lpstr>Source of input</vt:lpstr>
      <vt:lpstr>Database</vt:lpstr>
      <vt:lpstr>Configuration Parameters</vt:lpstr>
      <vt:lpstr>External Services</vt:lpstr>
      <vt:lpstr>Life cycle of an environment</vt:lpstr>
      <vt:lpstr>Create</vt:lpstr>
      <vt:lpstr>Actions of the create step</vt:lpstr>
      <vt:lpstr>Usage</vt:lpstr>
      <vt:lpstr>Clean up</vt:lpstr>
      <vt:lpstr>Variations</vt:lpstr>
      <vt:lpstr>Discussion questions</vt:lpstr>
      <vt:lpstr>PowerPoint Presentation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479</cp:revision>
  <dcterms:created xsi:type="dcterms:W3CDTF">2004-11-16T18:39:34Z</dcterms:created>
  <dcterms:modified xsi:type="dcterms:W3CDTF">2024-06-10T11:00:51Z</dcterms:modified>
</cp:coreProperties>
</file>