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8"/>
  </p:notesMasterIdLst>
  <p:handoutMasterIdLst>
    <p:handoutMasterId r:id="rId49"/>
  </p:handoutMasterIdLst>
  <p:sldIdLst>
    <p:sldId id="852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817" r:id="rId16"/>
    <p:sldId id="840" r:id="rId17"/>
    <p:sldId id="842" r:id="rId18"/>
    <p:sldId id="843" r:id="rId19"/>
    <p:sldId id="303" r:id="rId20"/>
    <p:sldId id="304" r:id="rId21"/>
    <p:sldId id="305" r:id="rId22"/>
    <p:sldId id="306" r:id="rId23"/>
    <p:sldId id="307" r:id="rId24"/>
    <p:sldId id="308" r:id="rId25"/>
    <p:sldId id="846" r:id="rId26"/>
    <p:sldId id="309" r:id="rId27"/>
    <p:sldId id="310" r:id="rId28"/>
    <p:sldId id="311" r:id="rId29"/>
    <p:sldId id="312" r:id="rId30"/>
    <p:sldId id="313" r:id="rId31"/>
    <p:sldId id="847" r:id="rId32"/>
    <p:sldId id="314" r:id="rId33"/>
    <p:sldId id="848" r:id="rId34"/>
    <p:sldId id="315" r:id="rId35"/>
    <p:sldId id="316" r:id="rId36"/>
    <p:sldId id="317" r:id="rId37"/>
    <p:sldId id="849" r:id="rId38"/>
    <p:sldId id="318" r:id="rId39"/>
    <p:sldId id="319" r:id="rId40"/>
    <p:sldId id="850" r:id="rId41"/>
    <p:sldId id="320" r:id="rId42"/>
    <p:sldId id="345" r:id="rId43"/>
    <p:sldId id="321" r:id="rId44"/>
    <p:sldId id="322" r:id="rId45"/>
    <p:sldId id="323" r:id="rId46"/>
    <p:sldId id="844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>
      <p:cViewPr varScale="1">
        <p:scale>
          <a:sx n="54" d="100"/>
          <a:sy n="54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2B93F618-4996-D38C-2C43-058E67789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7" descr="wordmark3r">
            <a:extLst>
              <a:ext uri="{FF2B5EF4-FFF2-40B4-BE49-F238E27FC236}">
                <a16:creationId xmlns:a16="http://schemas.microsoft.com/office/drawing/2014/main" id="{CA025170-75FD-CD38-7DA9-1985813A4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DC52-AE69-C234-51D7-85EB93CFF085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7893B-EE2F-86D2-27AA-D6B2B44284E8}"/>
              </a:ext>
            </a:extLst>
          </p:cNvPr>
          <p:cNvCxnSpPr/>
          <p:nvPr userDrawn="1"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400800" cy="533400"/>
          </a:xfrm>
        </p:spPr>
        <p:txBody>
          <a:bodyPr/>
          <a:lstStyle/>
          <a:p>
            <a:r>
              <a:rPr lang="en-US" dirty="0"/>
              <a:t>Chapter 11 – Deployment pipeline 2</a:t>
            </a:r>
          </a:p>
        </p:txBody>
      </p:sp>
    </p:spTree>
    <p:extLst>
      <p:ext uri="{BB962C8B-B14F-4D97-AF65-F5344CB8AC3E}">
        <p14:creationId xmlns:p14="http://schemas.microsoft.com/office/powerpoint/2010/main" val="102396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42810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rlito"/>
                <a:cs typeface="Carlito"/>
              </a:rPr>
              <a:t>Why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all of the </a:t>
            </a:r>
            <a:r>
              <a:rPr sz="2400" spc="-8" dirty="0">
                <a:latin typeface="Carlito"/>
                <a:cs typeface="Carlito"/>
              </a:rPr>
              <a:t>unit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be passed but not all of the </a:t>
            </a:r>
            <a:r>
              <a:rPr sz="2400" spc="-15" dirty="0">
                <a:latin typeface="Carlito"/>
                <a:cs typeface="Carlito"/>
              </a:rPr>
              <a:t>static  </a:t>
            </a:r>
            <a:r>
              <a:rPr sz="2400" spc="-8" dirty="0">
                <a:latin typeface="Carlito"/>
                <a:cs typeface="Carlito"/>
              </a:rPr>
              <a:t>analysis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tests?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rlito"/>
                <a:cs typeface="Carlito"/>
              </a:rPr>
              <a:t>Sketch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script that </a:t>
            </a:r>
            <a:r>
              <a:rPr sz="2400" spc="-11" dirty="0">
                <a:latin typeface="Carlito"/>
                <a:cs typeface="Carlito"/>
              </a:rPr>
              <a:t>performs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23" dirty="0">
                <a:latin typeface="Carlito"/>
                <a:cs typeface="Carlito"/>
              </a:rPr>
              <a:t>“create”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32" y="9906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417696" cy="149544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15" dirty="0">
                <a:latin typeface="Carlito"/>
                <a:cs typeface="Carlito"/>
              </a:rPr>
              <a:t>Integration</a:t>
            </a:r>
            <a:r>
              <a:rPr sz="2800" b="1" spc="4" dirty="0">
                <a:latin typeface="Carlito"/>
                <a:cs typeface="Carlito"/>
              </a:rPr>
              <a:t> </a:t>
            </a:r>
            <a:r>
              <a:rPr sz="2800" b="1" spc="-11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65549"/>
            <a:ext cx="567261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 </a:t>
            </a:r>
            <a:r>
              <a:rPr spc="-135" dirty="0"/>
              <a:t>environment </a:t>
            </a:r>
            <a:r>
              <a:rPr spc="-191" dirty="0"/>
              <a:t>–</a:t>
            </a:r>
            <a:r>
              <a:rPr spc="-506" dirty="0"/>
              <a:t> </a:t>
            </a:r>
            <a:r>
              <a:rPr spc="-127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3592148" y="2294893"/>
            <a:ext cx="4613660" cy="293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3124200" cy="4364176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1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integration  environment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where</a:t>
            </a:r>
            <a:r>
              <a:rPr sz="2400" spc="-8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4" dirty="0">
                <a:latin typeface="Carlito"/>
                <a:cs typeface="Carlito"/>
              </a:rPr>
              <a:t>continuous </a:t>
            </a:r>
            <a:r>
              <a:rPr sz="2400" spc="-8" dirty="0">
                <a:latin typeface="Carlito"/>
                <a:cs typeface="Carlito"/>
              </a:rPr>
              <a:t>integration  </a:t>
            </a:r>
            <a:r>
              <a:rPr sz="2400" dirty="0">
                <a:latin typeface="Carlito"/>
                <a:cs typeface="Carlito"/>
              </a:rPr>
              <a:t>server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operates</a:t>
            </a:r>
            <a:endParaRPr sz="2400" dirty="0">
              <a:latin typeface="Carlito"/>
              <a:cs typeface="Carlito"/>
            </a:endParaRPr>
          </a:p>
          <a:p>
            <a:pPr marL="180975" marR="723424" indent="-171450">
              <a:lnSpc>
                <a:spcPts val="2108"/>
              </a:lnSpc>
              <a:spcBef>
                <a:spcPts val="780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4" dirty="0">
                <a:latin typeface="Carlito"/>
                <a:cs typeface="Carlito"/>
              </a:rPr>
              <a:t>triggered </a:t>
            </a:r>
            <a:r>
              <a:rPr sz="2400" spc="-8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4" dirty="0">
                <a:latin typeface="Carlito"/>
                <a:cs typeface="Carlito"/>
              </a:rPr>
              <a:t>commit </a:t>
            </a:r>
            <a:r>
              <a:rPr sz="2400" spc="-8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VCS</a:t>
            </a:r>
            <a:endParaRPr sz="2400" dirty="0">
              <a:latin typeface="Carlito"/>
              <a:cs typeface="Carlito"/>
            </a:endParaRPr>
          </a:p>
          <a:p>
            <a:pPr marL="180975" marR="277654" indent="-171450">
              <a:lnSpc>
                <a:spcPct val="90000"/>
              </a:lnSpc>
              <a:spcBef>
                <a:spcPts val="72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4" dirty="0">
                <a:latin typeface="Carlito"/>
                <a:cs typeface="Carlito"/>
              </a:rPr>
              <a:t>builds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executable,  </a:t>
            </a:r>
            <a:r>
              <a:rPr sz="2400" dirty="0">
                <a:latin typeface="Carlito"/>
                <a:cs typeface="Carlito"/>
              </a:rPr>
              <a:t>runs </a:t>
            </a:r>
            <a:r>
              <a:rPr sz="2400" spc="-4" dirty="0">
                <a:latin typeface="Carlito"/>
                <a:cs typeface="Carlito"/>
              </a:rPr>
              <a:t>unit tests,  </a:t>
            </a:r>
            <a:r>
              <a:rPr sz="2400" spc="-8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tests,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packages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deployable  </a:t>
            </a:r>
            <a:r>
              <a:rPr sz="2400" spc="-4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61722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</a:t>
            </a:r>
            <a:r>
              <a:rPr spc="-304" dirty="0"/>
              <a:t> </a:t>
            </a:r>
            <a:r>
              <a:rPr spc="-158" dirty="0"/>
              <a:t>environment—create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28800"/>
            <a:ext cx="7659529" cy="4248760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73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Continuous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(CI) server </a:t>
            </a:r>
            <a:r>
              <a:rPr sz="2400" spc="-11" dirty="0">
                <a:latin typeface="Carlito"/>
                <a:cs typeface="Carlito"/>
              </a:rPr>
              <a:t>requires </a:t>
            </a:r>
            <a:r>
              <a:rPr sz="2400" spc="-8" dirty="0">
                <a:latin typeface="Carlito"/>
                <a:cs typeface="Carlito"/>
              </a:rPr>
              <a:t>two </a:t>
            </a:r>
            <a:r>
              <a:rPr sz="2400" spc="-4" dirty="0">
                <a:latin typeface="Carlito"/>
                <a:cs typeface="Carlito"/>
              </a:rPr>
              <a:t>virtual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machines.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63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CI server</a:t>
            </a:r>
            <a:r>
              <a:rPr sz="2400" dirty="0">
                <a:latin typeface="Carlito"/>
                <a:cs typeface="Carlito"/>
              </a:rPr>
              <a:t> itself</a:t>
            </a:r>
          </a:p>
          <a:p>
            <a:pPr marL="523875" lvl="1" indent="-171926">
              <a:spcBef>
                <a:spcPts val="529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workspace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CI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server.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Populates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Creates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harness,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creates </a:t>
            </a:r>
            <a:r>
              <a:rPr sz="2400" spc="-4" dirty="0">
                <a:latin typeface="Carlito"/>
                <a:cs typeface="Carlito"/>
              </a:rPr>
              <a:t>a VM with a load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26" dirty="0">
                <a:latin typeface="Carlito"/>
                <a:cs typeface="Carlito"/>
              </a:rPr>
              <a:t>balancer,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Sets </a:t>
            </a:r>
            <a:r>
              <a:rPr sz="2400" spc="-4" dirty="0">
                <a:latin typeface="Carlito"/>
                <a:cs typeface="Carlito"/>
              </a:rPr>
              <a:t>up 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19" dirty="0">
                <a:latin typeface="Carlito"/>
                <a:cs typeface="Carlito"/>
              </a:rPr>
              <a:t>for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integration,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Links </a:t>
            </a:r>
            <a:r>
              <a:rPr sz="2400" spc="-4" dirty="0">
                <a:latin typeface="Carlito"/>
                <a:cs typeface="Carlito"/>
              </a:rPr>
              <a:t>either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services or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mocks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external</a:t>
            </a:r>
            <a:r>
              <a:rPr sz="2400" spc="9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services</a:t>
            </a:r>
            <a:r>
              <a:rPr sz="2100" spc="-4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249" y="534928"/>
            <a:ext cx="688019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</a:t>
            </a:r>
            <a:r>
              <a:rPr spc="-270" dirty="0"/>
              <a:t> </a:t>
            </a:r>
            <a:r>
              <a:rPr spc="-195" dirty="0"/>
              <a:t>environment—usage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601426" cy="326098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Build a service. This is </a:t>
            </a:r>
            <a:r>
              <a:rPr sz="2400" spc="-11" dirty="0">
                <a:latin typeface="Carlito"/>
                <a:cs typeface="Carlito"/>
              </a:rPr>
              <a:t>performed by </a:t>
            </a:r>
            <a:r>
              <a:rPr sz="2400" spc="-4" dirty="0">
                <a:latin typeface="Carlito"/>
                <a:cs typeface="Carlito"/>
              </a:rPr>
              <a:t>the CI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34" dirty="0">
                <a:latin typeface="Carlito"/>
                <a:cs typeface="Carlito"/>
              </a:rPr>
              <a:t>server.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Compile </a:t>
            </a:r>
            <a:r>
              <a:rPr sz="2400" dirty="0">
                <a:latin typeface="Carlito"/>
                <a:cs typeface="Carlito"/>
              </a:rPr>
              <a:t>and link all the </a:t>
            </a:r>
            <a:r>
              <a:rPr sz="2400" spc="-8" dirty="0">
                <a:latin typeface="Carlito"/>
                <a:cs typeface="Carlito"/>
              </a:rPr>
              <a:t>source code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Load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4" dirty="0">
                <a:latin typeface="Carlito"/>
                <a:cs typeface="Carlito"/>
              </a:rPr>
              <a:t>dependencies </a:t>
            </a:r>
            <a:r>
              <a:rPr sz="2400" spc="-8" dirty="0">
                <a:latin typeface="Carlito"/>
                <a:cs typeface="Carlito"/>
              </a:rPr>
              <a:t>required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source</a:t>
            </a:r>
            <a:r>
              <a:rPr sz="2400" spc="-4" dirty="0">
                <a:latin typeface="Carlito"/>
                <a:cs typeface="Carlito"/>
              </a:rPr>
              <a:t> ode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6" dirty="0">
                <a:latin typeface="Carlito"/>
                <a:cs typeface="Carlito"/>
              </a:rPr>
              <a:t>Test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functional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correctness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Unit </a:t>
            </a:r>
            <a:r>
              <a:rPr sz="2400" spc="-8" dirty="0">
                <a:latin typeface="Carlito"/>
                <a:cs typeface="Carlito"/>
              </a:rPr>
              <a:t>tests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all included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modules</a:t>
            </a: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wide </a:t>
            </a:r>
            <a:r>
              <a:rPr sz="2400" spc="-8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1" dirty="0">
                <a:latin typeface="Carlito"/>
                <a:cs typeface="Carlito"/>
              </a:rPr>
              <a:t>sunny </a:t>
            </a:r>
            <a:r>
              <a:rPr sz="2400" spc="-41" dirty="0">
                <a:latin typeface="Carlito"/>
                <a:cs typeface="Carlito"/>
              </a:rPr>
              <a:t>day, </a:t>
            </a:r>
            <a:r>
              <a:rPr sz="2400" spc="-15" dirty="0">
                <a:latin typeface="Carlito"/>
                <a:cs typeface="Carlito"/>
              </a:rPr>
              <a:t>rainy </a:t>
            </a:r>
            <a:r>
              <a:rPr sz="2400" spc="-41" dirty="0">
                <a:latin typeface="Carlito"/>
                <a:cs typeface="Carlito"/>
              </a:rPr>
              <a:t>day,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regression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6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Enough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sufficient </a:t>
            </a:r>
            <a:r>
              <a:rPr sz="2400" spc="-15" dirty="0">
                <a:latin typeface="Carlito"/>
                <a:cs typeface="Carlito"/>
              </a:rPr>
              <a:t>coverage </a:t>
            </a:r>
            <a:r>
              <a:rPr sz="2400" spc="-8" dirty="0">
                <a:latin typeface="Carlito"/>
                <a:cs typeface="Carlito"/>
              </a:rPr>
              <a:t>but </a:t>
            </a:r>
            <a:r>
              <a:rPr sz="2400" spc="-4" dirty="0">
                <a:latin typeface="Carlito"/>
                <a:cs typeface="Carlito"/>
              </a:rPr>
              <a:t>not so </a:t>
            </a:r>
            <a:r>
              <a:rPr sz="2400" spc="-11" dirty="0">
                <a:latin typeface="Carlito"/>
                <a:cs typeface="Carlito"/>
              </a:rPr>
              <a:t>many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testing  </a:t>
            </a:r>
            <a:r>
              <a:rPr sz="2400" spc="-19" dirty="0">
                <a:latin typeface="Carlito"/>
                <a:cs typeface="Carlito"/>
              </a:rPr>
              <a:t>takes </a:t>
            </a:r>
            <a:r>
              <a:rPr sz="2400" spc="-8" dirty="0">
                <a:latin typeface="Carlito"/>
                <a:cs typeface="Carlito"/>
              </a:rPr>
              <a:t>too </a:t>
            </a:r>
            <a:r>
              <a:rPr sz="2400" spc="-4" dirty="0">
                <a:latin typeface="Carlito"/>
                <a:cs typeface="Carlito"/>
              </a:rPr>
              <a:t>much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time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FE6B76D-2456-9E69-2FE6-CBD7BD30196D}"/>
              </a:ext>
            </a:extLst>
          </p:cNvPr>
          <p:cNvSpPr txBox="1">
            <a:spLocks/>
          </p:cNvSpPr>
          <p:nvPr/>
        </p:nvSpPr>
        <p:spPr>
          <a:xfrm>
            <a:off x="380424" y="1216950"/>
            <a:ext cx="7713310" cy="53935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SBOM (Software Bill of Materials)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AB8C485-EA3C-5A22-4698-BF281AC5BB03}"/>
              </a:ext>
            </a:extLst>
          </p:cNvPr>
          <p:cNvSpPr txBox="1">
            <a:spLocks/>
          </p:cNvSpPr>
          <p:nvPr/>
        </p:nvSpPr>
        <p:spPr>
          <a:xfrm>
            <a:off x="380423" y="1756303"/>
            <a:ext cx="2926988" cy="3145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Software Bill of Materials (SBOM) is a formal record containing the details and supply chain relationships of various components used in building software</a:t>
            </a:r>
          </a:p>
          <a:p>
            <a:endParaRPr lang="en-US" sz="1800" dirty="0"/>
          </a:p>
          <a:p>
            <a:r>
              <a:rPr lang="en-US" sz="1800" dirty="0"/>
              <a:t>An SBOM identifies and lists software components, information about those components, and the relationships between them.</a:t>
            </a:r>
          </a:p>
          <a:p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5E7F3-DCD5-4152-ACAF-1AAC7456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89" y="2347523"/>
            <a:ext cx="5836012" cy="24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05B-CD67-8675-5B19-FF8F1E4F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SBOM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48E-0517-8FD0-5BB1-9C6839F8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with CVE (Common Vulnerabilities</a:t>
            </a:r>
            <a:r>
              <a:rPr lang="en-US" sz="2400" baseline="0" dirty="0"/>
              <a:t> and Exposures)</a:t>
            </a:r>
          </a:p>
          <a:p>
            <a:r>
              <a:rPr lang="en-US" sz="2400" dirty="0"/>
              <a:t>This is a list of known vulnerabilities is software</a:t>
            </a:r>
          </a:p>
          <a:p>
            <a:r>
              <a:rPr lang="en-US" sz="2400" dirty="0"/>
              <a:t>When system is built, check if dependencies are listed in CVE.</a:t>
            </a:r>
          </a:p>
          <a:p>
            <a:r>
              <a:rPr lang="en-US" sz="2400" dirty="0"/>
              <a:t>Consequently, built system has no known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48881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753B-133D-2504-3359-6132327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  <a:r>
              <a:rPr lang="en-US" baseline="0" dirty="0"/>
              <a:t> passes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5D42-8B74-C5B0-68AF-3E9DE08E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system is built, no known vulnerabilities.</a:t>
            </a:r>
          </a:p>
          <a:p>
            <a:r>
              <a:rPr lang="en-US" sz="2400" dirty="0"/>
              <a:t>Two months after deployment, a vulnerability may be discovered in one of the dependencies.</a:t>
            </a:r>
          </a:p>
          <a:p>
            <a:r>
              <a:rPr lang="en-US" sz="2400" dirty="0"/>
              <a:t>How do you know that your system now has a vulnerability?</a:t>
            </a:r>
          </a:p>
        </p:txBody>
      </p:sp>
    </p:spTree>
    <p:extLst>
      <p:ext uri="{BB962C8B-B14F-4D97-AF65-F5344CB8AC3E}">
        <p14:creationId xmlns:p14="http://schemas.microsoft.com/office/powerpoint/2010/main" val="288213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7AB-9FC6-149F-FF3D-EEE2AE5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C2A-B063-B42E-E011-39280731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SBOM lists all dependencies</a:t>
            </a:r>
          </a:p>
          <a:p>
            <a:r>
              <a:rPr lang="en-US" sz="2400" dirty="0"/>
              <a:t>CVE</a:t>
            </a:r>
            <a:r>
              <a:rPr lang="en-US" sz="2400" baseline="0" dirty="0"/>
              <a:t> lists all known vulnerabilities</a:t>
            </a:r>
          </a:p>
          <a:p>
            <a:r>
              <a:rPr lang="en-US" sz="2400" baseline="0" dirty="0"/>
              <a:t>Periodically (daily), a tool can check the SBOM against the CVE and discover newly listed vulnerabilities.</a:t>
            </a:r>
          </a:p>
          <a:p>
            <a:r>
              <a:rPr lang="en-US" sz="2400" dirty="0"/>
              <a:t>Log4J had a vulnerability from 2013 until  2021.</a:t>
            </a:r>
            <a:endParaRPr lang="en-US" sz="2400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34308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7" dirty="0"/>
              <a:t>Test</a:t>
            </a:r>
            <a:r>
              <a:rPr spc="-274" dirty="0"/>
              <a:t> </a:t>
            </a:r>
            <a:r>
              <a:rPr spc="-221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117080" cy="280188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 should</a:t>
            </a:r>
            <a:r>
              <a:rPr sz="2400" spc="7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Representative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real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too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voluminous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Personally </a:t>
            </a:r>
            <a:r>
              <a:rPr sz="2400" spc="-4" dirty="0">
                <a:latin typeface="Carlito"/>
                <a:cs typeface="Carlito"/>
              </a:rPr>
              <a:t>Identifiable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(PII)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obscured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8" dirty="0">
                <a:latin typeface="Carlito"/>
                <a:cs typeface="Carlito"/>
              </a:rPr>
              <a:t>base should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restored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its </a:t>
            </a:r>
            <a:r>
              <a:rPr sz="2400" spc="-8" dirty="0">
                <a:latin typeface="Carlito"/>
                <a:cs typeface="Carlito"/>
              </a:rPr>
              <a:t>original </a:t>
            </a:r>
            <a:r>
              <a:rPr sz="2400" spc="-19" dirty="0">
                <a:latin typeface="Carlito"/>
                <a:cs typeface="Carlito"/>
              </a:rPr>
              <a:t>state </a:t>
            </a: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spc="-4" dirty="0">
                <a:latin typeface="Carlito"/>
                <a:cs typeface="Carlito"/>
              </a:rPr>
              <a:t>each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232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3" y="2137381"/>
            <a:ext cx="5070063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3200" b="1" spc="-11" dirty="0">
                <a:latin typeface="Carlito"/>
                <a:cs typeface="Carlito"/>
              </a:rPr>
              <a:t>Development</a:t>
            </a:r>
            <a:r>
              <a:rPr sz="3200" b="1" spc="11" dirty="0">
                <a:latin typeface="Carlito"/>
                <a:cs typeface="Carlito"/>
              </a:rPr>
              <a:t> </a:t>
            </a:r>
            <a:r>
              <a:rPr sz="3200" b="1" spc="-11" dirty="0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11" dirty="0">
                <a:latin typeface="Carlito"/>
                <a:cs typeface="Carlito"/>
              </a:rPr>
              <a:t>Integration</a:t>
            </a:r>
            <a:r>
              <a:rPr sz="3200" spc="-26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8">
                <a:latin typeface="Carlito"/>
                <a:cs typeface="Carlito"/>
              </a:rPr>
              <a:t>Staging</a:t>
            </a:r>
            <a:r>
              <a:rPr sz="3200">
                <a:latin typeface="Carlito"/>
                <a:cs typeface="Carlito"/>
              </a:rPr>
              <a:t> </a:t>
            </a:r>
            <a:r>
              <a:rPr sz="3200" spc="-15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83453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 </a:t>
            </a:r>
            <a:r>
              <a:rPr spc="-135" dirty="0"/>
              <a:t>environment </a:t>
            </a:r>
            <a:r>
              <a:rPr spc="-191" dirty="0"/>
              <a:t>– </a:t>
            </a:r>
            <a:r>
              <a:rPr spc="-188" dirty="0"/>
              <a:t>clean</a:t>
            </a:r>
            <a:r>
              <a:rPr spc="-559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948" y="1846256"/>
            <a:ext cx="7862252" cy="42295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15" dirty="0">
                <a:latin typeface="Carlito"/>
                <a:cs typeface="Carlito"/>
              </a:rPr>
              <a:t>saved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future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Record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 database,</a:t>
            </a:r>
            <a:r>
              <a:rPr sz="2400" spc="4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5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location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service-specific </a:t>
            </a:r>
            <a:r>
              <a:rPr sz="2400" spc="-8" dirty="0">
                <a:latin typeface="Carlito"/>
                <a:cs typeface="Carlito"/>
              </a:rPr>
              <a:t>package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saved,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33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the included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modules,</a:t>
            </a:r>
          </a:p>
          <a:p>
            <a:pPr marL="523875" lvl="1" indent="-171926">
              <a:spcBef>
                <a:spcPts val="54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8" dirty="0">
                <a:latin typeface="Carlito"/>
                <a:cs typeface="Carlito"/>
              </a:rPr>
              <a:t>tests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run.</a:t>
            </a:r>
          </a:p>
          <a:p>
            <a:pPr marL="523875" lvl="1" indent="-171926">
              <a:spcBef>
                <a:spcPts val="529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 tool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continuous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3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server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3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Configuration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Release resources used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932296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How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obscure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PII?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rlito"/>
                <a:cs typeface="Carlito"/>
              </a:rPr>
              <a:t>Why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all of the </a:t>
            </a:r>
            <a:r>
              <a:rPr sz="2400" spc="-8" dirty="0">
                <a:latin typeface="Carlito"/>
                <a:cs typeface="Carlito"/>
              </a:rPr>
              <a:t>unit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rerun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integration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432" y="838200"/>
            <a:ext cx="2219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493896" cy="149544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4" dirty="0">
                <a:latin typeface="Carlito"/>
                <a:cs typeface="Carlito"/>
              </a:rPr>
              <a:t>Staging</a:t>
            </a:r>
            <a:r>
              <a:rPr sz="2800" b="1" spc="8" dirty="0">
                <a:latin typeface="Carlito"/>
                <a:cs typeface="Carlito"/>
              </a:rPr>
              <a:t> </a:t>
            </a:r>
            <a:r>
              <a:rPr sz="2800" b="1" spc="-11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261" y="521320"/>
            <a:ext cx="58640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3" dirty="0"/>
              <a:t>The </a:t>
            </a:r>
            <a:r>
              <a:rPr spc="-203" dirty="0"/>
              <a:t>staging</a:t>
            </a:r>
            <a:r>
              <a:rPr spc="-270" dirty="0"/>
              <a:t> </a:t>
            </a:r>
            <a:r>
              <a:rPr spc="-139" dirty="0"/>
              <a:t>environment--overview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145179" cy="360467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whole </a:t>
            </a:r>
            <a:r>
              <a:rPr sz="2400" spc="-19" dirty="0">
                <a:latin typeface="Carlito"/>
                <a:cs typeface="Carlito"/>
              </a:rPr>
              <a:t>system for </a:t>
            </a:r>
            <a:r>
              <a:rPr sz="2400" spc="-4" dirty="0">
                <a:latin typeface="Carlito"/>
                <a:cs typeface="Carlito"/>
              </a:rPr>
              <a:t>its</a:t>
            </a:r>
            <a:r>
              <a:rPr sz="2400" spc="17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qualities.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under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load,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Security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8" dirty="0">
                <a:latin typeface="Carlito"/>
                <a:cs typeface="Carlito"/>
              </a:rPr>
              <a:t>nonfunctional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qualities.</a:t>
            </a:r>
            <a:endParaRPr sz="2400" dirty="0">
              <a:latin typeface="Carlito"/>
              <a:cs typeface="Carlito"/>
            </a:endParaRPr>
          </a:p>
          <a:p>
            <a:pPr marL="180975" marR="289560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as </a:t>
            </a:r>
            <a:r>
              <a:rPr sz="2400" dirty="0">
                <a:latin typeface="Carlito"/>
                <a:cs typeface="Carlito"/>
              </a:rPr>
              <a:t>close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production 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as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practical.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Triggered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clean up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5" dirty="0">
                <a:latin typeface="Carlito"/>
                <a:cs typeface="Carlito"/>
              </a:rPr>
              <a:t>integration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69718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</a:t>
            </a:r>
            <a:r>
              <a:rPr spc="-281" dirty="0"/>
              <a:t> </a:t>
            </a:r>
            <a:r>
              <a:rPr spc="-158" dirty="0"/>
              <a:t>environment—create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486" y="1794050"/>
            <a:ext cx="7648575" cy="237981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3810" indent="-171450" algn="just">
              <a:spcBef>
                <a:spcPts val="57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1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all the VMs or </a:t>
            </a:r>
            <a:r>
              <a:rPr sz="2400" spc="-15" dirty="0">
                <a:latin typeface="Carlito"/>
                <a:cs typeface="Carlito"/>
              </a:rPr>
              <a:t>containers </a:t>
            </a:r>
            <a:r>
              <a:rPr sz="2400" spc="-19" dirty="0">
                <a:latin typeface="Carlito"/>
                <a:cs typeface="Carlito"/>
              </a:rPr>
              <a:t>for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9" dirty="0">
                <a:latin typeface="Carlito"/>
                <a:cs typeface="Carlito"/>
              </a:rPr>
              <a:t>exist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4" dirty="0">
                <a:latin typeface="Carlito"/>
                <a:cs typeface="Carlito"/>
              </a:rPr>
              <a:t>so they do </a:t>
            </a:r>
            <a:r>
              <a:rPr sz="2400" spc="-8" dirty="0">
                <a:latin typeface="Carlito"/>
                <a:cs typeface="Carlito"/>
              </a:rPr>
              <a:t>not  need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  <a:p>
            <a:pPr marL="180975" marR="239554" indent="-171450"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19" dirty="0">
                <a:latin typeface="Carlito"/>
                <a:cs typeface="Carlito"/>
              </a:rPr>
              <a:t>differ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that 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8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69718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</a:t>
            </a:r>
            <a:r>
              <a:rPr spc="-281" dirty="0"/>
              <a:t> </a:t>
            </a:r>
            <a:r>
              <a:rPr spc="-158" dirty="0"/>
              <a:t>environment—create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486" y="1794050"/>
            <a:ext cx="7648575" cy="229005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302419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the same as the </a:t>
            </a:r>
            <a:r>
              <a:rPr sz="2400" spc="-11" dirty="0">
                <a:latin typeface="Carlito"/>
                <a:cs typeface="Carlito"/>
              </a:rPr>
              <a:t>production environment, </a:t>
            </a:r>
            <a:r>
              <a:rPr sz="2400" spc="-4" dirty="0">
                <a:latin typeface="Carlito"/>
                <a:cs typeface="Carlito"/>
              </a:rPr>
              <a:t>with a </a:t>
            </a:r>
            <a:r>
              <a:rPr sz="2400" spc="-23" dirty="0">
                <a:latin typeface="Carlito"/>
                <a:cs typeface="Carlito"/>
              </a:rPr>
              <a:t>few  </a:t>
            </a:r>
            <a:r>
              <a:rPr sz="2400" spc="-11" dirty="0">
                <a:latin typeface="Carlito"/>
                <a:cs typeface="Carlito"/>
              </a:rPr>
              <a:t>exceptions: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separate </a:t>
            </a:r>
            <a:r>
              <a:rPr sz="2400" spc="-8" dirty="0">
                <a:latin typeface="Carlito"/>
                <a:cs typeface="Carlito"/>
              </a:rPr>
              <a:t>staging</a:t>
            </a:r>
            <a:r>
              <a:rPr lang="en-US" sz="2400" spc="-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 credentials </a:t>
            </a:r>
            <a:r>
              <a:rPr sz="2400" spc="-8" dirty="0">
                <a:latin typeface="Carlito"/>
                <a:cs typeface="Carlito"/>
              </a:rPr>
              <a:t>appropriate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staging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Mock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8" dirty="0">
                <a:latin typeface="Carlito"/>
                <a:cs typeface="Carlito"/>
              </a:rPr>
              <a:t>that 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writes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to.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0305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594" y="914400"/>
            <a:ext cx="26828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05" dirty="0"/>
              <a:t>D</a:t>
            </a:r>
            <a:r>
              <a:rPr spc="-344" dirty="0"/>
              <a:t>a</a:t>
            </a:r>
            <a:r>
              <a:rPr spc="105" dirty="0"/>
              <a:t>t</a:t>
            </a:r>
            <a:r>
              <a:rPr spc="-307" dirty="0"/>
              <a:t>a</a:t>
            </a:r>
            <a:r>
              <a:rPr spc="-146" dirty="0"/>
              <a:t>b</a:t>
            </a:r>
            <a:r>
              <a:rPr spc="-319" dirty="0"/>
              <a:t>a</a:t>
            </a:r>
            <a:r>
              <a:rPr spc="-398" dirty="0"/>
              <a:t>s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76674" cy="199108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tests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a </a:t>
            </a:r>
            <a:r>
              <a:rPr sz="2400" spc="-11" dirty="0">
                <a:latin typeface="Carlito"/>
                <a:cs typeface="Carlito"/>
              </a:rPr>
              <a:t>copy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production  </a:t>
            </a:r>
            <a:r>
              <a:rPr sz="2400" spc="-8" dirty="0">
                <a:latin typeface="Carlito"/>
                <a:cs typeface="Carlito"/>
              </a:rPr>
              <a:t>database, </a:t>
            </a:r>
            <a:r>
              <a:rPr sz="2400" spc="-4" dirty="0">
                <a:latin typeface="Carlito"/>
                <a:cs typeface="Carlito"/>
              </a:rPr>
              <a:t>or a </a:t>
            </a:r>
            <a:r>
              <a:rPr sz="2400" spc="-11" dirty="0">
                <a:latin typeface="Carlito"/>
                <a:cs typeface="Carlito"/>
              </a:rPr>
              <a:t>large extract, </a:t>
            </a:r>
            <a:r>
              <a:rPr sz="2400" spc="-4" dirty="0">
                <a:latin typeface="Carlito"/>
                <a:cs typeface="Carlito"/>
              </a:rPr>
              <a:t>if the full </a:t>
            </a:r>
            <a:r>
              <a:rPr sz="2400" spc="-8" dirty="0">
                <a:latin typeface="Carlito"/>
                <a:cs typeface="Carlito"/>
              </a:rPr>
              <a:t>production database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too  large.</a:t>
            </a:r>
            <a:endParaRPr sz="2400" dirty="0">
              <a:latin typeface="Carlito"/>
              <a:cs typeface="Carlito"/>
            </a:endParaRPr>
          </a:p>
          <a:p>
            <a:pPr marL="180975" marR="561499" indent="-171450">
              <a:spcBef>
                <a:spcPts val="784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rlito"/>
                <a:cs typeface="Carlito"/>
              </a:rPr>
              <a:t>When </a:t>
            </a:r>
            <a:r>
              <a:rPr sz="2400" spc="-8" dirty="0">
                <a:latin typeface="Carlito"/>
                <a:cs typeface="Carlito"/>
              </a:rPr>
              <a:t>using production </a:t>
            </a:r>
            <a:r>
              <a:rPr sz="2400" spc="-15" dirty="0">
                <a:latin typeface="Carlito"/>
                <a:cs typeface="Carlito"/>
              </a:rPr>
              <a:t>data, you </a:t>
            </a:r>
            <a:r>
              <a:rPr sz="2400" spc="-11" dirty="0">
                <a:latin typeface="Carlito"/>
                <a:cs typeface="Carlito"/>
              </a:rPr>
              <a:t>must obscure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sensitive or  </a:t>
            </a:r>
            <a:r>
              <a:rPr sz="2400" spc="-11" dirty="0">
                <a:latin typeface="Carlito"/>
                <a:cs typeface="Carlito"/>
              </a:rPr>
              <a:t>restricted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094" y="381000"/>
            <a:ext cx="5582127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95" dirty="0"/>
              <a:t>environment—usage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752398" cy="278906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rlito"/>
                <a:cs typeface="Carlito"/>
              </a:rPr>
              <a:t>Testing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types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Load</a:t>
            </a:r>
            <a:r>
              <a:rPr sz="2400" spc="-8" dirty="0">
                <a:latin typeface="Carlito"/>
                <a:cs typeface="Carlito"/>
              </a:rPr>
              <a:t> testing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Security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Compliance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endParaRPr lang="en-US" sz="2400" spc="-8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sz="2400" spc="-8" dirty="0">
                <a:latin typeface="Carlito"/>
                <a:cs typeface="Carlito"/>
              </a:rPr>
              <a:t>User testing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final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spc="-11" dirty="0">
                <a:latin typeface="Carlito"/>
                <a:cs typeface="Carlito"/>
              </a:rPr>
              <a:t>to</a:t>
            </a:r>
            <a:r>
              <a:rPr sz="2400" spc="217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522" y="914400"/>
            <a:ext cx="30729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9" dirty="0"/>
              <a:t>Load</a:t>
            </a:r>
            <a:r>
              <a:rPr spc="-296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09800"/>
            <a:ext cx="7315200" cy="159130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Load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has </a:t>
            </a:r>
            <a:r>
              <a:rPr sz="2400" spc="-8" dirty="0">
                <a:latin typeface="Carlito"/>
                <a:cs typeface="Carlito"/>
              </a:rPr>
              <a:t>three</a:t>
            </a:r>
            <a:r>
              <a:rPr sz="2400" spc="4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portions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Defining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load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Applying 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</a:t>
            </a: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Measuring the </a:t>
            </a:r>
            <a:r>
              <a:rPr sz="2400" spc="-26" dirty="0">
                <a:latin typeface="Carlito"/>
                <a:cs typeface="Carlito"/>
              </a:rPr>
              <a:t>system’s </a:t>
            </a:r>
            <a:r>
              <a:rPr sz="2400" spc="-8" dirty="0">
                <a:latin typeface="Carlito"/>
                <a:cs typeface="Carlito"/>
              </a:rPr>
              <a:t>throughput and/or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latency</a:t>
            </a:r>
            <a:r>
              <a:rPr sz="1800" spc="-19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282" y="762000"/>
            <a:ext cx="45466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Defining </a:t>
            </a:r>
            <a:r>
              <a:rPr spc="-68" dirty="0"/>
              <a:t>the</a:t>
            </a:r>
            <a:r>
              <a:rPr spc="-382" dirty="0"/>
              <a:t> </a:t>
            </a:r>
            <a:r>
              <a:rPr spc="-146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03820" cy="30901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26206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contents </a:t>
            </a:r>
            <a:r>
              <a:rPr sz="2400" spc="-4" dirty="0">
                <a:latin typeface="Carlito"/>
                <a:cs typeface="Carlito"/>
              </a:rPr>
              <a:t>of the oad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reflect </a:t>
            </a:r>
            <a:r>
              <a:rPr sz="2400" spc="-8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distribution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values that 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see </a:t>
            </a:r>
            <a:r>
              <a:rPr sz="2400" spc="-4" dirty="0">
                <a:latin typeface="Carlito"/>
                <a:cs typeface="Carlito"/>
              </a:rPr>
              <a:t>in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that </a:t>
            </a:r>
            <a:r>
              <a:rPr sz="2400" spc="-8" dirty="0">
                <a:latin typeface="Carlito"/>
                <a:cs typeface="Carlito"/>
              </a:rPr>
              <a:t>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receives </a:t>
            </a:r>
            <a:r>
              <a:rPr sz="2400" spc="-4" dirty="0">
                <a:latin typeface="Carlito"/>
                <a:cs typeface="Carlito"/>
              </a:rPr>
              <a:t>mostly one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request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production,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61"/>
              </a:spcBef>
              <a:buFont typeface="Arial"/>
              <a:buChar char="•"/>
              <a:tabLst>
                <a:tab pos="575310" algn="l"/>
                <a:tab pos="575786" algn="l"/>
                <a:tab pos="1906429" algn="l"/>
              </a:tabLst>
            </a:pPr>
            <a:r>
              <a:rPr sz="2400" spc="-8" dirty="0">
                <a:latin typeface="Carlito"/>
                <a:cs typeface="Carlito"/>
              </a:rPr>
              <a:t>there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may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lang="en-US" sz="2400" spc="-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hotspots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your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Requests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come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bursts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61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The number of simultaneous </a:t>
            </a:r>
            <a:r>
              <a:rPr sz="2400" spc="-8" dirty="0">
                <a:latin typeface="Carlito"/>
                <a:cs typeface="Carlito"/>
              </a:rPr>
              <a:t>users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increase very </a:t>
            </a:r>
            <a:r>
              <a:rPr sz="2400" spc="-23" dirty="0">
                <a:latin typeface="Carlito"/>
                <a:cs typeface="Carlito"/>
              </a:rPr>
              <a:t>slowly,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rapily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340" y="381000"/>
            <a:ext cx="44553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</a:t>
            </a:r>
            <a:r>
              <a:rPr spc="-278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7579519" cy="406377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3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working </a:t>
            </a:r>
            <a:r>
              <a:rPr sz="2400" spc="-4" dirty="0">
                <a:latin typeface="Carlito"/>
                <a:cs typeface="Carlito"/>
              </a:rPr>
              <a:t>on a </a:t>
            </a:r>
            <a:r>
              <a:rPr sz="2400" spc="-8" dirty="0">
                <a:latin typeface="Carlito"/>
                <a:cs typeface="Carlito"/>
              </a:rPr>
              <a:t>single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module.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represent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new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75310" lvl="1" indent="-223361">
              <a:spcBef>
                <a:spcPts val="164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maintenance 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8" dirty="0">
                <a:latin typeface="Carlito"/>
                <a:cs typeface="Carlito"/>
              </a:rPr>
              <a:t>existing</a:t>
            </a:r>
            <a:r>
              <a:rPr sz="2400" spc="-5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3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interact </a:t>
            </a:r>
            <a:r>
              <a:rPr sz="2400" spc="-4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version control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an</a:t>
            </a:r>
            <a:r>
              <a:rPr sz="2400" spc="18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IDE</a:t>
            </a:r>
            <a:endParaRPr sz="2400" dirty="0">
              <a:latin typeface="Carlito"/>
              <a:cs typeface="Carlito"/>
            </a:endParaRPr>
          </a:p>
          <a:p>
            <a:pPr marL="180975" marR="138113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There </a:t>
            </a:r>
            <a:r>
              <a:rPr sz="2400" spc="-4" dirty="0">
                <a:latin typeface="Carlito"/>
                <a:cs typeface="Carlito"/>
              </a:rPr>
              <a:t>is a </a:t>
            </a:r>
            <a:r>
              <a:rPr sz="2400" spc="-11" dirty="0">
                <a:latin typeface="Carlito"/>
                <a:cs typeface="Carlito"/>
              </a:rPr>
              <a:t>branch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where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9" dirty="0">
                <a:latin typeface="Carlito"/>
                <a:cs typeface="Carlito"/>
              </a:rPr>
              <a:t>keep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developing.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newly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created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8" dirty="0">
                <a:latin typeface="Carlito"/>
                <a:cs typeface="Carlito"/>
              </a:rPr>
              <a:t>checked </a:t>
            </a:r>
            <a:r>
              <a:rPr sz="2400" spc="-4" dirty="0">
                <a:latin typeface="Carlito"/>
                <a:cs typeface="Carlito"/>
              </a:rPr>
              <a:t>out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8" dirty="0">
                <a:latin typeface="Carlito"/>
                <a:cs typeface="Carlito"/>
              </a:rPr>
              <a:t>existing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branch.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Either one </a:t>
            </a:r>
            <a:r>
              <a:rPr sz="2400" spc="-4" dirty="0">
                <a:latin typeface="Carlito"/>
                <a:cs typeface="Carlito"/>
              </a:rPr>
              <a:t>of these activities is the trigger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9" dirty="0">
                <a:latin typeface="Carlito"/>
                <a:cs typeface="Carlito"/>
              </a:rPr>
              <a:t>execute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create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22508"/>
            <a:ext cx="463200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78" dirty="0"/>
              <a:t>Sources </a:t>
            </a:r>
            <a:r>
              <a:rPr spc="-41" dirty="0"/>
              <a:t>for </a:t>
            </a:r>
            <a:r>
              <a:rPr spc="-68" dirty="0"/>
              <a:t>the</a:t>
            </a:r>
            <a:r>
              <a:rPr spc="-435" dirty="0"/>
              <a:t> </a:t>
            </a:r>
            <a:r>
              <a:rPr spc="-146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52600"/>
            <a:ext cx="8610600" cy="309427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There are three </a:t>
            </a:r>
            <a:r>
              <a:rPr sz="2400" spc="-4" dirty="0">
                <a:latin typeface="Carlito"/>
                <a:cs typeface="Carlito"/>
              </a:rPr>
              <a:t>possible </a:t>
            </a:r>
            <a:r>
              <a:rPr sz="2400" spc="-8" dirty="0">
                <a:latin typeface="Carlito"/>
                <a:cs typeface="Carlito"/>
              </a:rPr>
              <a:t>sources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load:</a:t>
            </a:r>
            <a:endParaRPr sz="2400" dirty="0">
              <a:latin typeface="Carlito"/>
              <a:cs typeface="Carlito"/>
            </a:endParaRPr>
          </a:p>
          <a:p>
            <a:pPr marL="695325" marR="3810" lvl="1" indent="-342900">
              <a:spcBef>
                <a:spcPts val="431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4" dirty="0">
                <a:latin typeface="Carlito"/>
                <a:cs typeface="Carlito"/>
              </a:rPr>
              <a:t>load-testing tool.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load-testing tool, </a:t>
            </a:r>
            <a:r>
              <a:rPr sz="2400" spc="-4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1" dirty="0">
                <a:latin typeface="Carlito"/>
                <a:cs typeface="Carlito"/>
              </a:rPr>
              <a:t>Artillery, generates </a:t>
            </a:r>
            <a:r>
              <a:rPr sz="2400" spc="-8" dirty="0">
                <a:latin typeface="Carlito"/>
                <a:cs typeface="Carlito"/>
              </a:rPr>
              <a:t>synthetic  </a:t>
            </a:r>
            <a:r>
              <a:rPr sz="2400" dirty="0">
                <a:latin typeface="Carlito"/>
                <a:cs typeface="Carlito"/>
              </a:rPr>
              <a:t>loads </a:t>
            </a:r>
            <a:r>
              <a:rPr sz="2400" spc="-15" dirty="0">
                <a:latin typeface="Carlito"/>
                <a:cs typeface="Carlito"/>
              </a:rPr>
              <a:t>for systems. </a:t>
            </a:r>
            <a:r>
              <a:rPr sz="2400" spc="-49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4" dirty="0">
                <a:latin typeface="Carlito"/>
                <a:cs typeface="Carlito"/>
              </a:rPr>
              <a:t>description of </a:t>
            </a:r>
            <a:r>
              <a:rPr sz="2400" dirty="0">
                <a:latin typeface="Carlito"/>
                <a:cs typeface="Carlito"/>
              </a:rPr>
              <a:t>the input and  its </a:t>
            </a:r>
            <a:r>
              <a:rPr sz="2400" spc="-4" dirty="0">
                <a:latin typeface="Carlito"/>
                <a:cs typeface="Carlito"/>
              </a:rPr>
              <a:t>distribution. The </a:t>
            </a:r>
            <a:r>
              <a:rPr sz="2400" spc="-11" dirty="0">
                <a:latin typeface="Carlito"/>
                <a:cs typeface="Carlito"/>
              </a:rPr>
              <a:t>tool generates </a:t>
            </a:r>
            <a:r>
              <a:rPr sz="2400" spc="-8" dirty="0">
                <a:latin typeface="Carlito"/>
                <a:cs typeface="Carlito"/>
              </a:rPr>
              <a:t>synthetic </a:t>
            </a:r>
            <a:r>
              <a:rPr sz="2400" dirty="0">
                <a:latin typeface="Carlito"/>
                <a:cs typeface="Carlito"/>
              </a:rPr>
              <a:t>loads in </a:t>
            </a:r>
            <a:r>
              <a:rPr sz="2400" spc="-8" dirty="0">
                <a:latin typeface="Carlito"/>
                <a:cs typeface="Carlito"/>
              </a:rPr>
              <a:t>accordance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your  </a:t>
            </a:r>
            <a:r>
              <a:rPr sz="2400" spc="-4" dirty="0">
                <a:latin typeface="Carlito"/>
                <a:cs typeface="Carlito"/>
              </a:rPr>
              <a:t>description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measures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latency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responses.</a:t>
            </a:r>
            <a:endParaRPr sz="2400" dirty="0">
              <a:latin typeface="Carlito"/>
              <a:cs typeface="Carlito"/>
            </a:endParaRPr>
          </a:p>
          <a:p>
            <a:pPr marL="695325" marR="41910" lvl="1" indent="-342900">
              <a:spcBef>
                <a:spcPts val="386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i="1" spc="-4" dirty="0">
                <a:latin typeface="Carlito"/>
                <a:cs typeface="Carlito"/>
              </a:rPr>
              <a:t>Playback. </a:t>
            </a:r>
            <a:r>
              <a:rPr sz="2400" spc="-15" dirty="0">
                <a:latin typeface="Carlito"/>
                <a:cs typeface="Carlito"/>
              </a:rPr>
              <a:t>Record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recording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8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22508"/>
            <a:ext cx="463200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78" dirty="0"/>
              <a:t>Sources </a:t>
            </a:r>
            <a:r>
              <a:rPr spc="-41" dirty="0"/>
              <a:t>for </a:t>
            </a:r>
            <a:r>
              <a:rPr spc="-68" dirty="0"/>
              <a:t>the</a:t>
            </a:r>
            <a:r>
              <a:rPr spc="-435" dirty="0"/>
              <a:t> </a:t>
            </a:r>
            <a:r>
              <a:rPr spc="-146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52600"/>
            <a:ext cx="8610600" cy="188368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352425" marR="26194" lvl="1">
              <a:spcBef>
                <a:spcPts val="341"/>
              </a:spcBef>
              <a:tabLst>
                <a:tab pos="695325" algn="l"/>
                <a:tab pos="695801" algn="l"/>
              </a:tabLst>
            </a:pPr>
            <a:r>
              <a:rPr lang="en-US" sz="2400" i="1" spc="-53" dirty="0">
                <a:latin typeface="Carlito"/>
                <a:cs typeface="Carlito"/>
              </a:rPr>
              <a:t>3. </a:t>
            </a:r>
            <a:r>
              <a:rPr sz="2400" i="1" spc="-53" dirty="0">
                <a:latin typeface="Carlito"/>
                <a:cs typeface="Carlito"/>
              </a:rPr>
              <a:t>Tee </a:t>
            </a:r>
            <a:r>
              <a:rPr sz="2400" i="1" dirty="0">
                <a:latin typeface="Carlito"/>
                <a:cs typeface="Carlito"/>
              </a:rPr>
              <a:t>the input </a:t>
            </a:r>
            <a:r>
              <a:rPr sz="2400" i="1" spc="-11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4" dirty="0">
                <a:latin typeface="Carlito"/>
                <a:cs typeface="Carlito"/>
              </a:rPr>
              <a:t>production </a:t>
            </a:r>
            <a:r>
              <a:rPr sz="2400" i="1" dirty="0">
                <a:latin typeface="Carlito"/>
                <a:cs typeface="Carlito"/>
              </a:rPr>
              <a:t>version. </a:t>
            </a:r>
            <a:r>
              <a:rPr sz="2400" spc="-19" dirty="0">
                <a:latin typeface="Carlito"/>
                <a:cs typeface="Carlito"/>
              </a:rPr>
              <a:t>“Tee”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4" dirty="0">
                <a:latin typeface="Carlito"/>
                <a:cs typeface="Carlito"/>
              </a:rPr>
              <a:t>Unix command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takes  </a:t>
            </a: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stream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1" dirty="0">
                <a:latin typeface="Carlito"/>
                <a:cs typeface="Carlito"/>
              </a:rPr>
              <a:t>generates </a:t>
            </a:r>
            <a:r>
              <a:rPr sz="2400" spc="-8" dirty="0">
                <a:latin typeface="Carlito"/>
                <a:cs typeface="Carlito"/>
              </a:rPr>
              <a:t>two </a:t>
            </a:r>
            <a:r>
              <a:rPr sz="2400" spc="-4" dirty="0">
                <a:latin typeface="Carlito"/>
                <a:cs typeface="Carlito"/>
              </a:rPr>
              <a:t>output </a:t>
            </a:r>
            <a:r>
              <a:rPr sz="2400" spc="-8" dirty="0">
                <a:latin typeface="Carlito"/>
                <a:cs typeface="Carlito"/>
              </a:rPr>
              <a:t>streams that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identical </a:t>
            </a:r>
            <a:r>
              <a:rPr sz="2400" spc="-11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the input </a:t>
            </a:r>
            <a:r>
              <a:rPr sz="2400" spc="-8" dirty="0">
                <a:latin typeface="Carlito"/>
                <a:cs typeface="Carlito"/>
              </a:rPr>
              <a:t>stream. </a:t>
            </a: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8" dirty="0">
                <a:latin typeface="Carlito"/>
                <a:cs typeface="Carlito"/>
              </a:rPr>
              <a:t>branch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tee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go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version 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version</a:t>
            </a:r>
            <a:r>
              <a:rPr sz="1800" spc="-11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7068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07073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Applying </a:t>
            </a:r>
            <a:r>
              <a:rPr spc="-64" dirty="0"/>
              <a:t>the</a:t>
            </a:r>
            <a:r>
              <a:rPr spc="-338" dirty="0"/>
              <a:t> </a:t>
            </a:r>
            <a:r>
              <a:rPr spc="-143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18699"/>
            <a:ext cx="7690009" cy="3292087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73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8" dirty="0">
                <a:latin typeface="Carlito"/>
                <a:cs typeface="Carlito"/>
              </a:rPr>
              <a:t>Two </a:t>
            </a:r>
            <a:r>
              <a:rPr sz="2400" spc="-8" dirty="0">
                <a:latin typeface="Carlito"/>
                <a:cs typeface="Carlito"/>
              </a:rPr>
              <a:t>approaches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applying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1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load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6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Load-testing tools,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8" dirty="0">
                <a:latin typeface="Carlito"/>
                <a:cs typeface="Carlito"/>
              </a:rPr>
              <a:t>combine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8" dirty="0">
                <a:latin typeface="Carlito"/>
                <a:cs typeface="Carlito"/>
              </a:rPr>
              <a:t>synthesis </a:t>
            </a:r>
            <a:r>
              <a:rPr sz="2400" dirty="0">
                <a:latin typeface="Carlito"/>
                <a:cs typeface="Carlito"/>
              </a:rPr>
              <a:t>with load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response.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29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custom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4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harness.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6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Ensure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software </a:t>
            </a:r>
            <a:r>
              <a:rPr sz="2400" spc="-8" dirty="0">
                <a:latin typeface="Carlito"/>
                <a:cs typeface="Carlito"/>
              </a:rPr>
              <a:t>applying </a:t>
            </a:r>
            <a:r>
              <a:rPr sz="2400" spc="-4" dirty="0">
                <a:latin typeface="Carlito"/>
                <a:cs typeface="Carlito"/>
              </a:rPr>
              <a:t>the load </a:t>
            </a:r>
            <a:r>
              <a:rPr sz="2400" spc="-8" dirty="0">
                <a:latin typeface="Carlito"/>
                <a:cs typeface="Carlito"/>
              </a:rPr>
              <a:t>does not </a:t>
            </a:r>
            <a:r>
              <a:rPr sz="2400" spc="-11" dirty="0">
                <a:latin typeface="Carlito"/>
                <a:cs typeface="Carlito"/>
              </a:rPr>
              <a:t>introduce </a:t>
            </a:r>
            <a:r>
              <a:rPr sz="2400" spc="-15" dirty="0">
                <a:latin typeface="Carlito"/>
                <a:cs typeface="Carlito"/>
              </a:rPr>
              <a:t>any  </a:t>
            </a:r>
            <a:r>
              <a:rPr sz="2400" spc="-4" dirty="0">
                <a:latin typeface="Carlito"/>
                <a:cs typeface="Carlito"/>
              </a:rPr>
              <a:t>limits on the </a:t>
            </a:r>
            <a:r>
              <a:rPr sz="2400" spc="-11" dirty="0">
                <a:latin typeface="Carlito"/>
                <a:cs typeface="Carlito"/>
              </a:rPr>
              <a:t>request </a:t>
            </a:r>
            <a:r>
              <a:rPr sz="2400" spc="-23" dirty="0">
                <a:latin typeface="Carlito"/>
                <a:cs typeface="Carlito"/>
              </a:rPr>
              <a:t>rate </a:t>
            </a:r>
            <a:r>
              <a:rPr sz="2400" spc="-8" dirty="0">
                <a:latin typeface="Carlito"/>
                <a:cs typeface="Carlito"/>
              </a:rPr>
              <a:t>during </a:t>
            </a:r>
            <a:r>
              <a:rPr sz="2400" spc="-15" dirty="0">
                <a:latin typeface="Carlito"/>
                <a:cs typeface="Carlito"/>
              </a:rPr>
              <a:t>test execution </a:t>
            </a:r>
            <a:r>
              <a:rPr sz="2400" spc="-4" dirty="0">
                <a:latin typeface="Carlito"/>
                <a:cs typeface="Carlito"/>
              </a:rPr>
              <a:t>– </a:t>
            </a:r>
            <a:r>
              <a:rPr sz="2400" spc="-15" dirty="0">
                <a:latin typeface="Carlito"/>
                <a:cs typeface="Carlito"/>
              </a:rPr>
              <a:t>you want to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sure 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measuring the </a:t>
            </a:r>
            <a:r>
              <a:rPr sz="2400" spc="-11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your  test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harness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817570"/>
            <a:ext cx="533457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2" dirty="0"/>
              <a:t>Measuring </a:t>
            </a:r>
            <a:r>
              <a:rPr spc="-68" dirty="0"/>
              <a:t>the</a:t>
            </a:r>
            <a:r>
              <a:rPr spc="-356" dirty="0"/>
              <a:t> </a:t>
            </a:r>
            <a:r>
              <a:rPr spc="-233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10400"/>
            <a:ext cx="8227695" cy="230431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Challenges </a:t>
            </a:r>
            <a:r>
              <a:rPr sz="2400" spc="-11" dirty="0">
                <a:latin typeface="Carlito"/>
                <a:cs typeface="Carlito"/>
              </a:rPr>
              <a:t>to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measurement</a:t>
            </a:r>
            <a:endParaRPr sz="2400" dirty="0">
              <a:latin typeface="Carlito"/>
              <a:cs typeface="Carlito"/>
            </a:endParaRPr>
          </a:p>
          <a:p>
            <a:pPr marL="523875" marR="99536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Accurately </a:t>
            </a:r>
            <a:r>
              <a:rPr sz="2400" spc="-4" dirty="0">
                <a:latin typeface="Carlito"/>
                <a:cs typeface="Carlito"/>
              </a:rPr>
              <a:t>handling long-tail </a:t>
            </a:r>
            <a:r>
              <a:rPr sz="2400" spc="-19" dirty="0">
                <a:latin typeface="Carlito"/>
                <a:cs typeface="Carlito"/>
              </a:rPr>
              <a:t>latency.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leads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running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execute 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spc="-11" dirty="0">
                <a:latin typeface="Carlito"/>
                <a:cs typeface="Carlito"/>
              </a:rPr>
              <a:t>many </a:t>
            </a:r>
            <a:r>
              <a:rPr sz="2400" spc="-8" dirty="0">
                <a:latin typeface="Carlito"/>
                <a:cs typeface="Carlito"/>
              </a:rPr>
              <a:t>requests that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8" dirty="0">
                <a:latin typeface="Carlito"/>
                <a:cs typeface="Carlito"/>
              </a:rPr>
              <a:t>not practical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save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results </a:t>
            </a:r>
            <a:r>
              <a:rPr sz="2400" spc="-4" dirty="0">
                <a:latin typeface="Carlito"/>
                <a:cs typeface="Carlito"/>
              </a:rPr>
              <a:t>of every </a:t>
            </a:r>
            <a:r>
              <a:rPr sz="2400" spc="-8" dirty="0">
                <a:latin typeface="Carlito"/>
                <a:cs typeface="Carlito"/>
              </a:rPr>
              <a:t>request,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measurement </a:t>
            </a:r>
            <a:r>
              <a:rPr sz="2400" spc="-11" dirty="0">
                <a:latin typeface="Carlito"/>
                <a:cs typeface="Carlito"/>
              </a:rPr>
              <a:t>framework </a:t>
            </a:r>
            <a:r>
              <a:rPr sz="2400" spc="-8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latency </a:t>
            </a:r>
            <a:r>
              <a:rPr sz="2400" spc="-11" dirty="0">
                <a:latin typeface="Carlito"/>
                <a:cs typeface="Carlito"/>
              </a:rPr>
              <a:t>histograms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calculate </a:t>
            </a:r>
            <a:r>
              <a:rPr sz="2400" spc="-4" dirty="0">
                <a:latin typeface="Carlito"/>
                <a:cs typeface="Carlito"/>
              </a:rPr>
              <a:t>metrics on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34" dirty="0">
                <a:latin typeface="Carlito"/>
                <a:cs typeface="Carlito"/>
              </a:rPr>
              <a:t>fly.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0245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817570"/>
            <a:ext cx="533457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2" dirty="0"/>
              <a:t>Measuring </a:t>
            </a:r>
            <a:r>
              <a:rPr spc="-68" dirty="0"/>
              <a:t>the</a:t>
            </a:r>
            <a:r>
              <a:rPr spc="-356" dirty="0"/>
              <a:t> </a:t>
            </a:r>
            <a:r>
              <a:rPr spc="-233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10400"/>
            <a:ext cx="8227695" cy="262235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523875" marR="3810" lvl="1" indent="-171450">
              <a:spcBef>
                <a:spcPts val="356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heterogeneous performance delivered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underlying </a:t>
            </a:r>
            <a:r>
              <a:rPr sz="2400" spc="-11" dirty="0">
                <a:latin typeface="Carlito"/>
                <a:cs typeface="Carlito"/>
              </a:rPr>
              <a:t>hardware </a:t>
            </a:r>
            <a:r>
              <a:rPr sz="2400" dirty="0">
                <a:latin typeface="Carlito"/>
                <a:cs typeface="Carlito"/>
              </a:rPr>
              <a:t>in the  cloud. </a:t>
            </a:r>
            <a:r>
              <a:rPr sz="2400" spc="-4" dirty="0">
                <a:latin typeface="Carlito"/>
                <a:cs typeface="Carlito"/>
              </a:rPr>
              <a:t>Some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physical computers 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slow </a:t>
            </a:r>
            <a:r>
              <a:rPr sz="2400" spc="-4" dirty="0">
                <a:latin typeface="Carlito"/>
                <a:cs typeface="Carlito"/>
              </a:rPr>
              <a:t>because of disk or  </a:t>
            </a:r>
            <a:r>
              <a:rPr sz="2400" spc="-11" dirty="0">
                <a:latin typeface="Carlito"/>
                <a:cs typeface="Carlito"/>
              </a:rPr>
              <a:t>network-hardware </a:t>
            </a:r>
            <a:r>
              <a:rPr sz="2400" spc="-4" dirty="0">
                <a:latin typeface="Carlito"/>
                <a:cs typeface="Carlito"/>
              </a:rPr>
              <a:t>issues, </a:t>
            </a:r>
            <a:r>
              <a:rPr sz="2400" spc="-8" dirty="0">
                <a:latin typeface="Carlito"/>
                <a:cs typeface="Carlito"/>
              </a:rPr>
              <a:t>or </a:t>
            </a: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may have </a:t>
            </a:r>
            <a:r>
              <a:rPr sz="2400" spc="-8" dirty="0">
                <a:latin typeface="Carlito"/>
                <a:cs typeface="Carlito"/>
              </a:rPr>
              <a:t>newer </a:t>
            </a:r>
            <a:r>
              <a:rPr sz="2400" spc="-11" dirty="0">
                <a:latin typeface="Carlito"/>
                <a:cs typeface="Carlito"/>
              </a:rPr>
              <a:t>processors </a:t>
            </a:r>
            <a:r>
              <a:rPr sz="2400" spc="-8" dirty="0">
                <a:latin typeface="Carlito"/>
                <a:cs typeface="Carlito"/>
              </a:rPr>
              <a:t>that deliver  </a:t>
            </a:r>
            <a:r>
              <a:rPr sz="2400" spc="-11" dirty="0">
                <a:latin typeface="Carlito"/>
                <a:cs typeface="Carlito"/>
              </a:rPr>
              <a:t>better </a:t>
            </a:r>
            <a:r>
              <a:rPr sz="2400" spc="-8" dirty="0">
                <a:latin typeface="Carlito"/>
                <a:cs typeface="Carlito"/>
              </a:rPr>
              <a:t>performance. </a:t>
            </a:r>
            <a:r>
              <a:rPr sz="2400" spc="-38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performance testing </a:t>
            </a:r>
            <a:r>
              <a:rPr sz="2400" spc="-4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cover </a:t>
            </a:r>
            <a:r>
              <a:rPr sz="2400" dirty="0">
                <a:latin typeface="Carlito"/>
                <a:cs typeface="Carlito"/>
              </a:rPr>
              <a:t>enough time and  enough </a:t>
            </a:r>
            <a:r>
              <a:rPr sz="2400" spc="-11" dirty="0">
                <a:latin typeface="Carlito"/>
                <a:cs typeface="Carlito"/>
              </a:rPr>
              <a:t>physical hardware to </a:t>
            </a:r>
            <a:r>
              <a:rPr sz="2400" spc="-8" dirty="0">
                <a:latin typeface="Carlito"/>
                <a:cs typeface="Carlito"/>
              </a:rPr>
              <a:t>ensure that 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accurately </a:t>
            </a:r>
            <a:r>
              <a:rPr sz="2400" spc="-4" dirty="0">
                <a:latin typeface="Carlito"/>
                <a:cs typeface="Carlito"/>
              </a:rPr>
              <a:t>predicting </a:t>
            </a:r>
            <a:r>
              <a:rPr sz="2400" spc="-8" dirty="0">
                <a:latin typeface="Carlito"/>
                <a:cs typeface="Carlito"/>
              </a:rPr>
              <a:t>your  </a:t>
            </a:r>
            <a:r>
              <a:rPr sz="2400" spc="-26" dirty="0">
                <a:latin typeface="Carlito"/>
                <a:cs typeface="Carlito"/>
              </a:rPr>
              <a:t>system’s </a:t>
            </a: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71494"/>
            <a:ext cx="574719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Runtime </a:t>
            </a:r>
            <a:r>
              <a:rPr spc="-139" dirty="0"/>
              <a:t>security</a:t>
            </a:r>
            <a:r>
              <a:rPr spc="-344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47610" cy="27207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6" dirty="0">
                <a:latin typeface="Carlito"/>
                <a:cs typeface="Carlito"/>
              </a:rPr>
              <a:t>.OWASP </a:t>
            </a:r>
            <a:r>
              <a:rPr sz="2400" spc="-4" dirty="0">
                <a:latin typeface="Carlito"/>
                <a:cs typeface="Carlito"/>
              </a:rPr>
              <a:t>(Open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Security </a:t>
            </a:r>
            <a:r>
              <a:rPr sz="2400" spc="-11" dirty="0">
                <a:latin typeface="Carlito"/>
                <a:cs typeface="Carlito"/>
              </a:rPr>
              <a:t>Project) </a:t>
            </a:r>
            <a:r>
              <a:rPr sz="2400" spc="-4" dirty="0">
                <a:latin typeface="Carlito"/>
                <a:cs typeface="Carlito"/>
              </a:rPr>
              <a:t>is one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spc="-8" dirty="0">
                <a:latin typeface="Carlito"/>
                <a:cs typeface="Carlito"/>
              </a:rPr>
              <a:t>vendor that  </a:t>
            </a:r>
            <a:r>
              <a:rPr sz="2400" spc="-11" dirty="0">
                <a:latin typeface="Carlito"/>
                <a:cs typeface="Carlito"/>
              </a:rPr>
              <a:t>focuses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web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systems.</a:t>
            </a:r>
            <a:endParaRPr sz="2400" dirty="0">
              <a:latin typeface="Carlito"/>
              <a:cs typeface="Carlito"/>
            </a:endParaRPr>
          </a:p>
          <a:p>
            <a:pPr marL="180975" marR="62389" indent="-171450">
              <a:spcBef>
                <a:spcPts val="71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pen </a:t>
            </a:r>
            <a:r>
              <a:rPr sz="2400" spc="-11" dirty="0">
                <a:latin typeface="Carlito"/>
                <a:cs typeface="Carlito"/>
              </a:rPr>
              <a:t>(penetration)-testing </a:t>
            </a:r>
            <a:r>
              <a:rPr sz="2400" spc="-8" dirty="0">
                <a:latin typeface="Carlito"/>
                <a:cs typeface="Carlito"/>
              </a:rPr>
              <a:t>tools. They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only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web-facing 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but also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in other </a:t>
            </a:r>
            <a:r>
              <a:rPr sz="2400" spc="-8" dirty="0">
                <a:latin typeface="Carlito"/>
                <a:cs typeface="Carlito"/>
              </a:rPr>
              <a:t>portions </a:t>
            </a:r>
            <a:r>
              <a:rPr sz="2400" spc="-4" dirty="0">
                <a:latin typeface="Carlito"/>
                <a:cs typeface="Carlito"/>
              </a:rPr>
              <a:t>of the  </a:t>
            </a:r>
            <a:r>
              <a:rPr sz="2400" spc="-11" dirty="0">
                <a:latin typeface="Carlito"/>
                <a:cs typeface="Carlito"/>
              </a:rPr>
              <a:t>stack. </a:t>
            </a:r>
            <a:r>
              <a:rPr sz="2400" spc="-4" dirty="0">
                <a:latin typeface="Carlito"/>
                <a:cs typeface="Carlito"/>
              </a:rPr>
              <a:t>These types of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used during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 </a:t>
            </a:r>
            <a:r>
              <a:rPr sz="2400" spc="-11" dirty="0">
                <a:latin typeface="Carlito"/>
                <a:cs typeface="Carlito"/>
              </a:rPr>
              <a:t>to perform </a:t>
            </a:r>
            <a:r>
              <a:rPr sz="2400" spc="-8" dirty="0">
                <a:latin typeface="Carlito"/>
                <a:cs typeface="Carlito"/>
              </a:rPr>
              <a:t>runtime security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654"/>
            <a:ext cx="35114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Static</a:t>
            </a:r>
            <a:r>
              <a:rPr spc="-278" dirty="0"/>
              <a:t> </a:t>
            </a:r>
            <a:r>
              <a:rPr spc="-233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77" y="1871349"/>
            <a:ext cx="7761446" cy="278489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30041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Static analyzer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15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source code </a:t>
            </a:r>
            <a:r>
              <a:rPr sz="2400" spc="-4" dirty="0">
                <a:latin typeface="Carlito"/>
                <a:cs typeface="Carlito"/>
              </a:rPr>
              <a:t>and look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insecure  patterns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usage.</a:t>
            </a:r>
            <a:endParaRPr sz="2400" dirty="0">
              <a:latin typeface="Carlito"/>
              <a:cs typeface="Carlito"/>
            </a:endParaRPr>
          </a:p>
          <a:p>
            <a:pPr marL="180975" marR="383857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Model checking is a </a:t>
            </a:r>
            <a:r>
              <a:rPr sz="2400" spc="-8" dirty="0">
                <a:latin typeface="Carlito"/>
                <a:cs typeface="Carlito"/>
              </a:rPr>
              <a:t>technique that </a:t>
            </a:r>
            <a:r>
              <a:rPr sz="2400" spc="-15" dirty="0">
                <a:latin typeface="Carlito"/>
                <a:cs typeface="Carlito"/>
              </a:rPr>
              <a:t>involves </a:t>
            </a:r>
            <a:r>
              <a:rPr sz="2400" spc="-11" dirty="0">
                <a:latin typeface="Carlito"/>
                <a:cs typeface="Carlito"/>
              </a:rPr>
              <a:t>symbolically testing </a:t>
            </a:r>
            <a:r>
              <a:rPr sz="2400" spc="-4" dirty="0">
                <a:latin typeface="Carlito"/>
                <a:cs typeface="Carlito"/>
              </a:rPr>
              <a:t>all  possible </a:t>
            </a:r>
            <a:r>
              <a:rPr sz="2400" spc="-8" dirty="0">
                <a:latin typeface="Carlito"/>
                <a:cs typeface="Carlito"/>
              </a:rPr>
              <a:t>paths </a:t>
            </a:r>
            <a:r>
              <a:rPr sz="2400" spc="-4" dirty="0">
                <a:latin typeface="Carlito"/>
                <a:cs typeface="Carlito"/>
              </a:rPr>
              <a:t>of a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Specify an </a:t>
            </a:r>
            <a:r>
              <a:rPr sz="2400" spc="-8" dirty="0">
                <a:latin typeface="Carlito"/>
                <a:cs typeface="Carlito"/>
              </a:rPr>
              <a:t>error condition </a:t>
            </a:r>
            <a:r>
              <a:rPr sz="2400" dirty="0">
                <a:latin typeface="Carlito"/>
                <a:cs typeface="Carlito"/>
              </a:rPr>
              <a:t>and the model </a:t>
            </a:r>
            <a:r>
              <a:rPr sz="2400" spc="-8" dirty="0">
                <a:latin typeface="Carlito"/>
                <a:cs typeface="Carlito"/>
              </a:rPr>
              <a:t>checker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4" dirty="0">
                <a:latin typeface="Carlito"/>
                <a:cs typeface="Carlito"/>
              </a:rPr>
              <a:t>determine whether </a:t>
            </a:r>
            <a:r>
              <a:rPr sz="2400" spc="-8" dirty="0">
                <a:latin typeface="Carlito"/>
                <a:cs typeface="Carlito"/>
              </a:rPr>
              <a:t>that  condition can ever </a:t>
            </a:r>
            <a:r>
              <a:rPr sz="2400" spc="-4" dirty="0">
                <a:latin typeface="Carlito"/>
                <a:cs typeface="Carlito"/>
              </a:rPr>
              <a:t>occur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your </a:t>
            </a:r>
            <a:r>
              <a:rPr sz="2400" dirty="0">
                <a:latin typeface="Carlito"/>
                <a:cs typeface="Carlito"/>
              </a:rPr>
              <a:t>service.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654"/>
            <a:ext cx="35114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Static</a:t>
            </a:r>
            <a:r>
              <a:rPr spc="-278" dirty="0"/>
              <a:t> </a:t>
            </a:r>
            <a:r>
              <a:rPr spc="-233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77" y="1871349"/>
            <a:ext cx="7761446" cy="189234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523875" marR="87629" lvl="1" indent="-171450">
              <a:spcBef>
                <a:spcPts val="3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Model </a:t>
            </a:r>
            <a:r>
              <a:rPr sz="2400" spc="-11" dirty="0">
                <a:latin typeface="Carlito"/>
                <a:cs typeface="Carlito"/>
              </a:rPr>
              <a:t>checkers </a:t>
            </a:r>
            <a:r>
              <a:rPr sz="2400" spc="-15" dirty="0">
                <a:latin typeface="Carlito"/>
                <a:cs typeface="Carlito"/>
              </a:rPr>
              <a:t>suffer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15" dirty="0">
                <a:latin typeface="Carlito"/>
                <a:cs typeface="Carlito"/>
              </a:rPr>
              <a:t>state </a:t>
            </a:r>
            <a:r>
              <a:rPr sz="2400" spc="-8" dirty="0">
                <a:latin typeface="Carlito"/>
                <a:cs typeface="Carlito"/>
              </a:rPr>
              <a:t>explosion </a:t>
            </a:r>
            <a:r>
              <a:rPr sz="2400" spc="-4" dirty="0">
                <a:latin typeface="Carlito"/>
                <a:cs typeface="Carlito"/>
              </a:rPr>
              <a:t>caused </a:t>
            </a:r>
            <a:r>
              <a:rPr sz="2400" spc="-8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trying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symbolically  </a:t>
            </a:r>
            <a:r>
              <a:rPr sz="2400" spc="-15" dirty="0">
                <a:latin typeface="Carlito"/>
                <a:cs typeface="Carlito"/>
              </a:rPr>
              <a:t>execute systems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too </a:t>
            </a:r>
            <a:r>
              <a:rPr sz="2400" spc="-11" dirty="0">
                <a:latin typeface="Carlito"/>
                <a:cs typeface="Carlito"/>
              </a:rPr>
              <a:t>large. </a:t>
            </a:r>
            <a:r>
              <a:rPr sz="2400" spc="-4" dirty="0">
                <a:latin typeface="Carlito"/>
                <a:cs typeface="Carlito"/>
              </a:rPr>
              <a:t>Model </a:t>
            </a:r>
            <a:r>
              <a:rPr sz="2400" dirty="0">
                <a:latin typeface="Carlito"/>
                <a:cs typeface="Carlito"/>
              </a:rPr>
              <a:t>checking </a:t>
            </a:r>
            <a:r>
              <a:rPr sz="2400" spc="-4" dirty="0">
                <a:latin typeface="Carlito"/>
                <a:cs typeface="Carlito"/>
              </a:rPr>
              <a:t>has been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4" dirty="0">
                <a:latin typeface="Carlito"/>
                <a:cs typeface="Carlito"/>
              </a:rPr>
              <a:t>on  </a:t>
            </a:r>
            <a:r>
              <a:rPr sz="2400" spc="-15" dirty="0">
                <a:latin typeface="Carlito"/>
                <a:cs typeface="Carlito"/>
              </a:rPr>
              <a:t>systems </a:t>
            </a:r>
            <a:r>
              <a:rPr sz="2400" spc="-4" dirty="0">
                <a:latin typeface="Carlito"/>
                <a:cs typeface="Carlito"/>
              </a:rPr>
              <a:t>up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10,000 </a:t>
            </a:r>
            <a:r>
              <a:rPr sz="2400" dirty="0">
                <a:latin typeface="Carlito"/>
                <a:cs typeface="Carlito"/>
              </a:rPr>
              <a:t>lines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and, thus </a:t>
            </a:r>
            <a:r>
              <a:rPr sz="2400" spc="-49" dirty="0">
                <a:latin typeface="Carlito"/>
                <a:cs typeface="Carlito"/>
              </a:rPr>
              <a:t>far,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primarily been used </a:t>
            </a:r>
            <a:r>
              <a:rPr sz="2400" spc="-19" dirty="0">
                <a:latin typeface="Carlito"/>
                <a:cs typeface="Carlito"/>
              </a:rPr>
              <a:t>for  </a:t>
            </a:r>
            <a:r>
              <a:rPr sz="2400" spc="-11" dirty="0">
                <a:latin typeface="Carlito"/>
                <a:cs typeface="Carlito"/>
              </a:rPr>
              <a:t>operating-system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device-driver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functions</a:t>
            </a:r>
            <a:r>
              <a:rPr sz="1800" spc="-4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30575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914400"/>
            <a:ext cx="44837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Compliance</a:t>
            </a:r>
            <a:r>
              <a:rPr spc="-278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473666" cy="20366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6" dirty="0">
                <a:latin typeface="Carlito"/>
                <a:cs typeface="Carlito"/>
              </a:rPr>
              <a:t>Test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conformance to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spc="-4" dirty="0">
                <a:latin typeface="Carlito"/>
                <a:cs typeface="Carlito"/>
              </a:rPr>
              <a:t>and license</a:t>
            </a:r>
            <a:r>
              <a:rPr sz="2400" spc="21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provisions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This </a:t>
            </a:r>
            <a:r>
              <a:rPr sz="2400" spc="-4" dirty="0">
                <a:latin typeface="Carlito"/>
                <a:cs typeface="Carlito"/>
              </a:rPr>
              <a:t>is also </a:t>
            </a:r>
            <a:r>
              <a:rPr sz="2400" spc="-8" dirty="0">
                <a:latin typeface="Carlito"/>
                <a:cs typeface="Carlito"/>
              </a:rPr>
              <a:t>done using </a:t>
            </a:r>
            <a:r>
              <a:rPr sz="2400" spc="-15" dirty="0">
                <a:latin typeface="Carlito"/>
                <a:cs typeface="Carlito"/>
              </a:rPr>
              <a:t>static</a:t>
            </a:r>
            <a:r>
              <a:rPr sz="2400" spc="109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analyzers.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regulation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compliance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license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compliance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942" y="821739"/>
            <a:ext cx="546106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5" dirty="0"/>
              <a:t>Regulation</a:t>
            </a:r>
            <a:r>
              <a:rPr spc="-278" dirty="0"/>
              <a:t> </a:t>
            </a:r>
            <a:r>
              <a:rPr spc="-180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90930"/>
            <a:ext cx="7739539" cy="35620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39065" indent="-171450" algn="just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Different </a:t>
            </a:r>
            <a:r>
              <a:rPr sz="2400" spc="-4" dirty="0">
                <a:latin typeface="Carlito"/>
                <a:cs typeface="Carlito"/>
              </a:rPr>
              <a:t>types of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spc="-4" dirty="0">
                <a:latin typeface="Carlito"/>
                <a:cs typeface="Carlito"/>
              </a:rPr>
              <a:t>impose </a:t>
            </a:r>
            <a:r>
              <a:rPr sz="2400" spc="-19" dirty="0">
                <a:latin typeface="Carlito"/>
                <a:cs typeface="Carlito"/>
              </a:rPr>
              <a:t>different </a:t>
            </a:r>
            <a:r>
              <a:rPr sz="2400" spc="-11" dirty="0">
                <a:latin typeface="Carlito"/>
                <a:cs typeface="Carlito"/>
              </a:rPr>
              <a:t>requirements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how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handles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523875" marR="505301" lvl="1" indent="-171450" algn="just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example, </a:t>
            </a:r>
            <a:r>
              <a:rPr sz="2400" spc="-30" dirty="0">
                <a:latin typeface="Carlito"/>
                <a:cs typeface="Carlito"/>
              </a:rPr>
              <a:t>HIPAA </a:t>
            </a:r>
            <a:r>
              <a:rPr sz="2400" dirty="0">
                <a:latin typeface="Carlito"/>
                <a:cs typeface="Carlito"/>
              </a:rPr>
              <a:t>(Health </a:t>
            </a:r>
            <a:r>
              <a:rPr sz="2400" spc="-8" dirty="0">
                <a:latin typeface="Carlito"/>
                <a:cs typeface="Carlito"/>
              </a:rPr>
              <a:t>Insurance Portability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Accountability </a:t>
            </a:r>
            <a:r>
              <a:rPr sz="2400" dirty="0">
                <a:latin typeface="Carlito"/>
                <a:cs typeface="Carlito"/>
              </a:rPr>
              <a:t>Act)  </a:t>
            </a:r>
            <a:r>
              <a:rPr sz="2400" spc="-4" dirty="0">
                <a:latin typeface="Carlito"/>
                <a:cs typeface="Carlito"/>
              </a:rPr>
              <a:t>imposes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requirement that sensitive </a:t>
            </a:r>
            <a:r>
              <a:rPr sz="2400" spc="-11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protected.</a:t>
            </a:r>
            <a:endParaRPr sz="2400" dirty="0">
              <a:latin typeface="Carlito"/>
              <a:cs typeface="Carlito"/>
            </a:endParaRPr>
          </a:p>
          <a:p>
            <a:pPr marL="523875" marR="62865" lvl="1" indent="-171450" algn="just">
              <a:spcBef>
                <a:spcPts val="38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domains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8" dirty="0">
                <a:latin typeface="Carlito"/>
                <a:cs typeface="Carlito"/>
              </a:rPr>
              <a:t>own regulatory requirements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specialized </a:t>
            </a:r>
            <a:r>
              <a:rPr sz="2400" spc="-11" dirty="0">
                <a:latin typeface="Carlito"/>
                <a:cs typeface="Carlito"/>
              </a:rPr>
              <a:t>static</a:t>
            </a:r>
            <a:r>
              <a:rPr lang="en-US" sz="2400" spc="-1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analyzers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help determine whether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particular </a:t>
            </a:r>
            <a:r>
              <a:rPr sz="2400" spc="-8" dirty="0">
                <a:latin typeface="Carlito"/>
                <a:cs typeface="Carlito"/>
              </a:rPr>
              <a:t>requirements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being  </a:t>
            </a:r>
            <a:r>
              <a:rPr sz="2400" dirty="0">
                <a:latin typeface="Carlito"/>
                <a:cs typeface="Carlito"/>
              </a:rPr>
              <a:t>met.</a:t>
            </a:r>
          </a:p>
          <a:p>
            <a:pPr marL="9525" marR="3810">
              <a:spcBef>
                <a:spcPts val="739"/>
              </a:spcBef>
              <a:tabLst>
                <a:tab pos="180975" algn="l"/>
              </a:tabLst>
            </a:pP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588883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 </a:t>
            </a:r>
            <a:r>
              <a:rPr spc="-191" dirty="0"/>
              <a:t>–</a:t>
            </a:r>
            <a:r>
              <a:rPr spc="-401" dirty="0"/>
              <a:t> </a:t>
            </a:r>
            <a:r>
              <a:rPr spc="-158" dirty="0"/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39063" cy="315089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loads the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with the </a:t>
            </a:r>
            <a:r>
              <a:rPr sz="2400" spc="-11" dirty="0">
                <a:latin typeface="Carlito"/>
                <a:cs typeface="Carlito"/>
              </a:rPr>
              <a:t>software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need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your  </a:t>
            </a:r>
            <a:r>
              <a:rPr sz="2400" spc="-4" dirty="0">
                <a:latin typeface="Carlito"/>
                <a:cs typeface="Carlito"/>
              </a:rPr>
              <a:t>module, which includes </a:t>
            </a:r>
            <a:r>
              <a:rPr sz="2400" spc="-11" dirty="0">
                <a:latin typeface="Carlito"/>
                <a:cs typeface="Carlito"/>
              </a:rPr>
              <a:t>operating </a:t>
            </a:r>
            <a:r>
              <a:rPr sz="2400" spc="-19" dirty="0">
                <a:latin typeface="Carlito"/>
                <a:cs typeface="Carlito"/>
              </a:rPr>
              <a:t>system, </a:t>
            </a:r>
            <a:r>
              <a:rPr sz="2400" spc="-8" dirty="0">
                <a:latin typeface="Carlito"/>
                <a:cs typeface="Carlito"/>
              </a:rPr>
              <a:t>libraries,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dependent  </a:t>
            </a:r>
            <a:r>
              <a:rPr sz="2400" spc="-4" dirty="0">
                <a:latin typeface="Carlito"/>
                <a:cs typeface="Carlito"/>
              </a:rPr>
              <a:t>modules.</a:t>
            </a:r>
            <a:endParaRPr sz="2400" dirty="0">
              <a:latin typeface="Carlito"/>
              <a:cs typeface="Carlito"/>
            </a:endParaRPr>
          </a:p>
          <a:p>
            <a:pPr marL="180975" marR="160972" indent="-171450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IDE should be </a:t>
            </a:r>
            <a:r>
              <a:rPr sz="2400" spc="-8" dirty="0">
                <a:latin typeface="Carlito"/>
                <a:cs typeface="Carlito"/>
              </a:rPr>
              <a:t>set </a:t>
            </a:r>
            <a:r>
              <a:rPr sz="2400" spc="-4" dirty="0">
                <a:latin typeface="Carlito"/>
                <a:cs typeface="Carlito"/>
              </a:rPr>
              <a:t>up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use this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as the </a:t>
            </a:r>
            <a:r>
              <a:rPr sz="2400" spc="-8" dirty="0">
                <a:latin typeface="Carlito"/>
                <a:cs typeface="Carlito"/>
              </a:rPr>
              <a:t>destination 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its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activities:</a:t>
            </a:r>
            <a:endParaRPr sz="2400" dirty="0">
              <a:latin typeface="Carlito"/>
              <a:cs typeface="Carlito"/>
            </a:endParaRPr>
          </a:p>
          <a:p>
            <a:pPr marL="180975" marR="540544" indent="-171450">
              <a:lnSpc>
                <a:spcPct val="90000"/>
              </a:lnSpc>
              <a:spcBef>
                <a:spcPts val="70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When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compile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new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changed code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executable  form, </a:t>
            </a:r>
            <a:r>
              <a:rPr sz="2400" spc="-4" dirty="0">
                <a:latin typeface="Carlito"/>
                <a:cs typeface="Carlito"/>
              </a:rPr>
              <a:t>the IDE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place 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artifacts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can begin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942" y="821739"/>
            <a:ext cx="546106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5" dirty="0"/>
              <a:t>Regulation</a:t>
            </a:r>
            <a:r>
              <a:rPr spc="-278" dirty="0"/>
              <a:t> </a:t>
            </a:r>
            <a:r>
              <a:rPr spc="-180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90930"/>
            <a:ext cx="7739539" cy="189234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73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1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code, see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1" dirty="0">
                <a:latin typeface="Carlito"/>
                <a:cs typeface="Carlito"/>
              </a:rPr>
              <a:t>regulated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8" dirty="0">
                <a:latin typeface="Carlito"/>
                <a:cs typeface="Carlito"/>
              </a:rPr>
              <a:t>has been  </a:t>
            </a:r>
            <a:r>
              <a:rPr sz="2400" spc="-11" dirty="0">
                <a:latin typeface="Carlito"/>
                <a:cs typeface="Carlito"/>
              </a:rPr>
              <a:t>properly </a:t>
            </a:r>
            <a:r>
              <a:rPr sz="2400" spc="-8" dirty="0">
                <a:latin typeface="Carlito"/>
                <a:cs typeface="Carlito"/>
              </a:rPr>
              <a:t>identified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highlight how </a:t>
            </a:r>
            <a:r>
              <a:rPr sz="2400" spc="-4" dirty="0">
                <a:latin typeface="Carlito"/>
                <a:cs typeface="Carlito"/>
              </a:rPr>
              <a:t>it is </a:t>
            </a:r>
            <a:r>
              <a:rPr sz="2400" spc="-11" dirty="0">
                <a:latin typeface="Carlito"/>
                <a:cs typeface="Carlito"/>
              </a:rPr>
              <a:t>protected.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1" dirty="0">
                <a:latin typeface="Carlito"/>
                <a:cs typeface="Carlito"/>
              </a:rPr>
              <a:t>analyst </a:t>
            </a:r>
            <a:r>
              <a:rPr sz="2400" spc="-8" dirty="0">
                <a:latin typeface="Carlito"/>
                <a:cs typeface="Carlito"/>
              </a:rPr>
              <a:t>can  </a:t>
            </a:r>
            <a:r>
              <a:rPr sz="2400" spc="-4" dirty="0">
                <a:latin typeface="Carlito"/>
                <a:cs typeface="Carlito"/>
              </a:rPr>
              <a:t>then </a:t>
            </a:r>
            <a:r>
              <a:rPr sz="2400" spc="-11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highlighted code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determine </a:t>
            </a:r>
            <a:r>
              <a:rPr sz="2400" spc="-4" dirty="0">
                <a:latin typeface="Carlito"/>
                <a:cs typeface="Carlito"/>
              </a:rPr>
              <a:t>whether the </a:t>
            </a:r>
            <a:r>
              <a:rPr sz="2400" spc="-34" dirty="0">
                <a:latin typeface="Carlito"/>
                <a:cs typeface="Carlito"/>
              </a:rPr>
              <a:t>HIPAA  </a:t>
            </a:r>
            <a:r>
              <a:rPr sz="2400" spc="-4" dirty="0">
                <a:latin typeface="Carlito"/>
                <a:cs typeface="Carlito"/>
              </a:rPr>
              <a:t>security </a:t>
            </a:r>
            <a:r>
              <a:rPr sz="2400" spc="-11" dirty="0">
                <a:latin typeface="Carlito"/>
                <a:cs typeface="Carlito"/>
              </a:rPr>
              <a:t>requirement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being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met</a:t>
            </a:r>
            <a:r>
              <a:rPr sz="2100" spc="-4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3423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020" y="838200"/>
            <a:ext cx="473640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1" dirty="0"/>
              <a:t>License</a:t>
            </a:r>
            <a:r>
              <a:rPr spc="-281" dirty="0"/>
              <a:t> </a:t>
            </a:r>
            <a:r>
              <a:rPr spc="-180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19035" cy="23931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Each </a:t>
            </a:r>
            <a:r>
              <a:rPr sz="2400" spc="-4" dirty="0">
                <a:latin typeface="Carlito"/>
                <a:cs typeface="Carlito"/>
              </a:rPr>
              <a:t>type of </a:t>
            </a:r>
            <a:r>
              <a:rPr sz="2400" spc="-8" dirty="0">
                <a:latin typeface="Carlito"/>
                <a:cs typeface="Carlito"/>
              </a:rPr>
              <a:t>open-source </a:t>
            </a:r>
            <a:r>
              <a:rPr sz="2400" spc="-4" dirty="0">
                <a:latin typeface="Carlito"/>
                <a:cs typeface="Carlito"/>
              </a:rPr>
              <a:t>license </a:t>
            </a:r>
            <a:r>
              <a:rPr sz="2400" spc="-8" dirty="0">
                <a:latin typeface="Carlito"/>
                <a:cs typeface="Carlito"/>
              </a:rPr>
              <a:t>allows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19" dirty="0">
                <a:latin typeface="Carlito"/>
                <a:cs typeface="Carlito"/>
              </a:rPr>
              <a:t>different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things.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look </a:t>
            </a:r>
            <a:r>
              <a:rPr sz="2400" spc="-11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included in </a:t>
            </a:r>
            <a:r>
              <a:rPr sz="2400" spc="-15" dirty="0">
                <a:latin typeface="Carlito"/>
                <a:cs typeface="Carlito"/>
              </a:rPr>
              <a:t>your 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check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system’s </a:t>
            </a:r>
            <a:r>
              <a:rPr sz="2400" spc="-4" dirty="0">
                <a:latin typeface="Carlito"/>
                <a:cs typeface="Carlito"/>
              </a:rPr>
              <a:t>license </a:t>
            </a:r>
            <a:r>
              <a:rPr sz="2400" spc="-11" dirty="0">
                <a:latin typeface="Carlito"/>
                <a:cs typeface="Carlito"/>
              </a:rPr>
              <a:t>against </a:t>
            </a:r>
            <a:r>
              <a:rPr sz="2400" spc="-4" dirty="0">
                <a:latin typeface="Carlito"/>
                <a:cs typeface="Carlito"/>
              </a:rPr>
              <a:t>a set of rules  </a:t>
            </a:r>
            <a:r>
              <a:rPr sz="2400" spc="-8" dirty="0">
                <a:latin typeface="Carlito"/>
                <a:cs typeface="Carlito"/>
              </a:rPr>
              <a:t>established, </a:t>
            </a:r>
            <a:r>
              <a:rPr sz="2400" spc="-26" dirty="0">
                <a:latin typeface="Carlito"/>
                <a:cs typeface="Carlito"/>
              </a:rPr>
              <a:t>probably,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legal </a:t>
            </a:r>
            <a:r>
              <a:rPr sz="2400" spc="-8" dirty="0">
                <a:latin typeface="Carlito"/>
                <a:cs typeface="Carlito"/>
              </a:rPr>
              <a:t>department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7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organization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576A-6489-65AB-02EB-DCF2776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5CC9-F46A-7885-BB9C-99D58D02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user-facing portion of your service must be tested to be sure it is acceptable to users.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involve having actual users execute the system – a form of canary testing.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also involve testing how the user interface is displayed on different devices.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problems are inaccessible links and buttons and poor color contrast.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2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14400"/>
            <a:ext cx="63125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5" dirty="0"/>
              <a:t>Deployment </a:t>
            </a:r>
            <a:r>
              <a:rPr dirty="0"/>
              <a:t>to</a:t>
            </a:r>
            <a:r>
              <a:rPr spc="-330" dirty="0"/>
              <a:t> </a:t>
            </a:r>
            <a:r>
              <a:rPr spc="-109" dirty="0"/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44778" cy="262716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has passed the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occur in the </a:t>
            </a:r>
            <a:r>
              <a:rPr sz="2400" spc="-11" dirty="0">
                <a:latin typeface="Carlito"/>
                <a:cs typeface="Carlito"/>
              </a:rPr>
              <a:t>staging  environment,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executable– </a:t>
            </a:r>
            <a:r>
              <a:rPr sz="2400" spc="-4" dirty="0">
                <a:latin typeface="Carlito"/>
                <a:cs typeface="Carlito"/>
              </a:rPr>
              <a:t>whether </a:t>
            </a:r>
            <a:r>
              <a:rPr sz="2400" spc="-11" dirty="0">
                <a:latin typeface="Carlito"/>
                <a:cs typeface="Carlito"/>
              </a:rPr>
              <a:t>packaged </a:t>
            </a:r>
            <a:r>
              <a:rPr sz="2400" spc="-4" dirty="0">
                <a:latin typeface="Carlito"/>
                <a:cs typeface="Carlito"/>
              </a:rPr>
              <a:t>as a </a:t>
            </a:r>
            <a:r>
              <a:rPr sz="2400" spc="-8" dirty="0">
                <a:latin typeface="Carlito"/>
                <a:cs typeface="Carlito"/>
              </a:rPr>
              <a:t>VM </a:t>
            </a:r>
            <a:r>
              <a:rPr sz="2400" spc="-4" dirty="0">
                <a:latin typeface="Carlito"/>
                <a:cs typeface="Carlito"/>
              </a:rPr>
              <a:t>or a  </a:t>
            </a:r>
            <a:r>
              <a:rPr sz="2400" spc="-11" dirty="0">
                <a:latin typeface="Carlito"/>
                <a:cs typeface="Carlito"/>
              </a:rPr>
              <a:t>container–should </a:t>
            </a:r>
            <a:r>
              <a:rPr sz="2400" spc="-4" dirty="0">
                <a:latin typeface="Carlito"/>
                <a:cs typeface="Carlito"/>
              </a:rPr>
              <a:t>be placed on a </a:t>
            </a:r>
            <a:r>
              <a:rPr sz="2400" spc="-8" dirty="0">
                <a:latin typeface="Carlito"/>
                <a:cs typeface="Carlito"/>
              </a:rPr>
              <a:t>server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spc="-15" dirty="0">
                <a:latin typeface="Carlito"/>
                <a:cs typeface="Carlito"/>
              </a:rPr>
              <a:t>into  </a:t>
            </a:r>
            <a:r>
              <a:rPr sz="2400" spc="-8" dirty="0">
                <a:latin typeface="Carlito"/>
                <a:cs typeface="Carlito"/>
              </a:rPr>
              <a:t>production.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deployed </a:t>
            </a:r>
            <a:r>
              <a:rPr sz="2400" spc="-19" dirty="0">
                <a:latin typeface="Carlito"/>
                <a:cs typeface="Carlito"/>
              </a:rPr>
              <a:t>automatically, </a:t>
            </a:r>
            <a:r>
              <a:rPr sz="2400" spc="-4" dirty="0">
                <a:latin typeface="Carlito"/>
                <a:cs typeface="Carlito"/>
              </a:rPr>
              <a:t>or a human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be  </a:t>
            </a:r>
            <a:r>
              <a:rPr sz="2400" spc="-11" dirty="0">
                <a:latin typeface="Carlito"/>
                <a:cs typeface="Carlito"/>
              </a:rPr>
              <a:t>required to </a:t>
            </a:r>
            <a:r>
              <a:rPr sz="2400" spc="-8" dirty="0">
                <a:latin typeface="Carlito"/>
                <a:cs typeface="Carlito"/>
              </a:rPr>
              <a:t>authorize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deployment depending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domain and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organization’s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policies.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198" y="533400"/>
            <a:ext cx="520160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69" dirty="0"/>
              <a:t>environment—clean</a:t>
            </a:r>
            <a:r>
              <a:rPr spc="-248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21441" cy="205495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31934" indent="-171450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final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release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resources  </a:t>
            </a:r>
            <a:r>
              <a:rPr sz="2400" spc="-8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lnSpc>
                <a:spcPct val="90000"/>
              </a:lnSpc>
              <a:spcBef>
                <a:spcPts val="71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As </a:t>
            </a:r>
            <a:r>
              <a:rPr sz="2400" spc="-19" dirty="0">
                <a:latin typeface="Carlito"/>
                <a:cs typeface="Carlito"/>
              </a:rPr>
              <a:t>before, </a:t>
            </a:r>
            <a:r>
              <a:rPr sz="2400" spc="-8" dirty="0">
                <a:latin typeface="Carlito"/>
                <a:cs typeface="Carlito"/>
              </a:rPr>
              <a:t>artifact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recorded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 database. 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includes the </a:t>
            </a:r>
            <a:r>
              <a:rPr sz="2400" dirty="0">
                <a:latin typeface="Carlito"/>
                <a:cs typeface="Carlito"/>
              </a:rPr>
              <a:t>URL of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8" dirty="0">
                <a:latin typeface="Carlito"/>
                <a:cs typeface="Carlito"/>
              </a:rPr>
              <a:t>database,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tools used </a:t>
            </a:r>
            <a:r>
              <a:rPr sz="2400" spc="-4" dirty="0">
                <a:latin typeface="Carlito"/>
                <a:cs typeface="Carlito"/>
              </a:rPr>
              <a:t>in this </a:t>
            </a:r>
            <a:r>
              <a:rPr sz="2400" spc="-15" dirty="0">
                <a:latin typeface="Carlito"/>
                <a:cs typeface="Carlito"/>
              </a:rPr>
              <a:t>stage, </a:t>
            </a:r>
            <a:r>
              <a:rPr sz="2400" spc="-4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settings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configuration  </a:t>
            </a:r>
            <a:r>
              <a:rPr sz="2400" spc="-15" dirty="0">
                <a:latin typeface="Carlito"/>
                <a:cs typeface="Carlito"/>
              </a:rPr>
              <a:t>parameters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89496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top </a:t>
            </a:r>
            <a:r>
              <a:rPr sz="2400" spc="-11" dirty="0">
                <a:latin typeface="Carlito"/>
                <a:cs typeface="Carlito"/>
              </a:rPr>
              <a:t>three </a:t>
            </a:r>
            <a:r>
              <a:rPr sz="2400" spc="-26" dirty="0">
                <a:latin typeface="Carlito"/>
                <a:cs typeface="Carlito"/>
              </a:rPr>
              <a:t>OWASP </a:t>
            </a:r>
            <a:r>
              <a:rPr sz="2400" spc="-8" dirty="0">
                <a:latin typeface="Carlito"/>
                <a:cs typeface="Carlito"/>
              </a:rPr>
              <a:t>security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vulnerabilities?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rlito"/>
                <a:cs typeface="Carlito"/>
              </a:rPr>
              <a:t>Sketch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design </a:t>
            </a:r>
            <a:r>
              <a:rPr sz="2400" spc="-4" dirty="0">
                <a:latin typeface="Carlito"/>
                <a:cs typeface="Carlito"/>
              </a:rPr>
              <a:t>of a license </a:t>
            </a:r>
            <a:r>
              <a:rPr sz="2400" spc="-8" dirty="0">
                <a:latin typeface="Carlito"/>
                <a:cs typeface="Carlito"/>
              </a:rPr>
              <a:t>compliance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tool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PART 2 OF CHAP 11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182" y="893810"/>
            <a:ext cx="650176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Workflow </a:t>
            </a:r>
            <a:r>
              <a:rPr spc="-68" dirty="0"/>
              <a:t>in </a:t>
            </a:r>
            <a:r>
              <a:rPr spc="-153" dirty="0"/>
              <a:t>development</a:t>
            </a:r>
            <a:r>
              <a:rPr spc="-544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4862" y="2325475"/>
            <a:ext cx="5651066" cy="314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2964" y="990600"/>
            <a:ext cx="285807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79" dirty="0"/>
              <a:t>Unit</a:t>
            </a:r>
            <a:r>
              <a:rPr spc="-285" dirty="0"/>
              <a:t> </a:t>
            </a:r>
            <a:r>
              <a:rPr spc="-153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71398" cy="2432557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Execution </a:t>
            </a:r>
            <a:r>
              <a:rPr sz="2400" spc="-11" dirty="0">
                <a:latin typeface="Carlito"/>
                <a:cs typeface="Carlito"/>
              </a:rPr>
              <a:t>tests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include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sunny-day </a:t>
            </a:r>
            <a:r>
              <a:rPr sz="2400" spc="-8" dirty="0">
                <a:latin typeface="Carlito"/>
                <a:cs typeface="Carlito"/>
              </a:rPr>
              <a:t>tests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conditions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rlito"/>
                <a:cs typeface="Carlito"/>
              </a:rPr>
              <a:t>rainy-day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tests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regression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tests</a:t>
            </a:r>
            <a:endParaRPr sz="2400" dirty="0">
              <a:latin typeface="Carlito"/>
              <a:cs typeface="Carlito"/>
            </a:endParaRPr>
          </a:p>
          <a:p>
            <a:pPr marL="180975" marR="381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version controlled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saved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 </a:t>
            </a:r>
            <a:r>
              <a:rPr sz="2400" spc="-19" dirty="0">
                <a:latin typeface="Carlito"/>
                <a:cs typeface="Carlito"/>
              </a:rPr>
              <a:t>repository</a:t>
            </a:r>
            <a:r>
              <a:rPr sz="2100" spc="-19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456" y="990600"/>
            <a:ext cx="33590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Static</a:t>
            </a:r>
            <a:r>
              <a:rPr spc="-278" dirty="0"/>
              <a:t> </a:t>
            </a:r>
            <a:r>
              <a:rPr spc="-233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965633" cy="21135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Checks code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quality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Looks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particular </a:t>
            </a:r>
            <a:r>
              <a:rPr sz="2400" spc="-4" dirty="0">
                <a:latin typeface="Carlito"/>
                <a:cs typeface="Carlito"/>
              </a:rPr>
              <a:t>types of </a:t>
            </a:r>
            <a:r>
              <a:rPr sz="2400" spc="-11" dirty="0">
                <a:latin typeface="Carlito"/>
                <a:cs typeface="Carlito"/>
              </a:rPr>
              <a:t>patterns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14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problematic.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Generates false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positives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Has severity </a:t>
            </a:r>
            <a:r>
              <a:rPr sz="2400" spc="-11" dirty="0">
                <a:latin typeface="Carlito"/>
                <a:cs typeface="Carlito"/>
              </a:rPr>
              <a:t>level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settings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400" y="990600"/>
            <a:ext cx="19691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214235" cy="20237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look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known security weakness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patterns.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package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module as a </a:t>
            </a:r>
            <a:r>
              <a:rPr sz="2400" spc="-26" dirty="0">
                <a:latin typeface="Carlito"/>
                <a:cs typeface="Carlito"/>
              </a:rPr>
              <a:t>container, </a:t>
            </a:r>
            <a:r>
              <a:rPr sz="2400" spc="-4" dirty="0">
                <a:latin typeface="Carlito"/>
                <a:cs typeface="Carlito"/>
              </a:rPr>
              <a:t>a scanning </a:t>
            </a:r>
            <a:r>
              <a:rPr sz="2400" spc="-8" dirty="0">
                <a:latin typeface="Carlito"/>
                <a:cs typeface="Carlito"/>
              </a:rPr>
              <a:t>tool can  </a:t>
            </a:r>
            <a:r>
              <a:rPr sz="2400" spc="-11" dirty="0">
                <a:latin typeface="Carlito"/>
                <a:cs typeface="Carlito"/>
              </a:rPr>
              <a:t>produce </a:t>
            </a:r>
            <a:r>
              <a:rPr sz="2400" spc="-4" dirty="0">
                <a:latin typeface="Carlito"/>
                <a:cs typeface="Carlito"/>
              </a:rPr>
              <a:t>a bill of </a:t>
            </a:r>
            <a:r>
              <a:rPr sz="2400" spc="-8" dirty="0">
                <a:latin typeface="Carlito"/>
                <a:cs typeface="Carlito"/>
              </a:rPr>
              <a:t>materials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your container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check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against  </a:t>
            </a:r>
            <a:r>
              <a:rPr sz="2400" spc="-4" dirty="0">
                <a:latin typeface="Carlito"/>
                <a:cs typeface="Carlito"/>
              </a:rPr>
              <a:t>known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vulnerabilities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462" y="426118"/>
            <a:ext cx="624363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 </a:t>
            </a:r>
            <a:r>
              <a:rPr spc="-191" dirty="0"/>
              <a:t>– </a:t>
            </a:r>
            <a:r>
              <a:rPr spc="-188" dirty="0"/>
              <a:t>clean</a:t>
            </a:r>
            <a:r>
              <a:rPr spc="-461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3" y="1885990"/>
            <a:ext cx="7717155" cy="411410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Save </a:t>
            </a:r>
            <a:r>
              <a:rPr sz="2400" spc="-4" dirty="0">
                <a:latin typeface="Carlito"/>
                <a:cs typeface="Carlito"/>
              </a:rPr>
              <a:t>the VM or </a:t>
            </a:r>
            <a:r>
              <a:rPr sz="2400" spc="-11" dirty="0">
                <a:latin typeface="Carlito"/>
                <a:cs typeface="Carlito"/>
              </a:rPr>
              <a:t>container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Check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module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version control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Record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number of </a:t>
            </a:r>
            <a:r>
              <a:rPr sz="2400" dirty="0">
                <a:latin typeface="Carlito"/>
                <a:cs typeface="Carlito"/>
              </a:rPr>
              <a:t>the module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spc="-8" dirty="0">
                <a:latin typeface="Carlito"/>
                <a:cs typeface="Carlito"/>
              </a:rPr>
              <a:t>checked </a:t>
            </a:r>
            <a:r>
              <a:rPr sz="2400" dirty="0">
                <a:latin typeface="Carlito"/>
                <a:cs typeface="Carlito"/>
              </a:rPr>
              <a:t>in and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8" dirty="0">
                <a:latin typeface="Carlito"/>
                <a:cs typeface="Carlito"/>
              </a:rPr>
              <a:t> tests.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27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parameters,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11" dirty="0">
                <a:latin typeface="Carlito"/>
                <a:cs typeface="Carlito"/>
              </a:rPr>
              <a:t>static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analysis,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IDE and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4" dirty="0">
                <a:latin typeface="Carlito"/>
                <a:cs typeface="Carlito"/>
              </a:rPr>
              <a:t>plugins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180975" marR="803910" indent="-171450"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All </a:t>
            </a:r>
            <a:r>
              <a:rPr sz="2400" spc="-8" dirty="0">
                <a:latin typeface="Carlito"/>
                <a:cs typeface="Carlito"/>
              </a:rPr>
              <a:t>resources used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be  released</a:t>
            </a:r>
            <a:r>
              <a:rPr lang="en-US" sz="24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6363</TotalTime>
  <Words>2077</Words>
  <Application>Microsoft Office PowerPoint</Application>
  <PresentationFormat>On-screen Show (4:3)</PresentationFormat>
  <Paragraphs>202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Carlito</vt:lpstr>
      <vt:lpstr>Times</vt:lpstr>
      <vt:lpstr>Verdana</vt:lpstr>
      <vt:lpstr>Blank Presentation</vt:lpstr>
      <vt:lpstr>Deployment and Operations for Software Engineers 2nd  Ed</vt:lpstr>
      <vt:lpstr>Outline</vt:lpstr>
      <vt:lpstr>Development environment</vt:lpstr>
      <vt:lpstr>Development environment – create</vt:lpstr>
      <vt:lpstr>Workflow in development environment</vt:lpstr>
      <vt:lpstr>Unit tests</vt:lpstr>
      <vt:lpstr>Static analysis</vt:lpstr>
      <vt:lpstr>Security</vt:lpstr>
      <vt:lpstr>Development environment – clean up</vt:lpstr>
      <vt:lpstr>Discussion questions</vt:lpstr>
      <vt:lpstr>Outline</vt:lpstr>
      <vt:lpstr>Integration environment – context</vt:lpstr>
      <vt:lpstr>Integration environment—create</vt:lpstr>
      <vt:lpstr>Integration environment—usage</vt:lpstr>
      <vt:lpstr>PowerPoint Presentation</vt:lpstr>
      <vt:lpstr>What is SBOM used for?</vt:lpstr>
      <vt:lpstr>Time passes</vt:lpstr>
      <vt:lpstr>Monitor SBOM</vt:lpstr>
      <vt:lpstr>Test database</vt:lpstr>
      <vt:lpstr>Integration environment – clean up</vt:lpstr>
      <vt:lpstr>Discussion questions</vt:lpstr>
      <vt:lpstr>Outline</vt:lpstr>
      <vt:lpstr>The staging environment--overview</vt:lpstr>
      <vt:lpstr>Staging environment—create</vt:lpstr>
      <vt:lpstr>Staging environment—create</vt:lpstr>
      <vt:lpstr>Database</vt:lpstr>
      <vt:lpstr>Staging environment—usage</vt:lpstr>
      <vt:lpstr>Load testing</vt:lpstr>
      <vt:lpstr>Defining the load</vt:lpstr>
      <vt:lpstr>Sources for the load</vt:lpstr>
      <vt:lpstr>Sources for the load</vt:lpstr>
      <vt:lpstr>Applying the load</vt:lpstr>
      <vt:lpstr>Measuring the system</vt:lpstr>
      <vt:lpstr>Measuring the system</vt:lpstr>
      <vt:lpstr>Runtime security testing</vt:lpstr>
      <vt:lpstr>Static analysis</vt:lpstr>
      <vt:lpstr>Static analysis</vt:lpstr>
      <vt:lpstr>Compliance testing</vt:lpstr>
      <vt:lpstr>Regulation compliance</vt:lpstr>
      <vt:lpstr>Regulation compliance</vt:lpstr>
      <vt:lpstr>License compliance</vt:lpstr>
      <vt:lpstr>User testing</vt:lpstr>
      <vt:lpstr>Deployment to production</vt:lpstr>
      <vt:lpstr>Staging environment—clean up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482</cp:revision>
  <dcterms:created xsi:type="dcterms:W3CDTF">2004-11-16T18:39:34Z</dcterms:created>
  <dcterms:modified xsi:type="dcterms:W3CDTF">2024-06-10T11:10:40Z</dcterms:modified>
</cp:coreProperties>
</file>