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92" r:id="rId19"/>
    <p:sldId id="294" r:id="rId20"/>
    <p:sldId id="293" r:id="rId21"/>
    <p:sldId id="295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20" r:id="rId3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2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667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7ECEB-2D75-CBCD-7B05-831727404000}"/>
              </a:ext>
            </a:extLst>
          </p:cNvPr>
          <p:cNvSpPr txBox="1"/>
          <p:nvPr userDrawn="1"/>
        </p:nvSpPr>
        <p:spPr>
          <a:xfrm>
            <a:off x="228600" y="63978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©Len Bass and John Klein 2022</a:t>
            </a:r>
          </a:p>
        </p:txBody>
      </p:sp>
      <p:pic>
        <p:nvPicPr>
          <p:cNvPr id="5" name="Picture 7" descr="wordmark3r">
            <a:extLst>
              <a:ext uri="{FF2B5EF4-FFF2-40B4-BE49-F238E27FC236}">
                <a16:creationId xmlns:a16="http://schemas.microsoft.com/office/drawing/2014/main" id="{2D11141D-9E9E-E5DF-A538-E1AFE561EB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324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2018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sible.com/" TargetMode="External"/><Relationship Id="rId2" Type="http://schemas.openxmlformats.org/officeDocument/2006/relationships/hyperlink" Target="http://www.chef.io/products/chef-infrastructure-managemen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9718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00"/>
            <a:ext cx="6400800" cy="533400"/>
          </a:xfrm>
        </p:spPr>
        <p:txBody>
          <a:bodyPr/>
          <a:lstStyle/>
          <a:p>
            <a:r>
              <a:rPr lang="en-US" dirty="0"/>
              <a:t>Chapter 10 – Basic DevOps tools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24471"/>
            <a:ext cx="7334250" cy="915731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11592">
              <a:spcBef>
                <a:spcPts val="79"/>
              </a:spcBef>
            </a:pPr>
            <a:r>
              <a:rPr spc="-19" dirty="0"/>
              <a:t>Discussion</a:t>
            </a:r>
            <a:r>
              <a:rPr spc="-124" dirty="0"/>
              <a:t> </a:t>
            </a:r>
            <a:r>
              <a:rPr spc="-23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10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55719" cy="270795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3810" indent="-386715" algn="just">
              <a:lnSpc>
                <a:spcPts val="2273"/>
              </a:lnSpc>
              <a:spcBef>
                <a:spcPts val="356"/>
              </a:spcBef>
              <a:buAutoNum type="arabicPeriod"/>
              <a:tabLst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writing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script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worth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cost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perspective?</a:t>
            </a:r>
            <a:endParaRPr sz="2400" dirty="0">
              <a:latin typeface="Calibri"/>
              <a:cs typeface="Calibri"/>
            </a:endParaRPr>
          </a:p>
          <a:p>
            <a:pPr marL="395764" marR="172878" indent="-386715" algn="just">
              <a:lnSpc>
                <a:spcPts val="2273"/>
              </a:lnSpc>
              <a:spcBef>
                <a:spcPts val="746"/>
              </a:spcBef>
              <a:buAutoNum type="arabicPeriod"/>
              <a:tabLst>
                <a:tab pos="396240" algn="l"/>
              </a:tabLst>
            </a:pPr>
            <a:r>
              <a:rPr sz="2400" spc="-38" dirty="0">
                <a:latin typeface="Calibri"/>
                <a:cs typeface="Calibri"/>
              </a:rPr>
              <a:t>You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written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script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purpose.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 </a:t>
            </a:r>
            <a:r>
              <a:rPr sz="2400" dirty="0">
                <a:latin typeface="Calibri"/>
                <a:cs typeface="Calibri"/>
              </a:rPr>
              <a:t>team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organization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adopt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terms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roles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organization?</a:t>
            </a:r>
            <a:endParaRPr sz="2400" dirty="0">
              <a:latin typeface="Calibri"/>
              <a:cs typeface="Calibri"/>
            </a:endParaRPr>
          </a:p>
          <a:p>
            <a:pPr marL="395764" indent="-386715" algn="just">
              <a:spcBef>
                <a:spcPts val="454"/>
              </a:spcBef>
              <a:buAutoNum type="arabicPeriod"/>
              <a:tabLst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Why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declarative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idempotence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easier</a:t>
            </a:r>
            <a:r>
              <a:rPr sz="2100" spc="-8" dirty="0">
                <a:latin typeface="Calibri"/>
                <a:cs typeface="Calibri"/>
              </a:rPr>
              <a:t>?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016" y="945459"/>
            <a:ext cx="32097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11</a:t>
            </a:fld>
            <a:endParaRPr spc="-19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4350" y="2343150"/>
            <a:ext cx="5829300" cy="3411351"/>
          </a:xfrm>
          <a:prstGeom prst="rect">
            <a:avLst/>
          </a:prstGeom>
        </p:spPr>
        <p:txBody>
          <a:bodyPr vert="horz" wrap="square" lIns="0" tIns="73819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Infrastructure</a:t>
            </a:r>
            <a:r>
              <a:rPr spc="-56" dirty="0"/>
              <a:t> </a:t>
            </a:r>
            <a:r>
              <a:rPr dirty="0"/>
              <a:t>as</a:t>
            </a:r>
            <a:r>
              <a:rPr spc="-71" dirty="0"/>
              <a:t> </a:t>
            </a:r>
            <a:r>
              <a:rPr spc="-15" dirty="0"/>
              <a:t>Code</a:t>
            </a: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b="1" dirty="0">
                <a:latin typeface="Calibri"/>
                <a:cs typeface="Calibri"/>
              </a:rPr>
              <a:t>Issue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8" dirty="0">
                <a:latin typeface="Calibri"/>
                <a:cs typeface="Calibri"/>
              </a:rPr>
              <a:t>Tracking</a:t>
            </a: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pc="-19" dirty="0"/>
              <a:t>Version</a:t>
            </a:r>
            <a:r>
              <a:rPr spc="-75" dirty="0"/>
              <a:t> </a:t>
            </a:r>
            <a:r>
              <a:rPr spc="-8" dirty="0"/>
              <a:t>Control</a:t>
            </a: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Provisioning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68" dirty="0"/>
              <a:t> </a:t>
            </a:r>
            <a:r>
              <a:rPr spc="-8" dirty="0"/>
              <a:t>Configuration</a:t>
            </a:r>
            <a:r>
              <a:rPr spc="-64" dirty="0"/>
              <a:t> </a:t>
            </a:r>
            <a:r>
              <a:rPr spc="-8" dirty="0"/>
              <a:t>Management</a:t>
            </a: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pc="-15" dirty="0"/>
              <a:t>Vendor</a:t>
            </a:r>
            <a:r>
              <a:rPr spc="-49" dirty="0"/>
              <a:t> </a:t>
            </a:r>
            <a:r>
              <a:rPr dirty="0"/>
              <a:t>Lock</a:t>
            </a:r>
            <a:r>
              <a:rPr spc="-45" dirty="0"/>
              <a:t> </a:t>
            </a:r>
            <a:r>
              <a:rPr spc="-19" dirty="0"/>
              <a:t>in</a:t>
            </a: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Configuration</a:t>
            </a:r>
            <a:r>
              <a:rPr spc="-109" dirty="0"/>
              <a:t> </a:t>
            </a:r>
            <a:r>
              <a:rPr spc="-8" dirty="0"/>
              <a:t>parameters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92893"/>
            <a:ext cx="5829300" cy="915731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96428">
              <a:spcBef>
                <a:spcPts val="79"/>
              </a:spcBef>
            </a:pPr>
            <a:r>
              <a:rPr dirty="0"/>
              <a:t>Issue</a:t>
            </a:r>
            <a:r>
              <a:rPr spc="-172" dirty="0"/>
              <a:t> </a:t>
            </a:r>
            <a:r>
              <a:rPr spc="-23" dirty="0"/>
              <a:t>tracking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12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729538" cy="4114107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issue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bug,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desired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feature,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incident.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issue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entered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tracking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database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ID.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ID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subsequent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activities.</a:t>
            </a:r>
            <a:endParaRPr sz="2400" dirty="0">
              <a:latin typeface="Calibri"/>
              <a:cs typeface="Calibri"/>
            </a:endParaRPr>
          </a:p>
          <a:p>
            <a:pPr marL="180975" marR="457200" indent="-171450"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IDs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tying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together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activities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ranging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code </a:t>
            </a:r>
            <a:r>
              <a:rPr sz="2400" spc="-8" dirty="0">
                <a:latin typeface="Calibri"/>
                <a:cs typeface="Calibri"/>
              </a:rPr>
              <a:t>development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deployment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pipeline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incidents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during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operations.</a:t>
            </a:r>
            <a:endParaRPr sz="2400" dirty="0">
              <a:latin typeface="Calibri"/>
              <a:cs typeface="Calibri"/>
            </a:endParaRPr>
          </a:p>
          <a:p>
            <a:pPr marL="180975" marR="623888" indent="-171450"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Issue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trackers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not,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per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se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DevOps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since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8" dirty="0">
                <a:latin typeface="Calibri"/>
                <a:cs typeface="Calibri"/>
              </a:rPr>
              <a:t>before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DevOps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became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movement.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72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Common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issue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trackers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Issue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53" dirty="0">
                <a:latin typeface="Calibri"/>
                <a:cs typeface="Calibri"/>
              </a:rPr>
              <a:t>Tracker,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Jira,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Winds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953376"/>
            <a:ext cx="22953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13</a:t>
            </a:fld>
            <a:endParaRPr spc="-19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4350" y="2343150"/>
            <a:ext cx="5829300" cy="3411351"/>
          </a:xfrm>
          <a:prstGeom prst="rect">
            <a:avLst/>
          </a:prstGeom>
        </p:spPr>
        <p:txBody>
          <a:bodyPr vert="horz" wrap="square" lIns="0" tIns="73819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Infrastructure</a:t>
            </a:r>
            <a:r>
              <a:rPr spc="-56" dirty="0"/>
              <a:t> </a:t>
            </a:r>
            <a:r>
              <a:rPr dirty="0"/>
              <a:t>as</a:t>
            </a:r>
            <a:r>
              <a:rPr spc="-71" dirty="0"/>
              <a:t> </a:t>
            </a:r>
            <a:r>
              <a:rPr spc="-15" dirty="0"/>
              <a:t>Code</a:t>
            </a: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dirty="0"/>
              <a:t>Issue</a:t>
            </a:r>
            <a:r>
              <a:rPr spc="-34" dirty="0"/>
              <a:t> </a:t>
            </a:r>
            <a:r>
              <a:rPr spc="-8" dirty="0"/>
              <a:t>Tracking</a:t>
            </a: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b="1" spc="-15" dirty="0">
                <a:latin typeface="Calibri"/>
                <a:cs typeface="Calibri"/>
              </a:rPr>
              <a:t>Version</a:t>
            </a:r>
            <a:r>
              <a:rPr b="1" spc="-86" dirty="0">
                <a:latin typeface="Calibri"/>
                <a:cs typeface="Calibri"/>
              </a:rPr>
              <a:t> </a:t>
            </a:r>
            <a:r>
              <a:rPr b="1" spc="-8" dirty="0">
                <a:latin typeface="Calibri"/>
                <a:cs typeface="Calibri"/>
              </a:rPr>
              <a:t>Control</a:t>
            </a: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Provisioning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68" dirty="0"/>
              <a:t> </a:t>
            </a:r>
            <a:r>
              <a:rPr spc="-8" dirty="0"/>
              <a:t>Configuration</a:t>
            </a:r>
            <a:r>
              <a:rPr spc="-64" dirty="0"/>
              <a:t> </a:t>
            </a:r>
            <a:r>
              <a:rPr spc="-8" dirty="0"/>
              <a:t>Management</a:t>
            </a: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pc="-15" dirty="0"/>
              <a:t>Vendor</a:t>
            </a:r>
            <a:r>
              <a:rPr spc="-49" dirty="0"/>
              <a:t> </a:t>
            </a:r>
            <a:r>
              <a:rPr dirty="0"/>
              <a:t>Lock</a:t>
            </a:r>
            <a:r>
              <a:rPr spc="-45" dirty="0"/>
              <a:t> </a:t>
            </a:r>
            <a:r>
              <a:rPr spc="-19" dirty="0"/>
              <a:t>in</a:t>
            </a: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Configuration</a:t>
            </a:r>
            <a:r>
              <a:rPr spc="-109" dirty="0"/>
              <a:t> </a:t>
            </a:r>
            <a:r>
              <a:rPr spc="-8" dirty="0"/>
              <a:t>parameters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5541" y="956256"/>
            <a:ext cx="417290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53" dirty="0"/>
              <a:t>Version</a:t>
            </a:r>
            <a:r>
              <a:rPr spc="-101" dirty="0"/>
              <a:t> </a:t>
            </a:r>
            <a:r>
              <a:rPr spc="-30" dirty="0"/>
              <a:t>Control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14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668578" cy="366462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version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control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(VCS)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keeps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track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modifications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textual files.</a:t>
            </a:r>
            <a:endParaRPr sz="2400" dirty="0">
              <a:latin typeface="Calibri"/>
              <a:cs typeface="Calibri"/>
            </a:endParaRPr>
          </a:p>
          <a:p>
            <a:pPr marL="180975" marR="205740" indent="-171450">
              <a:spcBef>
                <a:spcPts val="754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textual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programming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code,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scripts,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any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documentation.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VCS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modifications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repository.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repository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among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team</a:t>
            </a:r>
            <a:r>
              <a:rPr sz="2400" spc="-9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members.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VCS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controls.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251" y="214581"/>
            <a:ext cx="5829300" cy="1592840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5410">
              <a:spcBef>
                <a:spcPts val="79"/>
              </a:spcBef>
            </a:pPr>
            <a:r>
              <a:rPr dirty="0"/>
              <a:t>Basic</a:t>
            </a:r>
            <a:r>
              <a:rPr spc="-131" dirty="0"/>
              <a:t> </a:t>
            </a:r>
            <a:r>
              <a:rPr dirty="0"/>
              <a:t>VC</a:t>
            </a:r>
            <a:r>
              <a:rPr spc="-131" dirty="0"/>
              <a:t> </a:t>
            </a:r>
            <a:r>
              <a:rPr spc="-30" dirty="0"/>
              <a:t>commands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15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760970" cy="356203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408146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in/check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out.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copy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branch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repository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system.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reverses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16"/>
              </a:spcBef>
              <a:buFont typeface="Arial"/>
              <a:buChar char="•"/>
              <a:tabLst>
                <a:tab pos="241459" algn="l"/>
                <a:tab pos="241935" algn="l"/>
              </a:tabLst>
            </a:pPr>
            <a:r>
              <a:rPr sz="2400" dirty="0"/>
              <a:t>	</a:t>
            </a:r>
            <a:r>
              <a:rPr sz="2400" spc="-15" dirty="0">
                <a:latin typeface="Calibri"/>
                <a:cs typeface="Calibri"/>
              </a:rPr>
              <a:t>Branch/merge.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branch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creates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copy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being </a:t>
            </a:r>
            <a:r>
              <a:rPr sz="2400" dirty="0">
                <a:latin typeface="Calibri"/>
                <a:cs typeface="Calibri"/>
              </a:rPr>
              <a:t>branched.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8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identifies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differences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9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branches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choosing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alternative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continue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merged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branch.</a:t>
            </a:r>
            <a:endParaRPr sz="2400" dirty="0">
              <a:latin typeface="Calibri"/>
              <a:cs typeface="Calibri"/>
            </a:endParaRPr>
          </a:p>
          <a:p>
            <a:pPr marL="180975" marR="401955" indent="-171450">
              <a:spcBef>
                <a:spcPts val="780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9" dirty="0">
                <a:latin typeface="Calibri"/>
                <a:cs typeface="Calibri"/>
              </a:rPr>
              <a:t>Version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labeling/tagging.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Versions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labelled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automatically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or </a:t>
            </a:r>
            <a:r>
              <a:rPr sz="2400" spc="-8" dirty="0">
                <a:latin typeface="Calibri"/>
                <a:cs typeface="Calibri"/>
              </a:rPr>
              <a:t>manually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5829300" cy="915731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34503">
              <a:spcBef>
                <a:spcPts val="79"/>
              </a:spcBef>
            </a:pPr>
            <a:r>
              <a:rPr spc="-34" dirty="0"/>
              <a:t>Centralized</a:t>
            </a:r>
            <a:r>
              <a:rPr spc="-150" dirty="0"/>
              <a:t> </a:t>
            </a:r>
            <a:r>
              <a:rPr spc="-19" dirty="0"/>
              <a:t>VCS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16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177088" cy="2087912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online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out.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VCS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keeps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track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checked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can </a:t>
            </a:r>
            <a:r>
              <a:rPr sz="2400" spc="-8" dirty="0">
                <a:latin typeface="Calibri"/>
                <a:cs typeface="Calibri"/>
              </a:rPr>
              <a:t>prevent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checking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until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been </a:t>
            </a:r>
            <a:r>
              <a:rPr sz="2400" spc="-8" dirty="0">
                <a:latin typeface="Calibri"/>
                <a:cs typeface="Calibri"/>
              </a:rPr>
              <a:t>checked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in.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Subversion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widely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centralized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VCS.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65175"/>
            <a:ext cx="5829300" cy="915731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30229">
              <a:spcBef>
                <a:spcPts val="79"/>
              </a:spcBef>
            </a:pPr>
            <a:r>
              <a:rPr spc="-26" dirty="0"/>
              <a:t>Distributed</a:t>
            </a:r>
            <a:r>
              <a:rPr spc="-120" dirty="0"/>
              <a:t> </a:t>
            </a:r>
            <a:r>
              <a:rPr spc="-19" dirty="0"/>
              <a:t>VC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17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459028" cy="286184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makes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copy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whole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repository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branch.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online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copy.</a:t>
            </a:r>
            <a:endParaRPr sz="2400" dirty="0">
              <a:latin typeface="Calibri"/>
              <a:cs typeface="Calibri"/>
            </a:endParaRPr>
          </a:p>
          <a:p>
            <a:pPr marL="180975" marR="210026" indent="-171450">
              <a:spcBef>
                <a:spcPts val="77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Once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copy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made,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performed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internet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connection.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58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Git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widely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decentralized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VCS.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1ACE-2033-EEEA-330D-6CF38EB0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6" dirty="0"/>
              <a:t>Common Branching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A10B-6394-113E-1DA2-BD9B4BF5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Centralized workflow: Teams use only a single repository and commit directly to the main branch.</a:t>
            </a:r>
            <a:endParaRPr lang="en-US" sz="2400" dirty="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en-US" sz="24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Feature branching: Teams use a new branch for each feature and don’t commit directly to the main branch.</a:t>
            </a:r>
          </a:p>
          <a:p>
            <a:pPr lvl="0"/>
            <a:r>
              <a:rPr lang="en-US" sz="24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Personal branching: Similar to feature branching, but rather than develop on a branch per feature, it’s per developer. Every user merges to the main branch when they complete their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38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D27F-2E5F-0EB8-7FCC-49D3130B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2"/>
                </a:solidFill>
                <a:effectLst/>
              </a:rPr>
              <a:t>One repo or several repos?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D48CA-E312-F0B6-29A7-5E6C7B7D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7772400" cy="4038600"/>
          </a:xfrm>
        </p:spPr>
        <p:txBody>
          <a:bodyPr/>
          <a:lstStyle/>
          <a:p>
            <a:pPr lvl="0"/>
            <a:endParaRPr lang="en-US" sz="2400" dirty="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en-US" sz="24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Organizations must decide whether to use one repository for all their projects or project specific repositories. </a:t>
            </a:r>
          </a:p>
          <a:p>
            <a:pPr lvl="0"/>
            <a:r>
              <a:rPr lang="en-US" sz="24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A single repository facilitates reuse since all code is available to all developers. It also allows any developer to fix a problem with any code developed by the organization. </a:t>
            </a:r>
          </a:p>
          <a:p>
            <a:pPr lvl="0"/>
            <a:r>
              <a:rPr lang="en-US" sz="24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Multiple repositories decouple one project from another. The developers on a project operate independently in terms of libraries, development processes, and merging branches.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3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609600"/>
            <a:ext cx="3133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</a:t>
            </a:fld>
            <a:endParaRPr spc="-19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4350" y="2133600"/>
            <a:ext cx="5829300" cy="3411351"/>
          </a:xfrm>
          <a:prstGeom prst="rect">
            <a:avLst/>
          </a:prstGeom>
        </p:spPr>
        <p:txBody>
          <a:bodyPr vert="horz" wrap="square" lIns="0" tIns="73819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b="1" spc="-8" dirty="0">
                <a:latin typeface="Calibri"/>
                <a:cs typeface="Calibri"/>
              </a:rPr>
              <a:t>Infrastructure</a:t>
            </a:r>
            <a:r>
              <a:rPr b="1" spc="-41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as</a:t>
            </a:r>
            <a:r>
              <a:rPr b="1" spc="-56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Code</a:t>
            </a: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dirty="0"/>
              <a:t>Issue</a:t>
            </a:r>
            <a:r>
              <a:rPr spc="-34" dirty="0"/>
              <a:t> </a:t>
            </a:r>
            <a:r>
              <a:rPr spc="-8" dirty="0"/>
              <a:t>Tracking</a:t>
            </a: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pc="-19" dirty="0"/>
              <a:t>Version</a:t>
            </a:r>
            <a:r>
              <a:rPr spc="-75" dirty="0"/>
              <a:t> </a:t>
            </a:r>
            <a:r>
              <a:rPr spc="-8" dirty="0"/>
              <a:t>Control</a:t>
            </a: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Provisioning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68" dirty="0"/>
              <a:t> </a:t>
            </a:r>
            <a:r>
              <a:rPr spc="-8" dirty="0"/>
              <a:t>Configuration</a:t>
            </a:r>
            <a:r>
              <a:rPr spc="-64" dirty="0"/>
              <a:t> </a:t>
            </a:r>
            <a:r>
              <a:rPr spc="-8" dirty="0"/>
              <a:t>Management</a:t>
            </a: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pc="-15" dirty="0"/>
              <a:t>Vendor</a:t>
            </a:r>
            <a:r>
              <a:rPr spc="-49" dirty="0"/>
              <a:t> </a:t>
            </a:r>
            <a:r>
              <a:rPr dirty="0"/>
              <a:t>Lock</a:t>
            </a:r>
            <a:r>
              <a:rPr spc="-45" dirty="0"/>
              <a:t> </a:t>
            </a:r>
            <a:r>
              <a:rPr spc="-19" dirty="0"/>
              <a:t>in</a:t>
            </a: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Configuration</a:t>
            </a:r>
            <a:r>
              <a:rPr spc="-109" dirty="0"/>
              <a:t> </a:t>
            </a:r>
            <a:r>
              <a:rPr spc="-8" dirty="0"/>
              <a:t>parameters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9EA1-E458-AC77-BB20-9038F3D8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Best 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6A8F9-E918-4505-D735-162A262C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Use descriptive comments when committing and identify the commit with an ID from an issue tracker. </a:t>
            </a:r>
          </a:p>
          <a:p>
            <a:pPr lvl="0"/>
            <a:r>
              <a:rPr lang="en-US" sz="24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Do not commit incomplete code. </a:t>
            </a:r>
          </a:p>
          <a:p>
            <a:pPr lvl="0"/>
            <a:r>
              <a:rPr lang="en-US" sz="24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Commit logical units. If you are simultaneously working on two different issues, then commit them separately. </a:t>
            </a:r>
          </a:p>
          <a:p>
            <a:pPr lvl="0"/>
            <a:r>
              <a:rPr lang="en-US" sz="24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When an issue has been resolved, commit that code rather than waiting until all of the issues on which you are working are resolved.</a:t>
            </a:r>
            <a:endParaRPr lang="en-US" sz="28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69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EAF2-1891-2C27-1E0D-2B5E7285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AA79-4083-2A48-6EF4-3148C364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order to avoid insider attacks, some organizations require two people to verify a check in.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security review of the code must precede any check in.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 insider attack would require two people to collaborate on the attack. This is much less likely than a single individual mounting an attack.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side effect of requiring a security review is that code quality will be improved, as it is with any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6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1174" y="804959"/>
            <a:ext cx="28287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22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160896" cy="298046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Infrastructure</a:t>
            </a:r>
            <a:r>
              <a:rPr sz="2800" spc="-56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7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Code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800" dirty="0">
                <a:latin typeface="Calibri"/>
                <a:cs typeface="Calibri"/>
              </a:rPr>
              <a:t>Issue</a:t>
            </a:r>
            <a:r>
              <a:rPr sz="2800" spc="-3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Tracking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19" dirty="0">
                <a:latin typeface="Calibri"/>
                <a:cs typeface="Calibri"/>
              </a:rPr>
              <a:t>Version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Control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z="2800" b="1" spc="-8" dirty="0">
                <a:latin typeface="Calibri"/>
                <a:cs typeface="Calibri"/>
              </a:rPr>
              <a:t>Provisioning</a:t>
            </a:r>
            <a:r>
              <a:rPr sz="2800" b="1" spc="-5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49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Configuration</a:t>
            </a:r>
            <a:r>
              <a:rPr sz="2800" b="1" spc="-38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15" dirty="0">
                <a:latin typeface="Calibri"/>
                <a:cs typeface="Calibri"/>
              </a:rPr>
              <a:t>Vendor</a:t>
            </a:r>
            <a:r>
              <a:rPr sz="2800" spc="-4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in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Configuration</a:t>
            </a:r>
            <a:r>
              <a:rPr sz="2800" spc="-10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parameters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33400"/>
            <a:ext cx="6877050" cy="915731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15440">
              <a:spcBef>
                <a:spcPts val="79"/>
              </a:spcBef>
            </a:pPr>
            <a:r>
              <a:rPr spc="-34" dirty="0"/>
              <a:t>Provisioning</a:t>
            </a:r>
            <a:r>
              <a:rPr spc="-105" dirty="0"/>
              <a:t> </a:t>
            </a:r>
            <a:r>
              <a:rPr spc="-8" dirty="0"/>
              <a:t>tools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23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6017895" cy="1196321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Provisioning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modify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container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target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8" dirty="0">
                <a:latin typeface="Calibri"/>
                <a:cs typeface="Calibri"/>
              </a:rPr>
              <a:t> environment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14581"/>
            <a:ext cx="6629400" cy="1592840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 algn="l">
              <a:spcBef>
                <a:spcPts val="79"/>
              </a:spcBef>
            </a:pPr>
            <a:r>
              <a:rPr spc="-30" dirty="0"/>
              <a:t>Considerations</a:t>
            </a:r>
            <a:r>
              <a:rPr spc="-143" dirty="0"/>
              <a:t> </a:t>
            </a:r>
            <a:r>
              <a:rPr dirty="0"/>
              <a:t>for</a:t>
            </a:r>
            <a:r>
              <a:rPr spc="-139" dirty="0"/>
              <a:t> </a:t>
            </a:r>
            <a:r>
              <a:rPr spc="-30" dirty="0"/>
              <a:t>provisioning</a:t>
            </a:r>
            <a:r>
              <a:rPr spc="-135" dirty="0"/>
              <a:t> </a:t>
            </a:r>
            <a:r>
              <a:rPr spc="-8" dirty="0"/>
              <a:t>tools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24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1981200"/>
            <a:ext cx="7753350" cy="440649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provider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specification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implicitly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explicitly.</a:t>
            </a:r>
            <a:endParaRPr sz="2400" dirty="0">
              <a:latin typeface="Calibri"/>
              <a:cs typeface="Calibri"/>
            </a:endParaRPr>
          </a:p>
          <a:p>
            <a:pPr marL="180975" marR="620554" indent="-171450">
              <a:spcBef>
                <a:spcPts val="761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specification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target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name.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target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already </a:t>
            </a:r>
            <a:r>
              <a:rPr sz="2400" dirty="0">
                <a:latin typeface="Calibri"/>
                <a:cs typeface="Calibri"/>
              </a:rPr>
              <a:t>exists,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executing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specification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target consistent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specification.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target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exist, executing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specification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create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target.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desired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software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loaded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provider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locations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specified.</a:t>
            </a:r>
            <a:endParaRPr sz="2400" dirty="0">
              <a:latin typeface="Calibri"/>
              <a:cs typeface="Calibri"/>
            </a:endParaRPr>
          </a:p>
          <a:p>
            <a:pPr marL="180975" marR="228600" indent="-171450"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38" dirty="0">
                <a:latin typeface="Calibri"/>
                <a:cs typeface="Calibri"/>
              </a:rPr>
              <a:t>You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permissions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target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provider,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existing </a:t>
            </a:r>
            <a:r>
              <a:rPr sz="2400" dirty="0">
                <a:latin typeface="Calibri"/>
                <a:cs typeface="Calibri"/>
              </a:rPr>
              <a:t>node,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desired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software.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01" y="577062"/>
            <a:ext cx="8096250" cy="915731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62476">
              <a:spcBef>
                <a:spcPts val="79"/>
              </a:spcBef>
            </a:pPr>
            <a:r>
              <a:rPr spc="-19" dirty="0"/>
              <a:t>Common</a:t>
            </a:r>
            <a:r>
              <a:rPr spc="-158" dirty="0"/>
              <a:t> </a:t>
            </a:r>
            <a:r>
              <a:rPr spc="-26" dirty="0"/>
              <a:t>provisioning</a:t>
            </a:r>
            <a:r>
              <a:rPr spc="-139" dirty="0"/>
              <a:t> </a:t>
            </a:r>
            <a:r>
              <a:rPr spc="-8" dirty="0"/>
              <a:t>tools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25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75828" y="1874443"/>
            <a:ext cx="7679055" cy="440649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38" dirty="0">
                <a:latin typeface="Calibri"/>
                <a:cs typeface="Calibri"/>
              </a:rPr>
              <a:t>Docker.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Docker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creates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provisions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23" dirty="0">
                <a:latin typeface="Calibri"/>
                <a:cs typeface="Calibri"/>
              </a:rPr>
              <a:t>Vagrant.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Vagrant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creates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provisions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development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environments.</a:t>
            </a:r>
            <a:endParaRPr sz="2400" dirty="0">
              <a:latin typeface="Calibri"/>
              <a:cs typeface="Calibri"/>
            </a:endParaRPr>
          </a:p>
          <a:p>
            <a:pPr marL="180975" marR="177165" indent="-171450">
              <a:spcBef>
                <a:spcPts val="750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30" dirty="0">
                <a:latin typeface="Calibri"/>
                <a:cs typeface="Calibri"/>
              </a:rPr>
              <a:t>Terraform.</a:t>
            </a:r>
            <a:r>
              <a:rPr sz="2400" spc="-86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Terraform</a:t>
            </a:r>
            <a:r>
              <a:rPr sz="2400" spc="-8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creates</a:t>
            </a:r>
            <a:r>
              <a:rPr sz="2400" spc="-8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manages</a:t>
            </a:r>
            <a:r>
              <a:rPr sz="2400" spc="-8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infrastructure.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 </a:t>
            </a:r>
            <a:r>
              <a:rPr sz="2400" spc="-8" dirty="0">
                <a:latin typeface="Calibri"/>
                <a:cs typeface="Calibri"/>
              </a:rPr>
              <a:t>example,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environment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might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consist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instances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 </a:t>
            </a:r>
            <a:r>
              <a:rPr sz="2400" spc="-8" dirty="0">
                <a:latin typeface="Calibri"/>
                <a:cs typeface="Calibri"/>
              </a:rPr>
              <a:t>system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host,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managed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load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balancer,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connected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internet.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Formation.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AWS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provisioning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tool.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enables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AWS.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You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specify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instance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type,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loaded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instance,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settings,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etc</a:t>
            </a:r>
            <a:r>
              <a:rPr sz="2100" spc="-15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049" y="243280"/>
            <a:ext cx="7791449" cy="1592840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1465">
              <a:spcBef>
                <a:spcPts val="79"/>
              </a:spcBef>
            </a:pPr>
            <a:r>
              <a:rPr spc="-34" dirty="0"/>
              <a:t>Configuration</a:t>
            </a:r>
            <a:r>
              <a:rPr spc="-135" dirty="0"/>
              <a:t> </a:t>
            </a:r>
            <a:r>
              <a:rPr spc="-30" dirty="0"/>
              <a:t>Management</a:t>
            </a:r>
            <a:r>
              <a:rPr spc="-113" dirty="0"/>
              <a:t> </a:t>
            </a:r>
            <a:r>
              <a:rPr spc="-8" dirty="0"/>
              <a:t>tools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26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618095" cy="242838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configuration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management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(CM)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copies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master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copy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set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software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collection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specified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nodes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provisioning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environment</a:t>
            </a:r>
            <a:endParaRPr sz="2400" dirty="0">
              <a:latin typeface="Calibri"/>
              <a:cs typeface="Calibri"/>
            </a:endParaRPr>
          </a:p>
          <a:p>
            <a:pPr marL="180975" marR="105728" indent="-171450">
              <a:spcBef>
                <a:spcPts val="77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configuration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management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collection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instances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keeps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consistent.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prevents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infrastructure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drift.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609600"/>
            <a:ext cx="5829300" cy="915731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04035">
              <a:spcBef>
                <a:spcPts val="79"/>
              </a:spcBef>
            </a:pPr>
            <a:r>
              <a:rPr dirty="0"/>
              <a:t>CM</a:t>
            </a:r>
            <a:r>
              <a:rPr spc="-109" dirty="0"/>
              <a:t> </a:t>
            </a:r>
            <a:r>
              <a:rPr spc="-30" dirty="0"/>
              <a:t>operations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27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10951" cy="312858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94298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Instances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categorized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CM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collection.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Sample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categories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46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Web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Developer’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laptops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27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30" dirty="0">
                <a:latin typeface="Calibri"/>
                <a:cs typeface="Calibri"/>
              </a:rPr>
              <a:t>Typically,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configuration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management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node,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copied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exist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master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SSH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TLS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self- </a:t>
            </a:r>
            <a:r>
              <a:rPr sz="2400" dirty="0">
                <a:latin typeface="Calibri"/>
                <a:cs typeface="Calibri"/>
              </a:rPr>
              <a:t>signed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certificates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target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perform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copying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2120" y="838200"/>
            <a:ext cx="482593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Common</a:t>
            </a:r>
            <a:r>
              <a:rPr spc="-139" dirty="0"/>
              <a:t> </a:t>
            </a:r>
            <a:r>
              <a:rPr dirty="0"/>
              <a:t>CM</a:t>
            </a:r>
            <a:r>
              <a:rPr spc="-127" dirty="0"/>
              <a:t> </a:t>
            </a:r>
            <a:r>
              <a:rPr spc="-8" dirty="0"/>
              <a:t>tools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28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674769" cy="168010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30" dirty="0">
                <a:latin typeface="Calibri"/>
                <a:cs typeface="Calibri"/>
              </a:rPr>
              <a:t>Chef.</a:t>
            </a:r>
            <a:r>
              <a:rPr sz="2400" spc="266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https:</a:t>
            </a:r>
            <a:r>
              <a:rPr sz="2400" spc="-30" dirty="0">
                <a:latin typeface="Calibri"/>
                <a:cs typeface="Calibri"/>
                <a:hlinkClick r:id="rId2"/>
              </a:rPr>
              <a:t>//w</a:t>
            </a:r>
            <a:r>
              <a:rPr sz="2400" spc="-30" dirty="0">
                <a:latin typeface="Calibri"/>
                <a:cs typeface="Calibri"/>
              </a:rPr>
              <a:t>ww</a:t>
            </a:r>
            <a:r>
              <a:rPr sz="2400" spc="-30" dirty="0">
                <a:latin typeface="Calibri"/>
                <a:cs typeface="Calibri"/>
                <a:hlinkClick r:id="rId2"/>
              </a:rPr>
              <a:t>.chef.io/products/chef-</a:t>
            </a:r>
            <a:r>
              <a:rPr sz="2400" spc="-23" dirty="0">
                <a:latin typeface="Calibri"/>
                <a:cs typeface="Calibri"/>
                <a:hlinkClick r:id="rId2"/>
              </a:rPr>
              <a:t>infrastructure-</a:t>
            </a:r>
            <a:r>
              <a:rPr sz="2400" spc="-8" dirty="0">
                <a:latin typeface="Calibri"/>
                <a:cs typeface="Calibri"/>
                <a:hlinkClick r:id="rId2"/>
              </a:rPr>
              <a:t>management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Puppet.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https://puppet.com/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Ansible.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u="sng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https://www.ansible.com/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350" y="838200"/>
            <a:ext cx="7253287" cy="915731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11592">
              <a:spcBef>
                <a:spcPts val="79"/>
              </a:spcBef>
            </a:pPr>
            <a:r>
              <a:rPr spc="-19" dirty="0"/>
              <a:t>Discussion</a:t>
            </a:r>
            <a:r>
              <a:rPr spc="-124" dirty="0"/>
              <a:t> </a:t>
            </a:r>
            <a:r>
              <a:rPr spc="-23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29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079933" cy="1654460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395764" indent="-386715">
              <a:spcBef>
                <a:spcPts val="58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considerations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provisioning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tools?</a:t>
            </a:r>
            <a:endParaRPr sz="2400" dirty="0">
              <a:latin typeface="Calibri"/>
              <a:cs typeface="Calibri"/>
            </a:endParaRPr>
          </a:p>
          <a:p>
            <a:pPr marL="395764" marR="601504" indent="-386715">
              <a:spcBef>
                <a:spcPts val="79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considerations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configuration management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tools?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636577"/>
            <a:ext cx="7764304" cy="915731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89196">
              <a:spcBef>
                <a:spcPts val="79"/>
              </a:spcBef>
            </a:pPr>
            <a:r>
              <a:rPr spc="-34" dirty="0"/>
              <a:t>Infrastructure</a:t>
            </a:r>
            <a:r>
              <a:rPr spc="-101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spc="-15" dirty="0"/>
              <a:t>Code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590949" cy="3086261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3810" indent="-171450">
              <a:spcBef>
                <a:spcPts val="32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Infrastructure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(IaC)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management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infrastructure (networks,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virtual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load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balancers,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connection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topology)</a:t>
            </a:r>
            <a:r>
              <a:rPr sz="2400" spc="-8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segments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various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languages.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E.g.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0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Command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scripting</a:t>
            </a:r>
            <a:endParaRPr sz="2400" dirty="0">
              <a:latin typeface="Calibri"/>
              <a:cs typeface="Calibri"/>
            </a:endParaRPr>
          </a:p>
          <a:p>
            <a:pPr marL="523875" marR="406718" lvl="1" indent="-171450">
              <a:spcBef>
                <a:spcPts val="413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Provisioning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specifications,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Vagrant,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Formation,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Chef,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Puppet, Ansible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2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Specification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various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tools,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Dockerfile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3832" y="759895"/>
            <a:ext cx="26763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30</a:t>
            </a:fld>
            <a:endParaRPr spc="-19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4350" y="2343150"/>
            <a:ext cx="5829300" cy="3411351"/>
          </a:xfrm>
          <a:prstGeom prst="rect">
            <a:avLst/>
          </a:prstGeom>
        </p:spPr>
        <p:txBody>
          <a:bodyPr vert="horz" wrap="square" lIns="0" tIns="73819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Infrastructure</a:t>
            </a:r>
            <a:r>
              <a:rPr spc="-56" dirty="0"/>
              <a:t> </a:t>
            </a:r>
            <a:r>
              <a:rPr dirty="0"/>
              <a:t>as</a:t>
            </a:r>
            <a:r>
              <a:rPr spc="-71" dirty="0"/>
              <a:t> </a:t>
            </a:r>
            <a:r>
              <a:rPr spc="-15" dirty="0"/>
              <a:t>Code</a:t>
            </a: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dirty="0"/>
              <a:t>Issue</a:t>
            </a:r>
            <a:r>
              <a:rPr spc="-34" dirty="0"/>
              <a:t> </a:t>
            </a:r>
            <a:r>
              <a:rPr spc="-8" dirty="0"/>
              <a:t>Tracking</a:t>
            </a: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pc="-19" dirty="0"/>
              <a:t>Version</a:t>
            </a:r>
            <a:r>
              <a:rPr spc="-75" dirty="0"/>
              <a:t> </a:t>
            </a:r>
            <a:r>
              <a:rPr spc="-8" dirty="0"/>
              <a:t>Control</a:t>
            </a: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Provisioning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68" dirty="0"/>
              <a:t> </a:t>
            </a:r>
            <a:r>
              <a:rPr spc="-8" dirty="0"/>
              <a:t>Configuration</a:t>
            </a:r>
            <a:r>
              <a:rPr spc="-64" dirty="0"/>
              <a:t> </a:t>
            </a:r>
            <a:r>
              <a:rPr spc="-8" dirty="0"/>
              <a:t>Management</a:t>
            </a: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b="1" spc="-15" dirty="0">
                <a:latin typeface="Calibri"/>
                <a:cs typeface="Calibri"/>
              </a:rPr>
              <a:t>Vendor</a:t>
            </a:r>
            <a:r>
              <a:rPr b="1" spc="-49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Lock</a:t>
            </a:r>
            <a:r>
              <a:rPr b="1" spc="-56" dirty="0">
                <a:latin typeface="Calibri"/>
                <a:cs typeface="Calibri"/>
              </a:rPr>
              <a:t> </a:t>
            </a:r>
            <a:r>
              <a:rPr b="1" spc="-19" dirty="0">
                <a:latin typeface="Calibri"/>
                <a:cs typeface="Calibri"/>
              </a:rPr>
              <a:t>in</a:t>
            </a: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Configuration</a:t>
            </a:r>
            <a:r>
              <a:rPr spc="-109" dirty="0"/>
              <a:t> </a:t>
            </a:r>
            <a:r>
              <a:rPr spc="-8" dirty="0"/>
              <a:t>parameters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45241"/>
            <a:ext cx="5829300" cy="915731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47374">
              <a:spcBef>
                <a:spcPts val="79"/>
              </a:spcBef>
            </a:pPr>
            <a:r>
              <a:rPr spc="-49" dirty="0"/>
              <a:t>Vendor</a:t>
            </a:r>
            <a:r>
              <a:rPr spc="-124" dirty="0"/>
              <a:t> </a:t>
            </a:r>
            <a:r>
              <a:rPr dirty="0"/>
              <a:t>lock</a:t>
            </a:r>
            <a:r>
              <a:rPr spc="-124" dirty="0"/>
              <a:t> </a:t>
            </a:r>
            <a:r>
              <a:rPr spc="-19" dirty="0"/>
              <a:t>in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31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693343" cy="4030109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3810" indent="-171450">
              <a:spcBef>
                <a:spcPts val="32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Vendor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lock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dependent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vendor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economical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switch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different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vendor.</a:t>
            </a:r>
            <a:endParaRPr sz="2400" dirty="0">
              <a:latin typeface="Calibri"/>
              <a:cs typeface="Calibri"/>
            </a:endParaRPr>
          </a:p>
          <a:p>
            <a:pPr marL="180975" marR="148114" indent="-171450"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Some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vendor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pecific.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Formation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with </a:t>
            </a:r>
            <a:r>
              <a:rPr sz="2400" spc="-19" dirty="0">
                <a:latin typeface="Calibri"/>
                <a:cs typeface="Calibri"/>
              </a:rPr>
              <a:t>AWS</a:t>
            </a:r>
            <a:endParaRPr sz="2400" dirty="0">
              <a:latin typeface="Calibri"/>
              <a:cs typeface="Calibri"/>
            </a:endParaRPr>
          </a:p>
          <a:p>
            <a:pPr marL="180975" marR="58579" indent="-171450"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Some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vendor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agnostic.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Vagrant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provider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field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specifies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target.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Targets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VirtualBox,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Hyper-</a:t>
            </a:r>
            <a:r>
              <a:rPr sz="2400" spc="-38" dirty="0">
                <a:latin typeface="Calibri"/>
                <a:cs typeface="Calibri"/>
              </a:rPr>
              <a:t>V, </a:t>
            </a:r>
            <a:r>
              <a:rPr sz="2400" spc="-8" dirty="0">
                <a:latin typeface="Calibri"/>
                <a:cs typeface="Calibri"/>
              </a:rPr>
              <a:t>Docker</a:t>
            </a:r>
            <a:endParaRPr sz="2400" dirty="0">
              <a:latin typeface="Calibri"/>
              <a:cs typeface="Calibri"/>
            </a:endParaRPr>
          </a:p>
          <a:p>
            <a:pPr marL="180975" marR="806768" indent="-171450">
              <a:spcBef>
                <a:spcPts val="754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Some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portable.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Chef,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Puppet,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Ansible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can </a:t>
            </a:r>
            <a:r>
              <a:rPr sz="2400" spc="-8" dirty="0">
                <a:latin typeface="Calibri"/>
                <a:cs typeface="Calibri"/>
              </a:rPr>
              <a:t>operate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providers.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759895"/>
            <a:ext cx="33621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32</a:t>
            </a:fld>
            <a:endParaRPr spc="-19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4350" y="2343150"/>
            <a:ext cx="5829300" cy="3411351"/>
          </a:xfrm>
          <a:prstGeom prst="rect">
            <a:avLst/>
          </a:prstGeom>
        </p:spPr>
        <p:txBody>
          <a:bodyPr vert="horz" wrap="square" lIns="0" tIns="73819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Infrastructure</a:t>
            </a:r>
            <a:r>
              <a:rPr spc="-56" dirty="0"/>
              <a:t> </a:t>
            </a:r>
            <a:r>
              <a:rPr dirty="0"/>
              <a:t>as</a:t>
            </a:r>
            <a:r>
              <a:rPr spc="-71" dirty="0"/>
              <a:t> </a:t>
            </a:r>
            <a:r>
              <a:rPr spc="-15" dirty="0"/>
              <a:t>Code</a:t>
            </a: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dirty="0"/>
              <a:t>Issue</a:t>
            </a:r>
            <a:r>
              <a:rPr spc="-34" dirty="0"/>
              <a:t> </a:t>
            </a:r>
            <a:r>
              <a:rPr spc="-8" dirty="0"/>
              <a:t>Tracking</a:t>
            </a: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pc="-19" dirty="0"/>
              <a:t>Version</a:t>
            </a:r>
            <a:r>
              <a:rPr spc="-75" dirty="0"/>
              <a:t> </a:t>
            </a:r>
            <a:r>
              <a:rPr spc="-8" dirty="0"/>
              <a:t>Control</a:t>
            </a: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Provisioning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68" dirty="0"/>
              <a:t> </a:t>
            </a:r>
            <a:r>
              <a:rPr spc="-8" dirty="0"/>
              <a:t>Configuration</a:t>
            </a:r>
            <a:r>
              <a:rPr spc="-64" dirty="0"/>
              <a:t> </a:t>
            </a:r>
            <a:r>
              <a:rPr spc="-8" dirty="0"/>
              <a:t>Management</a:t>
            </a: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pc="-15" dirty="0"/>
              <a:t>Vendor</a:t>
            </a:r>
            <a:r>
              <a:rPr spc="-49" dirty="0"/>
              <a:t> </a:t>
            </a:r>
            <a:r>
              <a:rPr dirty="0"/>
              <a:t>Lock</a:t>
            </a:r>
            <a:r>
              <a:rPr spc="-45" dirty="0"/>
              <a:t> </a:t>
            </a:r>
            <a:r>
              <a:rPr spc="-19" dirty="0"/>
              <a:t>in</a:t>
            </a: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b="1" spc="-8" dirty="0">
                <a:latin typeface="Calibri"/>
                <a:cs typeface="Calibri"/>
              </a:rPr>
              <a:t>Configuration</a:t>
            </a:r>
            <a:r>
              <a:rPr b="1" spc="-86" dirty="0">
                <a:latin typeface="Calibri"/>
                <a:cs typeface="Calibri"/>
              </a:rPr>
              <a:t> </a:t>
            </a:r>
            <a:r>
              <a:rPr b="1" spc="-8" dirty="0">
                <a:latin typeface="Calibri"/>
                <a:cs typeface="Calibri"/>
              </a:rPr>
              <a:t>parameters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7841932" cy="915731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06780">
              <a:spcBef>
                <a:spcPts val="79"/>
              </a:spcBef>
            </a:pPr>
            <a:r>
              <a:rPr spc="-30" dirty="0"/>
              <a:t>Configuration</a:t>
            </a:r>
            <a:r>
              <a:rPr spc="-109" dirty="0"/>
              <a:t> </a:t>
            </a:r>
            <a:r>
              <a:rPr spc="-34" dirty="0"/>
              <a:t>parameters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33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668578" cy="393136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configuration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parameter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parameter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intended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specified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administrator.</a:t>
            </a:r>
            <a:endParaRPr sz="2400" dirty="0">
              <a:latin typeface="Calibri"/>
              <a:cs typeface="Calibri"/>
            </a:endParaRPr>
          </a:p>
          <a:p>
            <a:pPr marL="180975" marR="573881" indent="-171450">
              <a:spcBef>
                <a:spcPts val="754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Despite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connection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 </a:t>
            </a:r>
            <a:r>
              <a:rPr sz="2400" spc="-15" dirty="0">
                <a:latin typeface="Calibri"/>
                <a:cs typeface="Calibri"/>
              </a:rPr>
              <a:t>configuration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parameters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configuration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management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tools.</a:t>
            </a:r>
            <a:endParaRPr sz="2400" dirty="0">
              <a:latin typeface="Calibri"/>
              <a:cs typeface="Calibri"/>
            </a:endParaRPr>
          </a:p>
          <a:p>
            <a:pPr marL="180975" marR="148114" indent="-171450">
              <a:spcBef>
                <a:spcPts val="720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Examples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configuration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parameters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information </a:t>
            </a:r>
            <a:r>
              <a:rPr sz="2400" dirty="0">
                <a:latin typeface="Calibri"/>
                <a:cs typeface="Calibri"/>
              </a:rPr>
              <a:t>(e.g.,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DNS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server?),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database-</a:t>
            </a:r>
            <a:r>
              <a:rPr sz="2400" dirty="0">
                <a:latin typeface="Calibri"/>
                <a:cs typeface="Calibri"/>
              </a:rPr>
              <a:t>connection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information, </a:t>
            </a:r>
            <a:r>
              <a:rPr sz="2400" dirty="0">
                <a:latin typeface="Calibri"/>
                <a:cs typeface="Calibri"/>
              </a:rPr>
              <a:t>logging</a:t>
            </a:r>
            <a:r>
              <a:rPr sz="2400" spc="-9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levels,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interface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background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color,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localization information,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462586"/>
            <a:ext cx="5133975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  <a:tabLst>
                <a:tab pos="945356" algn="l"/>
              </a:tabLst>
            </a:pPr>
            <a:r>
              <a:rPr spc="-19" dirty="0"/>
              <a:t>Why</a:t>
            </a:r>
            <a:r>
              <a:rPr lang="en-US" dirty="0"/>
              <a:t> </a:t>
            </a:r>
            <a:r>
              <a:rPr spc="-38" dirty="0"/>
              <a:t>configuration</a:t>
            </a:r>
            <a:r>
              <a:rPr spc="-98" dirty="0"/>
              <a:t> </a:t>
            </a:r>
            <a:r>
              <a:rPr spc="-38" dirty="0"/>
              <a:t>parameters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34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6678454" cy="3400450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lnSpc>
                <a:spcPts val="2273"/>
              </a:lnSpc>
              <a:spcBef>
                <a:spcPts val="356"/>
              </a:spcBef>
              <a:buFont typeface="Arial"/>
              <a:buChar char="•"/>
              <a:tabLst>
                <a:tab pos="180975" algn="l"/>
                <a:tab pos="2491264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developer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decides</a:t>
            </a:r>
            <a:r>
              <a:rPr sz="2400" dirty="0">
                <a:latin typeface="Calibri"/>
                <a:cs typeface="Calibri"/>
              </a:rPr>
              <a:t>	that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parameter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configuration parameter</a:t>
            </a:r>
            <a:r>
              <a:rPr sz="2400" spc="-9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when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46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unreasonable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ask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it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parameter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different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environments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7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Configuration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parameters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should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0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Be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reasonableness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default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values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5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Be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version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controlled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90" y="762000"/>
            <a:ext cx="8248650" cy="1004153"/>
          </a:xfrm>
          <a:prstGeom prst="rect">
            <a:avLst/>
          </a:prstGeom>
        </p:spPr>
        <p:txBody>
          <a:bodyPr vert="horz" wrap="square" lIns="0" tIns="6715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073593" marR="3810" indent="-1641634">
              <a:lnSpc>
                <a:spcPts val="3563"/>
              </a:lnSpc>
              <a:spcBef>
                <a:spcPts val="529"/>
              </a:spcBef>
            </a:pPr>
            <a:r>
              <a:rPr spc="-19" dirty="0"/>
              <a:t>Methods</a:t>
            </a:r>
            <a:r>
              <a:rPr spc="-176" dirty="0"/>
              <a:t> </a:t>
            </a:r>
            <a:r>
              <a:rPr dirty="0"/>
              <a:t>for</a:t>
            </a:r>
            <a:r>
              <a:rPr spc="-158" dirty="0"/>
              <a:t> </a:t>
            </a:r>
            <a:r>
              <a:rPr spc="-19" dirty="0"/>
              <a:t>setting</a:t>
            </a:r>
            <a:r>
              <a:rPr spc="-165" dirty="0"/>
              <a:t> </a:t>
            </a:r>
            <a:r>
              <a:rPr spc="-34" dirty="0"/>
              <a:t>configuration </a:t>
            </a:r>
            <a:r>
              <a:rPr spc="-8" dirty="0"/>
              <a:t>parameters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35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664768" cy="3635129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3810" indent="-171450" algn="just">
              <a:spcBef>
                <a:spcPts val="326"/>
              </a:spcBef>
              <a:buFont typeface="Arial"/>
              <a:buChar char="•"/>
              <a:tabLst>
                <a:tab pos="180975" algn="l"/>
              </a:tabLst>
            </a:pPr>
            <a:r>
              <a:rPr sz="2400" i="1" spc="-8" dirty="0">
                <a:latin typeface="Calibri"/>
                <a:cs typeface="Calibri"/>
              </a:rPr>
              <a:t>Resource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file.</a:t>
            </a:r>
            <a:r>
              <a:rPr sz="2400" i="1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location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initialization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assign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configuration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parameters.</a:t>
            </a:r>
            <a:r>
              <a:rPr sz="2400" spc="-94" dirty="0">
                <a:latin typeface="Calibri"/>
                <a:cs typeface="Calibri"/>
              </a:rPr>
              <a:t> </a:t>
            </a:r>
            <a:r>
              <a:rPr sz="2400" i="1" spc="-8" dirty="0">
                <a:latin typeface="Calibri"/>
                <a:cs typeface="Calibri"/>
              </a:rPr>
              <a:t>Environment</a:t>
            </a:r>
            <a:r>
              <a:rPr sz="2400" i="1" spc="-68" dirty="0">
                <a:latin typeface="Calibri"/>
                <a:cs typeface="Calibri"/>
              </a:rPr>
              <a:t> </a:t>
            </a:r>
            <a:r>
              <a:rPr sz="2400" i="1" spc="-8" dirty="0">
                <a:latin typeface="Calibri"/>
                <a:cs typeface="Calibri"/>
              </a:rPr>
              <a:t>variables.</a:t>
            </a:r>
            <a:endParaRPr sz="2400" dirty="0">
              <a:latin typeface="Calibri"/>
              <a:cs typeface="Calibri"/>
            </a:endParaRPr>
          </a:p>
          <a:p>
            <a:pPr marL="180975" indent="-171450" algn="just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i="1" spc="-8" dirty="0">
                <a:latin typeface="Calibri"/>
                <a:cs typeface="Calibri"/>
              </a:rPr>
              <a:t>environment</a:t>
            </a:r>
            <a:r>
              <a:rPr sz="2400" i="1" spc="-41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variable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variable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</a:t>
            </a:r>
            <a:endParaRPr sz="2400" dirty="0">
              <a:latin typeface="Calibri"/>
              <a:cs typeface="Calibri"/>
            </a:endParaRPr>
          </a:p>
          <a:p>
            <a:pPr marL="180975" marR="78104" indent="-171450" algn="just"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i="1" dirty="0">
                <a:latin typeface="Calibri"/>
                <a:cs typeface="Calibri"/>
              </a:rPr>
              <a:t>Database.</a:t>
            </a:r>
            <a:r>
              <a:rPr sz="2400" i="1" spc="3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specialized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database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store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configuration parameters.</a:t>
            </a:r>
            <a:endParaRPr sz="2400" dirty="0">
              <a:latin typeface="Calibri"/>
              <a:cs typeface="Calibri"/>
            </a:endParaRPr>
          </a:p>
          <a:p>
            <a:pPr marL="180975" marR="100489" indent="-171450" algn="just">
              <a:spcBef>
                <a:spcPts val="758"/>
              </a:spcBef>
              <a:buFont typeface="Arial"/>
              <a:buChar char="•"/>
              <a:tabLst>
                <a:tab pos="180975" algn="l"/>
              </a:tabLst>
            </a:pPr>
            <a:r>
              <a:rPr sz="2400" i="1" spc="-8" dirty="0">
                <a:latin typeface="Calibri"/>
                <a:cs typeface="Calibri"/>
              </a:rPr>
              <a:t>Specialized</a:t>
            </a:r>
            <a:r>
              <a:rPr sz="2400" i="1" spc="-7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tools.</a:t>
            </a:r>
            <a:r>
              <a:rPr sz="2400" i="1" spc="-7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Specialized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ability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interactively </a:t>
            </a:r>
            <a:r>
              <a:rPr sz="2400" dirty="0">
                <a:latin typeface="Calibri"/>
                <a:cs typeface="Calibri"/>
              </a:rPr>
              <a:t>specify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configuration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parameters.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62000"/>
            <a:ext cx="5829300" cy="915731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95475">
              <a:spcBef>
                <a:spcPts val="79"/>
              </a:spcBef>
            </a:pPr>
            <a:r>
              <a:rPr spc="-15" dirty="0"/>
              <a:t>Security</a:t>
            </a:r>
            <a:r>
              <a:rPr spc="-127" dirty="0"/>
              <a:t> </a:t>
            </a:r>
            <a:r>
              <a:rPr spc="-15" dirty="0"/>
              <a:t>issue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36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922933"/>
            <a:ext cx="7713821" cy="4296849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296228" indent="-171450">
              <a:spcBef>
                <a:spcPts val="32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23" dirty="0">
                <a:latin typeface="Calibri"/>
                <a:cs typeface="Calibri"/>
              </a:rPr>
              <a:t>Configuration-</a:t>
            </a:r>
            <a:r>
              <a:rPr sz="2400" spc="-8" dirty="0">
                <a:latin typeface="Calibri"/>
                <a:cs typeface="Calibri"/>
              </a:rPr>
              <a:t>parameter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typically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stored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in </a:t>
            </a:r>
            <a:r>
              <a:rPr sz="2400" spc="-8" dirty="0">
                <a:latin typeface="Calibri"/>
                <a:cs typeface="Calibri"/>
              </a:rPr>
              <a:t>cleartext.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hidden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encrypted,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visible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to </a:t>
            </a:r>
            <a:r>
              <a:rPr sz="2400" spc="-8" dirty="0">
                <a:latin typeface="Calibri"/>
                <a:cs typeface="Calibri"/>
              </a:rPr>
              <a:t>anyone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infrastructure.</a:t>
            </a:r>
            <a:endParaRPr sz="2400" dirty="0">
              <a:latin typeface="Calibri"/>
              <a:cs typeface="Calibri"/>
            </a:endParaRPr>
          </a:p>
          <a:p>
            <a:pPr marL="241459" indent="-232410">
              <a:spcBef>
                <a:spcPts val="503"/>
              </a:spcBef>
              <a:buFont typeface="Arial"/>
              <a:buChar char="•"/>
              <a:tabLst>
                <a:tab pos="241459" algn="l"/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DO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credentials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scripts.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Scripts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version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available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users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09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repositories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GitHub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scanned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malicious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actors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looking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 </a:t>
            </a:r>
            <a:r>
              <a:rPr sz="2400" spc="-8" dirty="0">
                <a:latin typeface="Calibri"/>
                <a:cs typeface="Calibri"/>
              </a:rPr>
              <a:t>credentials.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Use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Vault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(discussed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later)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credentials.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7941945" cy="915731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11592">
              <a:spcBef>
                <a:spcPts val="79"/>
              </a:spcBef>
            </a:pPr>
            <a:r>
              <a:rPr spc="-19" dirty="0"/>
              <a:t>Discussion</a:t>
            </a:r>
            <a:r>
              <a:rPr spc="-124" dirty="0"/>
              <a:t> </a:t>
            </a:r>
            <a:r>
              <a:rPr spc="-23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37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91914" cy="158713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961549" indent="-386715">
              <a:spcBef>
                <a:spcPts val="35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tradeoffs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setting </a:t>
            </a:r>
            <a:r>
              <a:rPr sz="2400" spc="-15" dirty="0">
                <a:latin typeface="Calibri"/>
                <a:cs typeface="Calibri"/>
              </a:rPr>
              <a:t>configuration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parameters?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6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Why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background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color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configuration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parameter</a:t>
            </a:r>
            <a:r>
              <a:rPr sz="2100" spc="-8" dirty="0">
                <a:latin typeface="Calibri"/>
                <a:cs typeface="Calibri"/>
              </a:rPr>
              <a:t>?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C2EA-D1B0-2B79-3DB9-AB6040F5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FBF-1BBE-DE42-8381-F764C1A4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END OF</a:t>
            </a:r>
            <a:r>
              <a:rPr lang="en-US" sz="4400" baseline="0" dirty="0"/>
              <a:t> CHAPTER </a:t>
            </a:r>
            <a:r>
              <a:rPr lang="en-US" sz="4400" dirty="0"/>
              <a:t>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5740D-02FE-6C23-28CC-A411EED4BCA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1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46792"/>
            <a:ext cx="5829300" cy="915731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46471">
              <a:spcBef>
                <a:spcPts val="79"/>
              </a:spcBef>
            </a:pPr>
            <a:r>
              <a:rPr spc="-15" dirty="0"/>
              <a:t>Why</a:t>
            </a:r>
            <a:r>
              <a:rPr spc="-169" dirty="0"/>
              <a:t> </a:t>
            </a:r>
            <a:r>
              <a:rPr spc="-15" dirty="0"/>
              <a:t>IaC?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4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1905000"/>
            <a:ext cx="7610951" cy="4343336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Having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script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repeated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operations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following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advantages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Actions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invoked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simply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Reduces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errors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human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mistakes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during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entry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different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team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members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scripts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5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Makes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infrastructure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uniform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reproducible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72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Best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practices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Scripts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checked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version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5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Scripts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scanned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issues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Scripts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reviewed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correctness,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security,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compliance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85800"/>
            <a:ext cx="5829300" cy="915731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057876">
              <a:spcBef>
                <a:spcPts val="79"/>
              </a:spcBef>
            </a:pPr>
            <a:r>
              <a:rPr spc="-8" dirty="0"/>
              <a:t>Costs</a:t>
            </a:r>
            <a:r>
              <a:rPr spc="-127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19" dirty="0"/>
              <a:t>IaC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5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6940868" cy="2470067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Scripts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developed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Scripts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tested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reviewed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Scripts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updated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processes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modified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8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Must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tested,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reviewed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L</a:t>
            </a:r>
            <a:r>
              <a:rPr lang="en-US" sz="240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ads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longer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turnaround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times</a:t>
            </a:r>
            <a:r>
              <a:rPr lang="en-US" sz="2400" spc="-8" dirty="0">
                <a:latin typeface="Calibri"/>
                <a:cs typeface="Calibri"/>
              </a:rPr>
              <a:t> for initial use.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327" y="791210"/>
            <a:ext cx="5829300" cy="915731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920716">
              <a:spcBef>
                <a:spcPts val="79"/>
              </a:spcBef>
            </a:pPr>
            <a:r>
              <a:rPr spc="-30" dirty="0"/>
              <a:t>Idempotence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6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52078" y="2029778"/>
            <a:ext cx="8110922" cy="395893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spcBef>
                <a:spcPts val="71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Something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i="1" spc="-8" dirty="0">
                <a:latin typeface="Calibri"/>
                <a:cs typeface="Calibri"/>
              </a:rPr>
              <a:t>idempotent</a:t>
            </a:r>
            <a:r>
              <a:rPr sz="2400" i="1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applying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twice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yields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result.</a:t>
            </a:r>
            <a:r>
              <a:rPr lang="en-US"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identity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function.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i="1" spc="-8" dirty="0">
                <a:latin typeface="Calibri"/>
                <a:cs typeface="Calibri"/>
              </a:rPr>
              <a:t>Idempotence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principle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Infrastructure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deployment </a:t>
            </a:r>
            <a:r>
              <a:rPr sz="2400" dirty="0">
                <a:latin typeface="Calibri"/>
                <a:cs typeface="Calibri"/>
              </a:rPr>
              <a:t>command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always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target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environment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same</a:t>
            </a:r>
            <a:endParaRPr sz="2400" dirty="0">
              <a:latin typeface="Calibri"/>
              <a:cs typeface="Calibri"/>
            </a:endParaRPr>
          </a:p>
          <a:p>
            <a:pPr marL="180975"/>
            <a:r>
              <a:rPr sz="2400" spc="-8" dirty="0">
                <a:latin typeface="Calibri"/>
                <a:cs typeface="Calibri"/>
              </a:rPr>
              <a:t>configuration,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regardless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environment’s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starting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state.</a:t>
            </a:r>
            <a:endParaRPr sz="2400" dirty="0">
              <a:latin typeface="Calibri"/>
              <a:cs typeface="Calibri"/>
            </a:endParaRPr>
          </a:p>
          <a:p>
            <a:pPr marL="180975" marR="120491" indent="-171450"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Idempotence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achieved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automatically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configuring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an </a:t>
            </a:r>
            <a:r>
              <a:rPr sz="2400" spc="-8" dirty="0">
                <a:latin typeface="Calibri"/>
                <a:cs typeface="Calibri"/>
              </a:rPr>
              <a:t>existing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target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discarding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existing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target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recreating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fresh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environment.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IaC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scripts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typically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idempotent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730821"/>
            <a:ext cx="5829300" cy="915731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86376">
              <a:spcBef>
                <a:spcPts val="79"/>
              </a:spcBef>
            </a:pPr>
            <a:r>
              <a:rPr spc="-34" dirty="0"/>
              <a:t>Infrastructure</a:t>
            </a:r>
            <a:r>
              <a:rPr spc="-113" dirty="0"/>
              <a:t> </a:t>
            </a:r>
            <a:r>
              <a:rPr spc="-8" dirty="0"/>
              <a:t>drift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7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764304" cy="403395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279083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Suppose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you’ve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deployed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instances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via</a:t>
            </a:r>
            <a:r>
              <a:rPr sz="2400" spc="-10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IaC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default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128 </a:t>
            </a:r>
            <a:r>
              <a:rPr sz="2400" dirty="0">
                <a:latin typeface="Calibri"/>
                <a:cs typeface="Calibri"/>
              </a:rPr>
              <a:t>MB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memory,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Now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256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MB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happen?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31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Someone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noticed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instances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poor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performance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increased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memory allocation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bad?</a:t>
            </a:r>
            <a:endParaRPr sz="2400" dirty="0">
              <a:latin typeface="Calibri"/>
              <a:cs typeface="Calibri"/>
            </a:endParaRPr>
          </a:p>
          <a:p>
            <a:pPr marL="523875" marR="354330" lvl="1" indent="-171450">
              <a:spcBef>
                <a:spcPts val="431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Suppose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performance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noticed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five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instances.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9" dirty="0">
                <a:latin typeface="Calibri"/>
                <a:cs typeface="Calibri"/>
              </a:rPr>
              <a:t> the </a:t>
            </a:r>
            <a:r>
              <a:rPr sz="2400" dirty="0">
                <a:latin typeface="Calibri"/>
                <a:cs typeface="Calibri"/>
              </a:rPr>
              <a:t>smaller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instances?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27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difficult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problem</a:t>
            </a:r>
            <a:r>
              <a:rPr sz="1800" spc="-8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914400"/>
            <a:ext cx="304133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Secuity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8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260908" cy="2113560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Infrastructure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drift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cause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problems.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Someone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problem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IAM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setting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easier.</a:t>
            </a:r>
            <a:endParaRPr sz="2400" dirty="0">
              <a:latin typeface="Calibri"/>
              <a:cs typeface="Calibri"/>
            </a:endParaRPr>
          </a:p>
          <a:p>
            <a:pPr marL="180975" marR="316706" indent="-171450"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Depending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changed,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may</a:t>
            </a:r>
            <a:r>
              <a:rPr sz="2400" spc="-9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to </a:t>
            </a:r>
            <a:r>
              <a:rPr sz="2400" spc="-8" dirty="0">
                <a:latin typeface="Calibri"/>
                <a:cs typeface="Calibri"/>
              </a:rPr>
              <a:t>unauthorized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usage.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370" y="214581"/>
            <a:ext cx="5829300" cy="1592840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47224">
              <a:spcBef>
                <a:spcPts val="79"/>
              </a:spcBef>
            </a:pPr>
            <a:r>
              <a:rPr spc="-23" dirty="0"/>
              <a:t>Detecting</a:t>
            </a:r>
            <a:r>
              <a:rPr spc="-120" dirty="0"/>
              <a:t> </a:t>
            </a:r>
            <a:r>
              <a:rPr spc="-34" dirty="0"/>
              <a:t>infrastructure</a:t>
            </a:r>
            <a:r>
              <a:rPr spc="-116" dirty="0"/>
              <a:t> </a:t>
            </a:r>
            <a:r>
              <a:rPr spc="-8" dirty="0"/>
              <a:t>drift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9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6584633" cy="2394085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Several</a:t>
            </a:r>
            <a:r>
              <a:rPr sz="2400" spc="-8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infrastructure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drift.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Snyk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Driftctl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…</a:t>
            </a:r>
          </a:p>
          <a:p>
            <a:pPr marL="180975" indent="-171450">
              <a:spcBef>
                <a:spcPts val="488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During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production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6224</TotalTime>
  <Words>2059</Words>
  <Application>Microsoft Office PowerPoint</Application>
  <PresentationFormat>On-screen Show (4:3)</PresentationFormat>
  <Paragraphs>234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Times</vt:lpstr>
      <vt:lpstr>Verdana</vt:lpstr>
      <vt:lpstr>Blank Presentation</vt:lpstr>
      <vt:lpstr>Deployment and Operations for Software Engineers 2nd  Ed</vt:lpstr>
      <vt:lpstr>Outline</vt:lpstr>
      <vt:lpstr>Infrastructure as Code</vt:lpstr>
      <vt:lpstr>Why IaC?</vt:lpstr>
      <vt:lpstr>Costs of IaC</vt:lpstr>
      <vt:lpstr>Idempotence</vt:lpstr>
      <vt:lpstr>Infrastructure drift</vt:lpstr>
      <vt:lpstr>Secuity</vt:lpstr>
      <vt:lpstr>Detecting infrastructure drift</vt:lpstr>
      <vt:lpstr>Discussion questions</vt:lpstr>
      <vt:lpstr>Outline</vt:lpstr>
      <vt:lpstr>Issue tracking</vt:lpstr>
      <vt:lpstr>Outline</vt:lpstr>
      <vt:lpstr>Version Control</vt:lpstr>
      <vt:lpstr>Basic VC commands</vt:lpstr>
      <vt:lpstr>Centralized VCS</vt:lpstr>
      <vt:lpstr>Distributed VC</vt:lpstr>
      <vt:lpstr>Common Branching strategies</vt:lpstr>
      <vt:lpstr>One repo or several repos?</vt:lpstr>
      <vt:lpstr>Best Practices</vt:lpstr>
      <vt:lpstr>Security</vt:lpstr>
      <vt:lpstr>Outline</vt:lpstr>
      <vt:lpstr>Provisioning tools</vt:lpstr>
      <vt:lpstr>Considerations for provisioning tools</vt:lpstr>
      <vt:lpstr>Common provisioning tools</vt:lpstr>
      <vt:lpstr>Configuration Management tools</vt:lpstr>
      <vt:lpstr>CM operations</vt:lpstr>
      <vt:lpstr>Common CM tools</vt:lpstr>
      <vt:lpstr>Discussion questions</vt:lpstr>
      <vt:lpstr>Outline</vt:lpstr>
      <vt:lpstr>Vendor lock in</vt:lpstr>
      <vt:lpstr>Outline</vt:lpstr>
      <vt:lpstr>Configuration parameters</vt:lpstr>
      <vt:lpstr>Why configuration parameters</vt:lpstr>
      <vt:lpstr>Methods for setting configuration parameters</vt:lpstr>
      <vt:lpstr>Security issue</vt:lpstr>
      <vt:lpstr>Discussion questions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471</cp:revision>
  <dcterms:created xsi:type="dcterms:W3CDTF">2004-11-16T18:39:34Z</dcterms:created>
  <dcterms:modified xsi:type="dcterms:W3CDTF">2023-08-02T19:29:58Z</dcterms:modified>
</cp:coreProperties>
</file>