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9" r:id="rId3"/>
    <p:sldId id="260" r:id="rId4"/>
    <p:sldId id="261" r:id="rId5"/>
    <p:sldId id="340" r:id="rId6"/>
    <p:sldId id="341" r:id="rId7"/>
    <p:sldId id="34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43" r:id="rId17"/>
    <p:sldId id="270" r:id="rId18"/>
    <p:sldId id="271" r:id="rId19"/>
    <p:sldId id="338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817" r:id="rId50"/>
    <p:sldId id="840" r:id="rId51"/>
    <p:sldId id="842" r:id="rId52"/>
    <p:sldId id="843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45" r:id="rId72"/>
    <p:sldId id="321" r:id="rId73"/>
    <p:sldId id="322" r:id="rId74"/>
    <p:sldId id="323" r:id="rId75"/>
    <p:sldId id="844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6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F1D8-9B7A-8953-96F9-72259BB49248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2B93F618-4996-D38C-2C43-058E67789C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7" descr="wordmark3r">
            <a:extLst>
              <a:ext uri="{FF2B5EF4-FFF2-40B4-BE49-F238E27FC236}">
                <a16:creationId xmlns:a16="http://schemas.microsoft.com/office/drawing/2014/main" id="{CA025170-75FD-CD38-7DA9-1985813A4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CDC52-AE69-C234-51D7-85EB93CFF085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07893B-EE2F-86D2-27AA-D6B2B44284E8}"/>
              </a:ext>
            </a:extLst>
          </p:cNvPr>
          <p:cNvCxnSpPr/>
          <p:nvPr userDrawn="1"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6400800" cy="533400"/>
          </a:xfrm>
        </p:spPr>
        <p:txBody>
          <a:bodyPr/>
          <a:lstStyle/>
          <a:p>
            <a:r>
              <a:rPr lang="en-US" dirty="0"/>
              <a:t>Chapter 11 – Deployment pipeline 1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05" y="533400"/>
            <a:ext cx="502539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48" dirty="0"/>
              <a:t>Staging </a:t>
            </a:r>
            <a:r>
              <a:rPr spc="-135" dirty="0"/>
              <a:t>environment</a:t>
            </a:r>
            <a:r>
              <a:rPr spc="-270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29968"/>
            <a:ext cx="7537133" cy="439463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5" dirty="0">
                <a:latin typeface="Carlito"/>
                <a:cs typeface="Carlito"/>
              </a:rPr>
              <a:t>Tests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quality </a:t>
            </a:r>
            <a:r>
              <a:rPr sz="2400" spc="-4" dirty="0">
                <a:latin typeface="Carlito"/>
                <a:cs typeface="Carlito"/>
              </a:rPr>
              <a:t>of the</a:t>
            </a:r>
            <a:r>
              <a:rPr sz="2400" spc="9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performance </a:t>
            </a:r>
            <a:r>
              <a:rPr sz="2400" spc="-4" dirty="0">
                <a:latin typeface="Carlito"/>
                <a:cs typeface="Carlito"/>
              </a:rPr>
              <a:t>under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load,</a:t>
            </a: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security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vulnerabilities,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Compliance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8" dirty="0">
                <a:latin typeface="Carlito"/>
                <a:cs typeface="Carlito"/>
              </a:rPr>
              <a:t>regulations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licenses.</a:t>
            </a:r>
          </a:p>
          <a:p>
            <a:pPr marL="180975" marR="3810" indent="-171450">
              <a:spcBef>
                <a:spcPts val="77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User-acceptance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5" dirty="0">
                <a:latin typeface="Carlito"/>
                <a:cs typeface="Carlito"/>
              </a:rPr>
              <a:t>(UAT) </a:t>
            </a:r>
            <a:r>
              <a:rPr sz="2400" spc="-19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occur </a:t>
            </a:r>
            <a:r>
              <a:rPr sz="2400" spc="-11" dirty="0">
                <a:latin typeface="Carlito"/>
                <a:cs typeface="Carlito"/>
              </a:rPr>
              <a:t>at </a:t>
            </a:r>
            <a:r>
              <a:rPr sz="2400" spc="-4" dirty="0">
                <a:latin typeface="Carlito"/>
                <a:cs typeface="Carlito"/>
              </a:rPr>
              <a:t>this </a:t>
            </a:r>
            <a:r>
              <a:rPr sz="2400" spc="-19" dirty="0">
                <a:latin typeface="Carlito"/>
                <a:cs typeface="Carlito"/>
              </a:rPr>
              <a:t>stage </a:t>
            </a:r>
            <a:r>
              <a:rPr sz="2400" spc="-8" dirty="0">
                <a:latin typeface="Carlito"/>
                <a:cs typeface="Carlito"/>
              </a:rPr>
              <a:t>depending on 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business </a:t>
            </a:r>
            <a:r>
              <a:rPr sz="2400" spc="-15" dirty="0">
                <a:latin typeface="Carlito"/>
                <a:cs typeface="Carlito"/>
              </a:rPr>
              <a:t>context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9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Once the service passes its </a:t>
            </a:r>
            <a:r>
              <a:rPr sz="2400" spc="-8" dirty="0">
                <a:latin typeface="Carlito"/>
                <a:cs typeface="Carlito"/>
              </a:rPr>
              <a:t>quality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4" dirty="0">
                <a:latin typeface="Carlito"/>
                <a:cs typeface="Carlito"/>
              </a:rPr>
              <a:t>it</a:t>
            </a:r>
            <a:r>
              <a:rPr sz="2400" spc="7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8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Placed </a:t>
            </a:r>
            <a:r>
              <a:rPr sz="2400" spc="-11" dirty="0">
                <a:latin typeface="Carlito"/>
                <a:cs typeface="Carlito"/>
              </a:rPr>
              <a:t>into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8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doing </a:t>
            </a:r>
            <a:r>
              <a:rPr sz="2400" spc="-8" dirty="0">
                <a:latin typeface="Carlito"/>
                <a:cs typeface="Carlito"/>
              </a:rPr>
              <a:t>continuous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deployment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Marked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8" dirty="0">
                <a:latin typeface="Carlito"/>
                <a:cs typeface="Carlito"/>
              </a:rPr>
              <a:t>ready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deployment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8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doing </a:t>
            </a:r>
            <a:r>
              <a:rPr sz="2400" spc="-8" dirty="0">
                <a:latin typeface="Carlito"/>
                <a:cs typeface="Carlito"/>
              </a:rPr>
              <a:t>continuous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delivery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219" y="457200"/>
            <a:ext cx="563356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3" dirty="0"/>
              <a:t>Production </a:t>
            </a:r>
            <a:r>
              <a:rPr spc="-135" dirty="0"/>
              <a:t>environment</a:t>
            </a:r>
            <a:r>
              <a:rPr spc="-368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59968" cy="198211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Once in </a:t>
            </a:r>
            <a:r>
              <a:rPr sz="2400" spc="-8" dirty="0">
                <a:latin typeface="Carlito"/>
                <a:cs typeface="Carlito"/>
              </a:rPr>
              <a:t>production, </a:t>
            </a:r>
            <a:r>
              <a:rPr sz="2400" spc="-4" dirty="0">
                <a:latin typeface="Carlito"/>
                <a:cs typeface="Carlito"/>
              </a:rPr>
              <a:t>the service is </a:t>
            </a:r>
            <a:r>
              <a:rPr sz="2400" spc="-8" dirty="0">
                <a:latin typeface="Carlito"/>
                <a:cs typeface="Carlito"/>
              </a:rPr>
              <a:t>monitored </a:t>
            </a:r>
            <a:r>
              <a:rPr sz="2400" spc="-4" dirty="0">
                <a:latin typeface="Carlito"/>
                <a:cs typeface="Carlito"/>
              </a:rPr>
              <a:t>closely </a:t>
            </a:r>
            <a:r>
              <a:rPr sz="2400" spc="-8" dirty="0">
                <a:latin typeface="Carlito"/>
                <a:cs typeface="Carlito"/>
              </a:rPr>
              <a:t>until there </a:t>
            </a:r>
            <a:r>
              <a:rPr sz="2400" spc="-4" dirty="0">
                <a:latin typeface="Carlito"/>
                <a:cs typeface="Carlito"/>
              </a:rPr>
              <a:t>is  </a:t>
            </a:r>
            <a:r>
              <a:rPr sz="2400" spc="-8" dirty="0">
                <a:latin typeface="Carlito"/>
                <a:cs typeface="Carlito"/>
              </a:rPr>
              <a:t>some confidence </a:t>
            </a:r>
            <a:r>
              <a:rPr sz="2400" spc="-4" dirty="0">
                <a:latin typeface="Carlito"/>
                <a:cs typeface="Carlito"/>
              </a:rPr>
              <a:t>about its</a:t>
            </a:r>
            <a:r>
              <a:rPr sz="2400" spc="64" dirty="0">
                <a:latin typeface="Carlito"/>
                <a:cs typeface="Carlito"/>
              </a:rPr>
              <a:t> </a:t>
            </a:r>
            <a:r>
              <a:rPr sz="2400" spc="-23" dirty="0">
                <a:latin typeface="Carlito"/>
                <a:cs typeface="Carlito"/>
              </a:rPr>
              <a:t>quality.</a:t>
            </a:r>
            <a:endParaRPr sz="2400" dirty="0">
              <a:latin typeface="Carlito"/>
              <a:cs typeface="Carlito"/>
            </a:endParaRPr>
          </a:p>
          <a:p>
            <a:pPr marL="180975" marR="280511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0" dirty="0">
                <a:latin typeface="Carlito"/>
                <a:cs typeface="Carlito"/>
              </a:rPr>
              <a:t>At </a:t>
            </a:r>
            <a:r>
              <a:rPr sz="2400" spc="-8" dirty="0">
                <a:latin typeface="Carlito"/>
                <a:cs typeface="Carlito"/>
              </a:rPr>
              <a:t>that point, </a:t>
            </a:r>
            <a:r>
              <a:rPr sz="2400" spc="-4" dirty="0">
                <a:latin typeface="Carlito"/>
                <a:cs typeface="Carlito"/>
              </a:rPr>
              <a:t>it is </a:t>
            </a:r>
            <a:r>
              <a:rPr sz="2400" spc="-11" dirty="0">
                <a:latin typeface="Carlito"/>
                <a:cs typeface="Carlito"/>
              </a:rPr>
              <a:t>considered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normal part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and  </a:t>
            </a:r>
            <a:r>
              <a:rPr sz="2400" spc="-8" dirty="0">
                <a:latin typeface="Carlito"/>
                <a:cs typeface="Carlito"/>
              </a:rPr>
              <a:t>receives </a:t>
            </a:r>
            <a:r>
              <a:rPr sz="2400" spc="-4" dirty="0">
                <a:latin typeface="Carlito"/>
                <a:cs typeface="Carlito"/>
              </a:rPr>
              <a:t>the same amount of </a:t>
            </a:r>
            <a:r>
              <a:rPr sz="2400" spc="-11" dirty="0">
                <a:latin typeface="Carlito"/>
                <a:cs typeface="Carlito"/>
              </a:rPr>
              <a:t>attention </a:t>
            </a:r>
            <a:r>
              <a:rPr sz="2400" spc="-4" dirty="0">
                <a:latin typeface="Carlito"/>
                <a:cs typeface="Carlito"/>
              </a:rPr>
              <a:t>as the other parts of the  </a:t>
            </a:r>
            <a:r>
              <a:rPr sz="2400" spc="-19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066" y="838200"/>
            <a:ext cx="632364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Qualities </a:t>
            </a:r>
            <a:r>
              <a:rPr spc="-34" dirty="0"/>
              <a:t>of </a:t>
            </a:r>
            <a:r>
              <a:rPr spc="-68" dirty="0"/>
              <a:t>the</a:t>
            </a:r>
            <a:r>
              <a:rPr spc="-506" dirty="0"/>
              <a:t> </a:t>
            </a:r>
            <a:r>
              <a:rPr spc="-124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2360295" cy="17442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Cycle </a:t>
            </a:r>
            <a:r>
              <a:rPr sz="2400" spc="-4" dirty="0">
                <a:latin typeface="Carlito"/>
                <a:cs typeface="Carlito"/>
              </a:rPr>
              <a:t>time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Traceability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4" dirty="0">
                <a:latin typeface="Carlito"/>
                <a:cs typeface="Carlito"/>
              </a:rPr>
              <a:t>R</a:t>
            </a:r>
            <a:r>
              <a:rPr sz="2400" spc="-4" dirty="0">
                <a:latin typeface="Carlito"/>
                <a:cs typeface="Carlito"/>
              </a:rPr>
              <a:t>epe</a:t>
            </a:r>
            <a:r>
              <a:rPr sz="2400" spc="-15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t</a:t>
            </a:r>
            <a:r>
              <a:rPr sz="2400" spc="-4" dirty="0">
                <a:latin typeface="Carlito"/>
                <a:cs typeface="Carlito"/>
              </a:rPr>
              <a:t>abi</a:t>
            </a:r>
            <a:r>
              <a:rPr sz="2400" spc="-11" dirty="0">
                <a:latin typeface="Carlito"/>
                <a:cs typeface="Carlito"/>
              </a:rPr>
              <a:t>l</a:t>
            </a:r>
            <a:r>
              <a:rPr sz="2400" spc="-4" dirty="0">
                <a:latin typeface="Carlito"/>
                <a:cs typeface="Carlito"/>
              </a:rPr>
              <a:t>ity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Security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14400"/>
            <a:ext cx="323030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81" dirty="0"/>
              <a:t>Cycle</a:t>
            </a:r>
            <a:r>
              <a:rPr spc="-293" dirty="0"/>
              <a:t> </a:t>
            </a:r>
            <a:r>
              <a:rPr spc="-64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160895" cy="168010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Cycle </a:t>
            </a:r>
            <a:r>
              <a:rPr sz="2400" spc="-4" dirty="0">
                <a:latin typeface="Carlito"/>
                <a:cs typeface="Carlito"/>
              </a:rPr>
              <a:t>time is the time </a:t>
            </a:r>
            <a:r>
              <a:rPr sz="2400" spc="-19" dirty="0">
                <a:latin typeface="Carlito"/>
                <a:cs typeface="Carlito"/>
              </a:rPr>
              <a:t>taken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move through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127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pipeline.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8" dirty="0">
                <a:latin typeface="Carlito"/>
                <a:cs typeface="Carlito"/>
              </a:rPr>
              <a:t>humans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15" dirty="0">
                <a:latin typeface="Carlito"/>
                <a:cs typeface="Carlito"/>
              </a:rPr>
              <a:t>involved, </a:t>
            </a:r>
            <a:r>
              <a:rPr sz="2400" spc="-8" dirty="0">
                <a:latin typeface="Carlito"/>
                <a:cs typeface="Carlito"/>
              </a:rPr>
              <a:t>cycle </a:t>
            </a:r>
            <a:r>
              <a:rPr sz="2400" spc="-4" dirty="0">
                <a:latin typeface="Carlito"/>
                <a:cs typeface="Carlito"/>
              </a:rPr>
              <a:t>time is much</a:t>
            </a:r>
            <a:r>
              <a:rPr sz="2400" spc="14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increased.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Continuous deployment depends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8" dirty="0">
                <a:latin typeface="Carlito"/>
                <a:cs typeface="Carlito"/>
              </a:rPr>
              <a:t>automated</a:t>
            </a:r>
            <a:r>
              <a:rPr sz="2400" spc="13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testing</a:t>
            </a:r>
            <a:r>
              <a:rPr sz="21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714932"/>
            <a:ext cx="300437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71" dirty="0"/>
              <a:t>T</a:t>
            </a:r>
            <a:r>
              <a:rPr spc="-41" dirty="0"/>
              <a:t>r</a:t>
            </a:r>
            <a:r>
              <a:rPr spc="-307" dirty="0"/>
              <a:t>a</a:t>
            </a:r>
            <a:r>
              <a:rPr spc="-270" dirty="0"/>
              <a:t>c</a:t>
            </a:r>
            <a:r>
              <a:rPr spc="-236" dirty="0"/>
              <a:t>e</a:t>
            </a:r>
            <a:r>
              <a:rPr spc="-319" dirty="0"/>
              <a:t>a</a:t>
            </a:r>
            <a:r>
              <a:rPr spc="-158" dirty="0"/>
              <a:t>b</a:t>
            </a:r>
            <a:r>
              <a:rPr spc="-26" dirty="0"/>
              <a:t>ili</a:t>
            </a:r>
            <a:r>
              <a:rPr spc="150" dirty="0"/>
              <a:t>t</a:t>
            </a:r>
            <a:r>
              <a:rPr spc="-19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7069455" cy="4730622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marR="532448" indent="-171450">
              <a:spcBef>
                <a:spcPts val="52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Traceability </a:t>
            </a:r>
            <a:r>
              <a:rPr sz="2400" dirty="0">
                <a:latin typeface="Carlito"/>
                <a:cs typeface="Carlito"/>
              </a:rPr>
              <a:t>is the ability </a:t>
            </a:r>
            <a:r>
              <a:rPr sz="2400" spc="-8" dirty="0">
                <a:latin typeface="Carlito"/>
                <a:cs typeface="Carlito"/>
              </a:rPr>
              <a:t>track </a:t>
            </a:r>
            <a:r>
              <a:rPr sz="2400" dirty="0">
                <a:latin typeface="Carlito"/>
                <a:cs typeface="Carlito"/>
              </a:rPr>
              <a:t>all of the </a:t>
            </a:r>
            <a:r>
              <a:rPr sz="2400" spc="-4" dirty="0">
                <a:latin typeface="Carlito"/>
                <a:cs typeface="Carlito"/>
              </a:rPr>
              <a:t>elements </a:t>
            </a:r>
            <a:r>
              <a:rPr sz="2400" dirty="0">
                <a:latin typeface="Carlito"/>
                <a:cs typeface="Carlito"/>
              </a:rPr>
              <a:t>of a service in  </a:t>
            </a:r>
            <a:r>
              <a:rPr sz="2400" spc="-4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293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rlito"/>
                <a:cs typeface="Carlito"/>
              </a:rPr>
              <a:t>This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includes</a:t>
            </a:r>
          </a:p>
          <a:p>
            <a:pPr marL="523875" lvl="1" indent="-171926">
              <a:spcBef>
                <a:spcPts val="371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code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dependencies that are </a:t>
            </a:r>
            <a:r>
              <a:rPr sz="2400" spc="-4" dirty="0">
                <a:latin typeface="Carlito"/>
                <a:cs typeface="Carlito"/>
              </a:rPr>
              <a:t>included in </a:t>
            </a:r>
            <a:r>
              <a:rPr sz="2400" spc="-8" dirty="0">
                <a:latin typeface="Carlito"/>
                <a:cs typeface="Carlito"/>
              </a:rPr>
              <a:t>that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service.</a:t>
            </a:r>
          </a:p>
          <a:p>
            <a:pPr marL="523875" lvl="1" indent="-171926">
              <a:spcBef>
                <a:spcPts val="353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8" dirty="0">
                <a:latin typeface="Carlito"/>
                <a:cs typeface="Carlito"/>
              </a:rPr>
              <a:t>cases that </a:t>
            </a:r>
            <a:r>
              <a:rPr sz="2400" spc="-11" dirty="0">
                <a:latin typeface="Carlito"/>
                <a:cs typeface="Carlito"/>
              </a:rPr>
              <a:t>were </a:t>
            </a:r>
            <a:r>
              <a:rPr sz="2400" spc="-4" dirty="0">
                <a:latin typeface="Carlito"/>
                <a:cs typeface="Carlito"/>
              </a:rPr>
              <a:t>run on </a:t>
            </a:r>
            <a:r>
              <a:rPr sz="2400" spc="-11" dirty="0">
                <a:latin typeface="Carlito"/>
                <a:cs typeface="Carlito"/>
              </a:rPr>
              <a:t>that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</a:t>
            </a:r>
          </a:p>
          <a:p>
            <a:pPr marL="523875" lvl="1" indent="-171926">
              <a:spcBef>
                <a:spcPts val="353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The tools that </a:t>
            </a:r>
            <a:r>
              <a:rPr sz="2400" spc="-11" dirty="0">
                <a:latin typeface="Carlito"/>
                <a:cs typeface="Carlito"/>
              </a:rPr>
              <a:t>were </a:t>
            </a:r>
            <a:r>
              <a:rPr sz="2400" spc="-4" dirty="0">
                <a:latin typeface="Carlito"/>
                <a:cs typeface="Carlito"/>
              </a:rPr>
              <a:t>used </a:t>
            </a:r>
            <a:r>
              <a:rPr sz="2400" spc="-11" dirty="0">
                <a:latin typeface="Carlito"/>
                <a:cs typeface="Carlito"/>
              </a:rPr>
              <a:t>to produce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service.</a:t>
            </a:r>
          </a:p>
          <a:p>
            <a:pPr marL="180975" indent="-171450">
              <a:spcBef>
                <a:spcPts val="27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Traceability </a:t>
            </a:r>
            <a:r>
              <a:rPr sz="2400" spc="-8" dirty="0">
                <a:latin typeface="Carlito"/>
                <a:cs typeface="Carlito"/>
              </a:rPr>
              <a:t>information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kept </a:t>
            </a:r>
            <a:r>
              <a:rPr sz="2400" dirty="0">
                <a:latin typeface="Carlito"/>
                <a:cs typeface="Carlito"/>
              </a:rPr>
              <a:t>in an </a:t>
            </a:r>
            <a:r>
              <a:rPr sz="2400" spc="-4" dirty="0">
                <a:latin typeface="Carlito"/>
                <a:cs typeface="Carlito"/>
              </a:rPr>
              <a:t>artifact database. </a:t>
            </a:r>
            <a:r>
              <a:rPr sz="2400" dirty="0">
                <a:latin typeface="Carlito"/>
                <a:cs typeface="Carlito"/>
              </a:rPr>
              <a:t>I</a:t>
            </a: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code version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dependency </a:t>
            </a:r>
            <a:r>
              <a:rPr sz="2400" spc="-11" dirty="0">
                <a:latin typeface="Carlito"/>
                <a:cs typeface="Carlito"/>
              </a:rPr>
              <a:t>version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test version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tool version</a:t>
            </a:r>
            <a:r>
              <a:rPr sz="2400" spc="-5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904447"/>
            <a:ext cx="397973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9" dirty="0"/>
              <a:t>Repeatability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62850" cy="427504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00514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Repeatability </a:t>
            </a:r>
            <a:r>
              <a:rPr sz="2400" spc="-4" dirty="0">
                <a:latin typeface="Carlito"/>
                <a:cs typeface="Carlito"/>
              </a:rPr>
              <a:t>means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perform </a:t>
            </a:r>
            <a:r>
              <a:rPr sz="2400" spc="-4" dirty="0">
                <a:latin typeface="Carlito"/>
                <a:cs typeface="Carlito"/>
              </a:rPr>
              <a:t>the same </a:t>
            </a:r>
            <a:r>
              <a:rPr sz="2400" dirty="0">
                <a:latin typeface="Carlito"/>
                <a:cs typeface="Carlito"/>
              </a:rPr>
              <a:t>action </a:t>
            </a:r>
            <a:r>
              <a:rPr sz="2400" spc="-4" dirty="0">
                <a:latin typeface="Carlito"/>
                <a:cs typeface="Carlito"/>
              </a:rPr>
              <a:t>with the  same </a:t>
            </a:r>
            <a:r>
              <a:rPr sz="2400" spc="-8" dirty="0">
                <a:latin typeface="Carlito"/>
                <a:cs typeface="Carlito"/>
              </a:rPr>
              <a:t>artifacts,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11" dirty="0">
                <a:latin typeface="Carlito"/>
                <a:cs typeface="Carlito"/>
              </a:rPr>
              <a:t>get </a:t>
            </a:r>
            <a:r>
              <a:rPr sz="2400" spc="-4" dirty="0">
                <a:latin typeface="Carlito"/>
                <a:cs typeface="Carlito"/>
              </a:rPr>
              <a:t>the same</a:t>
            </a:r>
            <a:r>
              <a:rPr sz="2400" spc="10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result.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This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not </a:t>
            </a:r>
            <a:r>
              <a:rPr sz="2400" spc="-4" dirty="0">
                <a:latin typeface="Carlito"/>
                <a:cs typeface="Carlito"/>
              </a:rPr>
              <a:t>as trivial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8" dirty="0">
                <a:latin typeface="Carlito"/>
                <a:cs typeface="Carlito"/>
              </a:rPr>
              <a:t>sounds. </a:t>
            </a:r>
            <a:r>
              <a:rPr sz="2400" spc="-15" dirty="0">
                <a:latin typeface="Carlito"/>
                <a:cs typeface="Carlito"/>
              </a:rPr>
              <a:t>For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example,</a:t>
            </a:r>
            <a:endParaRPr sz="2400" dirty="0">
              <a:latin typeface="Carlito"/>
              <a:cs typeface="Carlito"/>
            </a:endParaRPr>
          </a:p>
          <a:p>
            <a:pPr marL="523875" marR="3810" lvl="1" indent="-171450">
              <a:spcBef>
                <a:spcPts val="39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build </a:t>
            </a:r>
            <a:r>
              <a:rPr sz="2400" spc="-8" dirty="0">
                <a:latin typeface="Carlito"/>
                <a:cs typeface="Carlito"/>
              </a:rPr>
              <a:t>process </a:t>
            </a:r>
            <a:r>
              <a:rPr sz="2400" spc="-11" dirty="0">
                <a:latin typeface="Carlito"/>
                <a:cs typeface="Carlito"/>
              </a:rPr>
              <a:t>fetches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latest version </a:t>
            </a:r>
            <a:r>
              <a:rPr sz="2400" spc="-8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dependency.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next </a:t>
            </a:r>
            <a:r>
              <a:rPr sz="2400" dirty="0">
                <a:latin typeface="Carlito"/>
                <a:cs typeface="Carlito"/>
              </a:rPr>
              <a:t>time  </a:t>
            </a:r>
            <a:r>
              <a:rPr sz="2400" spc="-8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execute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build </a:t>
            </a:r>
            <a:r>
              <a:rPr sz="2400" spc="-8" dirty="0">
                <a:latin typeface="Carlito"/>
                <a:cs typeface="Carlito"/>
              </a:rPr>
              <a:t>process,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new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dependency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15" dirty="0">
                <a:latin typeface="Carlito"/>
                <a:cs typeface="Carlito"/>
              </a:rPr>
              <a:t>have  </a:t>
            </a:r>
            <a:r>
              <a:rPr sz="2400" spc="-4" dirty="0">
                <a:latin typeface="Carlito"/>
                <a:cs typeface="Carlito"/>
              </a:rPr>
              <a:t>been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released.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modifies some </a:t>
            </a:r>
            <a:r>
              <a:rPr sz="2400" spc="-8" dirty="0">
                <a:latin typeface="Carlito"/>
                <a:cs typeface="Carlito"/>
              </a:rPr>
              <a:t>values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database. If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original </a:t>
            </a:r>
            <a:r>
              <a:rPr sz="2400" spc="-8" dirty="0">
                <a:latin typeface="Carlito"/>
                <a:cs typeface="Carlito"/>
              </a:rPr>
              <a:t>values </a:t>
            </a:r>
            <a:r>
              <a:rPr sz="2400" spc="-11" dirty="0">
                <a:latin typeface="Carlito"/>
                <a:cs typeface="Carlito"/>
              </a:rPr>
              <a:t>are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not</a:t>
            </a:r>
            <a:r>
              <a:rPr lang="en-US"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restored, </a:t>
            </a:r>
            <a:r>
              <a:rPr sz="2400" spc="-8" dirty="0">
                <a:latin typeface="Carlito"/>
                <a:cs typeface="Carlito"/>
              </a:rPr>
              <a:t>subsequent tests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4" dirty="0">
                <a:latin typeface="Carlito"/>
                <a:cs typeface="Carlito"/>
              </a:rPr>
              <a:t>not </a:t>
            </a:r>
            <a:r>
              <a:rPr sz="2400" spc="-8" dirty="0">
                <a:latin typeface="Carlito"/>
                <a:cs typeface="Carlito"/>
              </a:rPr>
              <a:t>produce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same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results.</a:t>
            </a:r>
            <a:endParaRPr lang="en-US" sz="2400" spc="-4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B82-1406-8207-E3ED-DBCB5282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Flaky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EF86-F0BD-FC2A-9DFE-38BEF697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 tests are not repeatable for a different reason. So called </a:t>
            </a:r>
            <a:r>
              <a:rPr lang="en-US" sz="2400" i="1" dirty="0"/>
              <a:t>flaky tests</a:t>
            </a:r>
            <a:r>
              <a:rPr lang="en-US" sz="2400" dirty="0"/>
              <a:t>.</a:t>
            </a:r>
          </a:p>
          <a:p>
            <a:r>
              <a:rPr lang="en-US" sz="2400" dirty="0"/>
              <a:t>One cause could be parallelism in the system.  Two different executions of a test could take different paths</a:t>
            </a:r>
            <a:r>
              <a:rPr lang="en-US" sz="2400" baseline="0" dirty="0"/>
              <a:t> because of timing differences with parallel threads.</a:t>
            </a:r>
          </a:p>
          <a:p>
            <a:r>
              <a:rPr lang="en-US" sz="2400" baseline="0" dirty="0"/>
              <a:t>Log examination is a method for resolving flaky tests.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16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990600"/>
            <a:ext cx="26549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19048" cy="332414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lang="en-US" sz="2400" spc="-4">
                <a:latin typeface="Carlito"/>
                <a:cs typeface="Carlito"/>
              </a:rPr>
              <a:t>15-20</a:t>
            </a:r>
            <a:r>
              <a:rPr sz="2400" spc="-4">
                <a:latin typeface="Carlito"/>
                <a:cs typeface="Carlito"/>
              </a:rPr>
              <a:t>%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security breaches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caused </a:t>
            </a:r>
            <a:r>
              <a:rPr sz="2400" spc="-11" dirty="0">
                <a:latin typeface="Carlito"/>
                <a:cs typeface="Carlito"/>
              </a:rPr>
              <a:t>by</a:t>
            </a:r>
            <a:r>
              <a:rPr sz="2400" spc="8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insiders.</a:t>
            </a:r>
            <a:endParaRPr sz="2400" dirty="0">
              <a:latin typeface="Carlito"/>
              <a:cs typeface="Carlito"/>
            </a:endParaRPr>
          </a:p>
          <a:p>
            <a:pPr marL="180975" marR="663416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23" dirty="0">
                <a:latin typeface="Carlito"/>
                <a:cs typeface="Carlito"/>
              </a:rPr>
              <a:t>Techniques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reduce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possibility </a:t>
            </a:r>
            <a:r>
              <a:rPr sz="2400" spc="-4" dirty="0">
                <a:latin typeface="Carlito"/>
                <a:cs typeface="Carlito"/>
              </a:rPr>
              <a:t>of an </a:t>
            </a:r>
            <a:r>
              <a:rPr sz="2400" spc="-8" dirty="0">
                <a:latin typeface="Carlito"/>
                <a:cs typeface="Carlito"/>
              </a:rPr>
              <a:t>insider </a:t>
            </a:r>
            <a:r>
              <a:rPr sz="2400" spc="-11" dirty="0">
                <a:latin typeface="Carlito"/>
                <a:cs typeface="Carlito"/>
              </a:rPr>
              <a:t>attack </a:t>
            </a:r>
            <a:r>
              <a:rPr sz="2400" spc="-4" dirty="0">
                <a:latin typeface="Carlito"/>
                <a:cs typeface="Carlito"/>
              </a:rPr>
              <a:t>on the  </a:t>
            </a:r>
            <a:r>
              <a:rPr sz="2400" spc="-8" dirty="0">
                <a:latin typeface="Carlito"/>
                <a:cs typeface="Carlito"/>
              </a:rPr>
              <a:t>pipeline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are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521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Limiting </a:t>
            </a:r>
            <a:r>
              <a:rPr sz="2400" dirty="0">
                <a:latin typeface="Carlito"/>
                <a:cs typeface="Carlito"/>
              </a:rPr>
              <a:t>access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pipeline</a:t>
            </a:r>
            <a:r>
              <a:rPr sz="2400" spc="-5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tools,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3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keeping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record </a:t>
            </a:r>
            <a:r>
              <a:rPr sz="2400" spc="-4" dirty="0">
                <a:latin typeface="Carlito"/>
                <a:cs typeface="Carlito"/>
              </a:rPr>
              <a:t>of changes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8" dirty="0">
                <a:latin typeface="Carlito"/>
                <a:cs typeface="Carlito"/>
              </a:rPr>
              <a:t>originator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changes,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4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Notifying team members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pipeline </a:t>
            </a:r>
            <a:r>
              <a:rPr sz="2400" spc="-11" dirty="0">
                <a:latin typeface="Carlito"/>
                <a:cs typeface="Carlito"/>
              </a:rPr>
              <a:t>tool </a:t>
            </a:r>
            <a:r>
              <a:rPr sz="2400" spc="-4" dirty="0">
                <a:latin typeface="Carlito"/>
                <a:cs typeface="Carlito"/>
              </a:rPr>
              <a:t>has been </a:t>
            </a:r>
            <a:r>
              <a:rPr sz="2400" spc="-8" dirty="0">
                <a:latin typeface="Carlito"/>
                <a:cs typeface="Carlito"/>
              </a:rPr>
              <a:t>updated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-3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modified</a:t>
            </a:r>
            <a:r>
              <a:rPr sz="1800" dirty="0">
                <a:latin typeface="Carlito"/>
                <a:cs typeface="Carlito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829901" cy="199493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rlito"/>
                <a:cs typeface="Carlito"/>
              </a:rPr>
              <a:t>What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tradeoffs </a:t>
            </a:r>
            <a:r>
              <a:rPr sz="2400" spc="-8" dirty="0">
                <a:latin typeface="Carlito"/>
                <a:cs typeface="Carlito"/>
              </a:rPr>
              <a:t>between doing quality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in the  </a:t>
            </a:r>
            <a:r>
              <a:rPr sz="2400" spc="-15" dirty="0">
                <a:latin typeface="Carlito"/>
                <a:cs typeface="Carlito"/>
              </a:rPr>
              <a:t>integration step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doing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8" dirty="0">
                <a:latin typeface="Carlito"/>
                <a:cs typeface="Carlito"/>
              </a:rPr>
              <a:t>in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1" dirty="0">
                <a:latin typeface="Carlito"/>
                <a:cs typeface="Carlito"/>
              </a:rPr>
              <a:t>staging</a:t>
            </a:r>
            <a:r>
              <a:rPr sz="2400" spc="11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step?</a:t>
            </a:r>
            <a:endParaRPr sz="2400" dirty="0">
              <a:latin typeface="Carlito"/>
              <a:cs typeface="Carlito"/>
            </a:endParaRPr>
          </a:p>
          <a:p>
            <a:pPr marL="395764" marR="29051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rlito"/>
                <a:cs typeface="Carlito"/>
              </a:rPr>
              <a:t>What </a:t>
            </a:r>
            <a:r>
              <a:rPr sz="2400" spc="-4" dirty="0">
                <a:latin typeface="Carlito"/>
                <a:cs typeface="Carlito"/>
              </a:rPr>
              <a:t>is the </a:t>
            </a:r>
            <a:r>
              <a:rPr sz="2400" spc="-8" dirty="0">
                <a:latin typeface="Carlito"/>
                <a:cs typeface="Carlito"/>
              </a:rPr>
              <a:t>relation between cycle </a:t>
            </a:r>
            <a:r>
              <a:rPr sz="2400" spc="-4" dirty="0">
                <a:latin typeface="Carlito"/>
                <a:cs typeface="Carlito"/>
              </a:rPr>
              <a:t>time and the </a:t>
            </a:r>
            <a:r>
              <a:rPr sz="2400" spc="-8" dirty="0">
                <a:latin typeface="Carlito"/>
                <a:cs typeface="Carlito"/>
              </a:rPr>
              <a:t>number of  deployments </a:t>
            </a:r>
            <a:r>
              <a:rPr sz="2400" spc="-4" dirty="0">
                <a:latin typeface="Carlito"/>
                <a:cs typeface="Carlito"/>
              </a:rPr>
              <a:t>per</a:t>
            </a:r>
            <a:r>
              <a:rPr sz="2400" spc="26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day?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9906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rlito"/>
                <a:cs typeface="Carlito"/>
              </a:rPr>
              <a:pPr marL="28575">
                <a:lnSpc>
                  <a:spcPts val="930"/>
                </a:lnSpc>
              </a:pPr>
              <a:t>19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189031" cy="29804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Overview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15" dirty="0">
                <a:latin typeface="Carlito"/>
                <a:cs typeface="Carlito"/>
              </a:rPr>
              <a:t>Environments</a:t>
            </a:r>
            <a:endParaRPr sz="2800" b="1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Development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1" dirty="0">
                <a:latin typeface="Carlito"/>
                <a:cs typeface="Carlito"/>
              </a:rPr>
              <a:t>Integration</a:t>
            </a:r>
            <a:r>
              <a:rPr sz="2800" spc="-26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Staging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Deployment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0671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9906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rlito"/>
                <a:cs typeface="Carlito"/>
              </a:rPr>
              <a:pPr marL="28575">
                <a:lnSpc>
                  <a:spcPts val="930"/>
                </a:lnSpc>
              </a:pPr>
              <a:t>2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4646296" cy="29804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8" dirty="0">
                <a:latin typeface="Carlito"/>
                <a:cs typeface="Carlito"/>
              </a:rPr>
              <a:t>Overview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5" dirty="0">
                <a:latin typeface="Carlito"/>
                <a:cs typeface="Carlito"/>
              </a:rPr>
              <a:t>Environments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Development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1" dirty="0">
                <a:latin typeface="Carlito"/>
                <a:cs typeface="Carlito"/>
              </a:rPr>
              <a:t>Integration</a:t>
            </a:r>
            <a:r>
              <a:rPr sz="2800" spc="-26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Staging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Deployment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09600"/>
            <a:ext cx="451389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3" dirty="0"/>
              <a:t>Purpose </a:t>
            </a:r>
            <a:r>
              <a:rPr spc="-34" dirty="0"/>
              <a:t>of </a:t>
            </a:r>
            <a:r>
              <a:rPr spc="-214" dirty="0"/>
              <a:t>an</a:t>
            </a:r>
            <a:r>
              <a:rPr spc="-476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906101" cy="1952617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1" dirty="0">
                <a:latin typeface="Carlito"/>
                <a:cs typeface="Carlito"/>
              </a:rPr>
              <a:t>environment, </a:t>
            </a:r>
            <a:r>
              <a:rPr sz="2400" spc="-15" dirty="0">
                <a:latin typeface="Carlito"/>
                <a:cs typeface="Carlito"/>
              </a:rPr>
              <a:t>except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production,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to  provide </a:t>
            </a:r>
            <a:r>
              <a:rPr sz="2400" spc="-4" dirty="0">
                <a:latin typeface="Carlito"/>
                <a:cs typeface="Carlito"/>
              </a:rPr>
              <a:t>a place </a:t>
            </a:r>
            <a:r>
              <a:rPr sz="2400" spc="-11" dirty="0">
                <a:latin typeface="Carlito"/>
                <a:cs typeface="Carlito"/>
              </a:rPr>
              <a:t>to perform testing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isolated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other  development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8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activities </a:t>
            </a:r>
            <a:r>
              <a:rPr sz="2400" spc="-8" dirty="0">
                <a:latin typeface="Carlito"/>
                <a:cs typeface="Carlito"/>
              </a:rPr>
              <a:t>that might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sz="2400" spc="8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ongoing.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production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treated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spc="-26" dirty="0">
                <a:latin typeface="Carlito"/>
                <a:cs typeface="Carlito"/>
              </a:rPr>
              <a:t>differently</a:t>
            </a:r>
            <a:r>
              <a:rPr sz="2100" spc="-26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433" y="533400"/>
            <a:ext cx="559689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03" dirty="0"/>
              <a:t>Requirements </a:t>
            </a:r>
            <a:r>
              <a:rPr spc="-41" dirty="0"/>
              <a:t>for </a:t>
            </a:r>
            <a:r>
              <a:rPr spc="-214" dirty="0"/>
              <a:t>an</a:t>
            </a:r>
            <a:r>
              <a:rPr spc="-480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352348" cy="2724944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395764" indent="-386715">
              <a:spcBef>
                <a:spcPts val="289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isolated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11" dirty="0">
                <a:latin typeface="Carlito"/>
                <a:cs typeface="Carlito"/>
              </a:rPr>
              <a:t>environments.</a:t>
            </a:r>
            <a:r>
              <a:rPr sz="2400" spc="15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Including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184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address spaces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inputs</a:t>
            </a: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modifications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any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other dependencies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processes </a:t>
            </a:r>
            <a:r>
              <a:rPr sz="2400" spc="-4" dirty="0">
                <a:latin typeface="Carlito"/>
                <a:cs typeface="Carlito"/>
              </a:rPr>
              <a:t>being </a:t>
            </a:r>
            <a:r>
              <a:rPr sz="2400" spc="-11" dirty="0">
                <a:latin typeface="Carlito"/>
                <a:cs typeface="Carlito"/>
              </a:rPr>
              <a:t>executed </a:t>
            </a:r>
            <a:r>
              <a:rPr sz="2400" dirty="0">
                <a:latin typeface="Carlito"/>
                <a:cs typeface="Carlito"/>
              </a:rPr>
              <a:t>in 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environment</a:t>
            </a:r>
            <a:r>
              <a:rPr sz="1800" spc="-8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241" y="457200"/>
            <a:ext cx="483631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14" dirty="0"/>
              <a:t>Elements </a:t>
            </a:r>
            <a:r>
              <a:rPr spc="-34" dirty="0"/>
              <a:t>of </a:t>
            </a:r>
            <a:r>
              <a:rPr spc="-68" dirty="0"/>
              <a:t>the</a:t>
            </a:r>
            <a:r>
              <a:rPr spc="-484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981200"/>
            <a:ext cx="3665696" cy="409807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collection of virtual machines </a:t>
            </a:r>
            <a:r>
              <a:rPr sz="2400" spc="-8" dirty="0">
                <a:latin typeface="Carlito"/>
                <a:cs typeface="Carlito"/>
              </a:rPr>
              <a:t>or  </a:t>
            </a:r>
            <a:r>
              <a:rPr sz="2400" spc="-15" dirty="0">
                <a:latin typeface="Carlito"/>
                <a:cs typeface="Carlito"/>
              </a:rPr>
              <a:t>containers</a:t>
            </a:r>
            <a:endParaRPr sz="2400" dirty="0">
              <a:latin typeface="Carlito"/>
              <a:cs typeface="Carlito"/>
            </a:endParaRPr>
          </a:p>
          <a:p>
            <a:pPr marL="180975" marR="615791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infrastructure </a:t>
            </a:r>
            <a:r>
              <a:rPr sz="2400" spc="-4" dirty="0">
                <a:latin typeface="Carlito"/>
                <a:cs typeface="Carlito"/>
              </a:rPr>
              <a:t>services </a:t>
            </a:r>
            <a:r>
              <a:rPr sz="2400" spc="-15" dirty="0">
                <a:latin typeface="Carlito"/>
                <a:cs typeface="Carlito"/>
              </a:rPr>
              <a:t>(for  </a:t>
            </a:r>
            <a:r>
              <a:rPr sz="2400" spc="-11" dirty="0">
                <a:latin typeface="Carlito"/>
                <a:cs typeface="Carlito"/>
              </a:rPr>
              <a:t>example, </a:t>
            </a:r>
            <a:r>
              <a:rPr sz="2400" spc="-4" dirty="0">
                <a:latin typeface="Carlito"/>
                <a:cs typeface="Carlito"/>
              </a:rPr>
              <a:t>a load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balancer)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source </a:t>
            </a:r>
            <a:r>
              <a:rPr sz="2400" spc="-4" dirty="0">
                <a:latin typeface="Carlito"/>
                <a:cs typeface="Carlito"/>
              </a:rPr>
              <a:t>of</a:t>
            </a:r>
            <a:r>
              <a:rPr sz="2400" spc="3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input</a:t>
            </a:r>
            <a:r>
              <a:rPr lang="en-US" sz="2400" spc="-8" dirty="0">
                <a:latin typeface="Carlito"/>
                <a:cs typeface="Carlito"/>
              </a:rPr>
              <a:t> for runtime tests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configuration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external</a:t>
            </a:r>
            <a:r>
              <a:rPr sz="2400" spc="-4" dirty="0">
                <a:latin typeface="Carlito"/>
                <a:cs typeface="Carlito"/>
              </a:rPr>
              <a:t> services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5408" y="2411729"/>
            <a:ext cx="3973068" cy="3385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64232"/>
            <a:ext cx="7315200" cy="1004153"/>
          </a:xfrm>
          <a:prstGeom prst="rect">
            <a:avLst/>
          </a:prstGeom>
        </p:spPr>
        <p:txBody>
          <a:bodyPr vert="horz" wrap="square" lIns="0" tIns="6715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76814" marR="3810" indent="-1167289">
              <a:lnSpc>
                <a:spcPts val="3563"/>
              </a:lnSpc>
              <a:spcBef>
                <a:spcPts val="529"/>
              </a:spcBef>
            </a:pPr>
            <a:r>
              <a:rPr spc="-146" dirty="0"/>
              <a:t>Collection </a:t>
            </a:r>
            <a:r>
              <a:rPr spc="-34" dirty="0"/>
              <a:t>of </a:t>
            </a:r>
            <a:r>
              <a:rPr spc="-101" dirty="0"/>
              <a:t>Virtual </a:t>
            </a:r>
            <a:r>
              <a:rPr spc="-191" dirty="0"/>
              <a:t>Machines</a:t>
            </a:r>
            <a:r>
              <a:rPr spc="-671" dirty="0"/>
              <a:t> </a:t>
            </a:r>
            <a:r>
              <a:rPr spc="-49" dirty="0"/>
              <a:t>or  </a:t>
            </a:r>
            <a:r>
              <a:rPr spc="-203"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95724" cy="393457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modules, services, or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being </a:t>
            </a:r>
            <a:r>
              <a:rPr sz="2400" spc="-15" dirty="0">
                <a:latin typeface="Carlito"/>
                <a:cs typeface="Carlito"/>
              </a:rPr>
              <a:t>executed </a:t>
            </a:r>
            <a:r>
              <a:rPr sz="2400" spc="-4" dirty="0">
                <a:latin typeface="Carlito"/>
                <a:cs typeface="Carlito"/>
              </a:rPr>
              <a:t>in this</a:t>
            </a:r>
            <a:r>
              <a:rPr sz="2400" spc="172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180975" marR="413385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collection of services in the </a:t>
            </a:r>
            <a:r>
              <a:rPr sz="2400" spc="-15" dirty="0">
                <a:latin typeface="Carlito"/>
                <a:cs typeface="Carlito"/>
              </a:rPr>
              <a:t>environment grows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23" dirty="0">
                <a:latin typeface="Carlito"/>
                <a:cs typeface="Carlito"/>
              </a:rPr>
              <a:t>system  </a:t>
            </a:r>
            <a:r>
              <a:rPr sz="2400" spc="-8" dirty="0">
                <a:latin typeface="Carlito"/>
                <a:cs typeface="Carlito"/>
              </a:rPr>
              <a:t>moves </a:t>
            </a:r>
            <a:r>
              <a:rPr sz="2400" spc="-11" dirty="0">
                <a:latin typeface="Carlito"/>
                <a:cs typeface="Carlito"/>
              </a:rPr>
              <a:t>through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pipeline.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4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8" dirty="0">
                <a:latin typeface="Carlito"/>
                <a:cs typeface="Carlito"/>
              </a:rPr>
              <a:t>development environment,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single module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4" dirty="0">
                <a:latin typeface="Carlito"/>
                <a:cs typeface="Carlito"/>
              </a:rPr>
              <a:t>being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tested;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  <a:tab pos="3452336" algn="l"/>
              </a:tabLst>
            </a:pPr>
            <a:r>
              <a:rPr sz="2400" dirty="0">
                <a:latin typeface="Carlito"/>
                <a:cs typeface="Carlito"/>
              </a:rPr>
              <a:t>in an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environment,	</a:t>
            </a:r>
            <a:r>
              <a:rPr sz="2400" dirty="0">
                <a:latin typeface="Carlito"/>
                <a:cs typeface="Carlito"/>
              </a:rPr>
              <a:t>the service is </a:t>
            </a:r>
            <a:r>
              <a:rPr sz="2400" spc="-4" dirty="0">
                <a:latin typeface="Carlito"/>
                <a:cs typeface="Carlito"/>
              </a:rPr>
              <a:t>being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tested;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8" dirty="0">
                <a:latin typeface="Carlito"/>
                <a:cs typeface="Carlito"/>
              </a:rPr>
              <a:t>staging environment, </a:t>
            </a:r>
            <a:r>
              <a:rPr sz="2400" dirty="0">
                <a:latin typeface="Carlito"/>
                <a:cs typeface="Carlito"/>
              </a:rPr>
              <a:t>the service </a:t>
            </a:r>
            <a:r>
              <a:rPr sz="2400" spc="-4" dirty="0">
                <a:latin typeface="Carlito"/>
                <a:cs typeface="Carlito"/>
              </a:rPr>
              <a:t>plus other </a:t>
            </a:r>
            <a:r>
              <a:rPr sz="2400" dirty="0">
                <a:latin typeface="Carlito"/>
                <a:cs typeface="Carlito"/>
              </a:rPr>
              <a:t>services is</a:t>
            </a:r>
            <a:r>
              <a:rPr sz="2400" spc="-4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tested</a:t>
            </a:r>
            <a:r>
              <a:rPr sz="1800" spc="-11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898" y="762000"/>
            <a:ext cx="57491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3" dirty="0"/>
              <a:t>Infrastructure</a:t>
            </a:r>
            <a:r>
              <a:rPr spc="-274" dirty="0"/>
              <a:t> </a:t>
            </a:r>
            <a:r>
              <a:rPr spc="-25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329488" cy="1947809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</a:t>
            </a:r>
            <a:r>
              <a:rPr sz="2400" spc="-8" dirty="0">
                <a:latin typeface="Carlito"/>
                <a:cs typeface="Carlito"/>
              </a:rPr>
              <a:t>depends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11" dirty="0">
                <a:latin typeface="Carlito"/>
                <a:cs typeface="Carlito"/>
              </a:rPr>
              <a:t>infrastructure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services.</a:t>
            </a:r>
            <a:endParaRPr sz="2400" dirty="0">
              <a:latin typeface="Carlito"/>
              <a:cs typeface="Carlito"/>
            </a:endParaRPr>
          </a:p>
          <a:p>
            <a:pPr marL="523875" marR="3810" lvl="1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development environment, you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need only </a:t>
            </a:r>
            <a:r>
              <a:rPr sz="2400" dirty="0">
                <a:latin typeface="Carlito"/>
                <a:cs typeface="Carlito"/>
              </a:rPr>
              <a:t>a load </a:t>
            </a:r>
            <a:r>
              <a:rPr sz="2400" spc="-4" dirty="0">
                <a:latin typeface="Carlito"/>
                <a:cs typeface="Carlito"/>
              </a:rPr>
              <a:t>balancer </a:t>
            </a:r>
            <a:r>
              <a:rPr sz="2400" dirty="0">
                <a:latin typeface="Carlito"/>
                <a:cs typeface="Carlito"/>
              </a:rPr>
              <a:t>and  logging,</a:t>
            </a:r>
          </a:p>
          <a:p>
            <a:pPr marL="523875" lvl="1">
              <a:spcBef>
                <a:spcPts val="13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8" dirty="0">
                <a:latin typeface="Carlito"/>
                <a:cs typeface="Carlito"/>
              </a:rPr>
              <a:t>environments you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need </a:t>
            </a:r>
            <a:r>
              <a:rPr sz="2400" dirty="0">
                <a:latin typeface="Carlito"/>
                <a:cs typeface="Carlito"/>
              </a:rPr>
              <a:t>services </a:t>
            </a:r>
            <a:r>
              <a:rPr sz="2400" spc="-4" dirty="0">
                <a:latin typeface="Carlito"/>
                <a:cs typeface="Carlito"/>
              </a:rPr>
              <a:t>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1" dirty="0">
                <a:latin typeface="Carlito"/>
                <a:cs typeface="Carlito"/>
              </a:rPr>
              <a:t>registration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discovery</a:t>
            </a:r>
            <a:r>
              <a:rPr sz="1800" spc="-19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049" y="914400"/>
            <a:ext cx="378390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59" dirty="0"/>
              <a:t>Source </a:t>
            </a:r>
            <a:r>
              <a:rPr spc="-34" dirty="0"/>
              <a:t>of</a:t>
            </a:r>
            <a:r>
              <a:rPr spc="-248" dirty="0"/>
              <a:t> </a:t>
            </a:r>
            <a:r>
              <a:rPr spc="-64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21893" cy="240274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each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run </a:t>
            </a:r>
            <a:r>
              <a:rPr sz="2400" spc="-11" dirty="0">
                <a:latin typeface="Carlito"/>
                <a:cs typeface="Carlito"/>
              </a:rPr>
              <a:t>tests,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15" dirty="0">
                <a:latin typeface="Carlito"/>
                <a:cs typeface="Carlito"/>
              </a:rPr>
              <a:t>require </a:t>
            </a:r>
            <a:r>
              <a:rPr sz="2400" spc="-4" dirty="0">
                <a:latin typeface="Carlito"/>
                <a:cs typeface="Carlito"/>
              </a:rPr>
              <a:t>a  </a:t>
            </a:r>
            <a:r>
              <a:rPr sz="2400" spc="-11" dirty="0">
                <a:latin typeface="Carlito"/>
                <a:cs typeface="Carlito"/>
              </a:rPr>
              <a:t>source </a:t>
            </a:r>
            <a:r>
              <a:rPr sz="2400" spc="-4" dirty="0">
                <a:latin typeface="Carlito"/>
                <a:cs typeface="Carlito"/>
              </a:rPr>
              <a:t>of</a:t>
            </a:r>
            <a:r>
              <a:rPr sz="2400" spc="2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input.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input </a:t>
            </a:r>
            <a:r>
              <a:rPr sz="2400" spc="-8" dirty="0">
                <a:latin typeface="Carlito"/>
                <a:cs typeface="Carlito"/>
              </a:rPr>
              <a:t>can come</a:t>
            </a:r>
            <a:r>
              <a:rPr sz="2400" spc="53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from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harness or dynamic </a:t>
            </a:r>
            <a:r>
              <a:rPr sz="2400" spc="-8" dirty="0">
                <a:latin typeface="Carlito"/>
                <a:cs typeface="Carlito"/>
              </a:rPr>
              <a:t>workload</a:t>
            </a:r>
            <a:r>
              <a:rPr sz="2400" spc="-4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generator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live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users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by replaying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previously captured </a:t>
            </a:r>
            <a:r>
              <a:rPr sz="2400" dirty="0">
                <a:latin typeface="Carlito"/>
                <a:cs typeface="Carlito"/>
              </a:rPr>
              <a:t>input </a:t>
            </a: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live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users</a:t>
            </a:r>
            <a:r>
              <a:rPr sz="1800" spc="-8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794" y="762000"/>
            <a:ext cx="253041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05" dirty="0"/>
              <a:t>D</a:t>
            </a:r>
            <a:r>
              <a:rPr spc="-344" dirty="0"/>
              <a:t>a</a:t>
            </a:r>
            <a:r>
              <a:rPr spc="105" dirty="0"/>
              <a:t>t</a:t>
            </a:r>
            <a:r>
              <a:rPr spc="-307" dirty="0"/>
              <a:t>a</a:t>
            </a:r>
            <a:r>
              <a:rPr spc="-146" dirty="0"/>
              <a:t>b</a:t>
            </a:r>
            <a:r>
              <a:rPr spc="-319" dirty="0"/>
              <a:t>a</a:t>
            </a:r>
            <a:r>
              <a:rPr spc="-398" dirty="0"/>
              <a:t>s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365206" cy="24828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database </a:t>
            </a:r>
            <a:r>
              <a:rPr sz="2400" spc="-11" dirty="0">
                <a:latin typeface="Carlito"/>
                <a:cs typeface="Carlito"/>
              </a:rPr>
              <a:t>must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restored </a:t>
            </a:r>
            <a:r>
              <a:rPr sz="2400" spc="-8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tests must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repeatable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give </a:t>
            </a:r>
            <a:r>
              <a:rPr sz="2400" spc="-4" dirty="0">
                <a:latin typeface="Carlito"/>
                <a:cs typeface="Carlito"/>
              </a:rPr>
              <a:t>the same </a:t>
            </a:r>
            <a:r>
              <a:rPr sz="2400" spc="-8" dirty="0">
                <a:latin typeface="Carlito"/>
                <a:cs typeface="Carlito"/>
              </a:rPr>
              <a:t>results every </a:t>
            </a:r>
            <a:r>
              <a:rPr sz="2400" spc="-4" dirty="0">
                <a:latin typeface="Carlito"/>
                <a:cs typeface="Carlito"/>
              </a:rPr>
              <a:t>time  they </a:t>
            </a:r>
            <a:r>
              <a:rPr sz="2400" spc="-11" dirty="0">
                <a:latin typeface="Carlito"/>
                <a:cs typeface="Carlito"/>
              </a:rPr>
              <a:t>are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run.</a:t>
            </a:r>
            <a:endParaRPr sz="2400" dirty="0">
              <a:latin typeface="Carlito"/>
              <a:cs typeface="Carlito"/>
            </a:endParaRPr>
          </a:p>
          <a:p>
            <a:pPr marL="180975" marR="136208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given </a:t>
            </a:r>
            <a:r>
              <a:rPr sz="2400" spc="-15" dirty="0">
                <a:latin typeface="Carlito"/>
                <a:cs typeface="Carlito"/>
              </a:rPr>
              <a:t>test may </a:t>
            </a:r>
            <a:r>
              <a:rPr sz="2400" spc="-4" dirty="0">
                <a:latin typeface="Carlito"/>
                <a:cs typeface="Carlito"/>
              </a:rPr>
              <a:t>modify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database. </a:t>
            </a:r>
            <a:r>
              <a:rPr sz="2400" spc="-15" dirty="0">
                <a:latin typeface="Carlito"/>
                <a:cs typeface="Carlito"/>
              </a:rPr>
              <a:t>Restoring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database after </a:t>
            </a:r>
            <a:r>
              <a:rPr sz="2400" spc="-4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test </a:t>
            </a:r>
            <a:r>
              <a:rPr sz="2400" spc="-8" dirty="0">
                <a:latin typeface="Carlito"/>
                <a:cs typeface="Carlito"/>
              </a:rPr>
              <a:t>ensures that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4" dirty="0">
                <a:latin typeface="Carlito"/>
                <a:cs typeface="Carlito"/>
              </a:rPr>
              <a:t>of each </a:t>
            </a:r>
            <a:r>
              <a:rPr sz="2400" spc="-15" dirty="0">
                <a:latin typeface="Carlito"/>
                <a:cs typeface="Carlito"/>
              </a:rPr>
              <a:t>test  </a:t>
            </a:r>
            <a:r>
              <a:rPr sz="2400" spc="-8" dirty="0">
                <a:latin typeface="Carlito"/>
                <a:cs typeface="Carlito"/>
              </a:rPr>
              <a:t>begins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4" dirty="0">
                <a:latin typeface="Carlito"/>
                <a:cs typeface="Carlito"/>
              </a:rPr>
              <a:t>the same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state</a:t>
            </a:r>
            <a:r>
              <a:rPr sz="2100" spc="-19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307" y="685800"/>
            <a:ext cx="60960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0" dirty="0"/>
              <a:t>Configuration</a:t>
            </a:r>
            <a:r>
              <a:rPr spc="-281" dirty="0"/>
              <a:t> </a:t>
            </a:r>
            <a:r>
              <a:rPr spc="-229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868478" cy="245724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configuration parameter </a:t>
            </a:r>
            <a:r>
              <a:rPr sz="2400" spc="-4" dirty="0">
                <a:latin typeface="Carlito"/>
                <a:cs typeface="Carlito"/>
              </a:rPr>
              <a:t>is a </a:t>
            </a:r>
            <a:r>
              <a:rPr sz="2400" spc="-8" dirty="0">
                <a:latin typeface="Carlito"/>
                <a:cs typeface="Carlito"/>
              </a:rPr>
              <a:t>value that </a:t>
            </a:r>
            <a:r>
              <a:rPr sz="2400" spc="-4" dirty="0">
                <a:latin typeface="Carlito"/>
                <a:cs typeface="Carlito"/>
              </a:rPr>
              <a:t>is bound </a:t>
            </a:r>
            <a:r>
              <a:rPr sz="2400" spc="-11" dirty="0">
                <a:latin typeface="Carlito"/>
                <a:cs typeface="Carlito"/>
              </a:rPr>
              <a:t>at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runtime,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19" dirty="0">
                <a:latin typeface="Carlito"/>
                <a:cs typeface="Carlito"/>
              </a:rPr>
              <a:t>have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set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configuration</a:t>
            </a:r>
            <a:r>
              <a:rPr sz="2400" spc="158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  <a:p>
            <a:pPr marL="180975" marR="194309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configuration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8" dirty="0">
                <a:latin typeface="Carlito"/>
                <a:cs typeface="Carlito"/>
              </a:rPr>
              <a:t>vary </a:t>
            </a:r>
            <a:r>
              <a:rPr sz="2400" spc="-15" dirty="0">
                <a:latin typeface="Carlito"/>
                <a:cs typeface="Carlito"/>
              </a:rPr>
              <a:t>from environment </a:t>
            </a:r>
            <a:r>
              <a:rPr sz="2400" spc="-11" dirty="0">
                <a:latin typeface="Carlito"/>
                <a:cs typeface="Carlito"/>
              </a:rPr>
              <a:t>to  environment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838200"/>
            <a:ext cx="430091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External</a:t>
            </a:r>
            <a:r>
              <a:rPr spc="-270" dirty="0"/>
              <a:t> </a:t>
            </a:r>
            <a:r>
              <a:rPr spc="-25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54766" cy="354920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787718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External services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15" dirty="0">
                <a:latin typeface="Carlito"/>
                <a:cs typeface="Carlito"/>
              </a:rPr>
              <a:t>range from </a:t>
            </a:r>
            <a:r>
              <a:rPr sz="2400" spc="-4" dirty="0">
                <a:latin typeface="Carlito"/>
                <a:cs typeface="Carlito"/>
              </a:rPr>
              <a:t>a service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1" dirty="0">
                <a:latin typeface="Carlito"/>
                <a:cs typeface="Carlito"/>
              </a:rPr>
              <a:t>broadcasts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weather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one that </a:t>
            </a:r>
            <a:r>
              <a:rPr sz="2400" spc="-11" dirty="0">
                <a:latin typeface="Carlito"/>
                <a:cs typeface="Carlito"/>
              </a:rPr>
              <a:t>performs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authorization.</a:t>
            </a:r>
            <a:endParaRPr sz="2400" dirty="0">
              <a:latin typeface="Carlito"/>
              <a:cs typeface="Carlito"/>
            </a:endParaRPr>
          </a:p>
          <a:p>
            <a:pPr marL="180975" marR="347186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treatment </a:t>
            </a:r>
            <a:r>
              <a:rPr sz="2400" spc="-4" dirty="0">
                <a:latin typeface="Carlito"/>
                <a:cs typeface="Carlito"/>
              </a:rPr>
              <a:t>of these </a:t>
            </a:r>
            <a:r>
              <a:rPr sz="2400" spc="-8" dirty="0">
                <a:latin typeface="Carlito"/>
                <a:cs typeface="Carlito"/>
              </a:rPr>
              <a:t>external </a:t>
            </a:r>
            <a:r>
              <a:rPr sz="2400" spc="-4" dirty="0">
                <a:latin typeface="Carlito"/>
                <a:cs typeface="Carlito"/>
              </a:rPr>
              <a:t>services </a:t>
            </a:r>
            <a:r>
              <a:rPr sz="2400" spc="-8" dirty="0">
                <a:latin typeface="Carlito"/>
                <a:cs typeface="Carlito"/>
              </a:rPr>
              <a:t>depends </a:t>
            </a:r>
            <a:r>
              <a:rPr sz="2400" spc="-4" dirty="0">
                <a:latin typeface="Carlito"/>
                <a:cs typeface="Carlito"/>
              </a:rPr>
              <a:t>on which 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is in and whether the </a:t>
            </a:r>
            <a:r>
              <a:rPr sz="2400" spc="-8" dirty="0">
                <a:latin typeface="Carlito"/>
                <a:cs typeface="Carlito"/>
              </a:rPr>
              <a:t>external </a:t>
            </a:r>
            <a:r>
              <a:rPr sz="2400" spc="-4" dirty="0">
                <a:latin typeface="Carlito"/>
                <a:cs typeface="Carlito"/>
              </a:rPr>
              <a:t>service is  </a:t>
            </a:r>
            <a:r>
              <a:rPr sz="2400" spc="-11" dirty="0">
                <a:latin typeface="Carlito"/>
                <a:cs typeface="Carlito"/>
              </a:rPr>
              <a:t>read </a:t>
            </a:r>
            <a:r>
              <a:rPr sz="2400" spc="-8" dirty="0">
                <a:latin typeface="Carlito"/>
                <a:cs typeface="Carlito"/>
              </a:rPr>
              <a:t>only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read/write.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43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is </a:t>
            </a:r>
            <a:r>
              <a:rPr sz="2400" spc="-8" dirty="0">
                <a:latin typeface="Carlito"/>
                <a:cs typeface="Carlito"/>
              </a:rPr>
              <a:t>not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production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and the </a:t>
            </a:r>
            <a:r>
              <a:rPr sz="2400" spc="-11" dirty="0">
                <a:latin typeface="Carlito"/>
                <a:cs typeface="Carlito"/>
              </a:rPr>
              <a:t>external  </a:t>
            </a:r>
            <a:r>
              <a:rPr sz="2400" spc="-4" dirty="0">
                <a:latin typeface="Carlito"/>
                <a:cs typeface="Carlito"/>
              </a:rPr>
              <a:t>service is </a:t>
            </a:r>
            <a:r>
              <a:rPr sz="2400" spc="-8" dirty="0">
                <a:latin typeface="Carlito"/>
                <a:cs typeface="Carlito"/>
              </a:rPr>
              <a:t>read/write,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must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8" dirty="0">
                <a:latin typeface="Carlito"/>
                <a:cs typeface="Carlito"/>
              </a:rPr>
              <a:t>stubbed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mocked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838200"/>
            <a:ext cx="651671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Life </a:t>
            </a:r>
            <a:r>
              <a:rPr spc="-206" dirty="0"/>
              <a:t>cycle </a:t>
            </a:r>
            <a:r>
              <a:rPr spc="-34" dirty="0"/>
              <a:t>of </a:t>
            </a:r>
            <a:r>
              <a:rPr spc="-214" dirty="0"/>
              <a:t>an</a:t>
            </a:r>
            <a:r>
              <a:rPr spc="-559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5255896" cy="2024753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b="1" spc="-4" dirty="0">
                <a:latin typeface="Carlito"/>
                <a:cs typeface="Carlito"/>
              </a:rPr>
              <a:t>A</a:t>
            </a:r>
            <a:r>
              <a:rPr sz="2400" spc="-4" dirty="0">
                <a:latin typeface="Carlito"/>
                <a:cs typeface="Carlito"/>
              </a:rPr>
              <a:t>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has a </a:t>
            </a:r>
            <a:r>
              <a:rPr sz="2400" spc="-11" dirty="0">
                <a:latin typeface="Carlito"/>
                <a:cs typeface="Carlito"/>
              </a:rPr>
              <a:t>finite</a:t>
            </a:r>
            <a:r>
              <a:rPr sz="2400" spc="5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lifetime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Created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Used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Cleaned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up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8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Creation </a:t>
            </a:r>
            <a:r>
              <a:rPr sz="2400" spc="-4" dirty="0">
                <a:latin typeface="Carlito"/>
                <a:cs typeface="Carlito"/>
              </a:rPr>
              <a:t>and clean up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automated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93290"/>
            <a:ext cx="578786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Overview </a:t>
            </a:r>
            <a:r>
              <a:rPr spc="-34" dirty="0"/>
              <a:t>of </a:t>
            </a:r>
            <a:r>
              <a:rPr spc="-281" dirty="0"/>
              <a:t>a </a:t>
            </a:r>
            <a:r>
              <a:rPr spc="-143" dirty="0"/>
              <a:t>deployment</a:t>
            </a:r>
            <a:r>
              <a:rPr spc="-431" dirty="0"/>
              <a:t> </a:t>
            </a:r>
            <a:r>
              <a:rPr spc="-124" dirty="0"/>
              <a:t>pipeline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rlito"/>
                <a:cs typeface="Carlito"/>
              </a:rPr>
              <a:pPr marL="28575">
                <a:lnSpc>
                  <a:spcPts val="930"/>
                </a:lnSpc>
              </a:pPr>
              <a:t>3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176996"/>
            <a:ext cx="7586186" cy="4008629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238125" indent="-171450">
              <a:spcBef>
                <a:spcPts val="55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deployment pipeline </a:t>
            </a:r>
            <a:r>
              <a:rPr sz="2400" spc="-4" dirty="0">
                <a:latin typeface="Carlito"/>
                <a:cs typeface="Carlito"/>
              </a:rPr>
              <a:t>is the </a:t>
            </a:r>
            <a:r>
              <a:rPr sz="2400" spc="-8" dirty="0">
                <a:latin typeface="Carlito"/>
                <a:cs typeface="Carlito"/>
              </a:rPr>
              <a:t>sequence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actions </a:t>
            </a:r>
            <a:r>
              <a:rPr sz="2400" spc="-8" dirty="0">
                <a:latin typeface="Carlito"/>
                <a:cs typeface="Carlito"/>
              </a:rPr>
              <a:t>that move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write </a:t>
            </a:r>
            <a:r>
              <a:rPr sz="2400" spc="-15" dirty="0">
                <a:latin typeface="Carlito"/>
                <a:cs typeface="Carlito"/>
              </a:rPr>
              <a:t>into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11" dirty="0">
                <a:latin typeface="Carlito"/>
                <a:cs typeface="Carlito"/>
              </a:rPr>
              <a:t>present </a:t>
            </a:r>
            <a:r>
              <a:rPr sz="2400" spc="-4" dirty="0">
                <a:latin typeface="Carlito"/>
                <a:cs typeface="Carlito"/>
              </a:rPr>
              <a:t>it as </a:t>
            </a:r>
            <a:r>
              <a:rPr sz="2400" spc="-15" dirty="0">
                <a:latin typeface="Carlito"/>
                <a:cs typeface="Carlito"/>
              </a:rPr>
              <a:t>four stages </a:t>
            </a:r>
            <a:r>
              <a:rPr sz="2400" spc="-4" dirty="0">
                <a:latin typeface="Carlito"/>
                <a:cs typeface="Carlito"/>
              </a:rPr>
              <a:t>– </a:t>
            </a:r>
            <a:r>
              <a:rPr sz="2400" spc="-11" dirty="0">
                <a:latin typeface="Carlito"/>
                <a:cs typeface="Carlito"/>
              </a:rPr>
              <a:t>development, integration, </a:t>
            </a:r>
            <a:r>
              <a:rPr sz="2400" spc="-8" dirty="0">
                <a:latin typeface="Carlito"/>
                <a:cs typeface="Carlito"/>
              </a:rPr>
              <a:t>staging,  </a:t>
            </a:r>
            <a:r>
              <a:rPr sz="2400" spc="-11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26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Integration </a:t>
            </a:r>
            <a:r>
              <a:rPr sz="2400" spc="-4" dirty="0">
                <a:latin typeface="Carlito"/>
                <a:cs typeface="Carlito"/>
              </a:rPr>
              <a:t>is also called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build.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240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Organizations </a:t>
            </a:r>
            <a:r>
              <a:rPr sz="2400" spc="-8" dirty="0">
                <a:latin typeface="Carlito"/>
                <a:cs typeface="Carlito"/>
              </a:rPr>
              <a:t>vary </a:t>
            </a:r>
            <a:r>
              <a:rPr sz="2400" spc="-4" dirty="0">
                <a:latin typeface="Carlito"/>
                <a:cs typeface="Carlito"/>
              </a:rPr>
              <a:t>these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stages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Some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spc="-4" dirty="0">
                <a:latin typeface="Carlito"/>
                <a:cs typeface="Carlito"/>
              </a:rPr>
              <a:t>no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staging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Some </a:t>
            </a:r>
            <a:r>
              <a:rPr sz="2400" spc="-8" dirty="0">
                <a:latin typeface="Carlito"/>
                <a:cs typeface="Carlito"/>
              </a:rPr>
              <a:t>hage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8" dirty="0">
                <a:latin typeface="Carlito"/>
                <a:cs typeface="Carlito"/>
              </a:rPr>
              <a:t>staging</a:t>
            </a:r>
            <a:endParaRPr sz="2400" dirty="0">
              <a:latin typeface="Carlito"/>
              <a:cs typeface="Carlito"/>
            </a:endParaRPr>
          </a:p>
          <a:p>
            <a:pPr marL="180975" marR="635318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stage </a:t>
            </a:r>
            <a:r>
              <a:rPr sz="2400" spc="-4" dirty="0">
                <a:latin typeface="Carlito"/>
                <a:cs typeface="Carlito"/>
              </a:rPr>
              <a:t>has a </a:t>
            </a:r>
            <a:r>
              <a:rPr sz="2400" spc="-15" dirty="0">
                <a:latin typeface="Carlito"/>
                <a:cs typeface="Carlito"/>
              </a:rPr>
              <a:t>separate environment—separated from </a:t>
            </a:r>
            <a:r>
              <a:rPr sz="2400" spc="-8" dirty="0">
                <a:latin typeface="Carlito"/>
                <a:cs typeface="Carlito"/>
              </a:rPr>
              <a:t>other  </a:t>
            </a:r>
            <a:r>
              <a:rPr sz="2400" spc="-11" dirty="0">
                <a:latin typeface="Carlito"/>
                <a:cs typeface="Carlito"/>
              </a:rPr>
              <a:t>environments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38200"/>
            <a:ext cx="314315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41" dirty="0"/>
              <a:t>C</a:t>
            </a:r>
            <a:r>
              <a:rPr spc="-23" dirty="0"/>
              <a:t>r</a:t>
            </a:r>
            <a:r>
              <a:rPr spc="-236" dirty="0"/>
              <a:t>e</a:t>
            </a:r>
            <a:r>
              <a:rPr spc="-344" dirty="0"/>
              <a:t>a</a:t>
            </a:r>
            <a:r>
              <a:rPr spc="116" dirty="0"/>
              <a:t>t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473666" cy="161598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creation </a:t>
            </a:r>
            <a:r>
              <a:rPr sz="2400" spc="-4" dirty="0">
                <a:latin typeface="Carlito"/>
                <a:cs typeface="Carlito"/>
              </a:rPr>
              <a:t>of an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triggered </a:t>
            </a:r>
            <a:r>
              <a:rPr sz="2400" spc="-11" dirty="0">
                <a:latin typeface="Carlito"/>
                <a:cs typeface="Carlito"/>
              </a:rPr>
              <a:t>by </a:t>
            </a:r>
            <a:r>
              <a:rPr sz="2400" spc="-4" dirty="0">
                <a:latin typeface="Carlito"/>
                <a:cs typeface="Carlito"/>
              </a:rPr>
              <a:t>some</a:t>
            </a:r>
            <a:r>
              <a:rPr sz="2400" spc="12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</a:t>
            </a:r>
            <a:r>
              <a:rPr lang="en-US" sz="2400" spc="-8" dirty="0">
                <a:latin typeface="Carlito"/>
                <a:cs typeface="Carlito"/>
              </a:rPr>
              <a:t>v</a:t>
            </a:r>
            <a:r>
              <a:rPr sz="2400" spc="-8" dirty="0">
                <a:latin typeface="Carlito"/>
                <a:cs typeface="Carlito"/>
              </a:rPr>
              <a:t>ent.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Which </a:t>
            </a:r>
            <a:r>
              <a:rPr sz="2400" spc="-11" dirty="0">
                <a:latin typeface="Carlito"/>
                <a:cs typeface="Carlito"/>
              </a:rPr>
              <a:t>event </a:t>
            </a:r>
            <a:r>
              <a:rPr sz="2400" spc="-8" dirty="0">
                <a:latin typeface="Carlito"/>
                <a:cs typeface="Carlito"/>
              </a:rPr>
              <a:t>depends </a:t>
            </a:r>
            <a:r>
              <a:rPr sz="2400" spc="-4" dirty="0">
                <a:latin typeface="Carlito"/>
                <a:cs typeface="Carlito"/>
              </a:rPr>
              <a:t>on 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the</a:t>
            </a:r>
            <a:r>
              <a:rPr sz="2400" spc="19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environment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786683"/>
            <a:ext cx="58673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9" dirty="0"/>
              <a:t>Actions </a:t>
            </a:r>
            <a:r>
              <a:rPr spc="-34" dirty="0"/>
              <a:t>of </a:t>
            </a:r>
            <a:r>
              <a:rPr spc="-64" dirty="0"/>
              <a:t>the </a:t>
            </a:r>
            <a:r>
              <a:rPr spc="-158" dirty="0"/>
              <a:t>create</a:t>
            </a:r>
            <a:r>
              <a:rPr spc="-679" dirty="0"/>
              <a:t> </a:t>
            </a:r>
            <a:r>
              <a:rPr spc="-165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22783" cy="295481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a VM or </a:t>
            </a:r>
            <a:r>
              <a:rPr sz="2400" spc="-11" dirty="0">
                <a:latin typeface="Carlito"/>
                <a:cs typeface="Carlito"/>
              </a:rPr>
              <a:t>container </a:t>
            </a:r>
            <a:r>
              <a:rPr sz="2400" spc="-4" dirty="0">
                <a:latin typeface="Carlito"/>
                <a:cs typeface="Carlito"/>
              </a:rPr>
              <a:t>loaded with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9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software.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a load </a:t>
            </a:r>
            <a:r>
              <a:rPr sz="2400" spc="-26" dirty="0">
                <a:latin typeface="Carlito"/>
                <a:cs typeface="Carlito"/>
              </a:rPr>
              <a:t>balancer. </a:t>
            </a:r>
            <a:r>
              <a:rPr sz="2400" spc="-4" dirty="0">
                <a:latin typeface="Carlito"/>
                <a:cs typeface="Carlito"/>
              </a:rPr>
              <a:t>The load balancer is 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8" dirty="0">
                <a:latin typeface="Carlito"/>
                <a:cs typeface="Carlito"/>
              </a:rPr>
              <a:t>VM </a:t>
            </a:r>
            <a:r>
              <a:rPr sz="2400" spc="-4" dirty="0">
                <a:latin typeface="Carlito"/>
                <a:cs typeface="Carlito"/>
              </a:rPr>
              <a:t>or is  </a:t>
            </a:r>
            <a:r>
              <a:rPr sz="2400" spc="-8" dirty="0">
                <a:latin typeface="Carlito"/>
                <a:cs typeface="Carlito"/>
              </a:rPr>
              <a:t>allocated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PaaS </a:t>
            </a:r>
            <a:r>
              <a:rPr sz="2400" dirty="0">
                <a:latin typeface="Carlito"/>
                <a:cs typeface="Carlito"/>
              </a:rPr>
              <a:t>or </a:t>
            </a:r>
            <a:r>
              <a:rPr sz="2400" spc="-4" dirty="0">
                <a:latin typeface="Carlito"/>
                <a:cs typeface="Carlito"/>
              </a:rPr>
              <a:t>service</a:t>
            </a:r>
            <a:r>
              <a:rPr sz="2400" spc="6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mesh.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test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harness.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Initialize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database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5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11" dirty="0">
                <a:latin typeface="Carlito"/>
                <a:cs typeface="Carlito"/>
              </a:rPr>
              <a:t>environment-dependent configuration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762000"/>
            <a:ext cx="333546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19" dirty="0"/>
              <a:t>U</a:t>
            </a:r>
            <a:r>
              <a:rPr spc="-398" dirty="0"/>
              <a:t>s</a:t>
            </a:r>
            <a:r>
              <a:rPr spc="-307" dirty="0"/>
              <a:t>a</a:t>
            </a:r>
            <a:r>
              <a:rPr spc="-338" dirty="0"/>
              <a:t>g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959441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Usage will </a:t>
            </a:r>
            <a:r>
              <a:rPr sz="2400" spc="-8" dirty="0">
                <a:latin typeface="Carlito"/>
                <a:cs typeface="Carlito"/>
              </a:rPr>
              <a:t>vary depending </a:t>
            </a:r>
            <a:r>
              <a:rPr sz="2400" spc="-4" dirty="0">
                <a:latin typeface="Carlito"/>
                <a:cs typeface="Carlito"/>
              </a:rPr>
              <a:t>on 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the</a:t>
            </a:r>
            <a:r>
              <a:rPr sz="2400" spc="127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838200"/>
            <a:ext cx="248354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6" dirty="0"/>
              <a:t>Clean</a:t>
            </a:r>
            <a:r>
              <a:rPr spc="-304" dirty="0"/>
              <a:t> </a:t>
            </a:r>
            <a:r>
              <a:rPr spc="-13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94295" cy="131077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Save any persistent </a:t>
            </a:r>
            <a:r>
              <a:rPr sz="2400" spc="-8" dirty="0">
                <a:latin typeface="Carlito"/>
                <a:cs typeface="Carlito"/>
              </a:rPr>
              <a:t>artifacts </a:t>
            </a:r>
            <a:r>
              <a:rPr sz="2400" spc="-11" dirty="0">
                <a:latin typeface="Carlito"/>
                <a:cs typeface="Carlito"/>
              </a:rPr>
              <a:t>created by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11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Adjust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4" dirty="0">
                <a:latin typeface="Carlito"/>
                <a:cs typeface="Carlito"/>
              </a:rPr>
              <a:t>necessary</a:t>
            </a:r>
            <a:r>
              <a:rPr sz="2400" spc="7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Remove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resources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created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76038"/>
            <a:ext cx="653986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165" dirty="0"/>
              <a:t>Variations</a:t>
            </a:r>
            <a:endParaRPr spc="-158" dirty="0"/>
          </a:p>
        </p:txBody>
      </p:sp>
      <p:sp>
        <p:nvSpPr>
          <p:cNvPr id="3" name="object 3"/>
          <p:cNvSpPr txBox="1"/>
          <p:nvPr/>
        </p:nvSpPr>
        <p:spPr>
          <a:xfrm>
            <a:off x="612695" y="1769366"/>
            <a:ext cx="7752874" cy="374836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Other variations</a:t>
            </a:r>
            <a:r>
              <a:rPr lang="en-US" sz="2400" spc="-8" dirty="0">
                <a:latin typeface="Carlito"/>
                <a:cs typeface="Carlito"/>
              </a:rPr>
              <a:t> on the pipeline stages</a:t>
            </a:r>
            <a:r>
              <a:rPr sz="2400" spc="23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include</a:t>
            </a:r>
            <a:endParaRPr sz="2400" dirty="0">
              <a:latin typeface="Carlito"/>
              <a:cs typeface="Carlito"/>
            </a:endParaRPr>
          </a:p>
          <a:p>
            <a:pPr marL="523875" marR="171450" lvl="1" indent="-171450" algn="just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9" dirty="0">
                <a:latin typeface="Carlito"/>
                <a:cs typeface="Carlito"/>
              </a:rPr>
              <a:t>Test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complete </a:t>
            </a:r>
            <a:r>
              <a:rPr sz="2400" dirty="0">
                <a:latin typeface="Carlito"/>
                <a:cs typeface="Carlito"/>
              </a:rPr>
              <a:t>service in the </a:t>
            </a:r>
            <a:r>
              <a:rPr sz="2400" spc="-8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stage </a:t>
            </a:r>
            <a:r>
              <a:rPr sz="2400" spc="-11" dirty="0">
                <a:latin typeface="Carlito"/>
                <a:cs typeface="Carlito"/>
              </a:rPr>
              <a:t>(rather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8" dirty="0">
                <a:latin typeface="Carlito"/>
                <a:cs typeface="Carlito"/>
              </a:rPr>
              <a:t>just your own  </a:t>
            </a:r>
            <a:r>
              <a:rPr sz="2400" spc="-4" dirty="0">
                <a:latin typeface="Carlito"/>
                <a:cs typeface="Carlito"/>
              </a:rPr>
              <a:t>module), </a:t>
            </a:r>
            <a:r>
              <a:rPr sz="2400" dirty="0">
                <a:latin typeface="Carlito"/>
                <a:cs typeface="Carlito"/>
              </a:rPr>
              <a:t>and then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entire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(</a:t>
            </a:r>
            <a:r>
              <a:rPr lang="en-US" sz="2400" spc="-8" dirty="0">
                <a:latin typeface="Carlito"/>
                <a:cs typeface="Carlito"/>
              </a:rPr>
              <a:t>your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11" dirty="0">
                <a:latin typeface="Carlito"/>
                <a:cs typeface="Carlito"/>
              </a:rPr>
              <a:t>integrated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4" dirty="0">
                <a:latin typeface="Carlito"/>
                <a:cs typeface="Carlito"/>
              </a:rPr>
              <a:t>other  </a:t>
            </a:r>
            <a:r>
              <a:rPr sz="2400" dirty="0">
                <a:latin typeface="Carlito"/>
                <a:cs typeface="Carlito"/>
              </a:rPr>
              <a:t>services) in 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stage.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Quality </a:t>
            </a:r>
            <a:r>
              <a:rPr sz="2400" spc="-8" dirty="0">
                <a:latin typeface="Carlito"/>
                <a:cs typeface="Carlito"/>
              </a:rPr>
              <a:t>testing that </a:t>
            </a:r>
            <a:r>
              <a:rPr sz="2400" spc="-11" dirty="0">
                <a:latin typeface="Carlito"/>
                <a:cs typeface="Carlito"/>
              </a:rPr>
              <a:t>we </a:t>
            </a:r>
            <a:r>
              <a:rPr sz="2400" spc="-4" dirty="0">
                <a:latin typeface="Carlito"/>
                <a:cs typeface="Carlito"/>
              </a:rPr>
              <a:t>describe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staging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performed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step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 </a:t>
            </a:r>
            <a:r>
              <a:rPr sz="2400" spc="-15" dirty="0">
                <a:latin typeface="Carlito"/>
                <a:cs typeface="Carlito"/>
              </a:rPr>
              <a:t>stage </a:t>
            </a:r>
            <a:r>
              <a:rPr sz="2400" spc="-4" dirty="0">
                <a:latin typeface="Carlito"/>
                <a:cs typeface="Carlito"/>
              </a:rPr>
              <a:t>might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“typical” </a:t>
            </a:r>
            <a:r>
              <a:rPr sz="2400" spc="-8" dirty="0">
                <a:latin typeface="Carlito"/>
                <a:cs typeface="Carlito"/>
              </a:rPr>
              <a:t>customer </a:t>
            </a:r>
            <a:r>
              <a:rPr sz="2400" spc="-4" dirty="0">
                <a:latin typeface="Carlito"/>
                <a:cs typeface="Carlito"/>
              </a:rPr>
              <a:t>use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cases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8" dirty="0">
                <a:latin typeface="Carlito"/>
                <a:cs typeface="Carlito"/>
              </a:rPr>
              <a:t>staging environments </a:t>
            </a:r>
            <a:r>
              <a:rPr sz="2400" spc="-11" dirty="0">
                <a:latin typeface="Carlito"/>
                <a:cs typeface="Carlito"/>
              </a:rPr>
              <a:t>exist </a:t>
            </a:r>
            <a:r>
              <a:rPr sz="2400" spc="-15" dirty="0">
                <a:latin typeface="Carlito"/>
                <a:cs typeface="Carlito"/>
              </a:rPr>
              <a:t>for different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purposes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377589" cy="1583285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95764" marR="3810" indent="-386715" algn="just">
              <a:spcBef>
                <a:spcPts val="326"/>
              </a:spcBef>
              <a:buAutoNum type="arabicPeriod"/>
              <a:tabLst>
                <a:tab pos="396240" algn="l"/>
              </a:tabLst>
            </a:pPr>
            <a:r>
              <a:rPr sz="2400" spc="-26" dirty="0">
                <a:latin typeface="Carlito"/>
                <a:cs typeface="Carlito"/>
              </a:rPr>
              <a:t>Would </a:t>
            </a:r>
            <a:r>
              <a:rPr sz="2400" spc="-71" dirty="0">
                <a:latin typeface="Carlito"/>
                <a:cs typeface="Carlito"/>
              </a:rPr>
              <a:t>UAT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8" dirty="0">
                <a:latin typeface="Carlito"/>
                <a:cs typeface="Carlito"/>
              </a:rPr>
              <a:t>done </a:t>
            </a:r>
            <a:r>
              <a:rPr sz="2400" spc="-4" dirty="0">
                <a:latin typeface="Carlito"/>
                <a:cs typeface="Carlito"/>
              </a:rPr>
              <a:t>in 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8" dirty="0">
                <a:latin typeface="Carlito"/>
                <a:cs typeface="Carlito"/>
              </a:rPr>
              <a:t>or 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normal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environment? </a:t>
            </a:r>
            <a:r>
              <a:rPr sz="2400" spc="-8" dirty="0">
                <a:latin typeface="Carlito"/>
                <a:cs typeface="Carlito"/>
              </a:rPr>
              <a:t>How would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4" dirty="0">
                <a:latin typeface="Carlito"/>
                <a:cs typeface="Carlito"/>
              </a:rPr>
              <a:t>do </a:t>
            </a:r>
            <a:r>
              <a:rPr sz="2400" spc="-71" dirty="0">
                <a:latin typeface="Carlito"/>
                <a:cs typeface="Carlito"/>
              </a:rPr>
              <a:t>UAT </a:t>
            </a:r>
            <a:r>
              <a:rPr sz="2400" spc="-11" dirty="0">
                <a:latin typeface="Carlito"/>
                <a:cs typeface="Carlito"/>
              </a:rPr>
              <a:t>testing  </a:t>
            </a:r>
            <a:r>
              <a:rPr sz="2400" spc="-4" dirty="0">
                <a:latin typeface="Carlito"/>
                <a:cs typeface="Carlito"/>
              </a:rPr>
              <a:t>with </a:t>
            </a:r>
            <a:r>
              <a:rPr sz="2400" spc="-11" dirty="0">
                <a:latin typeface="Carlito"/>
                <a:cs typeface="Carlito"/>
              </a:rPr>
              <a:t>real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users?</a:t>
            </a:r>
            <a:endParaRPr sz="2400" dirty="0">
              <a:latin typeface="Carlito"/>
              <a:cs typeface="Carlito"/>
            </a:endParaRPr>
          </a:p>
          <a:p>
            <a:pPr marL="395764" indent="-386715" algn="just">
              <a:spcBef>
                <a:spcPts val="503"/>
              </a:spcBef>
              <a:buAutoNum type="arabicPeriod"/>
              <a:tabLst>
                <a:tab pos="396240" algn="l"/>
              </a:tabLst>
            </a:pPr>
            <a:r>
              <a:rPr sz="2400" spc="-11" dirty="0">
                <a:latin typeface="Carlito"/>
                <a:cs typeface="Carlito"/>
              </a:rPr>
              <a:t>Where </a:t>
            </a:r>
            <a:r>
              <a:rPr sz="2400" spc="-4" dirty="0">
                <a:latin typeface="Carlito"/>
                <a:cs typeface="Carlito"/>
              </a:rPr>
              <a:t>does 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5" dirty="0">
                <a:latin typeface="Carlito"/>
                <a:cs typeface="Carlito"/>
              </a:rPr>
              <a:t>test </a:t>
            </a:r>
            <a:r>
              <a:rPr sz="2400" spc="-8" dirty="0">
                <a:latin typeface="Carlito"/>
                <a:cs typeface="Carlito"/>
              </a:rPr>
              <a:t>database come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100" spc="-15" dirty="0">
                <a:latin typeface="Carlito"/>
                <a:cs typeface="Carlito"/>
              </a:rPr>
              <a:t>?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232" y="9906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3" y="2137381"/>
            <a:ext cx="5070063" cy="334979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3200" spc="-8" dirty="0">
                <a:latin typeface="Carlito"/>
                <a:cs typeface="Carlito"/>
              </a:rPr>
              <a:t>Overview</a:t>
            </a:r>
            <a:endParaRPr sz="32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3200" spc="-15" dirty="0">
                <a:latin typeface="Carlito"/>
                <a:cs typeface="Carlito"/>
              </a:rPr>
              <a:t>Environments</a:t>
            </a:r>
            <a:endParaRPr sz="32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3200" b="1" spc="-11" dirty="0">
                <a:latin typeface="Carlito"/>
                <a:cs typeface="Carlito"/>
              </a:rPr>
              <a:t>Development</a:t>
            </a:r>
            <a:r>
              <a:rPr sz="3200" b="1" spc="11" dirty="0">
                <a:latin typeface="Carlito"/>
                <a:cs typeface="Carlito"/>
              </a:rPr>
              <a:t> </a:t>
            </a:r>
            <a:r>
              <a:rPr sz="3200" b="1" spc="-11" dirty="0">
                <a:latin typeface="Carlito"/>
                <a:cs typeface="Carlito"/>
              </a:rPr>
              <a:t>environment</a:t>
            </a:r>
            <a:endParaRPr sz="32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3200" spc="-11" dirty="0">
                <a:latin typeface="Carlito"/>
                <a:cs typeface="Carlito"/>
              </a:rPr>
              <a:t>Integration</a:t>
            </a:r>
            <a:r>
              <a:rPr sz="3200" spc="-26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environment</a:t>
            </a:r>
            <a:endParaRPr sz="32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3200" spc="-8" dirty="0">
                <a:latin typeface="Carlito"/>
                <a:cs typeface="Carlito"/>
              </a:rPr>
              <a:t>Staging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environment</a:t>
            </a:r>
            <a:endParaRPr sz="32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3200" spc="-8" dirty="0">
                <a:latin typeface="Carlito"/>
                <a:cs typeface="Carlito"/>
              </a:rPr>
              <a:t>Deployment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340" y="381000"/>
            <a:ext cx="445531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Development</a:t>
            </a:r>
            <a:r>
              <a:rPr spc="-278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981200"/>
            <a:ext cx="7579519" cy="406377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53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working </a:t>
            </a:r>
            <a:r>
              <a:rPr sz="2400" spc="-4" dirty="0">
                <a:latin typeface="Carlito"/>
                <a:cs typeface="Carlito"/>
              </a:rPr>
              <a:t>on a </a:t>
            </a:r>
            <a:r>
              <a:rPr sz="2400" spc="-8" dirty="0">
                <a:latin typeface="Carlito"/>
                <a:cs typeface="Carlito"/>
              </a:rPr>
              <a:t>single</a:t>
            </a:r>
            <a:r>
              <a:rPr sz="2400" spc="83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module.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8" dirty="0">
                <a:latin typeface="Carlito"/>
                <a:cs typeface="Carlito"/>
              </a:rPr>
              <a:t>represent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new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</a:t>
            </a:r>
          </a:p>
          <a:p>
            <a:pPr marL="575310" lvl="1" indent="-223361">
              <a:spcBef>
                <a:spcPts val="164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maintenance 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8" dirty="0">
                <a:latin typeface="Carlito"/>
                <a:cs typeface="Carlito"/>
              </a:rPr>
              <a:t>existing</a:t>
            </a:r>
            <a:r>
              <a:rPr sz="2400" spc="-56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service.</a:t>
            </a: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53" dirty="0">
                <a:latin typeface="Carlito"/>
                <a:cs typeface="Carlito"/>
              </a:rPr>
              <a:t>You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15" dirty="0">
                <a:latin typeface="Carlito"/>
                <a:cs typeface="Carlito"/>
              </a:rPr>
              <a:t>interact </a:t>
            </a:r>
            <a:r>
              <a:rPr sz="2400" spc="-4" dirty="0">
                <a:latin typeface="Carlito"/>
                <a:cs typeface="Carlito"/>
              </a:rPr>
              <a:t>with the </a:t>
            </a:r>
            <a:r>
              <a:rPr sz="2400" spc="-15" dirty="0">
                <a:latin typeface="Carlito"/>
                <a:cs typeface="Carlito"/>
              </a:rPr>
              <a:t>version control </a:t>
            </a:r>
            <a:r>
              <a:rPr sz="2400" spc="-23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and an</a:t>
            </a:r>
            <a:r>
              <a:rPr sz="2400" spc="18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IDE</a:t>
            </a:r>
            <a:endParaRPr sz="2400" dirty="0">
              <a:latin typeface="Carlito"/>
              <a:cs typeface="Carlito"/>
            </a:endParaRPr>
          </a:p>
          <a:p>
            <a:pPr marL="180975" marR="138113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There </a:t>
            </a:r>
            <a:r>
              <a:rPr sz="2400" spc="-4" dirty="0">
                <a:latin typeface="Carlito"/>
                <a:cs typeface="Carlito"/>
              </a:rPr>
              <a:t>is a </a:t>
            </a:r>
            <a:r>
              <a:rPr sz="2400" spc="-11" dirty="0">
                <a:latin typeface="Carlito"/>
                <a:cs typeface="Carlito"/>
              </a:rPr>
              <a:t>branch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15" dirty="0">
                <a:latin typeface="Carlito"/>
                <a:cs typeface="Carlito"/>
              </a:rPr>
              <a:t>control </a:t>
            </a:r>
            <a:r>
              <a:rPr sz="2400" spc="-23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where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9" dirty="0">
                <a:latin typeface="Carlito"/>
                <a:cs typeface="Carlito"/>
              </a:rPr>
              <a:t>keep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developing.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be newly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created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spc="-8" dirty="0">
                <a:latin typeface="Carlito"/>
                <a:cs typeface="Carlito"/>
              </a:rPr>
              <a:t>checked </a:t>
            </a:r>
            <a:r>
              <a:rPr sz="2400" spc="-4" dirty="0">
                <a:latin typeface="Carlito"/>
                <a:cs typeface="Carlito"/>
              </a:rPr>
              <a:t>out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8" dirty="0">
                <a:latin typeface="Carlito"/>
                <a:cs typeface="Carlito"/>
              </a:rPr>
              <a:t>existing</a:t>
            </a:r>
            <a:r>
              <a:rPr sz="2400" spc="-3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branch.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Either one </a:t>
            </a:r>
            <a:r>
              <a:rPr sz="2400" spc="-4" dirty="0">
                <a:latin typeface="Carlito"/>
                <a:cs typeface="Carlito"/>
              </a:rPr>
              <a:t>of these activities is the trigger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9" dirty="0">
                <a:latin typeface="Carlito"/>
                <a:cs typeface="Carlito"/>
              </a:rPr>
              <a:t>execute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create</a:t>
            </a:r>
            <a:r>
              <a:rPr sz="2400" spc="18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step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588883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Development </a:t>
            </a:r>
            <a:r>
              <a:rPr spc="-135" dirty="0"/>
              <a:t>environment </a:t>
            </a:r>
            <a:r>
              <a:rPr spc="-191" dirty="0"/>
              <a:t>–</a:t>
            </a:r>
            <a:r>
              <a:rPr spc="-401" dirty="0"/>
              <a:t> </a:t>
            </a:r>
            <a:r>
              <a:rPr spc="-158" dirty="0"/>
              <a:t>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39063" cy="3150894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lnSpc>
                <a:spcPct val="90000"/>
              </a:lnSpc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loads the VM or </a:t>
            </a:r>
            <a:r>
              <a:rPr sz="2400" spc="-11" dirty="0">
                <a:latin typeface="Carlito"/>
                <a:cs typeface="Carlito"/>
              </a:rPr>
              <a:t>container </a:t>
            </a:r>
            <a:r>
              <a:rPr sz="2400" spc="-4" dirty="0">
                <a:latin typeface="Carlito"/>
                <a:cs typeface="Carlito"/>
              </a:rPr>
              <a:t>with the </a:t>
            </a:r>
            <a:r>
              <a:rPr sz="2400" spc="-11" dirty="0">
                <a:latin typeface="Carlito"/>
                <a:cs typeface="Carlito"/>
              </a:rPr>
              <a:t>software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4" dirty="0">
                <a:latin typeface="Carlito"/>
                <a:cs typeface="Carlito"/>
              </a:rPr>
              <a:t>need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your  </a:t>
            </a:r>
            <a:r>
              <a:rPr sz="2400" spc="-4" dirty="0">
                <a:latin typeface="Carlito"/>
                <a:cs typeface="Carlito"/>
              </a:rPr>
              <a:t>module, which includes </a:t>
            </a:r>
            <a:r>
              <a:rPr sz="2400" spc="-11" dirty="0">
                <a:latin typeface="Carlito"/>
                <a:cs typeface="Carlito"/>
              </a:rPr>
              <a:t>operating </a:t>
            </a:r>
            <a:r>
              <a:rPr sz="2400" spc="-19" dirty="0">
                <a:latin typeface="Carlito"/>
                <a:cs typeface="Carlito"/>
              </a:rPr>
              <a:t>system, </a:t>
            </a:r>
            <a:r>
              <a:rPr sz="2400" spc="-8" dirty="0">
                <a:latin typeface="Carlito"/>
                <a:cs typeface="Carlito"/>
              </a:rPr>
              <a:t>libraries,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dependent  </a:t>
            </a:r>
            <a:r>
              <a:rPr sz="2400" spc="-4" dirty="0">
                <a:latin typeface="Carlito"/>
                <a:cs typeface="Carlito"/>
              </a:rPr>
              <a:t>modules.</a:t>
            </a:r>
            <a:endParaRPr sz="2400" dirty="0">
              <a:latin typeface="Carlito"/>
              <a:cs typeface="Carlito"/>
            </a:endParaRPr>
          </a:p>
          <a:p>
            <a:pPr marL="180975" marR="160972" indent="-171450">
              <a:lnSpc>
                <a:spcPts val="2273"/>
              </a:lnSpc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IDE should be </a:t>
            </a:r>
            <a:r>
              <a:rPr sz="2400" spc="-8" dirty="0">
                <a:latin typeface="Carlito"/>
                <a:cs typeface="Carlito"/>
              </a:rPr>
              <a:t>set </a:t>
            </a:r>
            <a:r>
              <a:rPr sz="2400" spc="-4" dirty="0">
                <a:latin typeface="Carlito"/>
                <a:cs typeface="Carlito"/>
              </a:rPr>
              <a:t>up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use this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as the </a:t>
            </a:r>
            <a:r>
              <a:rPr sz="2400" spc="-8" dirty="0">
                <a:latin typeface="Carlito"/>
                <a:cs typeface="Carlito"/>
              </a:rPr>
              <a:t>destination 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its</a:t>
            </a:r>
            <a:r>
              <a:rPr sz="2400" spc="2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activities:</a:t>
            </a:r>
            <a:endParaRPr sz="2400" dirty="0">
              <a:latin typeface="Carlito"/>
              <a:cs typeface="Carlito"/>
            </a:endParaRPr>
          </a:p>
          <a:p>
            <a:pPr marL="180975" marR="540544" indent="-171450">
              <a:lnSpc>
                <a:spcPct val="90000"/>
              </a:lnSpc>
              <a:spcBef>
                <a:spcPts val="70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When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compile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8" dirty="0">
                <a:latin typeface="Carlito"/>
                <a:cs typeface="Carlito"/>
              </a:rPr>
              <a:t>new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8" dirty="0">
                <a:latin typeface="Carlito"/>
                <a:cs typeface="Carlito"/>
              </a:rPr>
              <a:t>changed code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4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executable  form, </a:t>
            </a:r>
            <a:r>
              <a:rPr sz="2400" spc="-4" dirty="0">
                <a:latin typeface="Carlito"/>
                <a:cs typeface="Carlito"/>
              </a:rPr>
              <a:t>the IDE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place the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artifacts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so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can begin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testing</a:t>
            </a:r>
            <a:r>
              <a:rPr sz="21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182" y="893810"/>
            <a:ext cx="650176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Workflow </a:t>
            </a:r>
            <a:r>
              <a:rPr spc="-68" dirty="0"/>
              <a:t>in </a:t>
            </a:r>
            <a:r>
              <a:rPr spc="-153" dirty="0"/>
              <a:t>development</a:t>
            </a:r>
            <a:r>
              <a:rPr spc="-544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1134862" y="2325475"/>
            <a:ext cx="5651066" cy="3142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46" y="762000"/>
            <a:ext cx="515350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5" dirty="0"/>
              <a:t>Deployment</a:t>
            </a:r>
            <a:r>
              <a:rPr spc="-270" dirty="0"/>
              <a:t> </a:t>
            </a:r>
            <a:r>
              <a:rPr spc="-124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8761" y="5677357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3282" y="2583895"/>
            <a:ext cx="6983438" cy="2227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226E63-541D-8545-A587-9A9CCCBE9450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2964" y="990600"/>
            <a:ext cx="285807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79" dirty="0"/>
              <a:t>Unit</a:t>
            </a:r>
            <a:r>
              <a:rPr spc="-285" dirty="0"/>
              <a:t> </a:t>
            </a:r>
            <a:r>
              <a:rPr spc="-153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371398" cy="2432557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Execution </a:t>
            </a:r>
            <a:r>
              <a:rPr sz="2400" spc="-11" dirty="0">
                <a:latin typeface="Carlito"/>
                <a:cs typeface="Carlito"/>
              </a:rPr>
              <a:t>tests</a:t>
            </a:r>
            <a:r>
              <a:rPr sz="2400" spc="2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include</a:t>
            </a:r>
            <a:endParaRPr sz="2400" dirty="0">
              <a:latin typeface="Carlito"/>
              <a:cs typeface="Carlito"/>
            </a:endParaRPr>
          </a:p>
          <a:p>
            <a:pPr marL="523875" lvl="1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sunny-day </a:t>
            </a:r>
            <a:r>
              <a:rPr sz="2400" spc="-8" dirty="0">
                <a:latin typeface="Carlito"/>
                <a:cs typeface="Carlito"/>
              </a:rPr>
              <a:t>tests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conditions</a:t>
            </a:r>
            <a:endParaRPr sz="2400" dirty="0">
              <a:latin typeface="Carlito"/>
              <a:cs typeface="Carlito"/>
            </a:endParaRPr>
          </a:p>
          <a:p>
            <a:pPr marL="523875" lvl="1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5" dirty="0">
                <a:latin typeface="Carlito"/>
                <a:cs typeface="Carlito"/>
              </a:rPr>
              <a:t>rainy-day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tests</a:t>
            </a:r>
            <a:endParaRPr sz="2400" dirty="0">
              <a:latin typeface="Carlito"/>
              <a:cs typeface="Carlito"/>
            </a:endParaRPr>
          </a:p>
          <a:p>
            <a:pPr marL="523875" lvl="1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regression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tests</a:t>
            </a:r>
            <a:endParaRPr sz="2400" dirty="0">
              <a:latin typeface="Carlito"/>
              <a:cs typeface="Carlito"/>
            </a:endParaRPr>
          </a:p>
          <a:p>
            <a:pPr marL="180975" marR="3810">
              <a:spcBef>
                <a:spcPts val="77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5" dirty="0">
                <a:latin typeface="Carlito"/>
                <a:cs typeface="Carlito"/>
              </a:rPr>
              <a:t>Tests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version controlled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saved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15" dirty="0">
                <a:latin typeface="Carlito"/>
                <a:cs typeface="Carlito"/>
              </a:rPr>
              <a:t>control  </a:t>
            </a:r>
            <a:r>
              <a:rPr sz="2400" spc="-19" dirty="0">
                <a:latin typeface="Carlito"/>
                <a:cs typeface="Carlito"/>
              </a:rPr>
              <a:t>repository</a:t>
            </a:r>
            <a:r>
              <a:rPr sz="2100" spc="-19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456" y="990600"/>
            <a:ext cx="335908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0" dirty="0"/>
              <a:t>Static</a:t>
            </a:r>
            <a:r>
              <a:rPr spc="-278" dirty="0"/>
              <a:t> </a:t>
            </a:r>
            <a:r>
              <a:rPr spc="-233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965633" cy="211356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Checks code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quality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Looks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particular </a:t>
            </a:r>
            <a:r>
              <a:rPr sz="2400" spc="-4" dirty="0">
                <a:latin typeface="Carlito"/>
                <a:cs typeface="Carlito"/>
              </a:rPr>
              <a:t>types of </a:t>
            </a:r>
            <a:r>
              <a:rPr sz="2400" spc="-11" dirty="0">
                <a:latin typeface="Carlito"/>
                <a:cs typeface="Carlito"/>
              </a:rPr>
              <a:t>patterns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sz="2400" spc="14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problematic.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Generates false</a:t>
            </a:r>
            <a:r>
              <a:rPr sz="2400" spc="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positives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Has severity </a:t>
            </a:r>
            <a:r>
              <a:rPr sz="2400" spc="-11" dirty="0">
                <a:latin typeface="Carlito"/>
                <a:cs typeface="Carlito"/>
              </a:rPr>
              <a:t>level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settings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400" y="990600"/>
            <a:ext cx="19691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214235" cy="20237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11" dirty="0">
                <a:latin typeface="Carlito"/>
                <a:cs typeface="Carlito"/>
              </a:rPr>
              <a:t>analyzer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4" dirty="0">
                <a:latin typeface="Carlito"/>
                <a:cs typeface="Carlito"/>
              </a:rPr>
              <a:t>look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known security weakness</a:t>
            </a:r>
            <a:r>
              <a:rPr sz="2400" spc="15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patterns.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package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module as a </a:t>
            </a:r>
            <a:r>
              <a:rPr sz="2400" spc="-26" dirty="0">
                <a:latin typeface="Carlito"/>
                <a:cs typeface="Carlito"/>
              </a:rPr>
              <a:t>container, </a:t>
            </a:r>
            <a:r>
              <a:rPr sz="2400" spc="-4" dirty="0">
                <a:latin typeface="Carlito"/>
                <a:cs typeface="Carlito"/>
              </a:rPr>
              <a:t>a scanning </a:t>
            </a:r>
            <a:r>
              <a:rPr sz="2400" spc="-8" dirty="0">
                <a:latin typeface="Carlito"/>
                <a:cs typeface="Carlito"/>
              </a:rPr>
              <a:t>tool can  </a:t>
            </a:r>
            <a:r>
              <a:rPr sz="2400" spc="-11" dirty="0">
                <a:latin typeface="Carlito"/>
                <a:cs typeface="Carlito"/>
              </a:rPr>
              <a:t>produce </a:t>
            </a:r>
            <a:r>
              <a:rPr sz="2400" spc="-4" dirty="0">
                <a:latin typeface="Carlito"/>
                <a:cs typeface="Carlito"/>
              </a:rPr>
              <a:t>a bill of </a:t>
            </a:r>
            <a:r>
              <a:rPr sz="2400" spc="-8" dirty="0">
                <a:latin typeface="Carlito"/>
                <a:cs typeface="Carlito"/>
              </a:rPr>
              <a:t>materials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your container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dirty="0">
                <a:latin typeface="Carlito"/>
                <a:cs typeface="Carlito"/>
              </a:rPr>
              <a:t>check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against  </a:t>
            </a:r>
            <a:r>
              <a:rPr sz="2400" spc="-4" dirty="0">
                <a:latin typeface="Carlito"/>
                <a:cs typeface="Carlito"/>
              </a:rPr>
              <a:t>known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vulnerabilities</a:t>
            </a:r>
            <a:r>
              <a:rPr sz="21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462" y="426118"/>
            <a:ext cx="624363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Development </a:t>
            </a:r>
            <a:r>
              <a:rPr spc="-135" dirty="0"/>
              <a:t>environment </a:t>
            </a:r>
            <a:r>
              <a:rPr spc="-191" dirty="0"/>
              <a:t>– </a:t>
            </a:r>
            <a:r>
              <a:rPr spc="-188" dirty="0"/>
              <a:t>clean</a:t>
            </a:r>
            <a:r>
              <a:rPr spc="-461" dirty="0"/>
              <a:t> </a:t>
            </a:r>
            <a:r>
              <a:rPr spc="-13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3" y="1885990"/>
            <a:ext cx="7717155" cy="411410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Save </a:t>
            </a:r>
            <a:r>
              <a:rPr sz="2400" spc="-4" dirty="0">
                <a:latin typeface="Carlito"/>
                <a:cs typeface="Carlito"/>
              </a:rPr>
              <a:t>the VM or </a:t>
            </a:r>
            <a:r>
              <a:rPr sz="2400" spc="-11" dirty="0">
                <a:latin typeface="Carlito"/>
                <a:cs typeface="Carlito"/>
              </a:rPr>
              <a:t>container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image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Check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module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version control</a:t>
            </a:r>
            <a:r>
              <a:rPr sz="2400" spc="120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Record </a:t>
            </a:r>
            <a:r>
              <a:rPr sz="2400" spc="-11" dirty="0">
                <a:latin typeface="Carlito"/>
                <a:cs typeface="Carlito"/>
              </a:rPr>
              <a:t>information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artifact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523875" marR="3810" lvl="1" indent="-171450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4" dirty="0">
                <a:latin typeface="Carlito"/>
                <a:cs typeface="Carlito"/>
              </a:rPr>
              <a:t>number of </a:t>
            </a:r>
            <a:r>
              <a:rPr sz="2400" dirty="0">
                <a:latin typeface="Carlito"/>
                <a:cs typeface="Carlito"/>
              </a:rPr>
              <a:t>the module </a:t>
            </a:r>
            <a:r>
              <a:rPr sz="2400" spc="-4" dirty="0">
                <a:latin typeface="Carlito"/>
                <a:cs typeface="Carlito"/>
              </a:rPr>
              <a:t>being </a:t>
            </a:r>
            <a:r>
              <a:rPr sz="2400" spc="-8" dirty="0">
                <a:latin typeface="Carlito"/>
                <a:cs typeface="Carlito"/>
              </a:rPr>
              <a:t>checked </a:t>
            </a:r>
            <a:r>
              <a:rPr sz="2400" dirty="0">
                <a:latin typeface="Carlito"/>
                <a:cs typeface="Carlito"/>
              </a:rPr>
              <a:t>in and 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8" dirty="0">
                <a:latin typeface="Carlito"/>
                <a:cs typeface="Carlito"/>
              </a:rPr>
              <a:t>numbers 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8" dirty="0">
                <a:latin typeface="Carlito"/>
                <a:cs typeface="Carlito"/>
              </a:rPr>
              <a:t> tests.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27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configuration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parameters,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8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tools </a:t>
            </a:r>
            <a:r>
              <a:rPr sz="2400" spc="-4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11" dirty="0">
                <a:latin typeface="Carlito"/>
                <a:cs typeface="Carlito"/>
              </a:rPr>
              <a:t>static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analysis,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IDE and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4" dirty="0">
                <a:latin typeface="Carlito"/>
                <a:cs typeface="Carlito"/>
              </a:rPr>
              <a:t>plugins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used.</a:t>
            </a:r>
            <a:endParaRPr sz="2400" dirty="0">
              <a:latin typeface="Carlito"/>
              <a:cs typeface="Carlito"/>
            </a:endParaRPr>
          </a:p>
          <a:p>
            <a:pPr marL="180975" marR="803910" indent="-171450">
              <a:spcBef>
                <a:spcPts val="76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All </a:t>
            </a:r>
            <a:r>
              <a:rPr sz="2400" spc="-8" dirty="0">
                <a:latin typeface="Carlito"/>
                <a:cs typeface="Carlito"/>
              </a:rPr>
              <a:t>resources used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8" dirty="0">
                <a:latin typeface="Carlito"/>
                <a:cs typeface="Carlito"/>
              </a:rPr>
              <a:t>should be  released</a:t>
            </a:r>
            <a:r>
              <a:rPr lang="en-US" sz="24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906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242810" cy="1217802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rlito"/>
                <a:cs typeface="Carlito"/>
              </a:rPr>
              <a:t>Why </a:t>
            </a:r>
            <a:r>
              <a:rPr sz="2400" spc="-11" dirty="0">
                <a:latin typeface="Carlito"/>
                <a:cs typeface="Carlito"/>
              </a:rPr>
              <a:t>must </a:t>
            </a:r>
            <a:r>
              <a:rPr sz="2400" spc="-4" dirty="0">
                <a:latin typeface="Carlito"/>
                <a:cs typeface="Carlito"/>
              </a:rPr>
              <a:t>all of the </a:t>
            </a:r>
            <a:r>
              <a:rPr sz="2400" spc="-8" dirty="0">
                <a:latin typeface="Carlito"/>
                <a:cs typeface="Carlito"/>
              </a:rPr>
              <a:t>unit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4" dirty="0">
                <a:latin typeface="Carlito"/>
                <a:cs typeface="Carlito"/>
              </a:rPr>
              <a:t>be passed but not all of the </a:t>
            </a:r>
            <a:r>
              <a:rPr sz="2400" spc="-15" dirty="0">
                <a:latin typeface="Carlito"/>
                <a:cs typeface="Carlito"/>
              </a:rPr>
              <a:t>static  </a:t>
            </a:r>
            <a:r>
              <a:rPr sz="2400" spc="-8" dirty="0">
                <a:latin typeface="Carlito"/>
                <a:cs typeface="Carlito"/>
              </a:rPr>
              <a:t>analysis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tests?</a:t>
            </a:r>
            <a:endParaRPr sz="2400" dirty="0">
              <a:latin typeface="Carlito"/>
              <a:cs typeface="Carlito"/>
            </a:endParaRPr>
          </a:p>
          <a:p>
            <a:pPr marL="395764" indent="-386715">
              <a:spcBef>
                <a:spcPts val="46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23" dirty="0">
                <a:latin typeface="Carlito"/>
                <a:cs typeface="Carlito"/>
              </a:rPr>
              <a:t>Sketch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script that </a:t>
            </a:r>
            <a:r>
              <a:rPr sz="2400" spc="-11" dirty="0">
                <a:latin typeface="Carlito"/>
                <a:cs typeface="Carlito"/>
              </a:rPr>
              <a:t>performs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23" dirty="0">
                <a:latin typeface="Carlito"/>
                <a:cs typeface="Carlito"/>
              </a:rPr>
              <a:t>“create”</a:t>
            </a:r>
            <a:r>
              <a:rPr sz="2400" spc="83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step</a:t>
            </a:r>
            <a:r>
              <a:rPr sz="2100" spc="-15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132" y="990600"/>
            <a:ext cx="2447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4417696" cy="29804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Overview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5" dirty="0">
                <a:latin typeface="Carlito"/>
                <a:cs typeface="Carlito"/>
              </a:rPr>
              <a:t>Environments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Development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15" dirty="0">
                <a:latin typeface="Carlito"/>
                <a:cs typeface="Carlito"/>
              </a:rPr>
              <a:t>Integration</a:t>
            </a:r>
            <a:r>
              <a:rPr sz="2800" b="1" spc="4" dirty="0">
                <a:latin typeface="Carlito"/>
                <a:cs typeface="Carlito"/>
              </a:rPr>
              <a:t> </a:t>
            </a:r>
            <a:r>
              <a:rPr sz="2800" b="1" spc="-11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Staging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Deployment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65549"/>
            <a:ext cx="567261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6" dirty="0"/>
              <a:t>Integration </a:t>
            </a:r>
            <a:r>
              <a:rPr spc="-135" dirty="0"/>
              <a:t>environment </a:t>
            </a:r>
            <a:r>
              <a:rPr spc="-191" dirty="0"/>
              <a:t>–</a:t>
            </a:r>
            <a:r>
              <a:rPr spc="-506" dirty="0"/>
              <a:t> </a:t>
            </a:r>
            <a:r>
              <a:rPr spc="-127" dirty="0"/>
              <a:t>context</a:t>
            </a:r>
          </a:p>
        </p:txBody>
      </p:sp>
      <p:sp>
        <p:nvSpPr>
          <p:cNvPr id="3" name="object 3"/>
          <p:cNvSpPr/>
          <p:nvPr/>
        </p:nvSpPr>
        <p:spPr>
          <a:xfrm>
            <a:off x="3592148" y="2294893"/>
            <a:ext cx="4613660" cy="2936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4" name="object 4"/>
          <p:cNvSpPr txBox="1"/>
          <p:nvPr/>
        </p:nvSpPr>
        <p:spPr>
          <a:xfrm>
            <a:off x="685800" y="1905000"/>
            <a:ext cx="3124200" cy="4364176"/>
          </a:xfrm>
          <a:prstGeom prst="rect">
            <a:avLst/>
          </a:prstGeom>
        </p:spPr>
        <p:txBody>
          <a:bodyPr vert="horz" wrap="square" lIns="0" tIns="39529" rIns="0" bIns="0" rtlCol="0">
            <a:spAutoFit/>
          </a:bodyPr>
          <a:lstStyle/>
          <a:p>
            <a:pPr marL="180975" marR="3810" indent="-171450">
              <a:lnSpc>
                <a:spcPct val="90000"/>
              </a:lnSpc>
              <a:spcBef>
                <a:spcPts val="31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integration  environment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4" dirty="0">
                <a:latin typeface="Carlito"/>
                <a:cs typeface="Carlito"/>
              </a:rPr>
              <a:t>where</a:t>
            </a:r>
            <a:r>
              <a:rPr sz="2400" spc="-86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4" dirty="0">
                <a:latin typeface="Carlito"/>
                <a:cs typeface="Carlito"/>
              </a:rPr>
              <a:t>continuous </a:t>
            </a:r>
            <a:r>
              <a:rPr sz="2400" spc="-8" dirty="0">
                <a:latin typeface="Carlito"/>
                <a:cs typeface="Carlito"/>
              </a:rPr>
              <a:t>integration  </a:t>
            </a:r>
            <a:r>
              <a:rPr sz="2400" dirty="0">
                <a:latin typeface="Carlito"/>
                <a:cs typeface="Carlito"/>
              </a:rPr>
              <a:t>server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operates</a:t>
            </a:r>
            <a:endParaRPr sz="2400" dirty="0">
              <a:latin typeface="Carlito"/>
              <a:cs typeface="Carlito"/>
            </a:endParaRPr>
          </a:p>
          <a:p>
            <a:pPr marL="180975" marR="723424" indent="-171450">
              <a:lnSpc>
                <a:spcPts val="2108"/>
              </a:lnSpc>
              <a:spcBef>
                <a:spcPts val="780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4" dirty="0">
                <a:latin typeface="Carlito"/>
                <a:cs typeface="Carlito"/>
              </a:rPr>
              <a:t>triggered </a:t>
            </a:r>
            <a:r>
              <a:rPr sz="2400" spc="-8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4" dirty="0">
                <a:latin typeface="Carlito"/>
                <a:cs typeface="Carlito"/>
              </a:rPr>
              <a:t>commit </a:t>
            </a:r>
            <a:r>
              <a:rPr sz="2400" spc="-8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VCS</a:t>
            </a:r>
            <a:endParaRPr sz="2400" dirty="0">
              <a:latin typeface="Carlito"/>
              <a:cs typeface="Carlito"/>
            </a:endParaRPr>
          </a:p>
          <a:p>
            <a:pPr marL="180975" marR="277654" indent="-171450">
              <a:lnSpc>
                <a:spcPct val="90000"/>
              </a:lnSpc>
              <a:spcBef>
                <a:spcPts val="72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4" dirty="0">
                <a:latin typeface="Carlito"/>
                <a:cs typeface="Carlito"/>
              </a:rPr>
              <a:t>builds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6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executable,  </a:t>
            </a:r>
            <a:r>
              <a:rPr sz="2400" dirty="0">
                <a:latin typeface="Carlito"/>
                <a:cs typeface="Carlito"/>
              </a:rPr>
              <a:t>runs </a:t>
            </a:r>
            <a:r>
              <a:rPr sz="2400" spc="-4" dirty="0">
                <a:latin typeface="Carlito"/>
                <a:cs typeface="Carlito"/>
              </a:rPr>
              <a:t>unit tests,  </a:t>
            </a:r>
            <a:r>
              <a:rPr sz="2400" spc="-8" dirty="0">
                <a:latin typeface="Carlito"/>
                <a:cs typeface="Carlito"/>
              </a:rPr>
              <a:t>integration </a:t>
            </a:r>
            <a:r>
              <a:rPr sz="2400" spc="-4" dirty="0">
                <a:latin typeface="Carlito"/>
                <a:cs typeface="Carlito"/>
              </a:rPr>
              <a:t>tests,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8" dirty="0">
                <a:latin typeface="Carlito"/>
                <a:cs typeface="Carlito"/>
              </a:rPr>
              <a:t>packages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deployable  </a:t>
            </a:r>
            <a:r>
              <a:rPr sz="2400" spc="-4" dirty="0">
                <a:latin typeface="Carlito"/>
                <a:cs typeface="Carlito"/>
              </a:rPr>
              <a:t>image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57200"/>
            <a:ext cx="61722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6" dirty="0"/>
              <a:t>Integration</a:t>
            </a:r>
            <a:r>
              <a:rPr spc="-304" dirty="0"/>
              <a:t> </a:t>
            </a:r>
            <a:r>
              <a:rPr spc="-158" dirty="0"/>
              <a:t>environment—create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18699"/>
            <a:ext cx="7659529" cy="4248760"/>
          </a:xfrm>
          <a:prstGeom prst="rect">
            <a:avLst/>
          </a:prstGeom>
        </p:spPr>
        <p:txBody>
          <a:bodyPr vert="horz" wrap="square" lIns="0" tIns="92869" rIns="0" bIns="0" rtlCol="0">
            <a:spAutoFit/>
          </a:bodyPr>
          <a:lstStyle/>
          <a:p>
            <a:pPr marL="180975" indent="-171450">
              <a:spcBef>
                <a:spcPts val="73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Continuous </a:t>
            </a:r>
            <a:r>
              <a:rPr sz="2400" spc="-11" dirty="0">
                <a:latin typeface="Carlito"/>
                <a:cs typeface="Carlito"/>
              </a:rPr>
              <a:t>Integration </a:t>
            </a:r>
            <a:r>
              <a:rPr sz="2400" spc="-4" dirty="0">
                <a:latin typeface="Carlito"/>
                <a:cs typeface="Carlito"/>
              </a:rPr>
              <a:t>(CI) server </a:t>
            </a:r>
            <a:r>
              <a:rPr sz="2400" spc="-11" dirty="0">
                <a:latin typeface="Carlito"/>
                <a:cs typeface="Carlito"/>
              </a:rPr>
              <a:t>requires </a:t>
            </a:r>
            <a:r>
              <a:rPr sz="2400" spc="-8" dirty="0">
                <a:latin typeface="Carlito"/>
                <a:cs typeface="Carlito"/>
              </a:rPr>
              <a:t>two </a:t>
            </a:r>
            <a:r>
              <a:rPr sz="2400" spc="-4" dirty="0">
                <a:latin typeface="Carlito"/>
                <a:cs typeface="Carlito"/>
              </a:rPr>
              <a:t>virtual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machines.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563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CI server</a:t>
            </a:r>
            <a:r>
              <a:rPr sz="2400" dirty="0">
                <a:latin typeface="Carlito"/>
                <a:cs typeface="Carlito"/>
              </a:rPr>
              <a:t> itself</a:t>
            </a:r>
          </a:p>
          <a:p>
            <a:pPr marL="523875" lvl="1" indent="-171926">
              <a:spcBef>
                <a:spcPts val="529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8" dirty="0">
                <a:latin typeface="Carlito"/>
                <a:cs typeface="Carlito"/>
              </a:rPr>
              <a:t>workspace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CI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server.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7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Populates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test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database,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Creates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test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harness,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creates </a:t>
            </a:r>
            <a:r>
              <a:rPr sz="2400" spc="-4" dirty="0">
                <a:latin typeface="Carlito"/>
                <a:cs typeface="Carlito"/>
              </a:rPr>
              <a:t>a VM with a load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26" dirty="0">
                <a:latin typeface="Carlito"/>
                <a:cs typeface="Carlito"/>
              </a:rPr>
              <a:t>balancer,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Sets </a:t>
            </a:r>
            <a:r>
              <a:rPr sz="2400" spc="-4" dirty="0">
                <a:latin typeface="Carlito"/>
                <a:cs typeface="Carlito"/>
              </a:rPr>
              <a:t>up the </a:t>
            </a:r>
            <a:r>
              <a:rPr sz="2400" spc="-11" dirty="0">
                <a:latin typeface="Carlito"/>
                <a:cs typeface="Carlito"/>
              </a:rPr>
              <a:t>configuration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spc="-19" dirty="0">
                <a:latin typeface="Carlito"/>
                <a:cs typeface="Carlito"/>
              </a:rPr>
              <a:t>for</a:t>
            </a:r>
            <a:r>
              <a:rPr sz="2400" spc="8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integration,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Links </a:t>
            </a:r>
            <a:r>
              <a:rPr sz="2400" spc="-4" dirty="0">
                <a:latin typeface="Carlito"/>
                <a:cs typeface="Carlito"/>
              </a:rPr>
              <a:t>either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external </a:t>
            </a:r>
            <a:r>
              <a:rPr sz="2400" spc="-4" dirty="0">
                <a:latin typeface="Carlito"/>
                <a:cs typeface="Carlito"/>
              </a:rPr>
              <a:t>services or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mocks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1" dirty="0">
                <a:latin typeface="Carlito"/>
                <a:cs typeface="Carlito"/>
              </a:rPr>
              <a:t>external</a:t>
            </a:r>
            <a:r>
              <a:rPr sz="2400" spc="9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services</a:t>
            </a:r>
            <a:r>
              <a:rPr sz="2100" spc="-4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249" y="534928"/>
            <a:ext cx="6880194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6" dirty="0"/>
              <a:t>Integration</a:t>
            </a:r>
            <a:r>
              <a:rPr spc="-270" dirty="0"/>
              <a:t> </a:t>
            </a:r>
            <a:r>
              <a:rPr spc="-195" dirty="0"/>
              <a:t>environment—usage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601426" cy="3260989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Build a service. This is </a:t>
            </a:r>
            <a:r>
              <a:rPr sz="2400" spc="-11" dirty="0">
                <a:latin typeface="Carlito"/>
                <a:cs typeface="Carlito"/>
              </a:rPr>
              <a:t>performed by </a:t>
            </a:r>
            <a:r>
              <a:rPr sz="2400" spc="-4" dirty="0">
                <a:latin typeface="Carlito"/>
                <a:cs typeface="Carlito"/>
              </a:rPr>
              <a:t>the CI</a:t>
            </a:r>
            <a:r>
              <a:rPr sz="2400" spc="120" dirty="0">
                <a:latin typeface="Carlito"/>
                <a:cs typeface="Carlito"/>
              </a:rPr>
              <a:t> </a:t>
            </a:r>
            <a:r>
              <a:rPr sz="2400" spc="-34" dirty="0">
                <a:latin typeface="Carlito"/>
                <a:cs typeface="Carlito"/>
              </a:rPr>
              <a:t>server.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Compile </a:t>
            </a:r>
            <a:r>
              <a:rPr sz="2400" dirty="0">
                <a:latin typeface="Carlito"/>
                <a:cs typeface="Carlito"/>
              </a:rPr>
              <a:t>and link all the </a:t>
            </a:r>
            <a:r>
              <a:rPr sz="2400" spc="-8" dirty="0">
                <a:latin typeface="Carlito"/>
                <a:cs typeface="Carlito"/>
              </a:rPr>
              <a:t>source code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</a:t>
            </a: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Load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4" dirty="0">
                <a:latin typeface="Carlito"/>
                <a:cs typeface="Carlito"/>
              </a:rPr>
              <a:t>dependencies </a:t>
            </a:r>
            <a:r>
              <a:rPr sz="2400" spc="-8" dirty="0">
                <a:latin typeface="Carlito"/>
                <a:cs typeface="Carlito"/>
              </a:rPr>
              <a:t>required 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source</a:t>
            </a:r>
            <a:r>
              <a:rPr sz="2400" spc="-4" dirty="0">
                <a:latin typeface="Carlito"/>
                <a:cs typeface="Carlito"/>
              </a:rPr>
              <a:t> ode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56" dirty="0">
                <a:latin typeface="Carlito"/>
                <a:cs typeface="Carlito"/>
              </a:rPr>
              <a:t>Test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functional</a:t>
            </a:r>
            <a:r>
              <a:rPr sz="2400" spc="8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correctness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Unit </a:t>
            </a:r>
            <a:r>
              <a:rPr sz="2400" spc="-8" dirty="0">
                <a:latin typeface="Carlito"/>
                <a:cs typeface="Carlito"/>
              </a:rPr>
              <a:t>tests </a:t>
            </a: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all included</a:t>
            </a:r>
            <a:r>
              <a:rPr sz="2400" spc="-41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modules</a:t>
            </a: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5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wide </a:t>
            </a:r>
            <a:r>
              <a:rPr sz="2400" spc="-8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11" dirty="0">
                <a:latin typeface="Carlito"/>
                <a:cs typeface="Carlito"/>
              </a:rPr>
              <a:t>sunny </a:t>
            </a:r>
            <a:r>
              <a:rPr sz="2400" spc="-41" dirty="0">
                <a:latin typeface="Carlito"/>
                <a:cs typeface="Carlito"/>
              </a:rPr>
              <a:t>day, </a:t>
            </a:r>
            <a:r>
              <a:rPr sz="2400" spc="-15" dirty="0">
                <a:latin typeface="Carlito"/>
                <a:cs typeface="Carlito"/>
              </a:rPr>
              <a:t>rainy </a:t>
            </a:r>
            <a:r>
              <a:rPr sz="2400" spc="-41" dirty="0">
                <a:latin typeface="Carlito"/>
                <a:cs typeface="Carlito"/>
              </a:rPr>
              <a:t>day,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regression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6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Enough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sufficient </a:t>
            </a:r>
            <a:r>
              <a:rPr sz="2400" spc="-15" dirty="0">
                <a:latin typeface="Carlito"/>
                <a:cs typeface="Carlito"/>
              </a:rPr>
              <a:t>coverage </a:t>
            </a:r>
            <a:r>
              <a:rPr sz="2400" spc="-8" dirty="0">
                <a:latin typeface="Carlito"/>
                <a:cs typeface="Carlito"/>
              </a:rPr>
              <a:t>but </a:t>
            </a:r>
            <a:r>
              <a:rPr sz="2400" spc="-4" dirty="0">
                <a:latin typeface="Carlito"/>
                <a:cs typeface="Carlito"/>
              </a:rPr>
              <a:t>not so </a:t>
            </a:r>
            <a:r>
              <a:rPr sz="2400" spc="-11" dirty="0">
                <a:latin typeface="Carlito"/>
                <a:cs typeface="Carlito"/>
              </a:rPr>
              <a:t>many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testing  </a:t>
            </a:r>
            <a:r>
              <a:rPr sz="2400" spc="-19" dirty="0">
                <a:latin typeface="Carlito"/>
                <a:cs typeface="Carlito"/>
              </a:rPr>
              <a:t>takes </a:t>
            </a:r>
            <a:r>
              <a:rPr sz="2400" spc="-8" dirty="0">
                <a:latin typeface="Carlito"/>
                <a:cs typeface="Carlito"/>
              </a:rPr>
              <a:t>too </a:t>
            </a:r>
            <a:r>
              <a:rPr sz="2400" spc="-4" dirty="0">
                <a:latin typeface="Carlito"/>
                <a:cs typeface="Carlito"/>
              </a:rPr>
              <a:t>much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time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FE6B76D-2456-9E69-2FE6-CBD7BD30196D}"/>
              </a:ext>
            </a:extLst>
          </p:cNvPr>
          <p:cNvSpPr txBox="1">
            <a:spLocks/>
          </p:cNvSpPr>
          <p:nvPr/>
        </p:nvSpPr>
        <p:spPr>
          <a:xfrm>
            <a:off x="380424" y="1216950"/>
            <a:ext cx="7713310" cy="53935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SBOM (Software Bill of Materials)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AB8C485-EA3C-5A22-4698-BF281AC5BB03}"/>
              </a:ext>
            </a:extLst>
          </p:cNvPr>
          <p:cNvSpPr txBox="1">
            <a:spLocks/>
          </p:cNvSpPr>
          <p:nvPr/>
        </p:nvSpPr>
        <p:spPr>
          <a:xfrm>
            <a:off x="380423" y="1756303"/>
            <a:ext cx="2926988" cy="3145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Software Bill of Materials (SBOM) is a formal record containing the details and supply chain relationships of various components used in building software</a:t>
            </a:r>
          </a:p>
          <a:p>
            <a:endParaRPr lang="en-US" sz="1800" dirty="0"/>
          </a:p>
          <a:p>
            <a:r>
              <a:rPr lang="en-US" sz="1800" dirty="0"/>
              <a:t>An SBOM identifies and lists software components, information about those components, and the relationships between them.</a:t>
            </a:r>
          </a:p>
          <a:p>
            <a:endParaRPr 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5E7F3-DCD5-4152-ACAF-1AAC7456E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89" y="2347523"/>
            <a:ext cx="5836012" cy="24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5FCA-6910-5FDA-3C08-96B2513E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C8CCF-504D-CDA5-8F87-1F8CDF47C40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r>
              <a:rPr lang="en-US" sz="2400" dirty="0"/>
              <a:t>One purpose of each environment is to perform tests. Two types of tests can be used</a:t>
            </a:r>
          </a:p>
          <a:p>
            <a:pPr lvl="1"/>
            <a:r>
              <a:rPr lang="en-US" sz="2400" dirty="0"/>
              <a:t>Runtime tests</a:t>
            </a:r>
          </a:p>
          <a:p>
            <a:pPr lvl="1"/>
            <a:r>
              <a:rPr lang="en-US" sz="2400" dirty="0"/>
              <a:t>Static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A90CED-E767-C3A8-8946-7189BE5325ED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9862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905B-CD67-8675-5B19-FF8F1E4F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SBOM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948E-0517-8FD0-5BB1-9C6839F8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 with CVE (Common Vulnerabilities</a:t>
            </a:r>
            <a:r>
              <a:rPr lang="en-US" sz="2400" baseline="0" dirty="0"/>
              <a:t> and Exposures)</a:t>
            </a:r>
          </a:p>
          <a:p>
            <a:r>
              <a:rPr lang="en-US" sz="2400" dirty="0"/>
              <a:t>This is a list of known vulnerabilities is software</a:t>
            </a:r>
          </a:p>
          <a:p>
            <a:r>
              <a:rPr lang="en-US" sz="2400" dirty="0"/>
              <a:t>When system is built, check if dependencies are listed in CVE.</a:t>
            </a:r>
          </a:p>
          <a:p>
            <a:r>
              <a:rPr lang="en-US" sz="2400" dirty="0"/>
              <a:t>Consequently, built system has no known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488814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753B-133D-2504-3359-61323274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  <a:r>
              <a:rPr lang="en-US" baseline="0" dirty="0"/>
              <a:t> passes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5D42-8B74-C5B0-68AF-3E9DE08E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system is built, no known vulnerabilities.</a:t>
            </a:r>
          </a:p>
          <a:p>
            <a:r>
              <a:rPr lang="en-US" sz="2400" dirty="0"/>
              <a:t>Two months after deployment, a vulnerability may be discovered in one of the dependencies.</a:t>
            </a:r>
          </a:p>
          <a:p>
            <a:r>
              <a:rPr lang="en-US" sz="2400" dirty="0"/>
              <a:t>How do you know that your system now has a vulnerability?</a:t>
            </a:r>
          </a:p>
        </p:txBody>
      </p:sp>
    </p:spTree>
    <p:extLst>
      <p:ext uri="{BB962C8B-B14F-4D97-AF65-F5344CB8AC3E}">
        <p14:creationId xmlns:p14="http://schemas.microsoft.com/office/powerpoint/2010/main" val="2882133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F7AB-9FC6-149F-FF3D-EEE2AE5B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SBOM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4C2A-B063-B42E-E011-39280731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SBOM lists all dependencies</a:t>
            </a:r>
          </a:p>
          <a:p>
            <a:r>
              <a:rPr lang="en-US" sz="2400" dirty="0"/>
              <a:t>CVE</a:t>
            </a:r>
            <a:r>
              <a:rPr lang="en-US" sz="2400" baseline="0" dirty="0"/>
              <a:t> lists all known vulnerabilities</a:t>
            </a:r>
          </a:p>
          <a:p>
            <a:r>
              <a:rPr lang="en-US" sz="2400" baseline="0" dirty="0"/>
              <a:t>Periodically (daily), a tool can check the SBOM against the CVE and discover newly listed vulnerabilities.</a:t>
            </a:r>
          </a:p>
          <a:p>
            <a:r>
              <a:rPr lang="en-US" sz="2400" dirty="0"/>
              <a:t>Log4J had a vulnerability from 2013 until  2021.</a:t>
            </a:r>
            <a:endParaRPr lang="en-US" sz="2400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04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838200"/>
            <a:ext cx="334308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7" dirty="0"/>
              <a:t>Test</a:t>
            </a:r>
            <a:r>
              <a:rPr spc="-274" dirty="0"/>
              <a:t> </a:t>
            </a:r>
            <a:r>
              <a:rPr spc="-221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117080" cy="2801889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database should</a:t>
            </a:r>
            <a:r>
              <a:rPr sz="2400" spc="7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be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Representative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real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Not </a:t>
            </a:r>
            <a:r>
              <a:rPr sz="2400" spc="-8" dirty="0">
                <a:latin typeface="Carlito"/>
                <a:cs typeface="Carlito"/>
              </a:rPr>
              <a:t>too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voluminous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Personally </a:t>
            </a:r>
            <a:r>
              <a:rPr sz="2400" spc="-4" dirty="0">
                <a:latin typeface="Carlito"/>
                <a:cs typeface="Carlito"/>
              </a:rPr>
              <a:t>Identifiable </a:t>
            </a:r>
            <a:r>
              <a:rPr sz="2400" spc="-11" dirty="0">
                <a:latin typeface="Carlito"/>
                <a:cs typeface="Carlito"/>
              </a:rPr>
              <a:t>Information </a:t>
            </a:r>
            <a:r>
              <a:rPr sz="2400" spc="-4" dirty="0">
                <a:latin typeface="Carlito"/>
                <a:cs typeface="Carlito"/>
              </a:rPr>
              <a:t>(PII)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obscured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8" dirty="0">
                <a:latin typeface="Carlito"/>
                <a:cs typeface="Carlito"/>
              </a:rPr>
              <a:t>base should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restored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its </a:t>
            </a:r>
            <a:r>
              <a:rPr sz="2400" spc="-8" dirty="0">
                <a:latin typeface="Carlito"/>
                <a:cs typeface="Carlito"/>
              </a:rPr>
              <a:t>original </a:t>
            </a:r>
            <a:r>
              <a:rPr sz="2400" spc="-19" dirty="0">
                <a:latin typeface="Carlito"/>
                <a:cs typeface="Carlito"/>
              </a:rPr>
              <a:t>state </a:t>
            </a:r>
            <a:r>
              <a:rPr sz="2400" spc="-8" dirty="0">
                <a:latin typeface="Carlito"/>
                <a:cs typeface="Carlito"/>
              </a:rPr>
              <a:t>after </a:t>
            </a:r>
            <a:r>
              <a:rPr sz="2400" spc="-4" dirty="0">
                <a:latin typeface="Carlito"/>
                <a:cs typeface="Carlito"/>
              </a:rPr>
              <a:t>each</a:t>
            </a:r>
            <a:r>
              <a:rPr sz="2400" spc="19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583453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6" dirty="0"/>
              <a:t>Integration </a:t>
            </a:r>
            <a:r>
              <a:rPr spc="-135" dirty="0"/>
              <a:t>environment </a:t>
            </a:r>
            <a:r>
              <a:rPr spc="-191" dirty="0"/>
              <a:t>– </a:t>
            </a:r>
            <a:r>
              <a:rPr spc="-188" dirty="0"/>
              <a:t>clean</a:t>
            </a:r>
            <a:r>
              <a:rPr spc="-559" dirty="0"/>
              <a:t> </a:t>
            </a:r>
            <a:r>
              <a:rPr spc="-13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948" y="1846256"/>
            <a:ext cx="7862252" cy="422952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VM or </a:t>
            </a:r>
            <a:r>
              <a:rPr sz="2400" spc="-11" dirty="0">
                <a:latin typeface="Carlito"/>
                <a:cs typeface="Carlito"/>
              </a:rPr>
              <a:t>container </a:t>
            </a:r>
            <a:r>
              <a:rPr sz="2400" spc="-4" dirty="0">
                <a:latin typeface="Carlito"/>
                <a:cs typeface="Carlito"/>
              </a:rPr>
              <a:t>with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service is </a:t>
            </a:r>
            <a:r>
              <a:rPr sz="2400" spc="-15" dirty="0">
                <a:latin typeface="Carlito"/>
                <a:cs typeface="Carlito"/>
              </a:rPr>
              <a:t>saved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future</a:t>
            </a:r>
            <a:r>
              <a:rPr sz="2400" spc="13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use.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Record </a:t>
            </a:r>
            <a:r>
              <a:rPr sz="2400" spc="-11" dirty="0">
                <a:latin typeface="Carlito"/>
                <a:cs typeface="Carlito"/>
              </a:rPr>
              <a:t>information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artifact database,</a:t>
            </a:r>
            <a:r>
              <a:rPr sz="2400" spc="4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including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5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location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service-specific </a:t>
            </a:r>
            <a:r>
              <a:rPr sz="2400" spc="-8" dirty="0">
                <a:latin typeface="Carlito"/>
                <a:cs typeface="Carlito"/>
              </a:rPr>
              <a:t>package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saved,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533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8" dirty="0">
                <a:latin typeface="Carlito"/>
                <a:cs typeface="Carlito"/>
              </a:rPr>
              <a:t>numbers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source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all the included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modules,</a:t>
            </a:r>
          </a:p>
          <a:p>
            <a:pPr marL="523875" lvl="1" indent="-171926">
              <a:spcBef>
                <a:spcPts val="54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8" dirty="0">
                <a:latin typeface="Carlito"/>
                <a:cs typeface="Carlito"/>
              </a:rPr>
              <a:t>numbers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8" dirty="0">
                <a:latin typeface="Carlito"/>
                <a:cs typeface="Carlito"/>
              </a:rPr>
              <a:t>tests</a:t>
            </a:r>
            <a:r>
              <a:rPr sz="2400" spc="-26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run.</a:t>
            </a:r>
          </a:p>
          <a:p>
            <a:pPr marL="523875" lvl="1" indent="-171926">
              <a:spcBef>
                <a:spcPts val="529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8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 tool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8" dirty="0">
                <a:latin typeface="Carlito"/>
                <a:cs typeface="Carlito"/>
              </a:rPr>
              <a:t>continuous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3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server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3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Configuration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Release resources used </a:t>
            </a:r>
            <a:r>
              <a:rPr sz="2400" spc="-11" dirty="0">
                <a:latin typeface="Carlito"/>
                <a:cs typeface="Carlito"/>
              </a:rPr>
              <a:t>by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7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066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932296" cy="12466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rlito"/>
                <a:cs typeface="Carlito"/>
              </a:rPr>
              <a:t>How </a:t>
            </a:r>
            <a:r>
              <a:rPr sz="2400" spc="-4" dirty="0">
                <a:latin typeface="Carlito"/>
                <a:cs typeface="Carlito"/>
              </a:rPr>
              <a:t>do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obscure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PII?</a:t>
            </a:r>
            <a:endParaRPr sz="2400" dirty="0">
              <a:latin typeface="Carlito"/>
              <a:cs typeface="Carlito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rlito"/>
                <a:cs typeface="Carlito"/>
              </a:rPr>
              <a:t>Why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all of the </a:t>
            </a:r>
            <a:r>
              <a:rPr sz="2400" spc="-8" dirty="0">
                <a:latin typeface="Carlito"/>
                <a:cs typeface="Carlito"/>
              </a:rPr>
              <a:t>unit </a:t>
            </a:r>
            <a:r>
              <a:rPr sz="2400" spc="-15" dirty="0">
                <a:latin typeface="Carlito"/>
                <a:cs typeface="Carlito"/>
              </a:rPr>
              <a:t>tests </a:t>
            </a:r>
            <a:r>
              <a:rPr sz="2400" spc="-8" dirty="0">
                <a:latin typeface="Carlito"/>
                <a:cs typeface="Carlito"/>
              </a:rPr>
              <a:t>rerun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5" dirty="0">
                <a:latin typeface="Carlito"/>
                <a:cs typeface="Carlito"/>
              </a:rPr>
              <a:t>integration</a:t>
            </a:r>
            <a:r>
              <a:rPr sz="2400" spc="16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step</a:t>
            </a:r>
            <a:r>
              <a:rPr sz="2100" spc="-15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432" y="838200"/>
            <a:ext cx="22191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4493896" cy="29804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Overview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5" dirty="0">
                <a:latin typeface="Carlito"/>
                <a:cs typeface="Carlito"/>
              </a:rPr>
              <a:t>Environments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Development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1" dirty="0">
                <a:latin typeface="Carlito"/>
                <a:cs typeface="Carlito"/>
              </a:rPr>
              <a:t>Integration</a:t>
            </a:r>
            <a:r>
              <a:rPr sz="2800" spc="-26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4" dirty="0">
                <a:latin typeface="Carlito"/>
                <a:cs typeface="Carlito"/>
              </a:rPr>
              <a:t>Staging</a:t>
            </a:r>
            <a:r>
              <a:rPr sz="2800" b="1" spc="8" dirty="0">
                <a:latin typeface="Carlito"/>
                <a:cs typeface="Carlito"/>
              </a:rPr>
              <a:t> </a:t>
            </a:r>
            <a:r>
              <a:rPr sz="2800" b="1" spc="-11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Deployment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261" y="521320"/>
            <a:ext cx="586406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3" dirty="0"/>
              <a:t>The </a:t>
            </a:r>
            <a:r>
              <a:rPr spc="-203" dirty="0"/>
              <a:t>staging</a:t>
            </a:r>
            <a:r>
              <a:rPr spc="-270" dirty="0"/>
              <a:t> </a:t>
            </a:r>
            <a:r>
              <a:rPr spc="-139" dirty="0"/>
              <a:t>environment--overview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145179" cy="360467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whole </a:t>
            </a:r>
            <a:r>
              <a:rPr sz="2400" spc="-19" dirty="0">
                <a:latin typeface="Carlito"/>
                <a:cs typeface="Carlito"/>
              </a:rPr>
              <a:t>system for </a:t>
            </a:r>
            <a:r>
              <a:rPr sz="2400" spc="-4" dirty="0">
                <a:latin typeface="Carlito"/>
                <a:cs typeface="Carlito"/>
              </a:rPr>
              <a:t>its</a:t>
            </a:r>
            <a:r>
              <a:rPr sz="2400" spc="17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qualities.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performance </a:t>
            </a:r>
            <a:r>
              <a:rPr sz="2400" spc="-4" dirty="0">
                <a:latin typeface="Carlito"/>
                <a:cs typeface="Carlito"/>
              </a:rPr>
              <a:t>under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load,</a:t>
            </a: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Security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8" dirty="0">
                <a:latin typeface="Carlito"/>
                <a:cs typeface="Carlito"/>
              </a:rPr>
              <a:t>nonfunctional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qualities.</a:t>
            </a:r>
            <a:endParaRPr sz="2400" dirty="0">
              <a:latin typeface="Carlito"/>
              <a:cs typeface="Carlito"/>
            </a:endParaRPr>
          </a:p>
          <a:p>
            <a:pPr marL="180975" marR="289560" indent="-171450">
              <a:spcBef>
                <a:spcPts val="77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be as </a:t>
            </a:r>
            <a:r>
              <a:rPr sz="2400" dirty="0">
                <a:latin typeface="Carlito"/>
                <a:cs typeface="Carlito"/>
              </a:rPr>
              <a:t>close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production 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as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practical.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Triggered </a:t>
            </a:r>
            <a:r>
              <a:rPr sz="2400" spc="-11" dirty="0">
                <a:latin typeface="Carlito"/>
                <a:cs typeface="Carlito"/>
              </a:rPr>
              <a:t>by </a:t>
            </a:r>
            <a:r>
              <a:rPr sz="2400" spc="-4" dirty="0">
                <a:latin typeface="Carlito"/>
                <a:cs typeface="Carlito"/>
              </a:rPr>
              <a:t>the clean up </a:t>
            </a:r>
            <a:r>
              <a:rPr sz="2400" spc="-15" dirty="0">
                <a:latin typeface="Carlito"/>
                <a:cs typeface="Carlito"/>
              </a:rPr>
              <a:t>step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5" dirty="0">
                <a:latin typeface="Carlito"/>
                <a:cs typeface="Carlito"/>
              </a:rPr>
              <a:t>integration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environment</a:t>
            </a:r>
            <a:r>
              <a:rPr sz="2100" spc="-15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569718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48" dirty="0"/>
              <a:t>Staging</a:t>
            </a:r>
            <a:r>
              <a:rPr spc="-281" dirty="0"/>
              <a:t> </a:t>
            </a:r>
            <a:r>
              <a:rPr spc="-158" dirty="0"/>
              <a:t>environment—create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486" y="1794050"/>
            <a:ext cx="7648575" cy="4698402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3810" indent="-171450" algn="just">
              <a:spcBef>
                <a:spcPts val="57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11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all the VMs or </a:t>
            </a:r>
            <a:r>
              <a:rPr sz="2400" spc="-15" dirty="0">
                <a:latin typeface="Carlito"/>
                <a:cs typeface="Carlito"/>
              </a:rPr>
              <a:t>containers </a:t>
            </a:r>
            <a:r>
              <a:rPr sz="2400" spc="-19" dirty="0">
                <a:latin typeface="Carlito"/>
                <a:cs typeface="Carlito"/>
              </a:rPr>
              <a:t>for 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9" dirty="0">
                <a:latin typeface="Carlito"/>
                <a:cs typeface="Carlito"/>
              </a:rPr>
              <a:t>exist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spc="-11" dirty="0">
                <a:latin typeface="Carlito"/>
                <a:cs typeface="Carlito"/>
              </a:rPr>
              <a:t>environment, </a:t>
            </a:r>
            <a:r>
              <a:rPr sz="2400" spc="-4" dirty="0">
                <a:latin typeface="Carlito"/>
                <a:cs typeface="Carlito"/>
              </a:rPr>
              <a:t>so they do </a:t>
            </a:r>
            <a:r>
              <a:rPr sz="2400" spc="-8" dirty="0">
                <a:latin typeface="Carlito"/>
                <a:cs typeface="Carlito"/>
              </a:rPr>
              <a:t>not  need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created </a:t>
            </a:r>
            <a:r>
              <a:rPr sz="2400" spc="-23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</a:t>
            </a:r>
            <a:r>
              <a:rPr sz="2400" spc="9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environment</a:t>
            </a:r>
            <a:endParaRPr sz="2400" dirty="0">
              <a:latin typeface="Carlito"/>
              <a:cs typeface="Carlito"/>
            </a:endParaRPr>
          </a:p>
          <a:p>
            <a:pPr marL="180975" marR="239554" indent="-171450">
              <a:spcBef>
                <a:spcPts val="727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in 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not </a:t>
            </a:r>
            <a:r>
              <a:rPr sz="2400" spc="-19" dirty="0">
                <a:latin typeface="Carlito"/>
                <a:cs typeface="Carlito"/>
              </a:rPr>
              <a:t>differ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that  </a:t>
            </a:r>
            <a:r>
              <a:rPr sz="2400" spc="-11" dirty="0">
                <a:latin typeface="Carlito"/>
                <a:cs typeface="Carlito"/>
              </a:rPr>
              <a:t>created </a:t>
            </a:r>
            <a:r>
              <a:rPr sz="2400" spc="-8" dirty="0">
                <a:latin typeface="Carlito"/>
                <a:cs typeface="Carlito"/>
              </a:rPr>
              <a:t>in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180975" marR="302419" indent="-171450">
              <a:spcBef>
                <a:spcPts val="77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configuration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spc="-11" dirty="0">
                <a:latin typeface="Carlito"/>
                <a:cs typeface="Carlito"/>
              </a:rPr>
              <a:t>created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be the same as the </a:t>
            </a:r>
            <a:r>
              <a:rPr sz="2400" spc="-11" dirty="0">
                <a:latin typeface="Carlito"/>
                <a:cs typeface="Carlito"/>
              </a:rPr>
              <a:t>production environment, </a:t>
            </a:r>
            <a:r>
              <a:rPr sz="2400" spc="-4" dirty="0">
                <a:latin typeface="Carlito"/>
                <a:cs typeface="Carlito"/>
              </a:rPr>
              <a:t>with a </a:t>
            </a:r>
            <a:r>
              <a:rPr sz="2400" spc="-23" dirty="0">
                <a:latin typeface="Carlito"/>
                <a:cs typeface="Carlito"/>
              </a:rPr>
              <a:t>few  </a:t>
            </a:r>
            <a:r>
              <a:rPr sz="2400" spc="-11" dirty="0">
                <a:latin typeface="Carlito"/>
                <a:cs typeface="Carlito"/>
              </a:rPr>
              <a:t>exceptions: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separate </a:t>
            </a:r>
            <a:r>
              <a:rPr sz="2400" spc="-8" dirty="0">
                <a:latin typeface="Carlito"/>
                <a:cs typeface="Carlito"/>
              </a:rPr>
              <a:t>staging</a:t>
            </a:r>
            <a:r>
              <a:rPr lang="en-US" sz="2400" spc="-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Use credentials </a:t>
            </a:r>
            <a:r>
              <a:rPr sz="2400" spc="-8" dirty="0">
                <a:latin typeface="Carlito"/>
                <a:cs typeface="Carlito"/>
              </a:rPr>
              <a:t>appropriate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staging</a:t>
            </a:r>
            <a:r>
              <a:rPr sz="2400" spc="-2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Mock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external </a:t>
            </a:r>
            <a:r>
              <a:rPr sz="2400" dirty="0">
                <a:latin typeface="Carlito"/>
                <a:cs typeface="Carlito"/>
              </a:rPr>
              <a:t>services </a:t>
            </a:r>
            <a:r>
              <a:rPr sz="2400" spc="-8" dirty="0">
                <a:latin typeface="Carlito"/>
                <a:cs typeface="Carlito"/>
              </a:rPr>
              <a:t>that your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writes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to.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594" y="914400"/>
            <a:ext cx="268281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05" dirty="0"/>
              <a:t>D</a:t>
            </a:r>
            <a:r>
              <a:rPr spc="-344" dirty="0"/>
              <a:t>a</a:t>
            </a:r>
            <a:r>
              <a:rPr spc="105" dirty="0"/>
              <a:t>t</a:t>
            </a:r>
            <a:r>
              <a:rPr spc="-307" dirty="0"/>
              <a:t>a</a:t>
            </a:r>
            <a:r>
              <a:rPr spc="-146" dirty="0"/>
              <a:t>b</a:t>
            </a:r>
            <a:r>
              <a:rPr spc="-319" dirty="0"/>
              <a:t>a</a:t>
            </a:r>
            <a:r>
              <a:rPr spc="-398" dirty="0"/>
              <a:t>s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76674" cy="1991089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database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 tests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4" dirty="0">
                <a:latin typeface="Carlito"/>
                <a:cs typeface="Carlito"/>
              </a:rPr>
              <a:t>be a </a:t>
            </a:r>
            <a:r>
              <a:rPr sz="2400" spc="-11" dirty="0">
                <a:latin typeface="Carlito"/>
                <a:cs typeface="Carlito"/>
              </a:rPr>
              <a:t>copy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1" dirty="0">
                <a:latin typeface="Carlito"/>
                <a:cs typeface="Carlito"/>
              </a:rPr>
              <a:t>production  </a:t>
            </a:r>
            <a:r>
              <a:rPr sz="2400" spc="-8" dirty="0">
                <a:latin typeface="Carlito"/>
                <a:cs typeface="Carlito"/>
              </a:rPr>
              <a:t>database, </a:t>
            </a:r>
            <a:r>
              <a:rPr sz="2400" spc="-4" dirty="0">
                <a:latin typeface="Carlito"/>
                <a:cs typeface="Carlito"/>
              </a:rPr>
              <a:t>or a </a:t>
            </a:r>
            <a:r>
              <a:rPr sz="2400" spc="-11" dirty="0">
                <a:latin typeface="Carlito"/>
                <a:cs typeface="Carlito"/>
              </a:rPr>
              <a:t>large extract, </a:t>
            </a:r>
            <a:r>
              <a:rPr sz="2400" spc="-4" dirty="0">
                <a:latin typeface="Carlito"/>
                <a:cs typeface="Carlito"/>
              </a:rPr>
              <a:t>if the full </a:t>
            </a:r>
            <a:r>
              <a:rPr sz="2400" spc="-8" dirty="0">
                <a:latin typeface="Carlito"/>
                <a:cs typeface="Carlito"/>
              </a:rPr>
              <a:t>production database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too  large.</a:t>
            </a:r>
            <a:endParaRPr sz="2400" dirty="0">
              <a:latin typeface="Carlito"/>
              <a:cs typeface="Carlito"/>
            </a:endParaRPr>
          </a:p>
          <a:p>
            <a:pPr marL="180975" marR="561499" indent="-171450">
              <a:spcBef>
                <a:spcPts val="784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spc="-4" dirty="0">
                <a:latin typeface="Carlito"/>
                <a:cs typeface="Carlito"/>
              </a:rPr>
              <a:t>When </a:t>
            </a:r>
            <a:r>
              <a:rPr sz="2400" spc="-8" dirty="0">
                <a:latin typeface="Carlito"/>
                <a:cs typeface="Carlito"/>
              </a:rPr>
              <a:t>using production </a:t>
            </a:r>
            <a:r>
              <a:rPr sz="2400" spc="-15" dirty="0">
                <a:latin typeface="Carlito"/>
                <a:cs typeface="Carlito"/>
              </a:rPr>
              <a:t>data, you </a:t>
            </a:r>
            <a:r>
              <a:rPr sz="2400" spc="-11" dirty="0">
                <a:latin typeface="Carlito"/>
                <a:cs typeface="Carlito"/>
              </a:rPr>
              <a:t>must obscure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sensitive or  </a:t>
            </a:r>
            <a:r>
              <a:rPr sz="2400" spc="-11" dirty="0">
                <a:latin typeface="Carlito"/>
                <a:cs typeface="Carlito"/>
              </a:rPr>
              <a:t>restricted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D39C-F27F-0CC3-888C-C845E680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  <a:r>
              <a:rPr lang="en-US" baseline="0" dirty="0"/>
              <a:t> 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2E5B4-890C-1AB3-B116-1DD4CFB5C7A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sz="2400" dirty="0"/>
              <a:t>The portion of the system being tested is executed and a set of tests are run on it. This requires a test harness.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C525F-F73E-D14C-4077-A28C5359F55A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0069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094" y="381000"/>
            <a:ext cx="5582127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48" dirty="0"/>
              <a:t>Staging </a:t>
            </a:r>
            <a:r>
              <a:rPr spc="-195" dirty="0"/>
              <a:t>environment—usage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752398" cy="2789065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4" dirty="0">
                <a:latin typeface="Carlito"/>
                <a:cs typeface="Carlito"/>
              </a:rPr>
              <a:t>Testing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types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Load</a:t>
            </a:r>
            <a:r>
              <a:rPr sz="2400" spc="-8" dirty="0">
                <a:latin typeface="Carlito"/>
                <a:cs typeface="Carlito"/>
              </a:rPr>
              <a:t> testing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Security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testing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Compliance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testing</a:t>
            </a:r>
            <a:endParaRPr lang="en-US" sz="2400" spc="-8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lang="en-US" sz="2400" spc="-8" dirty="0">
                <a:latin typeface="Carlito"/>
                <a:cs typeface="Carlito"/>
              </a:rPr>
              <a:t>User testing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8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final </a:t>
            </a:r>
            <a:r>
              <a:rPr sz="2400" spc="-15" dirty="0">
                <a:latin typeface="Carlito"/>
                <a:cs typeface="Carlito"/>
              </a:rPr>
              <a:t>step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deployment </a:t>
            </a:r>
            <a:r>
              <a:rPr sz="2400" spc="-11" dirty="0">
                <a:latin typeface="Carlito"/>
                <a:cs typeface="Carlito"/>
              </a:rPr>
              <a:t>to</a:t>
            </a:r>
            <a:r>
              <a:rPr sz="2400" spc="217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522" y="914400"/>
            <a:ext cx="307295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59" dirty="0"/>
              <a:t>Load</a:t>
            </a:r>
            <a:r>
              <a:rPr spc="-296" dirty="0"/>
              <a:t> </a:t>
            </a:r>
            <a:r>
              <a:rPr spc="-124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209800"/>
            <a:ext cx="7315200" cy="1591301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Load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has </a:t>
            </a:r>
            <a:r>
              <a:rPr sz="2400" spc="-8" dirty="0">
                <a:latin typeface="Carlito"/>
                <a:cs typeface="Carlito"/>
              </a:rPr>
              <a:t>three</a:t>
            </a:r>
            <a:r>
              <a:rPr sz="2400" spc="4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portions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Defining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load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Applying 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load</a:t>
            </a: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Measuring the </a:t>
            </a:r>
            <a:r>
              <a:rPr sz="2400" spc="-26" dirty="0">
                <a:latin typeface="Carlito"/>
                <a:cs typeface="Carlito"/>
              </a:rPr>
              <a:t>system’s </a:t>
            </a:r>
            <a:r>
              <a:rPr sz="2400" spc="-8" dirty="0">
                <a:latin typeface="Carlito"/>
                <a:cs typeface="Carlito"/>
              </a:rPr>
              <a:t>throughput and/or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latency</a:t>
            </a:r>
            <a:r>
              <a:rPr sz="1800" spc="-19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282" y="762000"/>
            <a:ext cx="454666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Defining </a:t>
            </a:r>
            <a:r>
              <a:rPr spc="-68" dirty="0"/>
              <a:t>the</a:t>
            </a:r>
            <a:r>
              <a:rPr spc="-382" dirty="0"/>
              <a:t> </a:t>
            </a:r>
            <a:r>
              <a:rPr spc="-146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03820" cy="309010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26206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contents </a:t>
            </a:r>
            <a:r>
              <a:rPr sz="2400" spc="-4" dirty="0">
                <a:latin typeface="Carlito"/>
                <a:cs typeface="Carlito"/>
              </a:rPr>
              <a:t>of the oad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11" dirty="0">
                <a:latin typeface="Carlito"/>
                <a:cs typeface="Carlito"/>
              </a:rPr>
              <a:t>reflect </a:t>
            </a:r>
            <a:r>
              <a:rPr sz="2400" spc="-8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distribution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values that 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8" dirty="0">
                <a:latin typeface="Carlito"/>
                <a:cs typeface="Carlito"/>
              </a:rPr>
              <a:t>see </a:t>
            </a:r>
            <a:r>
              <a:rPr sz="2400" spc="-4" dirty="0">
                <a:latin typeface="Carlito"/>
                <a:cs typeface="Carlito"/>
              </a:rPr>
              <a:t>in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4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be that </a:t>
            </a:r>
            <a:r>
              <a:rPr sz="2400" spc="-8" dirty="0">
                <a:latin typeface="Carlito"/>
                <a:cs typeface="Carlito"/>
              </a:rPr>
              <a:t>your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receives </a:t>
            </a:r>
            <a:r>
              <a:rPr sz="2400" spc="-4" dirty="0">
                <a:latin typeface="Carlito"/>
                <a:cs typeface="Carlito"/>
              </a:rPr>
              <a:t>mostly one </a:t>
            </a:r>
            <a:r>
              <a:rPr sz="2400" dirty="0">
                <a:latin typeface="Carlito"/>
                <a:cs typeface="Carlito"/>
              </a:rPr>
              <a:t>type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request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production,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161"/>
              </a:spcBef>
              <a:buFont typeface="Arial"/>
              <a:buChar char="•"/>
              <a:tabLst>
                <a:tab pos="575310" algn="l"/>
                <a:tab pos="575786" algn="l"/>
                <a:tab pos="1906429" algn="l"/>
              </a:tabLst>
            </a:pPr>
            <a:r>
              <a:rPr sz="2400" spc="-8" dirty="0">
                <a:latin typeface="Carlito"/>
                <a:cs typeface="Carlito"/>
              </a:rPr>
              <a:t>there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may</a:t>
            </a:r>
            <a:r>
              <a:rPr sz="2400" spc="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be	hotspots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your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Requests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8" dirty="0">
                <a:latin typeface="Carlito"/>
                <a:cs typeface="Carlito"/>
              </a:rPr>
              <a:t>come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bursts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161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The number of simultaneous </a:t>
            </a:r>
            <a:r>
              <a:rPr sz="2400" spc="-8" dirty="0">
                <a:latin typeface="Carlito"/>
                <a:cs typeface="Carlito"/>
              </a:rPr>
              <a:t>users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increase very </a:t>
            </a:r>
            <a:r>
              <a:rPr sz="2400" spc="-23" dirty="0">
                <a:latin typeface="Carlito"/>
                <a:cs typeface="Carlito"/>
              </a:rPr>
              <a:t>slowly,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rapily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822508"/>
            <a:ext cx="463200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78" dirty="0"/>
              <a:t>Sources </a:t>
            </a:r>
            <a:r>
              <a:rPr spc="-41" dirty="0"/>
              <a:t>for </a:t>
            </a:r>
            <a:r>
              <a:rPr spc="-68" dirty="0"/>
              <a:t>the</a:t>
            </a:r>
            <a:r>
              <a:rPr spc="-435" dirty="0"/>
              <a:t> </a:t>
            </a:r>
            <a:r>
              <a:rPr spc="-146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752600"/>
            <a:ext cx="8610600" cy="497940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There are three </a:t>
            </a:r>
            <a:r>
              <a:rPr sz="2400" spc="-4" dirty="0">
                <a:latin typeface="Carlito"/>
                <a:cs typeface="Carlito"/>
              </a:rPr>
              <a:t>possible </a:t>
            </a:r>
            <a:r>
              <a:rPr sz="2400" spc="-8" dirty="0">
                <a:latin typeface="Carlito"/>
                <a:cs typeface="Carlito"/>
              </a:rPr>
              <a:t>sources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13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load:</a:t>
            </a:r>
            <a:endParaRPr sz="2400" dirty="0">
              <a:latin typeface="Carlito"/>
              <a:cs typeface="Carlito"/>
            </a:endParaRPr>
          </a:p>
          <a:p>
            <a:pPr marL="695325" marR="3810" lvl="1" indent="-342900">
              <a:spcBef>
                <a:spcPts val="431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i="1" dirty="0">
                <a:latin typeface="Carlito"/>
                <a:cs typeface="Carlito"/>
              </a:rPr>
              <a:t>A </a:t>
            </a:r>
            <a:r>
              <a:rPr sz="2400" i="1" spc="-4" dirty="0">
                <a:latin typeface="Carlito"/>
                <a:cs typeface="Carlito"/>
              </a:rPr>
              <a:t>load-testing tool.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load-testing tool, </a:t>
            </a:r>
            <a:r>
              <a:rPr sz="2400" spc="-4" dirty="0">
                <a:latin typeface="Carlito"/>
                <a:cs typeface="Carlito"/>
              </a:rPr>
              <a:t>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1" dirty="0">
                <a:latin typeface="Carlito"/>
                <a:cs typeface="Carlito"/>
              </a:rPr>
              <a:t>Artillery, generates </a:t>
            </a:r>
            <a:r>
              <a:rPr sz="2400" spc="-8" dirty="0">
                <a:latin typeface="Carlito"/>
                <a:cs typeface="Carlito"/>
              </a:rPr>
              <a:t>synthetic  </a:t>
            </a:r>
            <a:r>
              <a:rPr sz="2400" dirty="0">
                <a:latin typeface="Carlito"/>
                <a:cs typeface="Carlito"/>
              </a:rPr>
              <a:t>loads </a:t>
            </a:r>
            <a:r>
              <a:rPr sz="2400" spc="-15" dirty="0">
                <a:latin typeface="Carlito"/>
                <a:cs typeface="Carlito"/>
              </a:rPr>
              <a:t>for systems. </a:t>
            </a:r>
            <a:r>
              <a:rPr sz="2400" spc="-49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provide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tool </a:t>
            </a:r>
            <a:r>
              <a:rPr sz="2400" dirty="0">
                <a:latin typeface="Carlito"/>
                <a:cs typeface="Carlito"/>
              </a:rPr>
              <a:t>with a </a:t>
            </a:r>
            <a:r>
              <a:rPr sz="2400" spc="-4" dirty="0">
                <a:latin typeface="Carlito"/>
                <a:cs typeface="Carlito"/>
              </a:rPr>
              <a:t>description of </a:t>
            </a:r>
            <a:r>
              <a:rPr sz="2400" dirty="0">
                <a:latin typeface="Carlito"/>
                <a:cs typeface="Carlito"/>
              </a:rPr>
              <a:t>the input and  its </a:t>
            </a:r>
            <a:r>
              <a:rPr sz="2400" spc="-4" dirty="0">
                <a:latin typeface="Carlito"/>
                <a:cs typeface="Carlito"/>
              </a:rPr>
              <a:t>distribution. The </a:t>
            </a:r>
            <a:r>
              <a:rPr sz="2400" spc="-11" dirty="0">
                <a:latin typeface="Carlito"/>
                <a:cs typeface="Carlito"/>
              </a:rPr>
              <a:t>tool generates </a:t>
            </a:r>
            <a:r>
              <a:rPr sz="2400" spc="-8" dirty="0">
                <a:latin typeface="Carlito"/>
                <a:cs typeface="Carlito"/>
              </a:rPr>
              <a:t>synthetic </a:t>
            </a:r>
            <a:r>
              <a:rPr sz="2400" dirty="0">
                <a:latin typeface="Carlito"/>
                <a:cs typeface="Carlito"/>
              </a:rPr>
              <a:t>loads in </a:t>
            </a:r>
            <a:r>
              <a:rPr sz="2400" spc="-8" dirty="0">
                <a:latin typeface="Carlito"/>
                <a:cs typeface="Carlito"/>
              </a:rPr>
              <a:t>accordance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8" dirty="0">
                <a:latin typeface="Carlito"/>
                <a:cs typeface="Carlito"/>
              </a:rPr>
              <a:t>your  </a:t>
            </a:r>
            <a:r>
              <a:rPr sz="2400" spc="-4" dirty="0">
                <a:latin typeface="Carlito"/>
                <a:cs typeface="Carlito"/>
              </a:rPr>
              <a:t>description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4" dirty="0">
                <a:latin typeface="Carlito"/>
                <a:cs typeface="Carlito"/>
              </a:rPr>
              <a:t>measures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latency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responses.</a:t>
            </a:r>
            <a:endParaRPr sz="2400" dirty="0">
              <a:latin typeface="Carlito"/>
              <a:cs typeface="Carlito"/>
            </a:endParaRPr>
          </a:p>
          <a:p>
            <a:pPr marL="695325" marR="41910" lvl="1" indent="-342900">
              <a:spcBef>
                <a:spcPts val="386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i="1" spc="-4" dirty="0">
                <a:latin typeface="Carlito"/>
                <a:cs typeface="Carlito"/>
              </a:rPr>
              <a:t>Playback. </a:t>
            </a:r>
            <a:r>
              <a:rPr sz="2400" spc="-15" dirty="0">
                <a:latin typeface="Carlito"/>
                <a:cs typeface="Carlito"/>
              </a:rPr>
              <a:t>Record </a:t>
            </a:r>
            <a:r>
              <a:rPr sz="2400" dirty="0">
                <a:latin typeface="Carlito"/>
                <a:cs typeface="Carlito"/>
              </a:rPr>
              <a:t>input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4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1" dirty="0">
                <a:latin typeface="Carlito"/>
                <a:cs typeface="Carlito"/>
              </a:rPr>
              <a:t>recording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8" dirty="0">
                <a:latin typeface="Carlito"/>
                <a:cs typeface="Carlito"/>
              </a:rPr>
              <a:t>source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test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</a:p>
          <a:p>
            <a:pPr marL="695325" marR="26194" lvl="1" indent="-342900">
              <a:spcBef>
                <a:spcPts val="341"/>
              </a:spcBef>
              <a:buAutoNum type="arabicPeriod"/>
              <a:tabLst>
                <a:tab pos="695325" algn="l"/>
                <a:tab pos="695801" algn="l"/>
              </a:tabLst>
            </a:pPr>
            <a:r>
              <a:rPr sz="2400" i="1" spc="-53" dirty="0">
                <a:latin typeface="Carlito"/>
                <a:cs typeface="Carlito"/>
              </a:rPr>
              <a:t>Tee </a:t>
            </a:r>
            <a:r>
              <a:rPr sz="2400" i="1" dirty="0">
                <a:latin typeface="Carlito"/>
                <a:cs typeface="Carlito"/>
              </a:rPr>
              <a:t>the input </a:t>
            </a:r>
            <a:r>
              <a:rPr sz="2400" i="1" spc="-11" dirty="0">
                <a:latin typeface="Carlito"/>
                <a:cs typeface="Carlito"/>
              </a:rPr>
              <a:t>to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4" dirty="0">
                <a:latin typeface="Carlito"/>
                <a:cs typeface="Carlito"/>
              </a:rPr>
              <a:t>production </a:t>
            </a:r>
            <a:r>
              <a:rPr sz="2400" i="1" dirty="0">
                <a:latin typeface="Carlito"/>
                <a:cs typeface="Carlito"/>
              </a:rPr>
              <a:t>version. </a:t>
            </a:r>
            <a:r>
              <a:rPr sz="2400" spc="-19" dirty="0">
                <a:latin typeface="Carlito"/>
                <a:cs typeface="Carlito"/>
              </a:rPr>
              <a:t>“Tee”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4" dirty="0">
                <a:latin typeface="Carlito"/>
                <a:cs typeface="Carlito"/>
              </a:rPr>
              <a:t>Unix command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takes  </a:t>
            </a: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dirty="0">
                <a:latin typeface="Carlito"/>
                <a:cs typeface="Carlito"/>
              </a:rPr>
              <a:t>input </a:t>
            </a:r>
            <a:r>
              <a:rPr sz="2400" spc="-11" dirty="0">
                <a:latin typeface="Carlito"/>
                <a:cs typeface="Carlito"/>
              </a:rPr>
              <a:t>stream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1" dirty="0">
                <a:latin typeface="Carlito"/>
                <a:cs typeface="Carlito"/>
              </a:rPr>
              <a:t>generates </a:t>
            </a:r>
            <a:r>
              <a:rPr sz="2400" spc="-8" dirty="0">
                <a:latin typeface="Carlito"/>
                <a:cs typeface="Carlito"/>
              </a:rPr>
              <a:t>two </a:t>
            </a:r>
            <a:r>
              <a:rPr sz="2400" spc="-4" dirty="0">
                <a:latin typeface="Carlito"/>
                <a:cs typeface="Carlito"/>
              </a:rPr>
              <a:t>output </a:t>
            </a:r>
            <a:r>
              <a:rPr sz="2400" spc="-8" dirty="0">
                <a:latin typeface="Carlito"/>
                <a:cs typeface="Carlito"/>
              </a:rPr>
              <a:t>streams that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identical </a:t>
            </a:r>
            <a:r>
              <a:rPr sz="2400" spc="-11" dirty="0">
                <a:latin typeface="Carlito"/>
                <a:cs typeface="Carlito"/>
              </a:rPr>
              <a:t>to  </a:t>
            </a:r>
            <a:r>
              <a:rPr sz="2400" dirty="0">
                <a:latin typeface="Carlito"/>
                <a:cs typeface="Carlito"/>
              </a:rPr>
              <a:t>the input </a:t>
            </a:r>
            <a:r>
              <a:rPr sz="2400" spc="-8" dirty="0">
                <a:latin typeface="Carlito"/>
                <a:cs typeface="Carlito"/>
              </a:rPr>
              <a:t>stream. </a:t>
            </a: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spc="-8" dirty="0">
                <a:latin typeface="Carlito"/>
                <a:cs typeface="Carlito"/>
              </a:rPr>
              <a:t>branch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tee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8" dirty="0">
                <a:latin typeface="Carlito"/>
                <a:cs typeface="Carlito"/>
              </a:rPr>
              <a:t>go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spc="-11" dirty="0">
                <a:latin typeface="Carlito"/>
                <a:cs typeface="Carlito"/>
              </a:rPr>
              <a:t>version 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version</a:t>
            </a:r>
            <a:r>
              <a:rPr sz="1800" spc="-11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807073"/>
            <a:ext cx="411689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Applying </a:t>
            </a:r>
            <a:r>
              <a:rPr spc="-64" dirty="0"/>
              <a:t>the</a:t>
            </a:r>
            <a:r>
              <a:rPr spc="-338" dirty="0"/>
              <a:t> </a:t>
            </a:r>
            <a:r>
              <a:rPr spc="-143" dirty="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18699"/>
            <a:ext cx="7690009" cy="3292087"/>
          </a:xfrm>
          <a:prstGeom prst="rect">
            <a:avLst/>
          </a:prstGeom>
        </p:spPr>
        <p:txBody>
          <a:bodyPr vert="horz" wrap="square" lIns="0" tIns="92869" rIns="0" bIns="0" rtlCol="0">
            <a:spAutoFit/>
          </a:bodyPr>
          <a:lstStyle/>
          <a:p>
            <a:pPr marL="180975" indent="-171450">
              <a:spcBef>
                <a:spcPts val="73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8" dirty="0">
                <a:latin typeface="Carlito"/>
                <a:cs typeface="Carlito"/>
              </a:rPr>
              <a:t>Two </a:t>
            </a:r>
            <a:r>
              <a:rPr sz="2400" spc="-8" dirty="0">
                <a:latin typeface="Carlito"/>
                <a:cs typeface="Carlito"/>
              </a:rPr>
              <a:t>approaches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applying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11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load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6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Load-testing tools,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8" dirty="0">
                <a:latin typeface="Carlito"/>
                <a:cs typeface="Carlito"/>
              </a:rPr>
              <a:t>combine </a:t>
            </a:r>
            <a:r>
              <a:rPr sz="2400" dirty="0">
                <a:latin typeface="Carlito"/>
                <a:cs typeface="Carlito"/>
              </a:rPr>
              <a:t>load </a:t>
            </a:r>
            <a:r>
              <a:rPr sz="2400" spc="-8" dirty="0">
                <a:latin typeface="Carlito"/>
                <a:cs typeface="Carlito"/>
              </a:rPr>
              <a:t>synthesis </a:t>
            </a:r>
            <a:r>
              <a:rPr sz="2400" dirty="0">
                <a:latin typeface="Carlito"/>
                <a:cs typeface="Carlito"/>
              </a:rPr>
              <a:t>with load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response.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529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Build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custom </a:t>
            </a:r>
            <a:r>
              <a:rPr sz="2400" spc="-11" dirty="0">
                <a:latin typeface="Carlito"/>
                <a:cs typeface="Carlito"/>
              </a:rPr>
              <a:t>test</a:t>
            </a:r>
            <a:r>
              <a:rPr sz="2400" spc="-4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harness.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6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Ensure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software </a:t>
            </a:r>
            <a:r>
              <a:rPr sz="2400" spc="-8" dirty="0">
                <a:latin typeface="Carlito"/>
                <a:cs typeface="Carlito"/>
              </a:rPr>
              <a:t>applying </a:t>
            </a:r>
            <a:r>
              <a:rPr sz="2400" spc="-4" dirty="0">
                <a:latin typeface="Carlito"/>
                <a:cs typeface="Carlito"/>
              </a:rPr>
              <a:t>the load </a:t>
            </a:r>
            <a:r>
              <a:rPr sz="2400" spc="-8" dirty="0">
                <a:latin typeface="Carlito"/>
                <a:cs typeface="Carlito"/>
              </a:rPr>
              <a:t>does not </a:t>
            </a:r>
            <a:r>
              <a:rPr sz="2400" spc="-11" dirty="0">
                <a:latin typeface="Carlito"/>
                <a:cs typeface="Carlito"/>
              </a:rPr>
              <a:t>introduce </a:t>
            </a:r>
            <a:r>
              <a:rPr sz="2400" spc="-15" dirty="0">
                <a:latin typeface="Carlito"/>
                <a:cs typeface="Carlito"/>
              </a:rPr>
              <a:t>any  </a:t>
            </a:r>
            <a:r>
              <a:rPr sz="2400" spc="-4" dirty="0">
                <a:latin typeface="Carlito"/>
                <a:cs typeface="Carlito"/>
              </a:rPr>
              <a:t>limits on the </a:t>
            </a:r>
            <a:r>
              <a:rPr sz="2400" spc="-11" dirty="0">
                <a:latin typeface="Carlito"/>
                <a:cs typeface="Carlito"/>
              </a:rPr>
              <a:t>request </a:t>
            </a:r>
            <a:r>
              <a:rPr sz="2400" spc="-23" dirty="0">
                <a:latin typeface="Carlito"/>
                <a:cs typeface="Carlito"/>
              </a:rPr>
              <a:t>rate </a:t>
            </a:r>
            <a:r>
              <a:rPr sz="2400" spc="-8" dirty="0">
                <a:latin typeface="Carlito"/>
                <a:cs typeface="Carlito"/>
              </a:rPr>
              <a:t>during </a:t>
            </a:r>
            <a:r>
              <a:rPr sz="2400" spc="-15" dirty="0">
                <a:latin typeface="Carlito"/>
                <a:cs typeface="Carlito"/>
              </a:rPr>
              <a:t>test execution </a:t>
            </a:r>
            <a:r>
              <a:rPr sz="2400" spc="-4" dirty="0">
                <a:latin typeface="Carlito"/>
                <a:cs typeface="Carlito"/>
              </a:rPr>
              <a:t>– </a:t>
            </a:r>
            <a:r>
              <a:rPr sz="2400" spc="-15" dirty="0">
                <a:latin typeface="Carlito"/>
                <a:cs typeface="Carlito"/>
              </a:rPr>
              <a:t>you want to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sure 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measuring the </a:t>
            </a:r>
            <a:r>
              <a:rPr sz="2400" spc="-11" dirty="0">
                <a:latin typeface="Carlito"/>
                <a:cs typeface="Carlito"/>
              </a:rPr>
              <a:t>performance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23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your  test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harness</a:t>
            </a:r>
            <a:r>
              <a:rPr sz="21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817570"/>
            <a:ext cx="533457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2" dirty="0"/>
              <a:t>Measuring </a:t>
            </a:r>
            <a:r>
              <a:rPr spc="-68" dirty="0"/>
              <a:t>the</a:t>
            </a:r>
            <a:r>
              <a:rPr spc="-356" dirty="0"/>
              <a:t> </a:t>
            </a:r>
            <a:r>
              <a:rPr spc="-233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710400"/>
            <a:ext cx="8227695" cy="4940936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Challenges </a:t>
            </a:r>
            <a:r>
              <a:rPr sz="2400" spc="-11" dirty="0">
                <a:latin typeface="Carlito"/>
                <a:cs typeface="Carlito"/>
              </a:rPr>
              <a:t>to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measurement</a:t>
            </a:r>
            <a:endParaRPr sz="2400" dirty="0">
              <a:latin typeface="Carlito"/>
              <a:cs typeface="Carlito"/>
            </a:endParaRPr>
          </a:p>
          <a:p>
            <a:pPr marL="523875" marR="99536" lvl="1" indent="-171450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Accurately </a:t>
            </a:r>
            <a:r>
              <a:rPr sz="2400" spc="-4" dirty="0">
                <a:latin typeface="Carlito"/>
                <a:cs typeface="Carlito"/>
              </a:rPr>
              <a:t>handling long-tail </a:t>
            </a:r>
            <a:r>
              <a:rPr sz="2400" spc="-19" dirty="0">
                <a:latin typeface="Carlito"/>
                <a:cs typeface="Carlito"/>
              </a:rPr>
              <a:t>latency. </a:t>
            </a:r>
            <a:r>
              <a:rPr sz="2400" spc="-4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leads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running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execute  </a:t>
            </a:r>
            <a:r>
              <a:rPr sz="2400" spc="-4" dirty="0">
                <a:latin typeface="Carlito"/>
                <a:cs typeface="Carlito"/>
              </a:rPr>
              <a:t>so </a:t>
            </a:r>
            <a:r>
              <a:rPr sz="2400" spc="-11" dirty="0">
                <a:latin typeface="Carlito"/>
                <a:cs typeface="Carlito"/>
              </a:rPr>
              <a:t>many </a:t>
            </a:r>
            <a:r>
              <a:rPr sz="2400" spc="-8" dirty="0">
                <a:latin typeface="Carlito"/>
                <a:cs typeface="Carlito"/>
              </a:rPr>
              <a:t>requests that </a:t>
            </a: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8" dirty="0">
                <a:latin typeface="Carlito"/>
                <a:cs typeface="Carlito"/>
              </a:rPr>
              <a:t>not practical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save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results </a:t>
            </a:r>
            <a:r>
              <a:rPr sz="2400" spc="-4" dirty="0">
                <a:latin typeface="Carlito"/>
                <a:cs typeface="Carlito"/>
              </a:rPr>
              <a:t>of every </a:t>
            </a:r>
            <a:r>
              <a:rPr sz="2400" spc="-8" dirty="0">
                <a:latin typeface="Carlito"/>
                <a:cs typeface="Carlito"/>
              </a:rPr>
              <a:t>request,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4" dirty="0">
                <a:latin typeface="Carlito"/>
                <a:cs typeface="Carlito"/>
              </a:rPr>
              <a:t>so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measurement </a:t>
            </a:r>
            <a:r>
              <a:rPr sz="2400" spc="-11" dirty="0">
                <a:latin typeface="Carlito"/>
                <a:cs typeface="Carlito"/>
              </a:rPr>
              <a:t>framework </a:t>
            </a:r>
            <a:r>
              <a:rPr sz="2400" spc="-8" dirty="0">
                <a:latin typeface="Carlito"/>
                <a:cs typeface="Carlito"/>
              </a:rPr>
              <a:t>must </a:t>
            </a:r>
            <a:r>
              <a:rPr sz="2400" spc="-4" dirty="0">
                <a:latin typeface="Carlito"/>
                <a:cs typeface="Carlito"/>
              </a:rPr>
              <a:t>build </a:t>
            </a:r>
            <a:r>
              <a:rPr sz="2400" spc="-8" dirty="0">
                <a:latin typeface="Carlito"/>
                <a:cs typeface="Carlito"/>
              </a:rPr>
              <a:t>latency </a:t>
            </a:r>
            <a:r>
              <a:rPr sz="2400" spc="-11" dirty="0">
                <a:latin typeface="Carlito"/>
                <a:cs typeface="Carlito"/>
              </a:rPr>
              <a:t>histograms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8" dirty="0">
                <a:latin typeface="Carlito"/>
                <a:cs typeface="Carlito"/>
              </a:rPr>
              <a:t>calculate </a:t>
            </a:r>
            <a:r>
              <a:rPr sz="2400" spc="-4" dirty="0">
                <a:latin typeface="Carlito"/>
                <a:cs typeface="Carlito"/>
              </a:rPr>
              <a:t>metrics on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34" dirty="0">
                <a:latin typeface="Carlito"/>
                <a:cs typeface="Carlito"/>
              </a:rPr>
              <a:t>fly.</a:t>
            </a:r>
            <a:endParaRPr sz="2400" dirty="0">
              <a:latin typeface="Carlito"/>
              <a:cs typeface="Carlito"/>
            </a:endParaRPr>
          </a:p>
          <a:p>
            <a:pPr marL="523875" marR="3810" lvl="1" indent="-171450">
              <a:spcBef>
                <a:spcPts val="356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heterogeneous performance delivered by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underlying </a:t>
            </a:r>
            <a:r>
              <a:rPr sz="2400" spc="-11" dirty="0">
                <a:latin typeface="Carlito"/>
                <a:cs typeface="Carlito"/>
              </a:rPr>
              <a:t>hardware </a:t>
            </a:r>
            <a:r>
              <a:rPr sz="2400" dirty="0">
                <a:latin typeface="Carlito"/>
                <a:cs typeface="Carlito"/>
              </a:rPr>
              <a:t>in the  cloud. </a:t>
            </a:r>
            <a:r>
              <a:rPr sz="2400" spc="-4" dirty="0">
                <a:latin typeface="Carlito"/>
                <a:cs typeface="Carlito"/>
              </a:rPr>
              <a:t>Some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physical computers may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8" dirty="0">
                <a:latin typeface="Carlito"/>
                <a:cs typeface="Carlito"/>
              </a:rPr>
              <a:t>slow </a:t>
            </a:r>
            <a:r>
              <a:rPr sz="2400" spc="-4" dirty="0">
                <a:latin typeface="Carlito"/>
                <a:cs typeface="Carlito"/>
              </a:rPr>
              <a:t>because of disk or  </a:t>
            </a:r>
            <a:r>
              <a:rPr sz="2400" spc="-11" dirty="0">
                <a:latin typeface="Carlito"/>
                <a:cs typeface="Carlito"/>
              </a:rPr>
              <a:t>network-hardware </a:t>
            </a:r>
            <a:r>
              <a:rPr sz="2400" spc="-4" dirty="0">
                <a:latin typeface="Carlito"/>
                <a:cs typeface="Carlito"/>
              </a:rPr>
              <a:t>issues, </a:t>
            </a:r>
            <a:r>
              <a:rPr sz="2400" spc="-8" dirty="0">
                <a:latin typeface="Carlito"/>
                <a:cs typeface="Carlito"/>
              </a:rPr>
              <a:t>or </a:t>
            </a:r>
            <a:r>
              <a:rPr sz="2400" spc="-4" dirty="0">
                <a:latin typeface="Carlito"/>
                <a:cs typeface="Carlito"/>
              </a:rPr>
              <a:t>some </a:t>
            </a:r>
            <a:r>
              <a:rPr sz="2400" spc="-15" dirty="0">
                <a:latin typeface="Carlito"/>
                <a:cs typeface="Carlito"/>
              </a:rPr>
              <a:t>may have </a:t>
            </a:r>
            <a:r>
              <a:rPr sz="2400" spc="-8" dirty="0">
                <a:latin typeface="Carlito"/>
                <a:cs typeface="Carlito"/>
              </a:rPr>
              <a:t>newer </a:t>
            </a:r>
            <a:r>
              <a:rPr sz="2400" spc="-11" dirty="0">
                <a:latin typeface="Carlito"/>
                <a:cs typeface="Carlito"/>
              </a:rPr>
              <a:t>processors </a:t>
            </a:r>
            <a:r>
              <a:rPr sz="2400" spc="-8" dirty="0">
                <a:latin typeface="Carlito"/>
                <a:cs typeface="Carlito"/>
              </a:rPr>
              <a:t>that deliver  </a:t>
            </a:r>
            <a:r>
              <a:rPr sz="2400" spc="-11" dirty="0">
                <a:latin typeface="Carlito"/>
                <a:cs typeface="Carlito"/>
              </a:rPr>
              <a:t>better </a:t>
            </a:r>
            <a:r>
              <a:rPr sz="2400" spc="-8" dirty="0">
                <a:latin typeface="Carlito"/>
                <a:cs typeface="Carlito"/>
              </a:rPr>
              <a:t>performance. </a:t>
            </a:r>
            <a:r>
              <a:rPr sz="2400" spc="-38" dirty="0">
                <a:latin typeface="Carlito"/>
                <a:cs typeface="Carlito"/>
              </a:rPr>
              <a:t>Your </a:t>
            </a:r>
            <a:r>
              <a:rPr sz="2400" spc="-8" dirty="0">
                <a:latin typeface="Carlito"/>
                <a:cs typeface="Carlito"/>
              </a:rPr>
              <a:t>performance testing </a:t>
            </a:r>
            <a:r>
              <a:rPr sz="2400" spc="-4" dirty="0">
                <a:latin typeface="Carlito"/>
                <a:cs typeface="Carlito"/>
              </a:rPr>
              <a:t>should </a:t>
            </a:r>
            <a:r>
              <a:rPr sz="2400" spc="-11" dirty="0">
                <a:latin typeface="Carlito"/>
                <a:cs typeface="Carlito"/>
              </a:rPr>
              <a:t>cover </a:t>
            </a:r>
            <a:r>
              <a:rPr sz="2400" dirty="0">
                <a:latin typeface="Carlito"/>
                <a:cs typeface="Carlito"/>
              </a:rPr>
              <a:t>enough time and  enough </a:t>
            </a:r>
            <a:r>
              <a:rPr sz="2400" spc="-11" dirty="0">
                <a:latin typeface="Carlito"/>
                <a:cs typeface="Carlito"/>
              </a:rPr>
              <a:t>physical hardware to </a:t>
            </a:r>
            <a:r>
              <a:rPr sz="2400" spc="-8" dirty="0">
                <a:latin typeface="Carlito"/>
                <a:cs typeface="Carlito"/>
              </a:rPr>
              <a:t>ensure that 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accurately </a:t>
            </a:r>
            <a:r>
              <a:rPr sz="2400" spc="-4" dirty="0">
                <a:latin typeface="Carlito"/>
                <a:cs typeface="Carlito"/>
              </a:rPr>
              <a:t>predicting </a:t>
            </a:r>
            <a:r>
              <a:rPr sz="2400" spc="-8" dirty="0">
                <a:latin typeface="Carlito"/>
                <a:cs typeface="Carlito"/>
              </a:rPr>
              <a:t>your  </a:t>
            </a:r>
            <a:r>
              <a:rPr sz="2400" spc="-26" dirty="0">
                <a:latin typeface="Carlito"/>
                <a:cs typeface="Carlito"/>
              </a:rPr>
              <a:t>system’s </a:t>
            </a:r>
            <a:r>
              <a:rPr sz="2400" spc="-8" dirty="0">
                <a:latin typeface="Carlito"/>
                <a:cs typeface="Carlito"/>
              </a:rPr>
              <a:t>performance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</a:t>
            </a:r>
            <a:r>
              <a:rPr sz="1800" spc="-8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671494"/>
            <a:ext cx="574719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0" dirty="0"/>
              <a:t>Runtime </a:t>
            </a:r>
            <a:r>
              <a:rPr spc="-139" dirty="0"/>
              <a:t>security</a:t>
            </a:r>
            <a:r>
              <a:rPr spc="-344" dirty="0"/>
              <a:t> </a:t>
            </a:r>
            <a:r>
              <a:rPr spc="-124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47610" cy="272077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26" dirty="0">
                <a:latin typeface="Carlito"/>
                <a:cs typeface="Carlito"/>
              </a:rPr>
              <a:t>.OWASP </a:t>
            </a:r>
            <a:r>
              <a:rPr sz="2400" spc="-4" dirty="0">
                <a:latin typeface="Carlito"/>
                <a:cs typeface="Carlito"/>
              </a:rPr>
              <a:t>(Open </a:t>
            </a: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Security </a:t>
            </a:r>
            <a:r>
              <a:rPr sz="2400" spc="-11" dirty="0">
                <a:latin typeface="Carlito"/>
                <a:cs typeface="Carlito"/>
              </a:rPr>
              <a:t>Project) </a:t>
            </a:r>
            <a:r>
              <a:rPr sz="2400" spc="-4" dirty="0">
                <a:latin typeface="Carlito"/>
                <a:cs typeface="Carlito"/>
              </a:rPr>
              <a:t>is one </a:t>
            </a:r>
            <a:r>
              <a:rPr sz="2400" spc="-11" dirty="0">
                <a:latin typeface="Carlito"/>
                <a:cs typeface="Carlito"/>
              </a:rPr>
              <a:t>tool </a:t>
            </a:r>
            <a:r>
              <a:rPr sz="2400" spc="-8" dirty="0">
                <a:latin typeface="Carlito"/>
                <a:cs typeface="Carlito"/>
              </a:rPr>
              <a:t>vendor that  </a:t>
            </a:r>
            <a:r>
              <a:rPr sz="2400" spc="-11" dirty="0">
                <a:latin typeface="Carlito"/>
                <a:cs typeface="Carlito"/>
              </a:rPr>
              <a:t>focuses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8" dirty="0">
                <a:latin typeface="Carlito"/>
                <a:cs typeface="Carlito"/>
              </a:rPr>
              <a:t>vulnerabilities </a:t>
            </a:r>
            <a:r>
              <a:rPr sz="2400" spc="-4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web</a:t>
            </a:r>
            <a:r>
              <a:rPr sz="2400" spc="9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systems.</a:t>
            </a:r>
            <a:endParaRPr sz="2400" dirty="0">
              <a:latin typeface="Carlito"/>
              <a:cs typeface="Carlito"/>
            </a:endParaRPr>
          </a:p>
          <a:p>
            <a:pPr marL="180975" marR="62389" indent="-171450">
              <a:spcBef>
                <a:spcPts val="71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pen </a:t>
            </a:r>
            <a:r>
              <a:rPr sz="2400" spc="-11" dirty="0">
                <a:latin typeface="Carlito"/>
                <a:cs typeface="Carlito"/>
              </a:rPr>
              <a:t>(penetration)-testing </a:t>
            </a:r>
            <a:r>
              <a:rPr sz="2400" spc="-8" dirty="0">
                <a:latin typeface="Carlito"/>
                <a:cs typeface="Carlito"/>
              </a:rPr>
              <a:t>tools. They </a:t>
            </a:r>
            <a:r>
              <a:rPr sz="2400" spc="-15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not </a:t>
            </a:r>
            <a:r>
              <a:rPr sz="2400" spc="-8" dirty="0">
                <a:latin typeface="Carlito"/>
                <a:cs typeface="Carlito"/>
              </a:rPr>
              <a:t>only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web-facing  </a:t>
            </a:r>
            <a:r>
              <a:rPr sz="2400" spc="-8" dirty="0">
                <a:latin typeface="Carlito"/>
                <a:cs typeface="Carlito"/>
              </a:rPr>
              <a:t>vulnerabilities </a:t>
            </a:r>
            <a:r>
              <a:rPr sz="2400" spc="-4" dirty="0">
                <a:latin typeface="Carlito"/>
                <a:cs typeface="Carlito"/>
              </a:rPr>
              <a:t>but also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vulnerabilities </a:t>
            </a:r>
            <a:r>
              <a:rPr sz="2400" spc="-4" dirty="0">
                <a:latin typeface="Carlito"/>
                <a:cs typeface="Carlito"/>
              </a:rPr>
              <a:t>in other </a:t>
            </a:r>
            <a:r>
              <a:rPr sz="2400" spc="-8" dirty="0">
                <a:latin typeface="Carlito"/>
                <a:cs typeface="Carlito"/>
              </a:rPr>
              <a:t>portions </a:t>
            </a:r>
            <a:r>
              <a:rPr sz="2400" spc="-4" dirty="0">
                <a:latin typeface="Carlito"/>
                <a:cs typeface="Carlito"/>
              </a:rPr>
              <a:t>of the  </a:t>
            </a:r>
            <a:r>
              <a:rPr sz="2400" spc="-11" dirty="0">
                <a:latin typeface="Carlito"/>
                <a:cs typeface="Carlito"/>
              </a:rPr>
              <a:t>stack. </a:t>
            </a:r>
            <a:r>
              <a:rPr sz="2400" spc="-4" dirty="0">
                <a:latin typeface="Carlito"/>
                <a:cs typeface="Carlito"/>
              </a:rPr>
              <a:t>These types of </a:t>
            </a:r>
            <a:r>
              <a:rPr sz="2400" spc="-8" dirty="0">
                <a:latin typeface="Carlito"/>
                <a:cs typeface="Carlito"/>
              </a:rPr>
              <a:t>tools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used during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 </a:t>
            </a:r>
            <a:r>
              <a:rPr sz="2400" spc="-11" dirty="0">
                <a:latin typeface="Carlito"/>
                <a:cs typeface="Carlito"/>
              </a:rPr>
              <a:t>to perform </a:t>
            </a:r>
            <a:r>
              <a:rPr sz="2400" spc="-8" dirty="0">
                <a:latin typeface="Carlito"/>
                <a:cs typeface="Carlito"/>
              </a:rPr>
              <a:t>runtime security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38654"/>
            <a:ext cx="351148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0" dirty="0"/>
              <a:t>Static</a:t>
            </a:r>
            <a:r>
              <a:rPr spc="-278" dirty="0"/>
              <a:t> </a:t>
            </a:r>
            <a:r>
              <a:rPr spc="-233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277" y="1871349"/>
            <a:ext cx="7761446" cy="468285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30041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Static analyzer </a:t>
            </a:r>
            <a:r>
              <a:rPr sz="2400" spc="-8" dirty="0">
                <a:latin typeface="Carlito"/>
                <a:cs typeface="Carlito"/>
              </a:rPr>
              <a:t>tools </a:t>
            </a:r>
            <a:r>
              <a:rPr sz="2400" spc="-15" dirty="0">
                <a:latin typeface="Carlito"/>
                <a:cs typeface="Carlito"/>
              </a:rPr>
              <a:t>examine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source code </a:t>
            </a:r>
            <a:r>
              <a:rPr sz="2400" spc="-4" dirty="0">
                <a:latin typeface="Carlito"/>
                <a:cs typeface="Carlito"/>
              </a:rPr>
              <a:t>and look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insecure  patterns </a:t>
            </a:r>
            <a:r>
              <a:rPr sz="2400" spc="-4" dirty="0">
                <a:latin typeface="Carlito"/>
                <a:cs typeface="Carlito"/>
              </a:rPr>
              <a:t>of</a:t>
            </a:r>
            <a:r>
              <a:rPr sz="2400" spc="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usage.</a:t>
            </a:r>
            <a:endParaRPr sz="2400" dirty="0">
              <a:latin typeface="Carlito"/>
              <a:cs typeface="Carlito"/>
            </a:endParaRPr>
          </a:p>
          <a:p>
            <a:pPr marL="180975" marR="383857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Model checking is a </a:t>
            </a:r>
            <a:r>
              <a:rPr sz="2400" spc="-8" dirty="0">
                <a:latin typeface="Carlito"/>
                <a:cs typeface="Carlito"/>
              </a:rPr>
              <a:t>technique that </a:t>
            </a:r>
            <a:r>
              <a:rPr sz="2400" spc="-15" dirty="0">
                <a:latin typeface="Carlito"/>
                <a:cs typeface="Carlito"/>
              </a:rPr>
              <a:t>involves </a:t>
            </a:r>
            <a:r>
              <a:rPr sz="2400" spc="-11" dirty="0">
                <a:latin typeface="Carlito"/>
                <a:cs typeface="Carlito"/>
              </a:rPr>
              <a:t>symbolically testing </a:t>
            </a:r>
            <a:r>
              <a:rPr sz="2400" spc="-4" dirty="0">
                <a:latin typeface="Carlito"/>
                <a:cs typeface="Carlito"/>
              </a:rPr>
              <a:t>all  possible </a:t>
            </a:r>
            <a:r>
              <a:rPr sz="2400" spc="-8" dirty="0">
                <a:latin typeface="Carlito"/>
                <a:cs typeface="Carlito"/>
              </a:rPr>
              <a:t>paths </a:t>
            </a:r>
            <a:r>
              <a:rPr sz="2400" spc="-4" dirty="0">
                <a:latin typeface="Carlito"/>
                <a:cs typeface="Carlito"/>
              </a:rPr>
              <a:t>of a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  <a:p>
            <a:pPr marL="523875" marR="3810" lvl="1" indent="-171450">
              <a:spcBef>
                <a:spcPts val="390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Specify an </a:t>
            </a:r>
            <a:r>
              <a:rPr sz="2400" spc="-8" dirty="0">
                <a:latin typeface="Carlito"/>
                <a:cs typeface="Carlito"/>
              </a:rPr>
              <a:t>error condition </a:t>
            </a:r>
            <a:r>
              <a:rPr sz="2400" dirty="0">
                <a:latin typeface="Carlito"/>
                <a:cs typeface="Carlito"/>
              </a:rPr>
              <a:t>and the model </a:t>
            </a:r>
            <a:r>
              <a:rPr sz="2400" spc="-8" dirty="0">
                <a:latin typeface="Carlito"/>
                <a:cs typeface="Carlito"/>
              </a:rPr>
              <a:t>checker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4" dirty="0">
                <a:latin typeface="Carlito"/>
                <a:cs typeface="Carlito"/>
              </a:rPr>
              <a:t>determine whether </a:t>
            </a:r>
            <a:r>
              <a:rPr sz="2400" spc="-8" dirty="0">
                <a:latin typeface="Carlito"/>
                <a:cs typeface="Carlito"/>
              </a:rPr>
              <a:t>that  condition can ever </a:t>
            </a:r>
            <a:r>
              <a:rPr sz="2400" spc="-4" dirty="0">
                <a:latin typeface="Carlito"/>
                <a:cs typeface="Carlito"/>
              </a:rPr>
              <a:t>occur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your </a:t>
            </a:r>
            <a:r>
              <a:rPr sz="2400" dirty="0">
                <a:latin typeface="Carlito"/>
                <a:cs typeface="Carlito"/>
              </a:rPr>
              <a:t>service.</a:t>
            </a:r>
          </a:p>
          <a:p>
            <a:pPr marL="523875" marR="87629" lvl="1" indent="-171450">
              <a:spcBef>
                <a:spcPts val="3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Model </a:t>
            </a:r>
            <a:r>
              <a:rPr sz="2400" spc="-11" dirty="0">
                <a:latin typeface="Carlito"/>
                <a:cs typeface="Carlito"/>
              </a:rPr>
              <a:t>checkers </a:t>
            </a:r>
            <a:r>
              <a:rPr sz="2400" spc="-15" dirty="0">
                <a:latin typeface="Carlito"/>
                <a:cs typeface="Carlito"/>
              </a:rPr>
              <a:t>suffer </a:t>
            </a: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spc="-15" dirty="0">
                <a:latin typeface="Carlito"/>
                <a:cs typeface="Carlito"/>
              </a:rPr>
              <a:t>state </a:t>
            </a:r>
            <a:r>
              <a:rPr sz="2400" spc="-8" dirty="0">
                <a:latin typeface="Carlito"/>
                <a:cs typeface="Carlito"/>
              </a:rPr>
              <a:t>explosion </a:t>
            </a:r>
            <a:r>
              <a:rPr sz="2400" spc="-4" dirty="0">
                <a:latin typeface="Carlito"/>
                <a:cs typeface="Carlito"/>
              </a:rPr>
              <a:t>caused </a:t>
            </a:r>
            <a:r>
              <a:rPr sz="2400" spc="-8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trying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symbolically  </a:t>
            </a:r>
            <a:r>
              <a:rPr sz="2400" spc="-15" dirty="0">
                <a:latin typeface="Carlito"/>
                <a:cs typeface="Carlito"/>
              </a:rPr>
              <a:t>execute systems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too </a:t>
            </a:r>
            <a:r>
              <a:rPr sz="2400" spc="-11" dirty="0">
                <a:latin typeface="Carlito"/>
                <a:cs typeface="Carlito"/>
              </a:rPr>
              <a:t>large. </a:t>
            </a:r>
            <a:r>
              <a:rPr sz="2400" spc="-4" dirty="0">
                <a:latin typeface="Carlito"/>
                <a:cs typeface="Carlito"/>
              </a:rPr>
              <a:t>Model </a:t>
            </a:r>
            <a:r>
              <a:rPr sz="2400" dirty="0">
                <a:latin typeface="Carlito"/>
                <a:cs typeface="Carlito"/>
              </a:rPr>
              <a:t>checking </a:t>
            </a:r>
            <a:r>
              <a:rPr sz="2400" spc="-4" dirty="0">
                <a:latin typeface="Carlito"/>
                <a:cs typeface="Carlito"/>
              </a:rPr>
              <a:t>has been </a:t>
            </a:r>
            <a:r>
              <a:rPr sz="2400" dirty="0">
                <a:latin typeface="Carlito"/>
                <a:cs typeface="Carlito"/>
              </a:rPr>
              <a:t>applied </a:t>
            </a:r>
            <a:r>
              <a:rPr sz="2400" spc="-4" dirty="0">
                <a:latin typeface="Carlito"/>
                <a:cs typeface="Carlito"/>
              </a:rPr>
              <a:t>on  </a:t>
            </a:r>
            <a:r>
              <a:rPr sz="2400" spc="-15" dirty="0">
                <a:latin typeface="Carlito"/>
                <a:cs typeface="Carlito"/>
              </a:rPr>
              <a:t>systems </a:t>
            </a:r>
            <a:r>
              <a:rPr sz="2400" spc="-4" dirty="0">
                <a:latin typeface="Carlito"/>
                <a:cs typeface="Carlito"/>
              </a:rPr>
              <a:t>up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10,000 </a:t>
            </a:r>
            <a:r>
              <a:rPr sz="2400" dirty="0">
                <a:latin typeface="Carlito"/>
                <a:cs typeface="Carlito"/>
              </a:rPr>
              <a:t>lines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and, thus </a:t>
            </a:r>
            <a:r>
              <a:rPr sz="2400" spc="-49" dirty="0">
                <a:latin typeface="Carlito"/>
                <a:cs typeface="Carlito"/>
              </a:rPr>
              <a:t>far,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spc="-4" dirty="0">
                <a:latin typeface="Carlito"/>
                <a:cs typeface="Carlito"/>
              </a:rPr>
              <a:t>primarily been used </a:t>
            </a:r>
            <a:r>
              <a:rPr sz="2400" spc="-19" dirty="0">
                <a:latin typeface="Carlito"/>
                <a:cs typeface="Carlito"/>
              </a:rPr>
              <a:t>for  </a:t>
            </a:r>
            <a:r>
              <a:rPr sz="2400" spc="-11" dirty="0">
                <a:latin typeface="Carlito"/>
                <a:cs typeface="Carlito"/>
              </a:rPr>
              <a:t>operating-system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4" dirty="0">
                <a:latin typeface="Carlito"/>
                <a:cs typeface="Carlito"/>
              </a:rPr>
              <a:t>device-driver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functions</a:t>
            </a:r>
            <a:r>
              <a:rPr sz="1800" spc="-4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914400"/>
            <a:ext cx="44837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14" dirty="0"/>
              <a:t>Compliance</a:t>
            </a:r>
            <a:r>
              <a:rPr spc="-278" dirty="0"/>
              <a:t> </a:t>
            </a:r>
            <a:r>
              <a:rPr spc="-124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473666" cy="203661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56" dirty="0">
                <a:latin typeface="Carlito"/>
                <a:cs typeface="Carlito"/>
              </a:rPr>
              <a:t>Test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conformance to </a:t>
            </a:r>
            <a:r>
              <a:rPr sz="2400" spc="-8" dirty="0">
                <a:latin typeface="Carlito"/>
                <a:cs typeface="Carlito"/>
              </a:rPr>
              <a:t>regulations </a:t>
            </a:r>
            <a:r>
              <a:rPr sz="2400" spc="-4" dirty="0">
                <a:latin typeface="Carlito"/>
                <a:cs typeface="Carlito"/>
              </a:rPr>
              <a:t>and license</a:t>
            </a:r>
            <a:r>
              <a:rPr sz="2400" spc="21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provisions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This </a:t>
            </a:r>
            <a:r>
              <a:rPr sz="2400" spc="-4" dirty="0">
                <a:latin typeface="Carlito"/>
                <a:cs typeface="Carlito"/>
              </a:rPr>
              <a:t>is also </a:t>
            </a:r>
            <a:r>
              <a:rPr sz="2400" spc="-8" dirty="0">
                <a:latin typeface="Carlito"/>
                <a:cs typeface="Carlito"/>
              </a:rPr>
              <a:t>done using </a:t>
            </a:r>
            <a:r>
              <a:rPr sz="2400" spc="-15" dirty="0">
                <a:latin typeface="Carlito"/>
                <a:cs typeface="Carlito"/>
              </a:rPr>
              <a:t>static</a:t>
            </a:r>
            <a:r>
              <a:rPr sz="2400" spc="109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analyzers.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regulation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compliance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license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compliance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942" y="821739"/>
            <a:ext cx="546106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5" dirty="0"/>
              <a:t>Regulation</a:t>
            </a:r>
            <a:r>
              <a:rPr spc="-278" dirty="0"/>
              <a:t> </a:t>
            </a:r>
            <a:r>
              <a:rPr spc="-180" dirty="0"/>
              <a:t>compliance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90930"/>
            <a:ext cx="7739539" cy="503936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39065" indent="-171450" algn="just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Different </a:t>
            </a:r>
            <a:r>
              <a:rPr sz="2400" spc="-4" dirty="0">
                <a:latin typeface="Carlito"/>
                <a:cs typeface="Carlito"/>
              </a:rPr>
              <a:t>types of </a:t>
            </a:r>
            <a:r>
              <a:rPr sz="2400" spc="-8" dirty="0">
                <a:latin typeface="Carlito"/>
                <a:cs typeface="Carlito"/>
              </a:rPr>
              <a:t>regulations </a:t>
            </a:r>
            <a:r>
              <a:rPr sz="2400" spc="-4" dirty="0">
                <a:latin typeface="Carlito"/>
                <a:cs typeface="Carlito"/>
              </a:rPr>
              <a:t>impose </a:t>
            </a:r>
            <a:r>
              <a:rPr sz="2400" spc="-19" dirty="0">
                <a:latin typeface="Carlito"/>
                <a:cs typeface="Carlito"/>
              </a:rPr>
              <a:t>different </a:t>
            </a:r>
            <a:r>
              <a:rPr sz="2400" spc="-11" dirty="0">
                <a:latin typeface="Carlito"/>
                <a:cs typeface="Carlito"/>
              </a:rPr>
              <a:t>requirements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8" dirty="0">
                <a:latin typeface="Carlito"/>
                <a:cs typeface="Carlito"/>
              </a:rPr>
              <a:t>how 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23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handles</a:t>
            </a:r>
            <a:r>
              <a:rPr sz="2400" spc="8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data.</a:t>
            </a:r>
            <a:endParaRPr sz="2400" dirty="0">
              <a:latin typeface="Carlito"/>
              <a:cs typeface="Carlito"/>
            </a:endParaRPr>
          </a:p>
          <a:p>
            <a:pPr marL="523875" marR="505301" lvl="1" indent="-171450" algn="just">
              <a:spcBef>
                <a:spcPts val="39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example, </a:t>
            </a:r>
            <a:r>
              <a:rPr sz="2400" spc="-30" dirty="0">
                <a:latin typeface="Carlito"/>
                <a:cs typeface="Carlito"/>
              </a:rPr>
              <a:t>HIPAA </a:t>
            </a:r>
            <a:r>
              <a:rPr sz="2400" dirty="0">
                <a:latin typeface="Carlito"/>
                <a:cs typeface="Carlito"/>
              </a:rPr>
              <a:t>(Health </a:t>
            </a:r>
            <a:r>
              <a:rPr sz="2400" spc="-8" dirty="0">
                <a:latin typeface="Carlito"/>
                <a:cs typeface="Carlito"/>
              </a:rPr>
              <a:t>Insurance Portability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Accountability </a:t>
            </a:r>
            <a:r>
              <a:rPr sz="2400" dirty="0">
                <a:latin typeface="Carlito"/>
                <a:cs typeface="Carlito"/>
              </a:rPr>
              <a:t>Act)  </a:t>
            </a:r>
            <a:r>
              <a:rPr sz="2400" spc="-4" dirty="0">
                <a:latin typeface="Carlito"/>
                <a:cs typeface="Carlito"/>
              </a:rPr>
              <a:t>imposes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requirement that sensitive </a:t>
            </a:r>
            <a:r>
              <a:rPr sz="2400" spc="-11" dirty="0">
                <a:latin typeface="Carlito"/>
                <a:cs typeface="Carlito"/>
              </a:rPr>
              <a:t>data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8" dirty="0">
                <a:latin typeface="Carlito"/>
                <a:cs typeface="Carlito"/>
              </a:rPr>
              <a:t>protected.</a:t>
            </a:r>
            <a:endParaRPr sz="2400" dirty="0">
              <a:latin typeface="Carlito"/>
              <a:cs typeface="Carlito"/>
            </a:endParaRPr>
          </a:p>
          <a:p>
            <a:pPr marL="523875" marR="62865" lvl="1" indent="-171450" algn="just">
              <a:spcBef>
                <a:spcPts val="382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Other domains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8" dirty="0">
                <a:latin typeface="Carlito"/>
                <a:cs typeface="Carlito"/>
              </a:rPr>
              <a:t>own regulatory requirements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specialized </a:t>
            </a:r>
            <a:r>
              <a:rPr sz="2400" spc="-11" dirty="0">
                <a:latin typeface="Carlito"/>
                <a:cs typeface="Carlito"/>
              </a:rPr>
              <a:t>static  analyzers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4" dirty="0">
                <a:latin typeface="Carlito"/>
                <a:cs typeface="Carlito"/>
              </a:rPr>
              <a:t>help determine whether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particular </a:t>
            </a:r>
            <a:r>
              <a:rPr sz="2400" spc="-8" dirty="0">
                <a:latin typeface="Carlito"/>
                <a:cs typeface="Carlito"/>
              </a:rPr>
              <a:t>requirements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being  </a:t>
            </a:r>
            <a:r>
              <a:rPr sz="2400" dirty="0">
                <a:latin typeface="Carlito"/>
                <a:cs typeface="Carlito"/>
              </a:rPr>
              <a:t>met.</a:t>
            </a:r>
          </a:p>
          <a:p>
            <a:pPr marL="180975" marR="3810" indent="-171450">
              <a:spcBef>
                <a:spcPts val="73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11" dirty="0">
                <a:latin typeface="Carlito"/>
                <a:cs typeface="Carlito"/>
              </a:rPr>
              <a:t>analyzer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11" dirty="0">
                <a:latin typeface="Carlito"/>
                <a:cs typeface="Carlito"/>
              </a:rPr>
              <a:t>examine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code, see </a:t>
            </a: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1" dirty="0">
                <a:latin typeface="Carlito"/>
                <a:cs typeface="Carlito"/>
              </a:rPr>
              <a:t>regulated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8" dirty="0">
                <a:latin typeface="Carlito"/>
                <a:cs typeface="Carlito"/>
              </a:rPr>
              <a:t>has been  </a:t>
            </a:r>
            <a:r>
              <a:rPr sz="2400" spc="-11" dirty="0">
                <a:latin typeface="Carlito"/>
                <a:cs typeface="Carlito"/>
              </a:rPr>
              <a:t>properly </a:t>
            </a:r>
            <a:r>
              <a:rPr sz="2400" spc="-8" dirty="0">
                <a:latin typeface="Carlito"/>
                <a:cs typeface="Carlito"/>
              </a:rPr>
              <a:t>identified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highlight how </a:t>
            </a:r>
            <a:r>
              <a:rPr sz="2400" spc="-4" dirty="0">
                <a:latin typeface="Carlito"/>
                <a:cs typeface="Carlito"/>
              </a:rPr>
              <a:t>it is </a:t>
            </a:r>
            <a:r>
              <a:rPr sz="2400" spc="-11" dirty="0">
                <a:latin typeface="Carlito"/>
                <a:cs typeface="Carlito"/>
              </a:rPr>
              <a:t>protected. </a:t>
            </a:r>
            <a:r>
              <a:rPr sz="2400" spc="-4" dirty="0">
                <a:latin typeface="Carlito"/>
                <a:cs typeface="Carlito"/>
              </a:rPr>
              <a:t>An </a:t>
            </a:r>
            <a:r>
              <a:rPr sz="2400" spc="-11" dirty="0">
                <a:latin typeface="Carlito"/>
                <a:cs typeface="Carlito"/>
              </a:rPr>
              <a:t>analyst </a:t>
            </a:r>
            <a:r>
              <a:rPr sz="2400" spc="-8" dirty="0">
                <a:latin typeface="Carlito"/>
                <a:cs typeface="Carlito"/>
              </a:rPr>
              <a:t>can  </a:t>
            </a:r>
            <a:r>
              <a:rPr sz="2400" spc="-4" dirty="0">
                <a:latin typeface="Carlito"/>
                <a:cs typeface="Carlito"/>
              </a:rPr>
              <a:t>then </a:t>
            </a:r>
            <a:r>
              <a:rPr sz="2400" spc="-11" dirty="0">
                <a:latin typeface="Carlito"/>
                <a:cs typeface="Carlito"/>
              </a:rPr>
              <a:t>examine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highlighted code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determine </a:t>
            </a:r>
            <a:r>
              <a:rPr sz="2400" spc="-4" dirty="0">
                <a:latin typeface="Carlito"/>
                <a:cs typeface="Carlito"/>
              </a:rPr>
              <a:t>whether the </a:t>
            </a:r>
            <a:r>
              <a:rPr sz="2400" spc="-34" dirty="0">
                <a:latin typeface="Carlito"/>
                <a:cs typeface="Carlito"/>
              </a:rPr>
              <a:t>HIPAA  </a:t>
            </a:r>
            <a:r>
              <a:rPr sz="2400" spc="-4" dirty="0">
                <a:latin typeface="Carlito"/>
                <a:cs typeface="Carlito"/>
              </a:rPr>
              <a:t>security </a:t>
            </a:r>
            <a:r>
              <a:rPr sz="2400" spc="-11" dirty="0">
                <a:latin typeface="Carlito"/>
                <a:cs typeface="Carlito"/>
              </a:rPr>
              <a:t>requirement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being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met</a:t>
            </a:r>
            <a:r>
              <a:rPr sz="2100" spc="-4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C810-0763-B43A-8D62-406B90B4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9485-43EB-05E3-6D6F-53117012B40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sz="2400" dirty="0"/>
              <a:t>This type of testing is applied to the source code. Using techniques similar to those used in compilers, a static analyzer looks for problematic code constructions. Static analyzers have both false positives and false negatives. The type of problems flagged by a static analyzer are those that can be found in the Common Weakness Enumeration CWE). </a:t>
            </a:r>
          </a:p>
          <a:p>
            <a:pPr lvl="1"/>
            <a:r>
              <a:rPr lang="en-US" sz="2400" dirty="0"/>
              <a:t>The CWE is a list of software weakness types..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981EC1-89A2-64F2-DAA6-5C51F32D2CF8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90267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020" y="838200"/>
            <a:ext cx="473640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51" dirty="0"/>
              <a:t>License</a:t>
            </a:r>
            <a:r>
              <a:rPr spc="-281" dirty="0"/>
              <a:t> </a:t>
            </a:r>
            <a:r>
              <a:rPr spc="-180" dirty="0"/>
              <a:t>compliance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519035" cy="239312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Each </a:t>
            </a:r>
            <a:r>
              <a:rPr sz="2400" spc="-4" dirty="0">
                <a:latin typeface="Carlito"/>
                <a:cs typeface="Carlito"/>
              </a:rPr>
              <a:t>type of </a:t>
            </a:r>
            <a:r>
              <a:rPr sz="2400" spc="-8" dirty="0">
                <a:latin typeface="Carlito"/>
                <a:cs typeface="Carlito"/>
              </a:rPr>
              <a:t>open-source </a:t>
            </a:r>
            <a:r>
              <a:rPr sz="2400" spc="-4" dirty="0">
                <a:latin typeface="Carlito"/>
                <a:cs typeface="Carlito"/>
              </a:rPr>
              <a:t>license </a:t>
            </a:r>
            <a:r>
              <a:rPr sz="2400" spc="-8" dirty="0">
                <a:latin typeface="Carlito"/>
                <a:cs typeface="Carlito"/>
              </a:rPr>
              <a:t>allows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do </a:t>
            </a:r>
            <a:r>
              <a:rPr sz="2400" spc="-19" dirty="0">
                <a:latin typeface="Carlito"/>
                <a:cs typeface="Carlito"/>
              </a:rPr>
              <a:t>different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things.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11" dirty="0">
                <a:latin typeface="Carlito"/>
                <a:cs typeface="Carlito"/>
              </a:rPr>
              <a:t>analyzer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4" dirty="0">
                <a:latin typeface="Carlito"/>
                <a:cs typeface="Carlito"/>
              </a:rPr>
              <a:t>look </a:t>
            </a:r>
            <a:r>
              <a:rPr sz="2400" spc="-11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source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4" dirty="0">
                <a:latin typeface="Carlito"/>
                <a:cs typeface="Carlito"/>
              </a:rPr>
              <a:t>included in </a:t>
            </a:r>
            <a:r>
              <a:rPr sz="2400" spc="-15" dirty="0">
                <a:latin typeface="Carlito"/>
                <a:cs typeface="Carlito"/>
              </a:rPr>
              <a:t>your  </a:t>
            </a:r>
            <a:r>
              <a:rPr sz="2400" spc="-23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dirty="0">
                <a:latin typeface="Carlito"/>
                <a:cs typeface="Carlito"/>
              </a:rPr>
              <a:t>check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30" dirty="0">
                <a:latin typeface="Carlito"/>
                <a:cs typeface="Carlito"/>
              </a:rPr>
              <a:t>system’s </a:t>
            </a:r>
            <a:r>
              <a:rPr sz="2400" spc="-4" dirty="0">
                <a:latin typeface="Carlito"/>
                <a:cs typeface="Carlito"/>
              </a:rPr>
              <a:t>license </a:t>
            </a:r>
            <a:r>
              <a:rPr sz="2400" spc="-11" dirty="0">
                <a:latin typeface="Carlito"/>
                <a:cs typeface="Carlito"/>
              </a:rPr>
              <a:t>against </a:t>
            </a:r>
            <a:r>
              <a:rPr sz="2400" spc="-4" dirty="0">
                <a:latin typeface="Carlito"/>
                <a:cs typeface="Carlito"/>
              </a:rPr>
              <a:t>a set of rules  </a:t>
            </a:r>
            <a:r>
              <a:rPr sz="2400" spc="-8" dirty="0">
                <a:latin typeface="Carlito"/>
                <a:cs typeface="Carlito"/>
              </a:rPr>
              <a:t>established, </a:t>
            </a:r>
            <a:r>
              <a:rPr sz="2400" spc="-26" dirty="0">
                <a:latin typeface="Carlito"/>
                <a:cs typeface="Carlito"/>
              </a:rPr>
              <a:t>probably, </a:t>
            </a:r>
            <a:r>
              <a:rPr sz="2400" spc="-11" dirty="0">
                <a:latin typeface="Carlito"/>
                <a:cs typeface="Carlito"/>
              </a:rPr>
              <a:t>by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legal </a:t>
            </a:r>
            <a:r>
              <a:rPr sz="2400" spc="-8" dirty="0">
                <a:latin typeface="Carlito"/>
                <a:cs typeface="Carlito"/>
              </a:rPr>
              <a:t>department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17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organization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576A-6489-65AB-02EB-DCF27767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5CC9-F46A-7885-BB9C-99D58D02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user-facing portion of your service must be tested to be sure it is acceptable to users.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may involve having actual users execute the system – a form of canary testing.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 also involve testing how the user interface is displayed on different devices.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problems are inaccessible links and buttons and poor color contrast.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223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14400"/>
            <a:ext cx="63125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5" dirty="0"/>
              <a:t>Deployment </a:t>
            </a:r>
            <a:r>
              <a:rPr dirty="0"/>
              <a:t>to</a:t>
            </a:r>
            <a:r>
              <a:rPr spc="-330" dirty="0"/>
              <a:t> </a:t>
            </a:r>
            <a:r>
              <a:rPr spc="-109" dirty="0"/>
              <a:t>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44778" cy="2627161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Once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has passed the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occur in the </a:t>
            </a:r>
            <a:r>
              <a:rPr sz="2400" spc="-11" dirty="0">
                <a:latin typeface="Carlito"/>
                <a:cs typeface="Carlito"/>
              </a:rPr>
              <a:t>staging  environment,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executable– </a:t>
            </a:r>
            <a:r>
              <a:rPr sz="2400" spc="-4" dirty="0">
                <a:latin typeface="Carlito"/>
                <a:cs typeface="Carlito"/>
              </a:rPr>
              <a:t>whether </a:t>
            </a:r>
            <a:r>
              <a:rPr sz="2400" spc="-11" dirty="0">
                <a:latin typeface="Carlito"/>
                <a:cs typeface="Carlito"/>
              </a:rPr>
              <a:t>packaged </a:t>
            </a:r>
            <a:r>
              <a:rPr sz="2400" spc="-4" dirty="0">
                <a:latin typeface="Carlito"/>
                <a:cs typeface="Carlito"/>
              </a:rPr>
              <a:t>as a </a:t>
            </a:r>
            <a:r>
              <a:rPr sz="2400" spc="-8" dirty="0">
                <a:latin typeface="Carlito"/>
                <a:cs typeface="Carlito"/>
              </a:rPr>
              <a:t>VM </a:t>
            </a:r>
            <a:r>
              <a:rPr sz="2400" spc="-4" dirty="0">
                <a:latin typeface="Carlito"/>
                <a:cs typeface="Carlito"/>
              </a:rPr>
              <a:t>or a  </a:t>
            </a:r>
            <a:r>
              <a:rPr sz="2400" spc="-11" dirty="0">
                <a:latin typeface="Carlito"/>
                <a:cs typeface="Carlito"/>
              </a:rPr>
              <a:t>container–should </a:t>
            </a:r>
            <a:r>
              <a:rPr sz="2400" spc="-4" dirty="0">
                <a:latin typeface="Carlito"/>
                <a:cs typeface="Carlito"/>
              </a:rPr>
              <a:t>be placed on a </a:t>
            </a:r>
            <a:r>
              <a:rPr sz="2400" spc="-8" dirty="0">
                <a:latin typeface="Carlito"/>
                <a:cs typeface="Carlito"/>
              </a:rPr>
              <a:t>server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deployment </a:t>
            </a:r>
            <a:r>
              <a:rPr sz="2400" spc="-15" dirty="0">
                <a:latin typeface="Carlito"/>
                <a:cs typeface="Carlito"/>
              </a:rPr>
              <a:t>into  </a:t>
            </a:r>
            <a:r>
              <a:rPr sz="2400" spc="-8" dirty="0">
                <a:latin typeface="Carlito"/>
                <a:cs typeface="Carlito"/>
              </a:rPr>
              <a:t>production.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deployed </a:t>
            </a:r>
            <a:r>
              <a:rPr sz="2400" spc="-19" dirty="0">
                <a:latin typeface="Carlito"/>
                <a:cs typeface="Carlito"/>
              </a:rPr>
              <a:t>automatically, </a:t>
            </a:r>
            <a:r>
              <a:rPr sz="2400" spc="-4" dirty="0">
                <a:latin typeface="Carlito"/>
                <a:cs typeface="Carlito"/>
              </a:rPr>
              <a:t>or a human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8" dirty="0">
                <a:latin typeface="Carlito"/>
                <a:cs typeface="Carlito"/>
              </a:rPr>
              <a:t>be  </a:t>
            </a:r>
            <a:r>
              <a:rPr sz="2400" spc="-11" dirty="0">
                <a:latin typeface="Carlito"/>
                <a:cs typeface="Carlito"/>
              </a:rPr>
              <a:t>required to </a:t>
            </a:r>
            <a:r>
              <a:rPr sz="2400" spc="-8" dirty="0">
                <a:latin typeface="Carlito"/>
                <a:cs typeface="Carlito"/>
              </a:rPr>
              <a:t>authorize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deployment depending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domain and 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23" dirty="0">
                <a:latin typeface="Carlito"/>
                <a:cs typeface="Carlito"/>
              </a:rPr>
              <a:t>organization’s</a:t>
            </a:r>
            <a:r>
              <a:rPr sz="2400" spc="23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policies.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198" y="533400"/>
            <a:ext cx="520160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48" dirty="0"/>
              <a:t>Staging </a:t>
            </a:r>
            <a:r>
              <a:rPr spc="-169" dirty="0"/>
              <a:t>environment—clean</a:t>
            </a:r>
            <a:r>
              <a:rPr spc="-248" dirty="0"/>
              <a:t> </a:t>
            </a:r>
            <a:r>
              <a:rPr spc="-13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21441" cy="2054954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31934" indent="-171450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final </a:t>
            </a:r>
            <a:r>
              <a:rPr sz="2400" spc="-15" dirty="0">
                <a:latin typeface="Carlito"/>
                <a:cs typeface="Carlito"/>
              </a:rPr>
              <a:t>step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release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resources  </a:t>
            </a:r>
            <a:r>
              <a:rPr sz="2400" spc="-8" dirty="0">
                <a:latin typeface="Carlito"/>
                <a:cs typeface="Carlito"/>
              </a:rPr>
              <a:t>used.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lnSpc>
                <a:spcPct val="90000"/>
              </a:lnSpc>
              <a:spcBef>
                <a:spcPts val="71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As </a:t>
            </a:r>
            <a:r>
              <a:rPr sz="2400" spc="-19" dirty="0">
                <a:latin typeface="Carlito"/>
                <a:cs typeface="Carlito"/>
              </a:rPr>
              <a:t>before, </a:t>
            </a:r>
            <a:r>
              <a:rPr sz="2400" spc="-8" dirty="0">
                <a:latin typeface="Carlito"/>
                <a:cs typeface="Carlito"/>
              </a:rPr>
              <a:t>artifact </a:t>
            </a:r>
            <a:r>
              <a:rPr sz="2400" spc="-11" dirty="0">
                <a:latin typeface="Carlito"/>
                <a:cs typeface="Carlito"/>
              </a:rPr>
              <a:t>information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recorded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artifact database.  </a:t>
            </a:r>
            <a:r>
              <a:rPr sz="2400" spc="-4" dirty="0">
                <a:latin typeface="Carlito"/>
                <a:cs typeface="Carlito"/>
              </a:rPr>
              <a:t>This </a:t>
            </a:r>
            <a:r>
              <a:rPr sz="2400" spc="-11" dirty="0">
                <a:latin typeface="Carlito"/>
                <a:cs typeface="Carlito"/>
              </a:rPr>
              <a:t>information </a:t>
            </a:r>
            <a:r>
              <a:rPr sz="2400" spc="-4" dirty="0">
                <a:latin typeface="Carlito"/>
                <a:cs typeface="Carlito"/>
              </a:rPr>
              <a:t>includes the </a:t>
            </a:r>
            <a:r>
              <a:rPr sz="2400" dirty="0">
                <a:latin typeface="Carlito"/>
                <a:cs typeface="Carlito"/>
              </a:rPr>
              <a:t>URL of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8" dirty="0">
                <a:latin typeface="Carlito"/>
                <a:cs typeface="Carlito"/>
              </a:rPr>
              <a:t>database,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tools used </a:t>
            </a:r>
            <a:r>
              <a:rPr sz="2400" spc="-4" dirty="0">
                <a:latin typeface="Carlito"/>
                <a:cs typeface="Carlito"/>
              </a:rPr>
              <a:t>in this </a:t>
            </a:r>
            <a:r>
              <a:rPr sz="2400" spc="-15" dirty="0">
                <a:latin typeface="Carlito"/>
                <a:cs typeface="Carlito"/>
              </a:rPr>
              <a:t>stage, </a:t>
            </a:r>
            <a:r>
              <a:rPr sz="2400" spc="-4" dirty="0">
                <a:latin typeface="Carlito"/>
                <a:cs typeface="Carlito"/>
              </a:rPr>
              <a:t>and the </a:t>
            </a:r>
            <a:r>
              <a:rPr sz="2400" spc="-8" dirty="0">
                <a:latin typeface="Carlito"/>
                <a:cs typeface="Carlito"/>
              </a:rPr>
              <a:t>settings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configuration  </a:t>
            </a:r>
            <a:r>
              <a:rPr sz="2400" spc="-15" dirty="0">
                <a:latin typeface="Carlito"/>
                <a:cs typeface="Carlito"/>
              </a:rPr>
              <a:t>parameters</a:t>
            </a:r>
            <a:r>
              <a:rPr sz="2100" spc="-15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389496" cy="87732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rlito"/>
                <a:cs typeface="Carlito"/>
              </a:rPr>
              <a:t>What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top </a:t>
            </a:r>
            <a:r>
              <a:rPr sz="2400" spc="-11" dirty="0">
                <a:latin typeface="Carlito"/>
                <a:cs typeface="Carlito"/>
              </a:rPr>
              <a:t>three </a:t>
            </a:r>
            <a:r>
              <a:rPr sz="2400" spc="-26" dirty="0">
                <a:latin typeface="Carlito"/>
                <a:cs typeface="Carlito"/>
              </a:rPr>
              <a:t>OWASP </a:t>
            </a:r>
            <a:r>
              <a:rPr sz="2400" spc="-8" dirty="0">
                <a:latin typeface="Carlito"/>
                <a:cs typeface="Carlito"/>
              </a:rPr>
              <a:t>security</a:t>
            </a:r>
            <a:r>
              <a:rPr sz="2400" spc="8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vulnerabilities?</a:t>
            </a:r>
            <a:endParaRPr sz="2400" dirty="0">
              <a:latin typeface="Carlito"/>
              <a:cs typeface="Carlito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23" dirty="0">
                <a:latin typeface="Carlito"/>
                <a:cs typeface="Carlito"/>
              </a:rPr>
              <a:t>Sketch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design </a:t>
            </a:r>
            <a:r>
              <a:rPr sz="2400" spc="-4" dirty="0">
                <a:latin typeface="Carlito"/>
                <a:cs typeface="Carlito"/>
              </a:rPr>
              <a:t>of a license </a:t>
            </a:r>
            <a:r>
              <a:rPr sz="2400" spc="-8" dirty="0">
                <a:latin typeface="Carlito"/>
                <a:cs typeface="Carlito"/>
              </a:rPr>
              <a:t>compliance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tool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3A06-9DEC-8CE8-9A7A-B3EFD3C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B738-6146-D3B8-5784-9871916A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END OF PART 1 OF CHAP 11</a:t>
            </a:r>
          </a:p>
        </p:txBody>
      </p:sp>
    </p:spTree>
    <p:extLst>
      <p:ext uri="{BB962C8B-B14F-4D97-AF65-F5344CB8AC3E}">
        <p14:creationId xmlns:p14="http://schemas.microsoft.com/office/powerpoint/2010/main" val="236402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336" y="533400"/>
            <a:ext cx="604932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Development </a:t>
            </a:r>
            <a:r>
              <a:rPr spc="-135" dirty="0"/>
              <a:t>environment</a:t>
            </a:r>
            <a:r>
              <a:rPr spc="-334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02366" cy="208791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development </a:t>
            </a:r>
            <a:r>
              <a:rPr sz="2400" spc="-11" dirty="0">
                <a:latin typeface="Carlito"/>
                <a:cs typeface="Carlito"/>
              </a:rPr>
              <a:t>environment,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develop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modules.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Unit </a:t>
            </a:r>
            <a:r>
              <a:rPr sz="2400" spc="-11" dirty="0">
                <a:latin typeface="Carlito"/>
                <a:cs typeface="Carlito"/>
              </a:rPr>
              <a:t>tests are </a:t>
            </a:r>
            <a:r>
              <a:rPr sz="2400" spc="-4" dirty="0">
                <a:latin typeface="Carlito"/>
                <a:cs typeface="Carlito"/>
              </a:rPr>
              <a:t>run on each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module.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module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checked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15" dirty="0">
                <a:latin typeface="Carlito"/>
                <a:cs typeface="Carlito"/>
              </a:rPr>
              <a:t>control </a:t>
            </a:r>
            <a:r>
              <a:rPr sz="2400" spc="-19" dirty="0">
                <a:latin typeface="Carlito"/>
                <a:cs typeface="Carlito"/>
              </a:rPr>
              <a:t>system. </a:t>
            </a:r>
            <a:r>
              <a:rPr sz="2400" spc="-8" dirty="0">
                <a:latin typeface="Carlito"/>
                <a:cs typeface="Carlito"/>
              </a:rPr>
              <a:t>This triggers 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stage.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720" y="381000"/>
            <a:ext cx="660654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05" dirty="0"/>
              <a:t>Build/integration </a:t>
            </a:r>
            <a:r>
              <a:rPr spc="-135" dirty="0"/>
              <a:t>environment</a:t>
            </a:r>
            <a:r>
              <a:rPr spc="-420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28573" cy="416540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build </a:t>
            </a:r>
            <a:r>
              <a:rPr sz="2400" spc="-4" dirty="0">
                <a:latin typeface="Carlito"/>
                <a:cs typeface="Carlito"/>
              </a:rPr>
              <a:t>server </a:t>
            </a:r>
            <a:r>
              <a:rPr sz="2400" spc="-8" dirty="0">
                <a:latin typeface="Carlito"/>
                <a:cs typeface="Carlito"/>
              </a:rPr>
              <a:t>compiles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8" dirty="0">
                <a:latin typeface="Carlito"/>
                <a:cs typeface="Carlito"/>
              </a:rPr>
              <a:t>new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8" dirty="0">
                <a:latin typeface="Carlito"/>
                <a:cs typeface="Carlito"/>
              </a:rPr>
              <a:t>changed</a:t>
            </a:r>
            <a:r>
              <a:rPr sz="2400" spc="12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code,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It also </a:t>
            </a:r>
            <a:r>
              <a:rPr sz="2400" spc="-8" dirty="0">
                <a:latin typeface="Carlito"/>
                <a:cs typeface="Carlito"/>
              </a:rPr>
              <a:t>compiles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4" dirty="0">
                <a:latin typeface="Carlito"/>
                <a:cs typeface="Carlito"/>
              </a:rPr>
              <a:t>of other </a:t>
            </a:r>
            <a:r>
              <a:rPr sz="2400" spc="-8" dirty="0">
                <a:latin typeface="Carlito"/>
                <a:cs typeface="Carlito"/>
              </a:rPr>
              <a:t>portions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service.</a:t>
            </a:r>
            <a:endParaRPr sz="2400" dirty="0">
              <a:latin typeface="Carlito"/>
              <a:cs typeface="Carlito"/>
            </a:endParaRPr>
          </a:p>
          <a:p>
            <a:pPr marL="180975" marR="589598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working </a:t>
            </a:r>
            <a:r>
              <a:rPr sz="2400" spc="-4" dirty="0">
                <a:latin typeface="Carlito"/>
                <a:cs typeface="Carlito"/>
              </a:rPr>
              <a:t>in an </a:t>
            </a:r>
            <a:r>
              <a:rPr sz="2400" spc="-11" dirty="0">
                <a:latin typeface="Carlito"/>
                <a:cs typeface="Carlito"/>
              </a:rPr>
              <a:t>interpreted </a:t>
            </a:r>
            <a:r>
              <a:rPr sz="2400" spc="-4" dirty="0">
                <a:latin typeface="Carlito"/>
                <a:cs typeface="Carlito"/>
              </a:rPr>
              <a:t>language such as Python </a:t>
            </a:r>
            <a:r>
              <a:rPr sz="2400" spc="-8" dirty="0">
                <a:latin typeface="Carlito"/>
                <a:cs typeface="Carlito"/>
              </a:rPr>
              <a:t>or  </a:t>
            </a:r>
            <a:r>
              <a:rPr sz="2400" spc="-11" dirty="0">
                <a:latin typeface="Carlito"/>
                <a:cs typeface="Carlito"/>
              </a:rPr>
              <a:t>Javascript, there are </a:t>
            </a:r>
            <a:r>
              <a:rPr sz="2400" spc="-4" dirty="0">
                <a:latin typeface="Carlito"/>
                <a:cs typeface="Carlito"/>
              </a:rPr>
              <a:t>no </a:t>
            </a:r>
            <a:r>
              <a:rPr sz="2400" spc="-8" dirty="0">
                <a:latin typeface="Carlito"/>
                <a:cs typeface="Carlito"/>
              </a:rPr>
              <a:t>compilation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steps.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build </a:t>
            </a:r>
            <a:r>
              <a:rPr sz="2400" spc="-4" dirty="0">
                <a:latin typeface="Carlito"/>
                <a:cs typeface="Carlito"/>
              </a:rPr>
              <a:t>server </a:t>
            </a:r>
            <a:r>
              <a:rPr sz="2400" spc="-8" dirty="0">
                <a:latin typeface="Carlito"/>
                <a:cs typeface="Carlito"/>
              </a:rPr>
              <a:t>constructs </a:t>
            </a:r>
            <a:r>
              <a:rPr sz="2400" spc="-4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image </a:t>
            </a:r>
            <a:r>
              <a:rPr sz="2400" spc="-23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image </a:t>
            </a:r>
            <a:r>
              <a:rPr sz="2400" spc="-4" dirty="0">
                <a:latin typeface="Carlito"/>
                <a:cs typeface="Carlito"/>
              </a:rPr>
              <a:t>is then </a:t>
            </a:r>
            <a:r>
              <a:rPr sz="2400" spc="-11" dirty="0">
                <a:latin typeface="Carlito"/>
                <a:cs typeface="Carlito"/>
              </a:rPr>
              <a:t>tested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functional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correctness.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After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image passes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15" dirty="0">
                <a:latin typeface="Carlito"/>
                <a:cs typeface="Carlito"/>
              </a:rPr>
              <a:t>service’s </a:t>
            </a:r>
            <a:r>
              <a:rPr sz="2400" spc="-8" dirty="0">
                <a:latin typeface="Carlito"/>
                <a:cs typeface="Carlito"/>
              </a:rPr>
              <a:t>functional </a:t>
            </a:r>
            <a:r>
              <a:rPr sz="2400" spc="-11" dirty="0">
                <a:latin typeface="Carlito"/>
                <a:cs typeface="Carlito"/>
              </a:rPr>
              <a:t>tests,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</a:t>
            </a:r>
            <a:r>
              <a:rPr sz="2400" spc="7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triggered.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6296</TotalTime>
  <Words>3548</Words>
  <Application>Microsoft Office PowerPoint</Application>
  <PresentationFormat>On-screen Show (4:3)</PresentationFormat>
  <Paragraphs>378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Carlito</vt:lpstr>
      <vt:lpstr>Times</vt:lpstr>
      <vt:lpstr>Verdana</vt:lpstr>
      <vt:lpstr>Blank Presentation</vt:lpstr>
      <vt:lpstr>Deployment and Operations for Software Engineers 2nd  Ed</vt:lpstr>
      <vt:lpstr>Outline</vt:lpstr>
      <vt:lpstr>Overview of a deployment pipeline</vt:lpstr>
      <vt:lpstr>Deployment pipeline</vt:lpstr>
      <vt:lpstr>Types of tests</vt:lpstr>
      <vt:lpstr>Runtime tests</vt:lpstr>
      <vt:lpstr>Static analysis</vt:lpstr>
      <vt:lpstr>Development environment overview</vt:lpstr>
      <vt:lpstr>Build/integration environment overview</vt:lpstr>
      <vt:lpstr>Staging environment overview</vt:lpstr>
      <vt:lpstr>Production environment overview</vt:lpstr>
      <vt:lpstr>Qualities of the pipeline</vt:lpstr>
      <vt:lpstr>Cycle time</vt:lpstr>
      <vt:lpstr>Traceability</vt:lpstr>
      <vt:lpstr>Repeatability</vt:lpstr>
      <vt:lpstr>Flaky tests</vt:lpstr>
      <vt:lpstr>Security</vt:lpstr>
      <vt:lpstr>Discussion questions</vt:lpstr>
      <vt:lpstr>Outline</vt:lpstr>
      <vt:lpstr>Purpose of an environment</vt:lpstr>
      <vt:lpstr>Requirements for an environment</vt:lpstr>
      <vt:lpstr>Elements of the environment</vt:lpstr>
      <vt:lpstr>Collection of Virtual Machines or  Containers</vt:lpstr>
      <vt:lpstr>Infrastructure Services</vt:lpstr>
      <vt:lpstr>Source of input</vt:lpstr>
      <vt:lpstr>Database</vt:lpstr>
      <vt:lpstr>Configuration Parameters</vt:lpstr>
      <vt:lpstr>External Services</vt:lpstr>
      <vt:lpstr>Life cycle of an environment</vt:lpstr>
      <vt:lpstr>Create</vt:lpstr>
      <vt:lpstr>Actions of the create step</vt:lpstr>
      <vt:lpstr>Usage</vt:lpstr>
      <vt:lpstr>Clean up</vt:lpstr>
      <vt:lpstr>Variations</vt:lpstr>
      <vt:lpstr>Discussion questions</vt:lpstr>
      <vt:lpstr>Outline</vt:lpstr>
      <vt:lpstr>Development environment</vt:lpstr>
      <vt:lpstr>Development environment – create</vt:lpstr>
      <vt:lpstr>Workflow in development environment</vt:lpstr>
      <vt:lpstr>Unit tests</vt:lpstr>
      <vt:lpstr>Static analysis</vt:lpstr>
      <vt:lpstr>Security</vt:lpstr>
      <vt:lpstr>Development environment – clean up</vt:lpstr>
      <vt:lpstr>Discussion questions</vt:lpstr>
      <vt:lpstr>Outline</vt:lpstr>
      <vt:lpstr>Integration environment – context</vt:lpstr>
      <vt:lpstr>Integration environment—create</vt:lpstr>
      <vt:lpstr>Integration environment—usage</vt:lpstr>
      <vt:lpstr>PowerPoint Presentation</vt:lpstr>
      <vt:lpstr>What is SBOM used for?</vt:lpstr>
      <vt:lpstr>Time passes</vt:lpstr>
      <vt:lpstr>Monitor SBOM</vt:lpstr>
      <vt:lpstr>Test database</vt:lpstr>
      <vt:lpstr>Integration environment – clean up</vt:lpstr>
      <vt:lpstr>Discussion questions</vt:lpstr>
      <vt:lpstr>Outline</vt:lpstr>
      <vt:lpstr>The staging environment--overview</vt:lpstr>
      <vt:lpstr>Staging environment—create</vt:lpstr>
      <vt:lpstr>Database</vt:lpstr>
      <vt:lpstr>Staging environment—usage</vt:lpstr>
      <vt:lpstr>Load testing</vt:lpstr>
      <vt:lpstr>Defining the load</vt:lpstr>
      <vt:lpstr>Sources for the load</vt:lpstr>
      <vt:lpstr>Applying the load</vt:lpstr>
      <vt:lpstr>Measuring the system</vt:lpstr>
      <vt:lpstr>Runtime security testing</vt:lpstr>
      <vt:lpstr>Static analysis</vt:lpstr>
      <vt:lpstr>Compliance testing</vt:lpstr>
      <vt:lpstr>Regulation compliance</vt:lpstr>
      <vt:lpstr>License compliance</vt:lpstr>
      <vt:lpstr>User testing</vt:lpstr>
      <vt:lpstr>Deployment to production</vt:lpstr>
      <vt:lpstr>Staging environment—clean up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473</cp:revision>
  <dcterms:created xsi:type="dcterms:W3CDTF">2004-11-16T18:39:34Z</dcterms:created>
  <dcterms:modified xsi:type="dcterms:W3CDTF">2023-08-02T19:34:21Z</dcterms:modified>
</cp:coreProperties>
</file>