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38"/>
  </p:notesMasterIdLst>
  <p:handoutMasterIdLst>
    <p:handoutMasterId r:id="rId39"/>
  </p:handoutMasterIdLst>
  <p:sldIdLst>
    <p:sldId id="256" r:id="rId2"/>
    <p:sldId id="324" r:id="rId3"/>
    <p:sldId id="346" r:id="rId4"/>
    <p:sldId id="347" r:id="rId5"/>
    <p:sldId id="748" r:id="rId6"/>
    <p:sldId id="325" r:id="rId7"/>
    <p:sldId id="326" r:id="rId8"/>
    <p:sldId id="348" r:id="rId9"/>
    <p:sldId id="327" r:id="rId10"/>
    <p:sldId id="328" r:id="rId11"/>
    <p:sldId id="750" r:id="rId12"/>
    <p:sldId id="352" r:id="rId13"/>
    <p:sldId id="354" r:id="rId14"/>
    <p:sldId id="356" r:id="rId15"/>
    <p:sldId id="355" r:id="rId16"/>
    <p:sldId id="357" r:id="rId17"/>
    <p:sldId id="752" r:id="rId18"/>
    <p:sldId id="353" r:id="rId19"/>
    <p:sldId id="358" r:id="rId20"/>
    <p:sldId id="359" r:id="rId21"/>
    <p:sldId id="754" r:id="rId22"/>
    <p:sldId id="329" r:id="rId23"/>
    <p:sldId id="330" r:id="rId24"/>
    <p:sldId id="331" r:id="rId25"/>
    <p:sldId id="332" r:id="rId26"/>
    <p:sldId id="339" r:id="rId27"/>
    <p:sldId id="333" r:id="rId28"/>
    <p:sldId id="349" r:id="rId29"/>
    <p:sldId id="334" r:id="rId30"/>
    <p:sldId id="747" r:id="rId31"/>
    <p:sldId id="350" r:id="rId32"/>
    <p:sldId id="335" r:id="rId33"/>
    <p:sldId id="336" r:id="rId34"/>
    <p:sldId id="351" r:id="rId35"/>
    <p:sldId id="337" r:id="rId36"/>
    <p:sldId id="844" r:id="rId37"/>
  </p:sldIdLst>
  <p:sldSz cx="9144000" cy="6858000" type="screen4x3"/>
  <p:notesSz cx="7315200" cy="9601200"/>
  <p:defaultTextStyle>
    <a:defPPr>
      <a:defRPr lang="en-US"/>
    </a:defPPr>
    <a:lvl1pPr algn="l" rtl="0" eaLnBrk="0" fontAlgn="base" hangingPunct="0">
      <a:spcBef>
        <a:spcPct val="0"/>
      </a:spcBef>
      <a:spcAft>
        <a:spcPct val="0"/>
      </a:spcAft>
      <a:defRPr sz="3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3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3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3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3400" kern="1200">
        <a:solidFill>
          <a:schemeClr val="tx1"/>
        </a:solidFill>
        <a:latin typeface="Verdana" pitchFamily="34" charset="0"/>
        <a:ea typeface="+mn-ea"/>
        <a:cs typeface="+mn-cs"/>
      </a:defRPr>
    </a:lvl5pPr>
    <a:lvl6pPr marL="2286000" algn="l" defTabSz="914400" rtl="0" eaLnBrk="1" latinLnBrk="0" hangingPunct="1">
      <a:defRPr sz="3400" kern="1200">
        <a:solidFill>
          <a:schemeClr val="tx1"/>
        </a:solidFill>
        <a:latin typeface="Verdana" pitchFamily="34" charset="0"/>
        <a:ea typeface="+mn-ea"/>
        <a:cs typeface="+mn-cs"/>
      </a:defRPr>
    </a:lvl6pPr>
    <a:lvl7pPr marL="2743200" algn="l" defTabSz="914400" rtl="0" eaLnBrk="1" latinLnBrk="0" hangingPunct="1">
      <a:defRPr sz="3400" kern="1200">
        <a:solidFill>
          <a:schemeClr val="tx1"/>
        </a:solidFill>
        <a:latin typeface="Verdana" pitchFamily="34" charset="0"/>
        <a:ea typeface="+mn-ea"/>
        <a:cs typeface="+mn-cs"/>
      </a:defRPr>
    </a:lvl7pPr>
    <a:lvl8pPr marL="3200400" algn="l" defTabSz="914400" rtl="0" eaLnBrk="1" latinLnBrk="0" hangingPunct="1">
      <a:defRPr sz="3400" kern="1200">
        <a:solidFill>
          <a:schemeClr val="tx1"/>
        </a:solidFill>
        <a:latin typeface="Verdana" pitchFamily="34" charset="0"/>
        <a:ea typeface="+mn-ea"/>
        <a:cs typeface="+mn-cs"/>
      </a:defRPr>
    </a:lvl8pPr>
    <a:lvl9pPr marL="3657600" algn="l" defTabSz="914400" rtl="0" eaLnBrk="1" latinLnBrk="0" hangingPunct="1">
      <a:defRPr sz="3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B2C1"/>
    <a:srgbClr val="96F371"/>
    <a:srgbClr val="6AB5FA"/>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p:cViewPr varScale="1">
        <p:scale>
          <a:sx n="54" d="100"/>
          <a:sy n="54" d="100"/>
        </p:scale>
        <p:origin x="912" y="60"/>
      </p:cViewPr>
      <p:guideLst>
        <p:guide orient="horz" pos="2160"/>
        <p:guide pos="2880"/>
      </p:guideLst>
    </p:cSldViewPr>
  </p:slideViewPr>
  <p:outlineViewPr>
    <p:cViewPr>
      <p:scale>
        <a:sx n="33" d="100"/>
        <a:sy n="33" d="100"/>
      </p:scale>
      <p:origin x="0" y="-13272"/>
    </p:cViewPr>
  </p:outlineViewPr>
  <p:notesTextViewPr>
    <p:cViewPr>
      <p:scale>
        <a:sx n="100" d="100"/>
        <a:sy n="100" d="100"/>
      </p:scale>
      <p:origin x="0" y="0"/>
    </p:cViewPr>
  </p:notesTextViewPr>
  <p:sorterViewPr>
    <p:cViewPr>
      <p:scale>
        <a:sx n="100" d="100"/>
        <a:sy n="100" d="100"/>
      </p:scale>
      <p:origin x="0" y="11772"/>
    </p:cViewPr>
  </p:sorterViewPr>
  <p:notesViewPr>
    <p:cSldViewPr>
      <p:cViewPr varScale="1">
        <p:scale>
          <a:sx n="80" d="100"/>
          <a:sy n="80" d="100"/>
        </p:scale>
        <p:origin x="-1974"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350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endParaRPr lang="en-US"/>
          </a:p>
        </p:txBody>
      </p:sp>
      <p:sp>
        <p:nvSpPr>
          <p:cNvPr id="533507"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endParaRPr lang="en-US"/>
          </a:p>
        </p:txBody>
      </p:sp>
      <p:sp>
        <p:nvSpPr>
          <p:cNvPr id="533508"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endParaRPr lang="en-US"/>
          </a:p>
        </p:txBody>
      </p:sp>
      <p:sp>
        <p:nvSpPr>
          <p:cNvPr id="533509"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A8A85614-A79E-41F2-B509-7A4A9550603E}" type="slidenum">
              <a:rPr lang="en-US"/>
              <a:pPr/>
              <a:t>‹#›</a:t>
            </a:fld>
            <a:endParaRPr lang="en-US"/>
          </a:p>
        </p:txBody>
      </p:sp>
    </p:spTree>
    <p:extLst>
      <p:ext uri="{BB962C8B-B14F-4D97-AF65-F5344CB8AC3E}">
        <p14:creationId xmlns:p14="http://schemas.microsoft.com/office/powerpoint/2010/main" val="11110301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endParaRPr lang="en-US"/>
          </a:p>
        </p:txBody>
      </p:sp>
      <p:sp>
        <p:nvSpPr>
          <p:cNvPr id="2560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endParaRPr lang="en-US"/>
          </a:p>
        </p:txBody>
      </p:sp>
      <p:sp>
        <p:nvSpPr>
          <p:cNvPr id="2560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2560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60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endParaRPr lang="en-US"/>
          </a:p>
        </p:txBody>
      </p:sp>
      <p:sp>
        <p:nvSpPr>
          <p:cNvPr id="2560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911B1B19-18A7-46BE-88D9-2164BF8B47A1}" type="slidenum">
              <a:rPr lang="en-US"/>
              <a:pPr/>
              <a:t>‹#›</a:t>
            </a:fld>
            <a:endParaRPr lang="en-US"/>
          </a:p>
        </p:txBody>
      </p:sp>
    </p:spTree>
    <p:extLst>
      <p:ext uri="{BB962C8B-B14F-4D97-AF65-F5344CB8AC3E}">
        <p14:creationId xmlns:p14="http://schemas.microsoft.com/office/powerpoint/2010/main" val="117551284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wordmark3r"/>
          <p:cNvPicPr>
            <a:picLocks noChangeAspect="1" noChangeArrowheads="1"/>
          </p:cNvPicPr>
          <p:nvPr/>
        </p:nvPicPr>
        <p:blipFill>
          <a:blip r:embed="rId2" cstate="print"/>
          <a:srcRect/>
          <a:stretch>
            <a:fillRect/>
          </a:stretch>
        </p:blipFill>
        <p:spPr bwMode="auto">
          <a:xfrm>
            <a:off x="152400" y="228600"/>
            <a:ext cx="1971675" cy="328613"/>
          </a:xfrm>
          <a:prstGeom prst="rect">
            <a:avLst/>
          </a:prstGeom>
          <a:noFill/>
          <a:ln w="9525">
            <a:noFill/>
            <a:miter lim="800000"/>
            <a:headEnd/>
            <a:tailEnd/>
          </a:ln>
        </p:spPr>
      </p:pic>
      <p:sp>
        <p:nvSpPr>
          <p:cNvPr id="3074" name="Rectangle 2"/>
          <p:cNvSpPr>
            <a:spLocks noGrp="1" noChangeArrowheads="1"/>
          </p:cNvSpPr>
          <p:nvPr>
            <p:ph type="ctrTitle"/>
          </p:nvPr>
        </p:nvSpPr>
        <p:spPr>
          <a:xfrm>
            <a:off x="457200" y="2819400"/>
            <a:ext cx="8382000" cy="838200"/>
          </a:xfrm>
        </p:spPr>
        <p:txBody>
          <a:bodyPr/>
          <a:lstStyle>
            <a:lvl1pPr>
              <a:defRPr b="1">
                <a:solidFill>
                  <a:srgbClr val="005481"/>
                </a:solidFill>
              </a:defRPr>
            </a:lvl1pPr>
          </a:lstStyle>
          <a:p>
            <a:pPr lvl="0"/>
            <a:r>
              <a:rPr lang="en-US" noProof="0" dirty="0"/>
              <a:t>Click to edit Master title style</a:t>
            </a:r>
          </a:p>
        </p:txBody>
      </p:sp>
      <p:sp>
        <p:nvSpPr>
          <p:cNvPr id="3075" name="Rectangle 3"/>
          <p:cNvSpPr>
            <a:spLocks noGrp="1" noChangeArrowheads="1"/>
          </p:cNvSpPr>
          <p:nvPr>
            <p:ph type="subTitle" idx="1"/>
          </p:nvPr>
        </p:nvSpPr>
        <p:spPr>
          <a:xfrm>
            <a:off x="1371600" y="3733800"/>
            <a:ext cx="6400800" cy="533400"/>
          </a:xfrm>
        </p:spPr>
        <p:txBody>
          <a:bodyPr/>
          <a:lstStyle>
            <a:lvl1pPr marL="0" indent="0" algn="ctr">
              <a:buFont typeface="Times" charset="0"/>
              <a:buNone/>
              <a:defRPr sz="2500"/>
            </a:lvl1pPr>
          </a:lstStyle>
          <a:p>
            <a:pPr lvl="0"/>
            <a:r>
              <a:rPr lang="en-US" noProof="0"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bwMode="auto">
          <a:xfrm>
            <a:off x="685800" y="1828800"/>
            <a:ext cx="7772400" cy="1588"/>
          </a:xfrm>
          <a:prstGeom prst="line">
            <a:avLst/>
          </a:prstGeom>
          <a:solidFill>
            <a:schemeClr val="accent1"/>
          </a:solidFill>
          <a:ln w="38100" cap="flat" cmpd="sng" algn="ctr">
            <a:solidFill>
              <a:srgbClr val="C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 name="Straight Connector 7"/>
          <p:cNvCxnSpPr/>
          <p:nvPr/>
        </p:nvCxnSpPr>
        <p:spPr bwMode="auto">
          <a:xfrm>
            <a:off x="685800" y="6019800"/>
            <a:ext cx="7772400" cy="1588"/>
          </a:xfrm>
          <a:prstGeom prst="line">
            <a:avLst/>
          </a:prstGeom>
          <a:solidFill>
            <a:schemeClr val="accent1"/>
          </a:solidFill>
          <a:ln w="12700" cap="flat" cmpd="sng" algn="ctr">
            <a:solidFill>
              <a:srgbClr val="C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 name="TextBox 8"/>
          <p:cNvSpPr txBox="1"/>
          <p:nvPr/>
        </p:nvSpPr>
        <p:spPr>
          <a:xfrm>
            <a:off x="3657600" y="6324600"/>
            <a:ext cx="1143000" cy="261610"/>
          </a:xfrm>
          <a:prstGeom prst="rect">
            <a:avLst/>
          </a:prstGeom>
          <a:noFill/>
        </p:spPr>
        <p:txBody>
          <a:bodyPr wrap="square" rtlCol="0">
            <a:spAutoFit/>
          </a:bodyPr>
          <a:lstStyle/>
          <a:p>
            <a:pPr algn="ctr"/>
            <a:fld id="{243F038F-B3AC-45EB-9E06-50685942F90C}" type="slidenum">
              <a:rPr lang="en-US" sz="1100" smtClean="0"/>
              <a:pPr algn="ctr"/>
              <a:t>‹#›</a:t>
            </a:fld>
            <a:endParaRPr lang="en-US" sz="1100" dirty="0"/>
          </a:p>
        </p:txBody>
      </p:sp>
      <p:sp>
        <p:nvSpPr>
          <p:cNvPr id="4" name="TextBox 3">
            <a:extLst>
              <a:ext uri="{FF2B5EF4-FFF2-40B4-BE49-F238E27FC236}">
                <a16:creationId xmlns:a16="http://schemas.microsoft.com/office/drawing/2014/main" id="{3961F1D8-9B7A-8953-96F9-72259BB49248}"/>
              </a:ext>
            </a:extLst>
          </p:cNvPr>
          <p:cNvSpPr txBox="1"/>
          <p:nvPr userDrawn="1"/>
        </p:nvSpPr>
        <p:spPr>
          <a:xfrm>
            <a:off x="228600" y="6397823"/>
            <a:ext cx="4572000" cy="307777"/>
          </a:xfrm>
          <a:prstGeom prst="rect">
            <a:avLst/>
          </a:prstGeom>
          <a:noFill/>
        </p:spPr>
        <p:txBody>
          <a:bodyPr wrap="square">
            <a:spAutoFit/>
          </a:bodyPr>
          <a:lstStyle/>
          <a:p>
            <a:r>
              <a:rPr lang="en-US" sz="1400" dirty="0"/>
              <a:t>©Len Bass and John Klein 2022</a:t>
            </a:r>
          </a:p>
        </p:txBody>
      </p:sp>
      <p:pic>
        <p:nvPicPr>
          <p:cNvPr id="5" name="Picture 7" descr="wordmark3r">
            <a:extLst>
              <a:ext uri="{FF2B5EF4-FFF2-40B4-BE49-F238E27FC236}">
                <a16:creationId xmlns:a16="http://schemas.microsoft.com/office/drawing/2014/main" id="{6763034C-2912-48CF-AB89-F118DBE8CAFB}"/>
              </a:ext>
            </a:extLst>
          </p:cNvPr>
          <p:cNvPicPr>
            <a:picLocks noChangeAspect="1" noChangeArrowheads="1"/>
          </p:cNvPicPr>
          <p:nvPr userDrawn="1"/>
        </p:nvPicPr>
        <p:blipFill>
          <a:blip r:embed="rId2" cstate="print"/>
          <a:srcRect/>
          <a:stretch>
            <a:fillRect/>
          </a:stretch>
        </p:blipFill>
        <p:spPr bwMode="auto">
          <a:xfrm>
            <a:off x="152400" y="228600"/>
            <a:ext cx="1971675" cy="328613"/>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A07893B-EE2F-86D2-27AA-D6B2B44284E8}"/>
              </a:ext>
            </a:extLst>
          </p:cNvPr>
          <p:cNvCxnSpPr/>
          <p:nvPr userDrawn="1"/>
        </p:nvCxnSpPr>
        <p:spPr bwMode="auto">
          <a:xfrm>
            <a:off x="685800" y="1828800"/>
            <a:ext cx="7772400" cy="1588"/>
          </a:xfrm>
          <a:prstGeom prst="line">
            <a:avLst/>
          </a:prstGeom>
          <a:solidFill>
            <a:schemeClr val="accent1"/>
          </a:solidFill>
          <a:ln w="38100" cap="flat" cmpd="sng" algn="ctr">
            <a:solidFill>
              <a:srgbClr val="C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038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28" name="Picture 8" descr="isr_logo_308_r2"/>
          <p:cNvPicPr>
            <a:picLocks noChangeAspect="1" noChangeArrowheads="1"/>
          </p:cNvPicPr>
          <p:nvPr/>
        </p:nvPicPr>
        <p:blipFill>
          <a:blip r:embed="rId13" cstate="print"/>
          <a:srcRect/>
          <a:stretch>
            <a:fillRect/>
          </a:stretch>
        </p:blipFill>
        <p:spPr bwMode="auto">
          <a:xfrm>
            <a:off x="7391400" y="6096000"/>
            <a:ext cx="1600200" cy="582613"/>
          </a:xfrm>
          <a:prstGeom prst="rect">
            <a:avLst/>
          </a:prstGeom>
          <a:noFill/>
          <a:ln w="9525">
            <a:noFill/>
            <a:miter lim="800000"/>
            <a:headEnd/>
            <a:tailEnd/>
          </a:ln>
        </p:spPr>
      </p:pic>
      <p:pic>
        <p:nvPicPr>
          <p:cNvPr id="1029" name="Picture 1" descr="CMU_logo_horiz_187 red.jpg"/>
          <p:cNvPicPr>
            <a:picLocks noChangeAspect="1"/>
          </p:cNvPicPr>
          <p:nvPr/>
        </p:nvPicPr>
        <p:blipFill>
          <a:blip r:embed="rId14" cstate="print"/>
          <a:srcRect/>
          <a:stretch>
            <a:fillRect/>
          </a:stretch>
        </p:blipFill>
        <p:spPr bwMode="auto">
          <a:xfrm>
            <a:off x="196850" y="153988"/>
            <a:ext cx="3736975" cy="334962"/>
          </a:xfrm>
          <a:prstGeom prst="rect">
            <a:avLst/>
          </a:prstGeom>
          <a:noFill/>
          <a:ln w="9525">
            <a:noFill/>
            <a:miter lim="800000"/>
            <a:headEnd/>
            <a:tailEnd/>
          </a:ln>
        </p:spPr>
      </p:pic>
      <p:sp>
        <p:nvSpPr>
          <p:cNvPr id="6" name="TextBox 5"/>
          <p:cNvSpPr txBox="1"/>
          <p:nvPr/>
        </p:nvSpPr>
        <p:spPr>
          <a:xfrm>
            <a:off x="533400" y="6324600"/>
            <a:ext cx="1981200" cy="246221"/>
          </a:xfrm>
          <a:prstGeom prst="rect">
            <a:avLst/>
          </a:prstGeom>
          <a:noFill/>
        </p:spPr>
        <p:txBody>
          <a:bodyPr wrap="square" rtlCol="0">
            <a:spAutoFit/>
          </a:bodyPr>
          <a:lstStyle/>
          <a:p>
            <a:r>
              <a:rPr lang="en-US" sz="1000" dirty="0"/>
              <a:t>©</a:t>
            </a:r>
            <a:r>
              <a:rPr lang="en-US" sz="1000" baseline="0" dirty="0"/>
              <a:t> Len Bass 2018</a:t>
            </a:r>
            <a:endParaRPr lang="en-US" sz="1000" dirty="0"/>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Osaka" charset="0"/>
          <a:cs typeface="Osaka" charset="0"/>
        </a:defRPr>
      </a:lvl2pPr>
      <a:lvl3pPr algn="ctr" rtl="0" eaLnBrk="1" fontAlgn="base" hangingPunct="1">
        <a:spcBef>
          <a:spcPct val="0"/>
        </a:spcBef>
        <a:spcAft>
          <a:spcPct val="0"/>
        </a:spcAft>
        <a:defRPr sz="4400">
          <a:solidFill>
            <a:schemeClr val="tx2"/>
          </a:solidFill>
          <a:latin typeface="Arial" charset="0"/>
          <a:ea typeface="Osaka" charset="0"/>
          <a:cs typeface="Osaka" charset="0"/>
        </a:defRPr>
      </a:lvl3pPr>
      <a:lvl4pPr algn="ctr" rtl="0" eaLnBrk="1" fontAlgn="base" hangingPunct="1">
        <a:spcBef>
          <a:spcPct val="0"/>
        </a:spcBef>
        <a:spcAft>
          <a:spcPct val="0"/>
        </a:spcAft>
        <a:defRPr sz="4400">
          <a:solidFill>
            <a:schemeClr val="tx2"/>
          </a:solidFill>
          <a:latin typeface="Arial" charset="0"/>
          <a:ea typeface="Osaka" charset="0"/>
          <a:cs typeface="Osaka" charset="0"/>
        </a:defRPr>
      </a:lvl4pPr>
      <a:lvl5pPr algn="ctr" rtl="0" eaLnBrk="1" fontAlgn="base" hangingPunct="1">
        <a:spcBef>
          <a:spcPct val="0"/>
        </a:spcBef>
        <a:spcAft>
          <a:spcPct val="0"/>
        </a:spcAft>
        <a:defRPr sz="4400">
          <a:solidFill>
            <a:schemeClr val="tx2"/>
          </a:solidFill>
          <a:latin typeface="Arial" charset="0"/>
          <a:ea typeface="Osaka" charset="0"/>
          <a:cs typeface="Osaka" charset="0"/>
        </a:defRPr>
      </a:lvl5pPr>
      <a:lvl6pPr marL="457200" algn="ctr" rtl="0" eaLnBrk="1" fontAlgn="base" hangingPunct="1">
        <a:spcBef>
          <a:spcPct val="0"/>
        </a:spcBef>
        <a:spcAft>
          <a:spcPct val="0"/>
        </a:spcAft>
        <a:defRPr sz="4400">
          <a:solidFill>
            <a:schemeClr val="tx2"/>
          </a:solidFill>
          <a:latin typeface="Arial" charset="0"/>
          <a:ea typeface="Osaka" charset="0"/>
          <a:cs typeface="Osaka" charset="0"/>
        </a:defRPr>
      </a:lvl6pPr>
      <a:lvl7pPr marL="914400" algn="ctr" rtl="0" eaLnBrk="1" fontAlgn="base" hangingPunct="1">
        <a:spcBef>
          <a:spcPct val="0"/>
        </a:spcBef>
        <a:spcAft>
          <a:spcPct val="0"/>
        </a:spcAft>
        <a:defRPr sz="4400">
          <a:solidFill>
            <a:schemeClr val="tx2"/>
          </a:solidFill>
          <a:latin typeface="Arial" charset="0"/>
          <a:ea typeface="Osaka" charset="0"/>
          <a:cs typeface="Osaka" charset="0"/>
        </a:defRPr>
      </a:lvl7pPr>
      <a:lvl8pPr marL="1371600" algn="ctr" rtl="0" eaLnBrk="1" fontAlgn="base" hangingPunct="1">
        <a:spcBef>
          <a:spcPct val="0"/>
        </a:spcBef>
        <a:spcAft>
          <a:spcPct val="0"/>
        </a:spcAft>
        <a:defRPr sz="4400">
          <a:solidFill>
            <a:schemeClr val="tx2"/>
          </a:solidFill>
          <a:latin typeface="Arial" charset="0"/>
          <a:ea typeface="Osaka" charset="0"/>
          <a:cs typeface="Osaka" charset="0"/>
        </a:defRPr>
      </a:lvl8pPr>
      <a:lvl9pPr marL="1828800" algn="ctr" rtl="0" eaLnBrk="1" fontAlgn="base" hangingPunct="1">
        <a:spcBef>
          <a:spcPct val="0"/>
        </a:spcBef>
        <a:spcAft>
          <a:spcPct val="0"/>
        </a:spcAft>
        <a:defRPr sz="4400">
          <a:solidFill>
            <a:schemeClr val="tx2"/>
          </a:solidFill>
          <a:latin typeface="Arial" charset="0"/>
          <a:ea typeface="Osaka" charset="0"/>
          <a:cs typeface="Osaka" charset="0"/>
        </a:defRPr>
      </a:lvl9pPr>
    </p:titleStyle>
    <p:bodyStyle>
      <a:lvl1pPr marL="342900" indent="-342900" algn="l" rtl="0" eaLnBrk="1" fontAlgn="base" hangingPunct="1">
        <a:spcBef>
          <a:spcPct val="20000"/>
        </a:spcBef>
        <a:spcAft>
          <a:spcPct val="0"/>
        </a:spcAft>
        <a:buClr>
          <a:srgbClr val="005481"/>
        </a:buClr>
        <a:buFont typeface="Times"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5481"/>
        </a:buClr>
        <a:buFont typeface="Times" charset="0"/>
        <a:buChar char="•"/>
        <a:defRPr sz="2800">
          <a:solidFill>
            <a:schemeClr val="tx1"/>
          </a:solidFill>
          <a:latin typeface="+mn-lt"/>
          <a:ea typeface="+mn-ea"/>
          <a:cs typeface="+mn-cs"/>
        </a:defRPr>
      </a:lvl2pPr>
      <a:lvl3pPr marL="1143000" indent="-228600" algn="l" rtl="0" eaLnBrk="1" fontAlgn="base" hangingPunct="1">
        <a:spcBef>
          <a:spcPct val="20000"/>
        </a:spcBef>
        <a:spcAft>
          <a:spcPct val="0"/>
        </a:spcAft>
        <a:buClr>
          <a:srgbClr val="005481"/>
        </a:buClr>
        <a:buFont typeface="Times" charset="0"/>
        <a:buChar char="•"/>
        <a:defRPr sz="2400">
          <a:solidFill>
            <a:schemeClr val="tx1"/>
          </a:solidFill>
          <a:latin typeface="+mn-lt"/>
          <a:ea typeface="+mn-ea"/>
          <a:cs typeface="+mn-cs"/>
        </a:defRPr>
      </a:lvl3pPr>
      <a:lvl4pPr marL="1600200" indent="-228600" algn="l" rtl="0" eaLnBrk="1" fontAlgn="base" hangingPunct="1">
        <a:spcBef>
          <a:spcPct val="20000"/>
        </a:spcBef>
        <a:spcAft>
          <a:spcPct val="0"/>
        </a:spcAft>
        <a:buClr>
          <a:srgbClr val="005481"/>
        </a:buClr>
        <a:buFont typeface="Times" charset="0"/>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lr>
          <a:srgbClr val="005481"/>
        </a:buClr>
        <a:buFont typeface="Times" charset="0"/>
        <a:buChar char="•"/>
        <a:defRPr sz="2000">
          <a:solidFill>
            <a:schemeClr val="tx1"/>
          </a:solidFill>
          <a:latin typeface="+mn-lt"/>
          <a:ea typeface="+mn-ea"/>
          <a:cs typeface="+mn-cs"/>
        </a:defRPr>
      </a:lvl5pPr>
      <a:lvl6pPr marL="2514600" indent="-228600" algn="l" rtl="0" eaLnBrk="1" fontAlgn="base" hangingPunct="1">
        <a:spcBef>
          <a:spcPct val="20000"/>
        </a:spcBef>
        <a:spcAft>
          <a:spcPct val="0"/>
        </a:spcAft>
        <a:buClr>
          <a:srgbClr val="005481"/>
        </a:buClr>
        <a:buFont typeface="Times" charset="0"/>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lr>
          <a:srgbClr val="005481"/>
        </a:buClr>
        <a:buFont typeface="Times" charset="0"/>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lr>
          <a:srgbClr val="005481"/>
        </a:buClr>
        <a:buFont typeface="Times" charset="0"/>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lr>
          <a:srgbClr val="005481"/>
        </a:buClr>
        <a:buFont typeface="Times" charset="0"/>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74D23-7EF4-440A-9DC7-CE6E6413509E}"/>
              </a:ext>
            </a:extLst>
          </p:cNvPr>
          <p:cNvSpPr>
            <a:spLocks noGrp="1"/>
          </p:cNvSpPr>
          <p:nvPr>
            <p:ph type="ctrTitle"/>
          </p:nvPr>
        </p:nvSpPr>
        <p:spPr>
          <a:xfrm>
            <a:off x="457200" y="2895600"/>
            <a:ext cx="8382000" cy="838200"/>
          </a:xfrm>
        </p:spPr>
        <p:txBody>
          <a:bodyPr/>
          <a:lstStyle/>
          <a:p>
            <a:r>
              <a:rPr lang="en-US" dirty="0"/>
              <a:t>Deployment and Operations for Software Engineers</a:t>
            </a:r>
            <a:br>
              <a:rPr lang="en-US" dirty="0"/>
            </a:br>
            <a:r>
              <a:rPr lang="en-US" dirty="0"/>
              <a:t>2</a:t>
            </a:r>
            <a:r>
              <a:rPr lang="en-US" baseline="30000" dirty="0"/>
              <a:t>nd</a:t>
            </a:r>
            <a:r>
              <a:rPr lang="en-US" dirty="0"/>
              <a:t>  Ed</a:t>
            </a:r>
          </a:p>
        </p:txBody>
      </p:sp>
      <p:sp>
        <p:nvSpPr>
          <p:cNvPr id="3" name="Subtitle 2">
            <a:extLst>
              <a:ext uri="{FF2B5EF4-FFF2-40B4-BE49-F238E27FC236}">
                <a16:creationId xmlns:a16="http://schemas.microsoft.com/office/drawing/2014/main" id="{635352F8-B6F5-482B-856C-30CD51C70044}"/>
              </a:ext>
            </a:extLst>
          </p:cNvPr>
          <p:cNvSpPr>
            <a:spLocks noGrp="1"/>
          </p:cNvSpPr>
          <p:nvPr>
            <p:ph type="subTitle" idx="1"/>
          </p:nvPr>
        </p:nvSpPr>
        <p:spPr>
          <a:xfrm>
            <a:off x="1524000" y="4572000"/>
            <a:ext cx="6400800" cy="533400"/>
          </a:xfrm>
        </p:spPr>
        <p:txBody>
          <a:bodyPr/>
          <a:lstStyle/>
          <a:p>
            <a:r>
              <a:rPr lang="en-US" dirty="0"/>
              <a:t>Chapter 11 – Deployment </a:t>
            </a:r>
            <a:r>
              <a:rPr lang="en-US"/>
              <a:t>pipeline 2</a:t>
            </a:r>
            <a:endParaRPr lang="en-US" dirty="0"/>
          </a:p>
        </p:txBody>
      </p:sp>
    </p:spTree>
    <p:extLst>
      <p:ext uri="{BB962C8B-B14F-4D97-AF65-F5344CB8AC3E}">
        <p14:creationId xmlns:p14="http://schemas.microsoft.com/office/powerpoint/2010/main" val="4024664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0" y="914400"/>
            <a:ext cx="2753297" cy="687207"/>
          </a:xfrm>
          <a:prstGeom prst="rect">
            <a:avLst/>
          </a:prstGeom>
        </p:spPr>
        <p:txBody>
          <a:bodyPr vert="horz" wrap="square" lIns="0" tIns="10001" rIns="0" bIns="0" numCol="1" rtlCol="0" anchor="ctr" anchorCtr="0" compatLnSpc="1">
            <a:prstTxWarp prst="textNoShape">
              <a:avLst/>
            </a:prstTxWarp>
            <a:spAutoFit/>
          </a:bodyPr>
          <a:lstStyle/>
          <a:p>
            <a:pPr marL="9525">
              <a:spcBef>
                <a:spcPts val="79"/>
              </a:spcBef>
            </a:pPr>
            <a:r>
              <a:rPr spc="-217" dirty="0"/>
              <a:t>Tradeoffs</a:t>
            </a:r>
          </a:p>
        </p:txBody>
      </p:sp>
      <p:sp>
        <p:nvSpPr>
          <p:cNvPr id="3" name="object 3"/>
          <p:cNvSpPr txBox="1"/>
          <p:nvPr/>
        </p:nvSpPr>
        <p:spPr>
          <a:xfrm>
            <a:off x="687705" y="2202142"/>
            <a:ext cx="7761446" cy="3837749"/>
          </a:xfrm>
          <a:prstGeom prst="rect">
            <a:avLst/>
          </a:prstGeom>
        </p:spPr>
        <p:txBody>
          <a:bodyPr vert="horz" wrap="square" lIns="0" tIns="41433" rIns="0" bIns="0" rtlCol="0">
            <a:spAutoFit/>
          </a:bodyPr>
          <a:lstStyle/>
          <a:p>
            <a:pPr marL="180975" marR="253841" indent="-171450">
              <a:spcBef>
                <a:spcPts val="326"/>
              </a:spcBef>
              <a:buFont typeface="Arial"/>
              <a:buChar char="•"/>
              <a:tabLst>
                <a:tab pos="180975" algn="l"/>
              </a:tabLst>
            </a:pPr>
            <a:r>
              <a:rPr sz="2400" i="1" spc="-4" dirty="0">
                <a:latin typeface="Carlito"/>
                <a:cs typeface="Carlito"/>
              </a:rPr>
              <a:t>Financial. </a:t>
            </a:r>
            <a:r>
              <a:rPr sz="2400" spc="-4" dirty="0">
                <a:latin typeface="Carlito"/>
                <a:cs typeface="Carlito"/>
              </a:rPr>
              <a:t>The peak </a:t>
            </a:r>
            <a:r>
              <a:rPr sz="2400" spc="-11" dirty="0">
                <a:latin typeface="Carlito"/>
                <a:cs typeface="Carlito"/>
              </a:rPr>
              <a:t>resource utilization </a:t>
            </a:r>
            <a:r>
              <a:rPr sz="2400" spc="-19" dirty="0">
                <a:latin typeface="Carlito"/>
                <a:cs typeface="Carlito"/>
              </a:rPr>
              <a:t>for </a:t>
            </a:r>
            <a:r>
              <a:rPr sz="2400" spc="-4" dirty="0">
                <a:latin typeface="Carlito"/>
                <a:cs typeface="Carlito"/>
              </a:rPr>
              <a:t>a </a:t>
            </a:r>
            <a:r>
              <a:rPr sz="2400" spc="-11" dirty="0">
                <a:latin typeface="Carlito"/>
                <a:cs typeface="Carlito"/>
              </a:rPr>
              <a:t>blue/green </a:t>
            </a:r>
            <a:r>
              <a:rPr sz="2400" spc="-8" dirty="0">
                <a:latin typeface="Carlito"/>
                <a:cs typeface="Carlito"/>
              </a:rPr>
              <a:t>approach </a:t>
            </a:r>
            <a:r>
              <a:rPr sz="2400" spc="-4" dirty="0">
                <a:latin typeface="Carlito"/>
                <a:cs typeface="Carlito"/>
              </a:rPr>
              <a:t>is  2N </a:t>
            </a:r>
            <a:r>
              <a:rPr sz="2400" spc="-8" dirty="0">
                <a:latin typeface="Carlito"/>
                <a:cs typeface="Carlito"/>
              </a:rPr>
              <a:t>instances, whereas peak </a:t>
            </a:r>
            <a:r>
              <a:rPr sz="2400" spc="-11" dirty="0">
                <a:latin typeface="Carlito"/>
                <a:cs typeface="Carlito"/>
              </a:rPr>
              <a:t>utilization </a:t>
            </a:r>
            <a:r>
              <a:rPr sz="2400" spc="-19" dirty="0">
                <a:latin typeface="Carlito"/>
                <a:cs typeface="Carlito"/>
              </a:rPr>
              <a:t>for </a:t>
            </a:r>
            <a:r>
              <a:rPr sz="2400" spc="-4" dirty="0">
                <a:latin typeface="Carlito"/>
                <a:cs typeface="Carlito"/>
              </a:rPr>
              <a:t>a </a:t>
            </a:r>
            <a:r>
              <a:rPr sz="2400" spc="-11" dirty="0">
                <a:latin typeface="Carlito"/>
                <a:cs typeface="Carlito"/>
              </a:rPr>
              <a:t>rolling upgrade </a:t>
            </a:r>
            <a:r>
              <a:rPr sz="2400" spc="-4" dirty="0">
                <a:latin typeface="Carlito"/>
                <a:cs typeface="Carlito"/>
              </a:rPr>
              <a:t>is N+1  </a:t>
            </a:r>
            <a:r>
              <a:rPr sz="2400" spc="-8" dirty="0">
                <a:latin typeface="Carlito"/>
                <a:cs typeface="Carlito"/>
              </a:rPr>
              <a:t>instances.</a:t>
            </a:r>
            <a:endParaRPr sz="2400" dirty="0">
              <a:latin typeface="Carlito"/>
              <a:cs typeface="Carlito"/>
            </a:endParaRPr>
          </a:p>
          <a:p>
            <a:pPr marL="180975" marR="3810" indent="-171450">
              <a:spcBef>
                <a:spcPts val="754"/>
              </a:spcBef>
              <a:buFont typeface="Arial"/>
              <a:buChar char="•"/>
              <a:tabLst>
                <a:tab pos="180975" algn="l"/>
              </a:tabLst>
            </a:pPr>
            <a:r>
              <a:rPr sz="2400" i="1" spc="-8" dirty="0">
                <a:latin typeface="Carlito"/>
                <a:cs typeface="Carlito"/>
              </a:rPr>
              <a:t>Responding </a:t>
            </a:r>
            <a:r>
              <a:rPr sz="2400" i="1" spc="-19" dirty="0">
                <a:latin typeface="Carlito"/>
                <a:cs typeface="Carlito"/>
              </a:rPr>
              <a:t>to </a:t>
            </a:r>
            <a:r>
              <a:rPr sz="2400" i="1" dirty="0">
                <a:latin typeface="Carlito"/>
                <a:cs typeface="Carlito"/>
              </a:rPr>
              <a:t>errors. </a:t>
            </a:r>
            <a:r>
              <a:rPr sz="2400" spc="-8" dirty="0">
                <a:latin typeface="Carlito"/>
                <a:cs typeface="Carlito"/>
              </a:rPr>
              <a:t>Suppose </a:t>
            </a:r>
            <a:r>
              <a:rPr sz="2400" spc="-15" dirty="0">
                <a:latin typeface="Carlito"/>
                <a:cs typeface="Carlito"/>
              </a:rPr>
              <a:t>you </a:t>
            </a:r>
            <a:r>
              <a:rPr sz="2400" spc="-11" dirty="0">
                <a:latin typeface="Carlito"/>
                <a:cs typeface="Carlito"/>
              </a:rPr>
              <a:t>detect </a:t>
            </a:r>
            <a:r>
              <a:rPr sz="2400" spc="-4" dirty="0">
                <a:latin typeface="Carlito"/>
                <a:cs typeface="Carlito"/>
              </a:rPr>
              <a:t>an </a:t>
            </a:r>
            <a:r>
              <a:rPr sz="2400" spc="-11" dirty="0">
                <a:latin typeface="Carlito"/>
                <a:cs typeface="Carlito"/>
              </a:rPr>
              <a:t>error </a:t>
            </a:r>
            <a:r>
              <a:rPr sz="2400" spc="-4" dirty="0">
                <a:latin typeface="Carlito"/>
                <a:cs typeface="Carlito"/>
              </a:rPr>
              <a:t>in Service </a:t>
            </a:r>
            <a:r>
              <a:rPr sz="2400" spc="-45" dirty="0">
                <a:latin typeface="Carlito"/>
                <a:cs typeface="Carlito"/>
              </a:rPr>
              <a:t>A’ </a:t>
            </a:r>
            <a:r>
              <a:rPr sz="2400" spc="-4" dirty="0">
                <a:latin typeface="Carlito"/>
                <a:cs typeface="Carlito"/>
              </a:rPr>
              <a:t>when  </a:t>
            </a:r>
            <a:r>
              <a:rPr sz="2400" spc="-15" dirty="0">
                <a:latin typeface="Carlito"/>
                <a:cs typeface="Carlito"/>
              </a:rPr>
              <a:t>you </a:t>
            </a:r>
            <a:r>
              <a:rPr sz="2400" spc="-8" dirty="0">
                <a:latin typeface="Carlito"/>
                <a:cs typeface="Carlito"/>
              </a:rPr>
              <a:t>deploy </a:t>
            </a:r>
            <a:r>
              <a:rPr sz="2400" spc="-4" dirty="0">
                <a:latin typeface="Carlito"/>
                <a:cs typeface="Carlito"/>
              </a:rPr>
              <a:t>it. If </a:t>
            </a:r>
            <a:r>
              <a:rPr sz="2400" spc="-15" dirty="0">
                <a:latin typeface="Carlito"/>
                <a:cs typeface="Carlito"/>
              </a:rPr>
              <a:t>you </a:t>
            </a:r>
            <a:r>
              <a:rPr sz="2400" spc="-11" dirty="0">
                <a:latin typeface="Carlito"/>
                <a:cs typeface="Carlito"/>
              </a:rPr>
              <a:t>are </a:t>
            </a:r>
            <a:r>
              <a:rPr sz="2400" spc="-8" dirty="0">
                <a:latin typeface="Carlito"/>
                <a:cs typeface="Carlito"/>
              </a:rPr>
              <a:t>using </a:t>
            </a:r>
            <a:r>
              <a:rPr sz="2400" spc="-11" dirty="0">
                <a:latin typeface="Carlito"/>
                <a:cs typeface="Carlito"/>
              </a:rPr>
              <a:t>blue/green </a:t>
            </a:r>
            <a:r>
              <a:rPr sz="2400" spc="-8" dirty="0">
                <a:latin typeface="Carlito"/>
                <a:cs typeface="Carlito"/>
              </a:rPr>
              <a:t>deployment, </a:t>
            </a:r>
            <a:r>
              <a:rPr sz="2400" spc="-11" dirty="0">
                <a:latin typeface="Carlito"/>
                <a:cs typeface="Carlito"/>
              </a:rPr>
              <a:t>by </a:t>
            </a:r>
            <a:r>
              <a:rPr sz="2400" spc="-4" dirty="0">
                <a:latin typeface="Carlito"/>
                <a:cs typeface="Carlito"/>
              </a:rPr>
              <a:t>the time  </a:t>
            </a:r>
            <a:r>
              <a:rPr sz="2400" spc="-15" dirty="0">
                <a:latin typeface="Carlito"/>
                <a:cs typeface="Carlito"/>
              </a:rPr>
              <a:t>you </a:t>
            </a:r>
            <a:r>
              <a:rPr sz="2400" spc="-11" dirty="0">
                <a:latin typeface="Carlito"/>
                <a:cs typeface="Carlito"/>
              </a:rPr>
              <a:t>discover </a:t>
            </a:r>
            <a:r>
              <a:rPr sz="2400" spc="-4" dirty="0">
                <a:latin typeface="Carlito"/>
                <a:cs typeface="Carlito"/>
              </a:rPr>
              <a:t>an </a:t>
            </a:r>
            <a:r>
              <a:rPr sz="2400" spc="-11" dirty="0">
                <a:latin typeface="Carlito"/>
                <a:cs typeface="Carlito"/>
              </a:rPr>
              <a:t>error </a:t>
            </a:r>
            <a:r>
              <a:rPr sz="2400" spc="-4" dirty="0">
                <a:latin typeface="Carlito"/>
                <a:cs typeface="Carlito"/>
              </a:rPr>
              <a:t>in Service </a:t>
            </a:r>
            <a:r>
              <a:rPr sz="2400" spc="-98" dirty="0">
                <a:latin typeface="Carlito"/>
                <a:cs typeface="Carlito"/>
              </a:rPr>
              <a:t>A’, </a:t>
            </a:r>
            <a:r>
              <a:rPr sz="2400" spc="-4" dirty="0">
                <a:latin typeface="Carlito"/>
                <a:cs typeface="Carlito"/>
              </a:rPr>
              <a:t>all the </a:t>
            </a:r>
            <a:r>
              <a:rPr sz="2400" spc="-8" dirty="0">
                <a:latin typeface="Carlito"/>
                <a:cs typeface="Carlito"/>
              </a:rPr>
              <a:t>instances </a:t>
            </a:r>
            <a:r>
              <a:rPr sz="2400" spc="-4" dirty="0">
                <a:latin typeface="Carlito"/>
                <a:cs typeface="Carlito"/>
              </a:rPr>
              <a:t>of Service A </a:t>
            </a:r>
            <a:r>
              <a:rPr sz="2400" spc="-15" dirty="0">
                <a:latin typeface="Carlito"/>
                <a:cs typeface="Carlito"/>
              </a:rPr>
              <a:t>may  </a:t>
            </a:r>
            <a:r>
              <a:rPr sz="2400" spc="-19" dirty="0">
                <a:latin typeface="Carlito"/>
                <a:cs typeface="Carlito"/>
              </a:rPr>
              <a:t>have </a:t>
            </a:r>
            <a:r>
              <a:rPr sz="2400" spc="-4" dirty="0">
                <a:latin typeface="Carlito"/>
                <a:cs typeface="Carlito"/>
              </a:rPr>
              <a:t>been </a:t>
            </a:r>
            <a:r>
              <a:rPr sz="2400" spc="-8" dirty="0">
                <a:latin typeface="Carlito"/>
                <a:cs typeface="Carlito"/>
              </a:rPr>
              <a:t>deleted </a:t>
            </a:r>
            <a:r>
              <a:rPr sz="2400" spc="-4" dirty="0">
                <a:latin typeface="Carlito"/>
                <a:cs typeface="Carlito"/>
              </a:rPr>
              <a:t>and </a:t>
            </a:r>
            <a:r>
              <a:rPr sz="2400" spc="-11" dirty="0">
                <a:latin typeface="Carlito"/>
                <a:cs typeface="Carlito"/>
              </a:rPr>
              <a:t>rolling </a:t>
            </a:r>
            <a:r>
              <a:rPr sz="2400" spc="-4" dirty="0">
                <a:latin typeface="Carlito"/>
                <a:cs typeface="Carlito"/>
              </a:rPr>
              <a:t>back </a:t>
            </a:r>
            <a:r>
              <a:rPr sz="2400" spc="-11" dirty="0">
                <a:latin typeface="Carlito"/>
                <a:cs typeface="Carlito"/>
              </a:rPr>
              <a:t>to </a:t>
            </a:r>
            <a:r>
              <a:rPr sz="2400" dirty="0">
                <a:latin typeface="Carlito"/>
                <a:cs typeface="Carlito"/>
              </a:rPr>
              <a:t>Service </a:t>
            </a:r>
            <a:r>
              <a:rPr sz="2400" spc="-4" dirty="0">
                <a:latin typeface="Carlito"/>
                <a:cs typeface="Carlito"/>
              </a:rPr>
              <a:t>A </a:t>
            </a:r>
            <a:r>
              <a:rPr sz="2400" spc="-8" dirty="0">
                <a:latin typeface="Carlito"/>
                <a:cs typeface="Carlito"/>
              </a:rPr>
              <a:t>could </a:t>
            </a:r>
            <a:r>
              <a:rPr sz="2400" spc="-26" dirty="0">
                <a:latin typeface="Carlito"/>
                <a:cs typeface="Carlito"/>
              </a:rPr>
              <a:t>take </a:t>
            </a:r>
            <a:r>
              <a:rPr sz="2400" spc="-4" dirty="0">
                <a:latin typeface="Carlito"/>
                <a:cs typeface="Carlito"/>
              </a:rPr>
              <a:t>some time.  In </a:t>
            </a:r>
            <a:r>
              <a:rPr sz="2400" spc="-15" dirty="0">
                <a:latin typeface="Carlito"/>
                <a:cs typeface="Carlito"/>
              </a:rPr>
              <a:t>contrast, </a:t>
            </a:r>
            <a:r>
              <a:rPr sz="2400" spc="-4" dirty="0">
                <a:latin typeface="Carlito"/>
                <a:cs typeface="Carlito"/>
              </a:rPr>
              <a:t>a </a:t>
            </a:r>
            <a:r>
              <a:rPr sz="2400" spc="-11" dirty="0">
                <a:latin typeface="Carlito"/>
                <a:cs typeface="Carlito"/>
              </a:rPr>
              <a:t>rolling upgrade </a:t>
            </a:r>
            <a:r>
              <a:rPr sz="2400" spc="-15" dirty="0">
                <a:latin typeface="Carlito"/>
                <a:cs typeface="Carlito"/>
              </a:rPr>
              <a:t>may </a:t>
            </a:r>
            <a:r>
              <a:rPr sz="2400" spc="-4" dirty="0">
                <a:latin typeface="Carlito"/>
                <a:cs typeface="Carlito"/>
              </a:rPr>
              <a:t>allow </a:t>
            </a:r>
            <a:r>
              <a:rPr sz="2400" spc="-15" dirty="0">
                <a:latin typeface="Carlito"/>
                <a:cs typeface="Carlito"/>
              </a:rPr>
              <a:t>you </a:t>
            </a:r>
            <a:r>
              <a:rPr sz="2400" spc="-11" dirty="0">
                <a:latin typeface="Carlito"/>
                <a:cs typeface="Carlito"/>
              </a:rPr>
              <a:t>to discover </a:t>
            </a:r>
            <a:r>
              <a:rPr sz="2400" spc="-4" dirty="0">
                <a:latin typeface="Carlito"/>
                <a:cs typeface="Carlito"/>
              </a:rPr>
              <a:t>an </a:t>
            </a:r>
            <a:r>
              <a:rPr sz="2400" spc="-11" dirty="0">
                <a:latin typeface="Carlito"/>
                <a:cs typeface="Carlito"/>
              </a:rPr>
              <a:t>error </a:t>
            </a:r>
            <a:r>
              <a:rPr sz="2400" spc="-4" dirty="0">
                <a:latin typeface="Carlito"/>
                <a:cs typeface="Carlito"/>
              </a:rPr>
              <a:t>in  Service </a:t>
            </a:r>
            <a:r>
              <a:rPr sz="2400" spc="-41" dirty="0">
                <a:latin typeface="Carlito"/>
                <a:cs typeface="Carlito"/>
              </a:rPr>
              <a:t>A’ </a:t>
            </a:r>
            <a:r>
              <a:rPr sz="2400" spc="-4" dirty="0">
                <a:latin typeface="Carlito"/>
                <a:cs typeface="Carlito"/>
              </a:rPr>
              <a:t>while </a:t>
            </a:r>
            <a:r>
              <a:rPr sz="2400" spc="-8" dirty="0">
                <a:latin typeface="Carlito"/>
                <a:cs typeface="Carlito"/>
              </a:rPr>
              <a:t>instances </a:t>
            </a:r>
            <a:r>
              <a:rPr sz="2400" spc="-4" dirty="0">
                <a:latin typeface="Carlito"/>
                <a:cs typeface="Carlito"/>
              </a:rPr>
              <a:t>of Service A </a:t>
            </a:r>
            <a:r>
              <a:rPr sz="2400" spc="-11" dirty="0">
                <a:latin typeface="Carlito"/>
                <a:cs typeface="Carlito"/>
              </a:rPr>
              <a:t>are still</a:t>
            </a:r>
            <a:r>
              <a:rPr sz="2400" spc="169" dirty="0">
                <a:latin typeface="Carlito"/>
                <a:cs typeface="Carlito"/>
              </a:rPr>
              <a:t> </a:t>
            </a:r>
            <a:r>
              <a:rPr sz="2400" spc="-11" dirty="0">
                <a:latin typeface="Carlito"/>
                <a:cs typeface="Carlito"/>
              </a:rPr>
              <a:t>available</a:t>
            </a:r>
            <a:r>
              <a:rPr sz="2100" spc="-11" dirty="0">
                <a:latin typeface="Carlito"/>
                <a:cs typeface="Carlito"/>
              </a:rPr>
              <a:t>.</a:t>
            </a:r>
            <a:endParaRPr sz="2100" dirty="0">
              <a:latin typeface="Carlito"/>
              <a:cs typeface="Carl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0" y="762000"/>
            <a:ext cx="3438335" cy="687207"/>
          </a:xfrm>
          <a:prstGeom prst="rect">
            <a:avLst/>
          </a:prstGeom>
        </p:spPr>
        <p:txBody>
          <a:bodyPr vert="horz" wrap="square" lIns="0" tIns="10001" rIns="0" bIns="0" numCol="1" rtlCol="0" anchor="ctr" anchorCtr="0" compatLnSpc="1">
            <a:prstTxWarp prst="textNoShape">
              <a:avLst/>
            </a:prstTxWarp>
            <a:spAutoFit/>
          </a:bodyPr>
          <a:lstStyle/>
          <a:p>
            <a:pPr marL="9525">
              <a:spcBef>
                <a:spcPts val="79"/>
              </a:spcBef>
            </a:pPr>
            <a:r>
              <a:rPr spc="-124" dirty="0"/>
              <a:t>Outline</a:t>
            </a:r>
          </a:p>
        </p:txBody>
      </p:sp>
      <p:sp>
        <p:nvSpPr>
          <p:cNvPr id="3" name="object 3"/>
          <p:cNvSpPr txBox="1"/>
          <p:nvPr/>
        </p:nvSpPr>
        <p:spPr>
          <a:xfrm>
            <a:off x="687704" y="2137381"/>
            <a:ext cx="5560696" cy="2485456"/>
          </a:xfrm>
          <a:prstGeom prst="rect">
            <a:avLst/>
          </a:prstGeom>
        </p:spPr>
        <p:txBody>
          <a:bodyPr vert="horz" wrap="square" lIns="0" tIns="73819" rIns="0" bIns="0" rtlCol="0">
            <a:spAutoFit/>
          </a:bodyPr>
          <a:lstStyle/>
          <a:p>
            <a:pPr marL="180975" indent="-171450">
              <a:spcBef>
                <a:spcPts val="495"/>
              </a:spcBef>
              <a:buFont typeface="Arial"/>
              <a:buChar char="•"/>
              <a:tabLst>
                <a:tab pos="180975" algn="l"/>
              </a:tabLst>
            </a:pPr>
            <a:r>
              <a:rPr lang="en-US" sz="2800" spc="-8" dirty="0">
                <a:latin typeface="Carlito"/>
                <a:cs typeface="Carlito"/>
              </a:rPr>
              <a:t>Feature toggles</a:t>
            </a:r>
          </a:p>
          <a:p>
            <a:pPr marL="180975" indent="-171450">
              <a:spcBef>
                <a:spcPts val="495"/>
              </a:spcBef>
              <a:buFont typeface="Arial"/>
              <a:buChar char="•"/>
              <a:tabLst>
                <a:tab pos="180975" algn="l"/>
              </a:tabLst>
            </a:pPr>
            <a:r>
              <a:rPr sz="2800" spc="-8" dirty="0">
                <a:latin typeface="Carlito"/>
                <a:cs typeface="Carlito"/>
              </a:rPr>
              <a:t>Deployment</a:t>
            </a:r>
            <a:r>
              <a:rPr lang="en-US" sz="2800" spc="-8" dirty="0">
                <a:latin typeface="Carlito"/>
                <a:cs typeface="Carlito"/>
              </a:rPr>
              <a:t> models</a:t>
            </a:r>
          </a:p>
          <a:p>
            <a:pPr marL="180975" indent="-171450">
              <a:spcBef>
                <a:spcPts val="495"/>
              </a:spcBef>
              <a:buFont typeface="Arial"/>
              <a:buChar char="•"/>
              <a:tabLst>
                <a:tab pos="180975" algn="l"/>
              </a:tabLst>
            </a:pPr>
            <a:r>
              <a:rPr lang="en-US" sz="2800" b="1" spc="-8" dirty="0">
                <a:latin typeface="Carlito"/>
                <a:cs typeface="Carlito"/>
              </a:rPr>
              <a:t>Partial deployments</a:t>
            </a:r>
          </a:p>
          <a:p>
            <a:pPr marL="180975" indent="-171450">
              <a:spcBef>
                <a:spcPts val="495"/>
              </a:spcBef>
              <a:buFont typeface="Arial"/>
              <a:buChar char="•"/>
              <a:tabLst>
                <a:tab pos="180975" algn="l"/>
              </a:tabLst>
            </a:pPr>
            <a:r>
              <a:rPr lang="en-US" sz="2800" spc="-8" dirty="0">
                <a:latin typeface="Carlito"/>
                <a:cs typeface="Carlito"/>
              </a:rPr>
              <a:t>Roll back/forward</a:t>
            </a:r>
          </a:p>
          <a:p>
            <a:pPr marL="180975" indent="-171450">
              <a:spcBef>
                <a:spcPts val="495"/>
              </a:spcBef>
              <a:buFont typeface="Arial"/>
              <a:buChar char="•"/>
              <a:tabLst>
                <a:tab pos="180975" algn="l"/>
              </a:tabLst>
            </a:pPr>
            <a:r>
              <a:rPr lang="en-US" sz="2800" spc="-8" dirty="0">
                <a:latin typeface="Carlito"/>
                <a:cs typeface="Carlito"/>
              </a:rPr>
              <a:t>Version skew</a:t>
            </a:r>
            <a:endParaRPr sz="2800" dirty="0">
              <a:latin typeface="Carlito"/>
              <a:cs typeface="Carlito"/>
            </a:endParaRPr>
          </a:p>
        </p:txBody>
      </p:sp>
    </p:spTree>
    <p:extLst>
      <p:ext uri="{BB962C8B-B14F-4D97-AF65-F5344CB8AC3E}">
        <p14:creationId xmlns:p14="http://schemas.microsoft.com/office/powerpoint/2010/main" val="2562713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C8E4-2AA6-FA76-1BEE-540AA2EE895C}"/>
              </a:ext>
            </a:extLst>
          </p:cNvPr>
          <p:cNvSpPr>
            <a:spLocks noGrp="1"/>
          </p:cNvSpPr>
          <p:nvPr>
            <p:ph type="title"/>
          </p:nvPr>
        </p:nvSpPr>
        <p:spPr/>
        <p:txBody>
          <a:bodyPr/>
          <a:lstStyle/>
          <a:p>
            <a:r>
              <a:rPr lang="en-US" dirty="0"/>
              <a:t>Partial</a:t>
            </a:r>
            <a:r>
              <a:rPr lang="en-US" baseline="0" dirty="0"/>
              <a:t> deployments</a:t>
            </a:r>
            <a:endParaRPr lang="en-US" dirty="0"/>
          </a:p>
        </p:txBody>
      </p:sp>
      <p:sp>
        <p:nvSpPr>
          <p:cNvPr id="3" name="Content Placeholder 2">
            <a:extLst>
              <a:ext uri="{FF2B5EF4-FFF2-40B4-BE49-F238E27FC236}">
                <a16:creationId xmlns:a16="http://schemas.microsoft.com/office/drawing/2014/main" id="{1CFE9519-2C36-9DEB-DCD2-2FB749CA43D1}"/>
              </a:ext>
            </a:extLst>
          </p:cNvPr>
          <p:cNvSpPr>
            <a:spLocks noGrp="1"/>
          </p:cNvSpPr>
          <p:nvPr>
            <p:ph idx="1"/>
          </p:nvPr>
        </p:nvSpPr>
        <p:spPr/>
        <p:txBody>
          <a:bodyPr/>
          <a:lstStyle/>
          <a:p>
            <a:r>
              <a:rPr lang="en-US" sz="2400" dirty="0"/>
              <a:t>You may not wish to replace all of the instances of Service A</a:t>
            </a:r>
          </a:p>
          <a:p>
            <a:pPr lvl="1"/>
            <a:r>
              <a:rPr lang="en-US" sz="2400" dirty="0"/>
              <a:t>Canary</a:t>
            </a:r>
            <a:r>
              <a:rPr lang="en-US" sz="2400" baseline="0" dirty="0"/>
              <a:t> testing</a:t>
            </a:r>
          </a:p>
          <a:p>
            <a:pPr lvl="1"/>
            <a:r>
              <a:rPr lang="en-US" sz="2400" baseline="0" dirty="0"/>
              <a:t>A/B testing</a:t>
            </a:r>
          </a:p>
        </p:txBody>
      </p:sp>
    </p:spTree>
    <p:extLst>
      <p:ext uri="{BB962C8B-B14F-4D97-AF65-F5344CB8AC3E}">
        <p14:creationId xmlns:p14="http://schemas.microsoft.com/office/powerpoint/2010/main" val="3499538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7120F-571E-76AD-5E99-67C38E05A688}"/>
              </a:ext>
            </a:extLst>
          </p:cNvPr>
          <p:cNvSpPr>
            <a:spLocks noGrp="1"/>
          </p:cNvSpPr>
          <p:nvPr>
            <p:ph type="title"/>
          </p:nvPr>
        </p:nvSpPr>
        <p:spPr/>
        <p:txBody>
          <a:bodyPr/>
          <a:lstStyle/>
          <a:p>
            <a:r>
              <a:rPr lang="en-US" dirty="0"/>
              <a:t>Canary testing</a:t>
            </a:r>
          </a:p>
        </p:txBody>
      </p:sp>
      <p:sp>
        <p:nvSpPr>
          <p:cNvPr id="3" name="Content Placeholder 2">
            <a:extLst>
              <a:ext uri="{FF2B5EF4-FFF2-40B4-BE49-F238E27FC236}">
                <a16:creationId xmlns:a16="http://schemas.microsoft.com/office/drawing/2014/main" id="{543F952C-0081-FDEC-9963-5050D7CE553D}"/>
              </a:ext>
            </a:extLst>
          </p:cNvPr>
          <p:cNvSpPr>
            <a:spLocks noGrp="1"/>
          </p:cNvSpPr>
          <p:nvPr>
            <p:ph idx="1"/>
          </p:nvPr>
        </p:nvSpPr>
        <p:spPr/>
        <p:txBody>
          <a:bodyPr/>
          <a:lstStyle/>
          <a:p>
            <a:r>
              <a:rPr lang="en-US" sz="2400" dirty="0">
                <a:solidFill>
                  <a:schemeClr val="tx1"/>
                </a:solidFill>
                <a:effectLst/>
                <a:latin typeface="+mn-lt"/>
                <a:ea typeface="+mn-ea"/>
                <a:cs typeface="+mn-cs"/>
              </a:rPr>
              <a:t>Canary testing means to designate a set of testers who will use a new release.</a:t>
            </a:r>
          </a:p>
          <a:p>
            <a:r>
              <a:rPr lang="en-US" sz="2400" dirty="0">
                <a:solidFill>
                  <a:schemeClr val="tx1"/>
                </a:solidFill>
                <a:effectLst/>
                <a:latin typeface="+mn-lt"/>
                <a:ea typeface="+mn-ea"/>
                <a:cs typeface="+mn-cs"/>
              </a:rPr>
              <a:t> Sometimes, these testers are so-called power users or preview-stream users from outside your organization.</a:t>
            </a:r>
          </a:p>
          <a:p>
            <a:r>
              <a:rPr lang="en-US" sz="2400" dirty="0">
                <a:solidFill>
                  <a:schemeClr val="tx1"/>
                </a:solidFill>
                <a:effectLst/>
                <a:latin typeface="+mn-lt"/>
                <a:ea typeface="+mn-ea"/>
                <a:cs typeface="+mn-cs"/>
              </a:rPr>
              <a:t>Another approach is to use testers from within the organization that is developing the software. For example, Google employees almost never use the release that external users would be using, but instead act as testers for upcoming releases.</a:t>
            </a:r>
          </a:p>
        </p:txBody>
      </p:sp>
    </p:spTree>
    <p:extLst>
      <p:ext uri="{BB962C8B-B14F-4D97-AF65-F5344CB8AC3E}">
        <p14:creationId xmlns:p14="http://schemas.microsoft.com/office/powerpoint/2010/main" val="5369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E886-0AD3-8114-126F-03755E36A5F5}"/>
              </a:ext>
            </a:extLst>
          </p:cNvPr>
          <p:cNvSpPr>
            <a:spLocks noGrp="1"/>
          </p:cNvSpPr>
          <p:nvPr>
            <p:ph type="title"/>
          </p:nvPr>
        </p:nvSpPr>
        <p:spPr/>
        <p:txBody>
          <a:bodyPr/>
          <a:lstStyle/>
          <a:p>
            <a:r>
              <a:rPr lang="en-US" dirty="0"/>
              <a:t>Implementing canary</a:t>
            </a:r>
            <a:r>
              <a:rPr lang="en-US" baseline="0" dirty="0"/>
              <a:t> testing</a:t>
            </a:r>
            <a:endParaRPr lang="en-US" dirty="0"/>
          </a:p>
        </p:txBody>
      </p:sp>
      <p:sp>
        <p:nvSpPr>
          <p:cNvPr id="3" name="Content Placeholder 2">
            <a:extLst>
              <a:ext uri="{FF2B5EF4-FFF2-40B4-BE49-F238E27FC236}">
                <a16:creationId xmlns:a16="http://schemas.microsoft.com/office/drawing/2014/main" id="{1A7EA052-9893-A13E-343C-DEC4639E4D75}"/>
              </a:ext>
            </a:extLst>
          </p:cNvPr>
          <p:cNvSpPr>
            <a:spLocks noGrp="1"/>
          </p:cNvSpPr>
          <p:nvPr>
            <p:ph idx="1"/>
          </p:nvPr>
        </p:nvSpPr>
        <p:spPr/>
        <p:txBody>
          <a:bodyPr/>
          <a:lstStyle/>
          <a:p>
            <a:r>
              <a:rPr lang="en-US" sz="2400" dirty="0"/>
              <a:t>T</a:t>
            </a:r>
            <a:r>
              <a:rPr lang="en-US" sz="2400" dirty="0">
                <a:solidFill>
                  <a:schemeClr val="tx1"/>
                </a:solidFill>
                <a:effectLst/>
              </a:rPr>
              <a:t>he testers get access to the canaries through DNS settings or through discovery-service configuration. </a:t>
            </a:r>
          </a:p>
          <a:p>
            <a:r>
              <a:rPr lang="en-US" sz="2400" dirty="0">
                <a:solidFill>
                  <a:schemeClr val="tx1"/>
                </a:solidFill>
                <a:effectLst/>
              </a:rPr>
              <a:t>After testing is complete, either the system is returned to its original version, or the new version is rolled out to all users.</a:t>
            </a:r>
          </a:p>
          <a:p>
            <a:endParaRPr lang="en-US" dirty="0"/>
          </a:p>
        </p:txBody>
      </p:sp>
    </p:spTree>
    <p:extLst>
      <p:ext uri="{BB962C8B-B14F-4D97-AF65-F5344CB8AC3E}">
        <p14:creationId xmlns:p14="http://schemas.microsoft.com/office/powerpoint/2010/main" val="2651173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6F708-A769-D260-2F6D-ECCAAFA7689C}"/>
              </a:ext>
            </a:extLst>
          </p:cNvPr>
          <p:cNvSpPr>
            <a:spLocks noGrp="1"/>
          </p:cNvSpPr>
          <p:nvPr>
            <p:ph type="title"/>
          </p:nvPr>
        </p:nvSpPr>
        <p:spPr/>
        <p:txBody>
          <a:bodyPr/>
          <a:lstStyle/>
          <a:p>
            <a:r>
              <a:rPr lang="en-US" dirty="0"/>
              <a:t>A/B testing</a:t>
            </a:r>
          </a:p>
        </p:txBody>
      </p:sp>
      <p:sp>
        <p:nvSpPr>
          <p:cNvPr id="3" name="Content Placeholder 2">
            <a:extLst>
              <a:ext uri="{FF2B5EF4-FFF2-40B4-BE49-F238E27FC236}">
                <a16:creationId xmlns:a16="http://schemas.microsoft.com/office/drawing/2014/main" id="{2B4904C4-8440-BE8E-A2EE-63383B6B23E8}"/>
              </a:ext>
            </a:extLst>
          </p:cNvPr>
          <p:cNvSpPr>
            <a:spLocks noGrp="1"/>
          </p:cNvSpPr>
          <p:nvPr>
            <p:ph idx="1"/>
          </p:nvPr>
        </p:nvSpPr>
        <p:spPr/>
        <p:txBody>
          <a:bodyPr/>
          <a:lstStyle/>
          <a:p>
            <a:r>
              <a:rPr lang="en-US" sz="2400" dirty="0">
                <a:solidFill>
                  <a:schemeClr val="tx1"/>
                </a:solidFill>
                <a:effectLst/>
                <a:latin typeface="+mn-lt"/>
                <a:ea typeface="+mn-ea"/>
                <a:cs typeface="+mn-cs"/>
              </a:rPr>
              <a:t>A/B testing is used by marketers by performing an experiment with real users to determine which of several alternatives yields the best business results.</a:t>
            </a:r>
          </a:p>
          <a:p>
            <a:r>
              <a:rPr lang="en-US" sz="2400" dirty="0">
                <a:solidFill>
                  <a:schemeClr val="tx1"/>
                </a:solidFill>
                <a:effectLst/>
                <a:latin typeface="+mn-lt"/>
                <a:ea typeface="+mn-ea"/>
                <a:cs typeface="+mn-cs"/>
              </a:rPr>
              <a:t> A small but meaningful number of users receives a different treatment from the remainder of the users. </a:t>
            </a:r>
            <a:endParaRPr lang="en-US" sz="2400" dirty="0"/>
          </a:p>
          <a:p>
            <a:r>
              <a:rPr lang="en-US" sz="2400" dirty="0">
                <a:solidFill>
                  <a:schemeClr val="tx1"/>
                </a:solidFill>
                <a:effectLst/>
                <a:latin typeface="+mn-lt"/>
                <a:ea typeface="+mn-ea"/>
                <a:cs typeface="+mn-cs"/>
              </a:rPr>
              <a:t>The two categories are compared based on a business metric specific to the organization.</a:t>
            </a:r>
          </a:p>
        </p:txBody>
      </p:sp>
    </p:spTree>
    <p:extLst>
      <p:ext uri="{BB962C8B-B14F-4D97-AF65-F5344CB8AC3E}">
        <p14:creationId xmlns:p14="http://schemas.microsoft.com/office/powerpoint/2010/main" val="2243529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007C-E3E5-DCB7-3897-D58873D7D40A}"/>
              </a:ext>
            </a:extLst>
          </p:cNvPr>
          <p:cNvSpPr>
            <a:spLocks noGrp="1"/>
          </p:cNvSpPr>
          <p:nvPr>
            <p:ph type="title"/>
          </p:nvPr>
        </p:nvSpPr>
        <p:spPr/>
        <p:txBody>
          <a:bodyPr/>
          <a:lstStyle/>
          <a:p>
            <a:r>
              <a:rPr lang="en-US" dirty="0"/>
              <a:t>Implementing A/B testing</a:t>
            </a:r>
          </a:p>
        </p:txBody>
      </p:sp>
      <p:sp>
        <p:nvSpPr>
          <p:cNvPr id="3" name="Content Placeholder 2">
            <a:extLst>
              <a:ext uri="{FF2B5EF4-FFF2-40B4-BE49-F238E27FC236}">
                <a16:creationId xmlns:a16="http://schemas.microsoft.com/office/drawing/2014/main" id="{392B492C-CE4E-0617-93F4-1292A97D4ECD}"/>
              </a:ext>
            </a:extLst>
          </p:cNvPr>
          <p:cNvSpPr>
            <a:spLocks noGrp="1"/>
          </p:cNvSpPr>
          <p:nvPr>
            <p:ph idx="1"/>
          </p:nvPr>
        </p:nvSpPr>
        <p:spPr/>
        <p:txBody>
          <a:bodyPr/>
          <a:lstStyle/>
          <a:p>
            <a:r>
              <a:rPr lang="en-US" sz="2400" dirty="0">
                <a:solidFill>
                  <a:schemeClr val="tx1"/>
                </a:solidFill>
                <a:effectLst/>
                <a:latin typeface="+mn-lt"/>
                <a:ea typeface="+mn-ea"/>
                <a:cs typeface="+mn-cs"/>
              </a:rPr>
              <a:t>The implementation of A/B testing is the same as the implementation of canary testing. </a:t>
            </a:r>
          </a:p>
          <a:p>
            <a:r>
              <a:rPr lang="en-US" sz="2400" dirty="0">
                <a:solidFill>
                  <a:schemeClr val="tx1"/>
                </a:solidFill>
                <a:effectLst/>
                <a:latin typeface="+mn-lt"/>
                <a:ea typeface="+mn-ea"/>
                <a:cs typeface="+mn-cs"/>
              </a:rPr>
              <a:t>Discovery services are set to send requests to different versions and the different versions are monitored to see which one provides the best response from a business perspective.</a:t>
            </a:r>
          </a:p>
          <a:p>
            <a:r>
              <a:rPr lang="en-US" sz="2400" dirty="0">
                <a:solidFill>
                  <a:schemeClr val="tx1"/>
                </a:solidFill>
                <a:effectLst/>
                <a:latin typeface="+mn-lt"/>
                <a:ea typeface="+mn-ea"/>
                <a:cs typeface="+mn-cs"/>
              </a:rPr>
              <a:t> Feature toggles can also be used to control which version users see.</a:t>
            </a:r>
          </a:p>
        </p:txBody>
      </p:sp>
    </p:spTree>
    <p:extLst>
      <p:ext uri="{BB962C8B-B14F-4D97-AF65-F5344CB8AC3E}">
        <p14:creationId xmlns:p14="http://schemas.microsoft.com/office/powerpoint/2010/main" val="2361800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0" y="762000"/>
            <a:ext cx="3438335" cy="687207"/>
          </a:xfrm>
          <a:prstGeom prst="rect">
            <a:avLst/>
          </a:prstGeom>
        </p:spPr>
        <p:txBody>
          <a:bodyPr vert="horz" wrap="square" lIns="0" tIns="10001" rIns="0" bIns="0" numCol="1" rtlCol="0" anchor="ctr" anchorCtr="0" compatLnSpc="1">
            <a:prstTxWarp prst="textNoShape">
              <a:avLst/>
            </a:prstTxWarp>
            <a:spAutoFit/>
          </a:bodyPr>
          <a:lstStyle/>
          <a:p>
            <a:pPr marL="9525">
              <a:spcBef>
                <a:spcPts val="79"/>
              </a:spcBef>
            </a:pPr>
            <a:r>
              <a:rPr spc="-124" dirty="0"/>
              <a:t>Outline</a:t>
            </a:r>
          </a:p>
        </p:txBody>
      </p:sp>
      <p:sp>
        <p:nvSpPr>
          <p:cNvPr id="3" name="object 3"/>
          <p:cNvSpPr txBox="1"/>
          <p:nvPr/>
        </p:nvSpPr>
        <p:spPr>
          <a:xfrm>
            <a:off x="687704" y="2137381"/>
            <a:ext cx="5560696" cy="2485456"/>
          </a:xfrm>
          <a:prstGeom prst="rect">
            <a:avLst/>
          </a:prstGeom>
        </p:spPr>
        <p:txBody>
          <a:bodyPr vert="horz" wrap="square" lIns="0" tIns="73819" rIns="0" bIns="0" rtlCol="0">
            <a:spAutoFit/>
          </a:bodyPr>
          <a:lstStyle/>
          <a:p>
            <a:pPr marL="180975" indent="-171450">
              <a:spcBef>
                <a:spcPts val="495"/>
              </a:spcBef>
              <a:buFont typeface="Arial"/>
              <a:buChar char="•"/>
              <a:tabLst>
                <a:tab pos="180975" algn="l"/>
              </a:tabLst>
            </a:pPr>
            <a:r>
              <a:rPr lang="en-US" sz="2800" spc="-8" dirty="0">
                <a:latin typeface="Carlito"/>
                <a:cs typeface="Carlito"/>
              </a:rPr>
              <a:t>Feature toggles</a:t>
            </a:r>
          </a:p>
          <a:p>
            <a:pPr marL="180975" indent="-171450">
              <a:spcBef>
                <a:spcPts val="495"/>
              </a:spcBef>
              <a:buFont typeface="Arial"/>
              <a:buChar char="•"/>
              <a:tabLst>
                <a:tab pos="180975" algn="l"/>
              </a:tabLst>
            </a:pPr>
            <a:r>
              <a:rPr sz="2800" spc="-8" dirty="0">
                <a:latin typeface="Carlito"/>
                <a:cs typeface="Carlito"/>
              </a:rPr>
              <a:t>Deployment</a:t>
            </a:r>
            <a:r>
              <a:rPr lang="en-US" sz="2800" spc="-8" dirty="0">
                <a:latin typeface="Carlito"/>
                <a:cs typeface="Carlito"/>
              </a:rPr>
              <a:t> models</a:t>
            </a:r>
          </a:p>
          <a:p>
            <a:pPr marL="180975" indent="-171450">
              <a:spcBef>
                <a:spcPts val="495"/>
              </a:spcBef>
              <a:buFont typeface="Arial"/>
              <a:buChar char="•"/>
              <a:tabLst>
                <a:tab pos="180975" algn="l"/>
              </a:tabLst>
            </a:pPr>
            <a:r>
              <a:rPr lang="en-US" sz="2800" spc="-8" dirty="0">
                <a:latin typeface="Carlito"/>
                <a:cs typeface="Carlito"/>
              </a:rPr>
              <a:t>Partial deployments</a:t>
            </a:r>
          </a:p>
          <a:p>
            <a:pPr marL="180975" indent="-171450">
              <a:spcBef>
                <a:spcPts val="495"/>
              </a:spcBef>
              <a:buFont typeface="Arial"/>
              <a:buChar char="•"/>
              <a:tabLst>
                <a:tab pos="180975" algn="l"/>
              </a:tabLst>
            </a:pPr>
            <a:r>
              <a:rPr lang="en-US" sz="2800" b="1" spc="-8" dirty="0">
                <a:latin typeface="Carlito"/>
                <a:cs typeface="Carlito"/>
              </a:rPr>
              <a:t>Roll back/forward</a:t>
            </a:r>
          </a:p>
          <a:p>
            <a:pPr marL="180975" indent="-171450">
              <a:spcBef>
                <a:spcPts val="495"/>
              </a:spcBef>
              <a:buFont typeface="Arial"/>
              <a:buChar char="•"/>
              <a:tabLst>
                <a:tab pos="180975" algn="l"/>
              </a:tabLst>
            </a:pPr>
            <a:r>
              <a:rPr lang="en-US" sz="2800" spc="-8" dirty="0">
                <a:latin typeface="Carlito"/>
                <a:cs typeface="Carlito"/>
              </a:rPr>
              <a:t>Version skew</a:t>
            </a:r>
            <a:endParaRPr sz="2800" dirty="0">
              <a:latin typeface="Carlito"/>
              <a:cs typeface="Carlito"/>
            </a:endParaRPr>
          </a:p>
        </p:txBody>
      </p:sp>
    </p:spTree>
    <p:extLst>
      <p:ext uri="{BB962C8B-B14F-4D97-AF65-F5344CB8AC3E}">
        <p14:creationId xmlns:p14="http://schemas.microsoft.com/office/powerpoint/2010/main" val="845738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0BEF8-457A-E6AD-DBB4-8916DFA9D0D1}"/>
              </a:ext>
            </a:extLst>
          </p:cNvPr>
          <p:cNvSpPr>
            <a:spLocks noGrp="1"/>
          </p:cNvSpPr>
          <p:nvPr>
            <p:ph type="title"/>
          </p:nvPr>
        </p:nvSpPr>
        <p:spPr/>
        <p:txBody>
          <a:bodyPr/>
          <a:lstStyle/>
          <a:p>
            <a:r>
              <a:rPr lang="en-US" dirty="0"/>
              <a:t>Roll back</a:t>
            </a:r>
          </a:p>
        </p:txBody>
      </p:sp>
      <p:sp>
        <p:nvSpPr>
          <p:cNvPr id="3" name="Content Placeholder 2">
            <a:extLst>
              <a:ext uri="{FF2B5EF4-FFF2-40B4-BE49-F238E27FC236}">
                <a16:creationId xmlns:a16="http://schemas.microsoft.com/office/drawing/2014/main" id="{C9AEFAF4-B651-A316-AE20-E50E9F7176E8}"/>
              </a:ext>
            </a:extLst>
          </p:cNvPr>
          <p:cNvSpPr>
            <a:spLocks noGrp="1"/>
          </p:cNvSpPr>
          <p:nvPr>
            <p:ph idx="1"/>
          </p:nvPr>
        </p:nvSpPr>
        <p:spPr/>
        <p:txBody>
          <a:bodyPr/>
          <a:lstStyle/>
          <a:p>
            <a:r>
              <a:rPr lang="en-US" sz="2400" dirty="0">
                <a:solidFill>
                  <a:schemeClr val="tx1"/>
                </a:solidFill>
                <a:effectLst/>
                <a:latin typeface="+mn-lt"/>
                <a:ea typeface="+mn-ea"/>
                <a:cs typeface="+mn-cs"/>
              </a:rPr>
              <a:t>Use in production may uncover functional or quality issues that require a version to be replaced. Two options exist for replacing a release: roll back and roll forward.</a:t>
            </a:r>
          </a:p>
        </p:txBody>
      </p:sp>
    </p:spTree>
    <p:extLst>
      <p:ext uri="{BB962C8B-B14F-4D97-AF65-F5344CB8AC3E}">
        <p14:creationId xmlns:p14="http://schemas.microsoft.com/office/powerpoint/2010/main" val="1184177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3E4D6-F2C6-2083-7855-B9D1F306EF55}"/>
              </a:ext>
            </a:extLst>
          </p:cNvPr>
          <p:cNvSpPr>
            <a:spLocks noGrp="1"/>
          </p:cNvSpPr>
          <p:nvPr>
            <p:ph type="title"/>
          </p:nvPr>
        </p:nvSpPr>
        <p:spPr/>
        <p:txBody>
          <a:bodyPr/>
          <a:lstStyle/>
          <a:p>
            <a:r>
              <a:rPr lang="en-US" dirty="0"/>
              <a:t>Roll back</a:t>
            </a:r>
          </a:p>
        </p:txBody>
      </p:sp>
      <p:sp>
        <p:nvSpPr>
          <p:cNvPr id="3" name="Content Placeholder 2">
            <a:extLst>
              <a:ext uri="{FF2B5EF4-FFF2-40B4-BE49-F238E27FC236}">
                <a16:creationId xmlns:a16="http://schemas.microsoft.com/office/drawing/2014/main" id="{8FB5130B-F967-1DAD-9A3C-17597BCEF38B}"/>
              </a:ext>
            </a:extLst>
          </p:cNvPr>
          <p:cNvSpPr>
            <a:spLocks noGrp="1"/>
          </p:cNvSpPr>
          <p:nvPr>
            <p:ph idx="1"/>
          </p:nvPr>
        </p:nvSpPr>
        <p:spPr/>
        <p:txBody>
          <a:bodyPr/>
          <a:lstStyle/>
          <a:p>
            <a:pPr lvl="0"/>
            <a:r>
              <a:rPr lang="en-US" sz="2400" i="1" dirty="0">
                <a:solidFill>
                  <a:schemeClr val="tx1"/>
                </a:solidFill>
                <a:effectLst/>
                <a:latin typeface="+mn-lt"/>
                <a:ea typeface="+mn-ea"/>
                <a:cs typeface="+mn-cs"/>
              </a:rPr>
              <a:t>Roll back</a:t>
            </a:r>
            <a:r>
              <a:rPr lang="en-US" sz="2400" dirty="0">
                <a:solidFill>
                  <a:schemeClr val="tx1"/>
                </a:solidFill>
                <a:effectLst/>
                <a:latin typeface="+mn-lt"/>
                <a:ea typeface="+mn-ea"/>
                <a:cs typeface="+mn-cs"/>
              </a:rPr>
              <a:t> means replacing the current version with an earlier version. This may involve discontinuing the deployment of the new release and redeploying a previous release that is known to meet your quality goals. It could also be accomplished by turning off the feature toggle used to activate the new release.</a:t>
            </a:r>
          </a:p>
        </p:txBody>
      </p:sp>
    </p:spTree>
    <p:extLst>
      <p:ext uri="{BB962C8B-B14F-4D97-AF65-F5344CB8AC3E}">
        <p14:creationId xmlns:p14="http://schemas.microsoft.com/office/powerpoint/2010/main" val="1893464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0" y="762000"/>
            <a:ext cx="3438335" cy="687207"/>
          </a:xfrm>
          <a:prstGeom prst="rect">
            <a:avLst/>
          </a:prstGeom>
        </p:spPr>
        <p:txBody>
          <a:bodyPr vert="horz" wrap="square" lIns="0" tIns="10001" rIns="0" bIns="0" numCol="1" rtlCol="0" anchor="ctr" anchorCtr="0" compatLnSpc="1">
            <a:prstTxWarp prst="textNoShape">
              <a:avLst/>
            </a:prstTxWarp>
            <a:spAutoFit/>
          </a:bodyPr>
          <a:lstStyle/>
          <a:p>
            <a:pPr marL="9525">
              <a:spcBef>
                <a:spcPts val="79"/>
              </a:spcBef>
            </a:pPr>
            <a:r>
              <a:rPr spc="-124" dirty="0"/>
              <a:t>Outline</a:t>
            </a:r>
          </a:p>
        </p:txBody>
      </p:sp>
      <p:sp>
        <p:nvSpPr>
          <p:cNvPr id="3" name="object 3"/>
          <p:cNvSpPr txBox="1"/>
          <p:nvPr/>
        </p:nvSpPr>
        <p:spPr>
          <a:xfrm>
            <a:off x="687704" y="2137381"/>
            <a:ext cx="5560696" cy="2485456"/>
          </a:xfrm>
          <a:prstGeom prst="rect">
            <a:avLst/>
          </a:prstGeom>
        </p:spPr>
        <p:txBody>
          <a:bodyPr vert="horz" wrap="square" lIns="0" tIns="73819" rIns="0" bIns="0" rtlCol="0">
            <a:spAutoFit/>
          </a:bodyPr>
          <a:lstStyle/>
          <a:p>
            <a:pPr marL="180975" indent="-171450">
              <a:spcBef>
                <a:spcPts val="495"/>
              </a:spcBef>
              <a:buFont typeface="Arial"/>
              <a:buChar char="•"/>
              <a:tabLst>
                <a:tab pos="180975" algn="l"/>
              </a:tabLst>
            </a:pPr>
            <a:r>
              <a:rPr lang="en-US" sz="2800" b="1" spc="-8" dirty="0">
                <a:latin typeface="Carlito"/>
                <a:cs typeface="Carlito"/>
              </a:rPr>
              <a:t>Feature toggles</a:t>
            </a:r>
          </a:p>
          <a:p>
            <a:pPr marL="180975" indent="-171450">
              <a:spcBef>
                <a:spcPts val="495"/>
              </a:spcBef>
              <a:buFont typeface="Arial"/>
              <a:buChar char="•"/>
              <a:tabLst>
                <a:tab pos="180975" algn="l"/>
              </a:tabLst>
            </a:pPr>
            <a:r>
              <a:rPr sz="2800" spc="-8" dirty="0">
                <a:latin typeface="Carlito"/>
                <a:cs typeface="Carlito"/>
              </a:rPr>
              <a:t>Deployment</a:t>
            </a:r>
            <a:r>
              <a:rPr lang="en-US" sz="2800" spc="-8" dirty="0">
                <a:latin typeface="Carlito"/>
                <a:cs typeface="Carlito"/>
              </a:rPr>
              <a:t> models</a:t>
            </a:r>
          </a:p>
          <a:p>
            <a:pPr marL="180975" indent="-171450">
              <a:spcBef>
                <a:spcPts val="495"/>
              </a:spcBef>
              <a:buFont typeface="Arial"/>
              <a:buChar char="•"/>
              <a:tabLst>
                <a:tab pos="180975" algn="l"/>
              </a:tabLst>
            </a:pPr>
            <a:r>
              <a:rPr lang="en-US" sz="2800" spc="-8" dirty="0">
                <a:latin typeface="Carlito"/>
                <a:cs typeface="Carlito"/>
              </a:rPr>
              <a:t>Partial deployments</a:t>
            </a:r>
          </a:p>
          <a:p>
            <a:pPr marL="180975" indent="-171450">
              <a:spcBef>
                <a:spcPts val="495"/>
              </a:spcBef>
              <a:buFont typeface="Arial"/>
              <a:buChar char="•"/>
              <a:tabLst>
                <a:tab pos="180975" algn="l"/>
              </a:tabLst>
            </a:pPr>
            <a:r>
              <a:rPr lang="en-US" sz="2800" spc="-8" dirty="0">
                <a:latin typeface="Carlito"/>
                <a:cs typeface="Carlito"/>
              </a:rPr>
              <a:t>Roll back/forward</a:t>
            </a:r>
          </a:p>
          <a:p>
            <a:pPr marL="180975" indent="-171450">
              <a:spcBef>
                <a:spcPts val="495"/>
              </a:spcBef>
              <a:buFont typeface="Arial"/>
              <a:buChar char="•"/>
              <a:tabLst>
                <a:tab pos="180975" algn="l"/>
              </a:tabLst>
            </a:pPr>
            <a:r>
              <a:rPr lang="en-US" sz="2800" spc="-8" dirty="0">
                <a:latin typeface="Carlito"/>
                <a:cs typeface="Carlito"/>
              </a:rPr>
              <a:t>Version skew</a:t>
            </a:r>
            <a:endParaRPr sz="2800" dirty="0">
              <a:latin typeface="Carlito"/>
              <a:cs typeface="Carl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1106D-2CD7-2F3D-73A3-D1B525ADB229}"/>
              </a:ext>
            </a:extLst>
          </p:cNvPr>
          <p:cNvSpPr>
            <a:spLocks noGrp="1"/>
          </p:cNvSpPr>
          <p:nvPr>
            <p:ph type="title"/>
          </p:nvPr>
        </p:nvSpPr>
        <p:spPr/>
        <p:txBody>
          <a:bodyPr/>
          <a:lstStyle/>
          <a:p>
            <a:r>
              <a:rPr lang="en-US" dirty="0"/>
              <a:t>Roll Forward</a:t>
            </a:r>
          </a:p>
        </p:txBody>
      </p:sp>
      <p:sp>
        <p:nvSpPr>
          <p:cNvPr id="3" name="Content Placeholder 2">
            <a:extLst>
              <a:ext uri="{FF2B5EF4-FFF2-40B4-BE49-F238E27FC236}">
                <a16:creationId xmlns:a16="http://schemas.microsoft.com/office/drawing/2014/main" id="{04825BE6-CCAA-694E-4D9B-DC7F0257D71D}"/>
              </a:ext>
            </a:extLst>
          </p:cNvPr>
          <p:cNvSpPr>
            <a:spLocks noGrp="1"/>
          </p:cNvSpPr>
          <p:nvPr>
            <p:ph idx="1"/>
          </p:nvPr>
        </p:nvSpPr>
        <p:spPr/>
        <p:txBody>
          <a:bodyPr/>
          <a:lstStyle/>
          <a:p>
            <a:pPr lvl="0"/>
            <a:r>
              <a:rPr lang="en-US" sz="2400" i="1" dirty="0">
                <a:solidFill>
                  <a:schemeClr val="tx1"/>
                </a:solidFill>
                <a:effectLst/>
                <a:latin typeface="+mn-lt"/>
                <a:ea typeface="+mn-ea"/>
                <a:cs typeface="+mn-cs"/>
              </a:rPr>
              <a:t>Roll forward</a:t>
            </a:r>
            <a:r>
              <a:rPr lang="en-US" sz="2400" dirty="0">
                <a:solidFill>
                  <a:schemeClr val="tx1"/>
                </a:solidFill>
                <a:effectLst/>
                <a:latin typeface="+mn-lt"/>
                <a:ea typeface="+mn-ea"/>
                <a:cs typeface="+mn-cs"/>
              </a:rPr>
              <a:t> means fixing the problem and generating a new version. This generally requires you to debug the problem and then be able to test and deploy the new version quickly. </a:t>
            </a:r>
          </a:p>
          <a:p>
            <a:endParaRPr lang="en-US" dirty="0"/>
          </a:p>
        </p:txBody>
      </p:sp>
    </p:spTree>
    <p:extLst>
      <p:ext uri="{BB962C8B-B14F-4D97-AF65-F5344CB8AC3E}">
        <p14:creationId xmlns:p14="http://schemas.microsoft.com/office/powerpoint/2010/main" val="668801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0" y="762000"/>
            <a:ext cx="3438335" cy="687207"/>
          </a:xfrm>
          <a:prstGeom prst="rect">
            <a:avLst/>
          </a:prstGeom>
        </p:spPr>
        <p:txBody>
          <a:bodyPr vert="horz" wrap="square" lIns="0" tIns="10001" rIns="0" bIns="0" numCol="1" rtlCol="0" anchor="ctr" anchorCtr="0" compatLnSpc="1">
            <a:prstTxWarp prst="textNoShape">
              <a:avLst/>
            </a:prstTxWarp>
            <a:spAutoFit/>
          </a:bodyPr>
          <a:lstStyle/>
          <a:p>
            <a:pPr marL="9525">
              <a:spcBef>
                <a:spcPts val="79"/>
              </a:spcBef>
            </a:pPr>
            <a:r>
              <a:rPr spc="-124" dirty="0"/>
              <a:t>Outline</a:t>
            </a:r>
          </a:p>
        </p:txBody>
      </p:sp>
      <p:sp>
        <p:nvSpPr>
          <p:cNvPr id="3" name="object 3"/>
          <p:cNvSpPr txBox="1"/>
          <p:nvPr/>
        </p:nvSpPr>
        <p:spPr>
          <a:xfrm>
            <a:off x="687704" y="2137381"/>
            <a:ext cx="5560696" cy="2485456"/>
          </a:xfrm>
          <a:prstGeom prst="rect">
            <a:avLst/>
          </a:prstGeom>
        </p:spPr>
        <p:txBody>
          <a:bodyPr vert="horz" wrap="square" lIns="0" tIns="73819" rIns="0" bIns="0" rtlCol="0">
            <a:spAutoFit/>
          </a:bodyPr>
          <a:lstStyle/>
          <a:p>
            <a:pPr marL="180975" indent="-171450">
              <a:spcBef>
                <a:spcPts val="495"/>
              </a:spcBef>
              <a:buFont typeface="Arial"/>
              <a:buChar char="•"/>
              <a:tabLst>
                <a:tab pos="180975" algn="l"/>
              </a:tabLst>
            </a:pPr>
            <a:r>
              <a:rPr lang="en-US" sz="2800" spc="-8" dirty="0">
                <a:latin typeface="Carlito"/>
                <a:cs typeface="Carlito"/>
              </a:rPr>
              <a:t>Feature toggles</a:t>
            </a:r>
          </a:p>
          <a:p>
            <a:pPr marL="180975" indent="-171450">
              <a:spcBef>
                <a:spcPts val="495"/>
              </a:spcBef>
              <a:buFont typeface="Arial"/>
              <a:buChar char="•"/>
              <a:tabLst>
                <a:tab pos="180975" algn="l"/>
              </a:tabLst>
            </a:pPr>
            <a:r>
              <a:rPr sz="2800" spc="-8" dirty="0">
                <a:latin typeface="Carlito"/>
                <a:cs typeface="Carlito"/>
              </a:rPr>
              <a:t>Deployment</a:t>
            </a:r>
            <a:r>
              <a:rPr lang="en-US" sz="2800" spc="-8" dirty="0">
                <a:latin typeface="Carlito"/>
                <a:cs typeface="Carlito"/>
              </a:rPr>
              <a:t> models</a:t>
            </a:r>
          </a:p>
          <a:p>
            <a:pPr marL="180975" indent="-171450">
              <a:spcBef>
                <a:spcPts val="495"/>
              </a:spcBef>
              <a:buFont typeface="Arial"/>
              <a:buChar char="•"/>
              <a:tabLst>
                <a:tab pos="180975" algn="l"/>
              </a:tabLst>
            </a:pPr>
            <a:r>
              <a:rPr lang="en-US" sz="2800" spc="-8" dirty="0">
                <a:latin typeface="Carlito"/>
                <a:cs typeface="Carlito"/>
              </a:rPr>
              <a:t>Partial deployments</a:t>
            </a:r>
          </a:p>
          <a:p>
            <a:pPr marL="180975" indent="-171450">
              <a:spcBef>
                <a:spcPts val="495"/>
              </a:spcBef>
              <a:buFont typeface="Arial"/>
              <a:buChar char="•"/>
              <a:tabLst>
                <a:tab pos="180975" algn="l"/>
              </a:tabLst>
            </a:pPr>
            <a:r>
              <a:rPr lang="en-US" sz="2800" spc="-8" dirty="0">
                <a:latin typeface="Carlito"/>
                <a:cs typeface="Carlito"/>
              </a:rPr>
              <a:t>Roll back/forward</a:t>
            </a:r>
          </a:p>
          <a:p>
            <a:pPr marL="180975" indent="-171450">
              <a:spcBef>
                <a:spcPts val="495"/>
              </a:spcBef>
              <a:buFont typeface="Arial"/>
              <a:buChar char="•"/>
              <a:tabLst>
                <a:tab pos="180975" algn="l"/>
              </a:tabLst>
            </a:pPr>
            <a:r>
              <a:rPr lang="en-US" sz="2800" b="1" spc="-8" dirty="0">
                <a:latin typeface="Carlito"/>
                <a:cs typeface="Carlito"/>
              </a:rPr>
              <a:t>Version skew</a:t>
            </a:r>
            <a:endParaRPr sz="2800" b="1" dirty="0">
              <a:latin typeface="Carlito"/>
              <a:cs typeface="Carlito"/>
            </a:endParaRPr>
          </a:p>
        </p:txBody>
      </p:sp>
    </p:spTree>
    <p:extLst>
      <p:ext uri="{BB962C8B-B14F-4D97-AF65-F5344CB8AC3E}">
        <p14:creationId xmlns:p14="http://schemas.microsoft.com/office/powerpoint/2010/main" val="1544412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800" y="867654"/>
            <a:ext cx="3438335" cy="687207"/>
          </a:xfrm>
          <a:prstGeom prst="rect">
            <a:avLst/>
          </a:prstGeom>
        </p:spPr>
        <p:txBody>
          <a:bodyPr vert="horz" wrap="square" lIns="0" tIns="10001" rIns="0" bIns="0" numCol="1" rtlCol="0" anchor="ctr" anchorCtr="0" compatLnSpc="1">
            <a:prstTxWarp prst="textNoShape">
              <a:avLst/>
            </a:prstTxWarp>
            <a:spAutoFit/>
          </a:bodyPr>
          <a:lstStyle/>
          <a:p>
            <a:pPr marL="9525">
              <a:spcBef>
                <a:spcPts val="79"/>
              </a:spcBef>
            </a:pPr>
            <a:r>
              <a:rPr spc="-221" dirty="0"/>
              <a:t>Version</a:t>
            </a:r>
            <a:r>
              <a:rPr spc="-293" dirty="0"/>
              <a:t> </a:t>
            </a:r>
            <a:r>
              <a:rPr spc="-263" dirty="0"/>
              <a:t>skew</a:t>
            </a:r>
          </a:p>
        </p:txBody>
      </p:sp>
      <p:sp>
        <p:nvSpPr>
          <p:cNvPr id="3" name="object 3"/>
          <p:cNvSpPr txBox="1"/>
          <p:nvPr/>
        </p:nvSpPr>
        <p:spPr>
          <a:xfrm>
            <a:off x="687705" y="2137381"/>
            <a:ext cx="7568089" cy="3783247"/>
          </a:xfrm>
          <a:prstGeom prst="rect">
            <a:avLst/>
          </a:prstGeom>
        </p:spPr>
        <p:txBody>
          <a:bodyPr vert="horz" wrap="square" lIns="0" tIns="73819" rIns="0" bIns="0" rtlCol="0">
            <a:spAutoFit/>
          </a:bodyPr>
          <a:lstStyle/>
          <a:p>
            <a:pPr marL="180975" indent="-171450">
              <a:spcBef>
                <a:spcPts val="581"/>
              </a:spcBef>
              <a:buFont typeface="Arial"/>
              <a:buChar char="•"/>
              <a:tabLst>
                <a:tab pos="180975" algn="l"/>
              </a:tabLst>
            </a:pPr>
            <a:r>
              <a:rPr sz="2400" spc="-53" dirty="0">
                <a:latin typeface="Carlito"/>
                <a:cs typeface="Carlito"/>
              </a:rPr>
              <a:t>You </a:t>
            </a:r>
            <a:r>
              <a:rPr sz="2400" spc="-11" dirty="0">
                <a:latin typeface="Carlito"/>
                <a:cs typeface="Carlito"/>
              </a:rPr>
              <a:t>are </a:t>
            </a:r>
            <a:r>
              <a:rPr sz="2400" spc="-8" dirty="0">
                <a:latin typeface="Carlito"/>
                <a:cs typeface="Carlito"/>
              </a:rPr>
              <a:t>updating </a:t>
            </a:r>
            <a:r>
              <a:rPr sz="2400" spc="-4" dirty="0">
                <a:latin typeface="Carlito"/>
                <a:cs typeface="Carlito"/>
              </a:rPr>
              <a:t>Service</a:t>
            </a:r>
            <a:r>
              <a:rPr sz="2400" spc="90" dirty="0">
                <a:latin typeface="Carlito"/>
                <a:cs typeface="Carlito"/>
              </a:rPr>
              <a:t> </a:t>
            </a:r>
            <a:r>
              <a:rPr sz="2400" spc="-4" dirty="0">
                <a:latin typeface="Carlito"/>
                <a:cs typeface="Carlito"/>
              </a:rPr>
              <a:t>A</a:t>
            </a:r>
            <a:endParaRPr sz="2400" dirty="0">
              <a:latin typeface="Carlito"/>
              <a:cs typeface="Carlito"/>
            </a:endParaRPr>
          </a:p>
          <a:p>
            <a:pPr marL="180975" marR="3810" indent="-171450">
              <a:spcBef>
                <a:spcPts val="795"/>
              </a:spcBef>
              <a:buFont typeface="Arial"/>
              <a:buChar char="•"/>
              <a:tabLst>
                <a:tab pos="180975" algn="l"/>
              </a:tabLst>
            </a:pPr>
            <a:r>
              <a:rPr sz="2400" spc="-4" dirty="0">
                <a:latin typeface="Carlito"/>
                <a:cs typeface="Carlito"/>
              </a:rPr>
              <a:t>Services C (clients) and D (dependencies) </a:t>
            </a:r>
            <a:r>
              <a:rPr sz="2400" spc="-15" dirty="0">
                <a:latin typeface="Carlito"/>
                <a:cs typeface="Carlito"/>
              </a:rPr>
              <a:t>may </a:t>
            </a:r>
            <a:r>
              <a:rPr sz="2400" spc="-4" dirty="0">
                <a:latin typeface="Carlito"/>
                <a:cs typeface="Carlito"/>
              </a:rPr>
              <a:t>or </a:t>
            </a:r>
            <a:r>
              <a:rPr sz="2400" spc="-11" dirty="0">
                <a:latin typeface="Carlito"/>
                <a:cs typeface="Carlito"/>
              </a:rPr>
              <a:t>may </a:t>
            </a:r>
            <a:r>
              <a:rPr sz="2400" spc="-8" dirty="0">
                <a:latin typeface="Carlito"/>
                <a:cs typeface="Carlito"/>
              </a:rPr>
              <a:t>not </a:t>
            </a:r>
            <a:r>
              <a:rPr sz="2400" spc="-19" dirty="0">
                <a:latin typeface="Carlito"/>
                <a:cs typeface="Carlito"/>
              </a:rPr>
              <a:t>have </a:t>
            </a:r>
            <a:r>
              <a:rPr sz="2400" spc="-8" dirty="0">
                <a:latin typeface="Carlito"/>
                <a:cs typeface="Carlito"/>
              </a:rPr>
              <a:t>been  updated.</a:t>
            </a:r>
            <a:endParaRPr sz="2400" dirty="0">
              <a:latin typeface="Carlito"/>
              <a:cs typeface="Carlito"/>
            </a:endParaRPr>
          </a:p>
          <a:p>
            <a:pPr marL="180975" indent="-171450">
              <a:spcBef>
                <a:spcPts val="465"/>
              </a:spcBef>
              <a:buFont typeface="Arial"/>
              <a:buChar char="•"/>
              <a:tabLst>
                <a:tab pos="180975" algn="l"/>
              </a:tabLst>
            </a:pPr>
            <a:r>
              <a:rPr sz="2400" spc="-4" dirty="0">
                <a:latin typeface="Carlito"/>
                <a:cs typeface="Carlito"/>
              </a:rPr>
              <a:t>This </a:t>
            </a:r>
            <a:r>
              <a:rPr sz="2400" spc="-8" dirty="0">
                <a:latin typeface="Carlito"/>
                <a:cs typeface="Carlito"/>
              </a:rPr>
              <a:t>results </a:t>
            </a:r>
            <a:r>
              <a:rPr sz="2400" spc="-4" dirty="0">
                <a:latin typeface="Carlito"/>
                <a:cs typeface="Carlito"/>
              </a:rPr>
              <a:t>in </a:t>
            </a:r>
            <a:r>
              <a:rPr sz="2400" spc="-11" dirty="0">
                <a:latin typeface="Carlito"/>
                <a:cs typeface="Carlito"/>
              </a:rPr>
              <a:t>inconsistent versions </a:t>
            </a:r>
            <a:r>
              <a:rPr sz="2400" spc="-4" dirty="0">
                <a:latin typeface="Carlito"/>
                <a:cs typeface="Carlito"/>
              </a:rPr>
              <a:t>of the</a:t>
            </a:r>
            <a:r>
              <a:rPr sz="2400" spc="124" dirty="0">
                <a:latin typeface="Carlito"/>
                <a:cs typeface="Carlito"/>
              </a:rPr>
              <a:t> </a:t>
            </a:r>
            <a:r>
              <a:rPr sz="2400" spc="-4" dirty="0">
                <a:latin typeface="Carlito"/>
                <a:cs typeface="Carlito"/>
              </a:rPr>
              <a:t>services.</a:t>
            </a:r>
            <a:endParaRPr sz="2400" dirty="0">
              <a:latin typeface="Carlito"/>
              <a:cs typeface="Carlito"/>
            </a:endParaRPr>
          </a:p>
          <a:p>
            <a:pPr marL="180975" marR="310991" indent="-171450">
              <a:spcBef>
                <a:spcPts val="784"/>
              </a:spcBef>
              <a:buFont typeface="Arial"/>
              <a:buChar char="•"/>
              <a:tabLst>
                <a:tab pos="180975" algn="l"/>
              </a:tabLst>
            </a:pPr>
            <a:r>
              <a:rPr sz="2400" i="1" spc="-19" dirty="0">
                <a:latin typeface="Carlito"/>
                <a:cs typeface="Carlito"/>
              </a:rPr>
              <a:t>Version </a:t>
            </a:r>
            <a:r>
              <a:rPr sz="2400" i="1" spc="-23" dirty="0">
                <a:latin typeface="Carlito"/>
                <a:cs typeface="Carlito"/>
              </a:rPr>
              <a:t>skew </a:t>
            </a:r>
            <a:r>
              <a:rPr sz="2400" spc="-4" dirty="0">
                <a:latin typeface="Carlito"/>
                <a:cs typeface="Carlito"/>
              </a:rPr>
              <a:t>is the </a:t>
            </a:r>
            <a:r>
              <a:rPr sz="2400" spc="-8" dirty="0">
                <a:latin typeface="Carlito"/>
                <a:cs typeface="Carlito"/>
              </a:rPr>
              <a:t>term given </a:t>
            </a:r>
            <a:r>
              <a:rPr sz="2400" spc="-15" dirty="0">
                <a:latin typeface="Carlito"/>
                <a:cs typeface="Carlito"/>
              </a:rPr>
              <a:t>to </a:t>
            </a:r>
            <a:r>
              <a:rPr sz="2400" spc="-11" dirty="0">
                <a:latin typeface="Carlito"/>
                <a:cs typeface="Carlito"/>
              </a:rPr>
              <a:t>inconsistent </a:t>
            </a:r>
            <a:r>
              <a:rPr sz="2400" spc="-15" dirty="0">
                <a:latin typeface="Carlito"/>
                <a:cs typeface="Carlito"/>
              </a:rPr>
              <a:t>versions </a:t>
            </a:r>
            <a:r>
              <a:rPr sz="2400" spc="-4" dirty="0">
                <a:latin typeface="Carlito"/>
                <a:cs typeface="Carlito"/>
              </a:rPr>
              <a:t>of services  </a:t>
            </a:r>
            <a:r>
              <a:rPr sz="2400" spc="-8" dirty="0">
                <a:latin typeface="Carlito"/>
                <a:cs typeface="Carlito"/>
              </a:rPr>
              <a:t>simultaneously being </a:t>
            </a:r>
            <a:r>
              <a:rPr sz="2400" spc="-4" dirty="0">
                <a:latin typeface="Carlito"/>
                <a:cs typeface="Carlito"/>
              </a:rPr>
              <a:t>in</a:t>
            </a:r>
            <a:r>
              <a:rPr sz="2400" spc="64" dirty="0">
                <a:latin typeface="Carlito"/>
                <a:cs typeface="Carlito"/>
              </a:rPr>
              <a:t> </a:t>
            </a:r>
            <a:r>
              <a:rPr sz="2400" spc="-11" dirty="0">
                <a:latin typeface="Carlito"/>
                <a:cs typeface="Carlito"/>
              </a:rPr>
              <a:t>production.</a:t>
            </a:r>
            <a:endParaRPr sz="2400" dirty="0">
              <a:latin typeface="Carlito"/>
              <a:cs typeface="Carlito"/>
            </a:endParaRPr>
          </a:p>
          <a:p>
            <a:pPr marL="180975" indent="-171450">
              <a:spcBef>
                <a:spcPts val="476"/>
              </a:spcBef>
              <a:buFont typeface="Arial"/>
              <a:buChar char="•"/>
              <a:tabLst>
                <a:tab pos="180975" algn="l"/>
              </a:tabLst>
            </a:pPr>
            <a:r>
              <a:rPr sz="2400" spc="-38" dirty="0">
                <a:latin typeface="Carlito"/>
                <a:cs typeface="Carlito"/>
              </a:rPr>
              <a:t>Two</a:t>
            </a:r>
            <a:r>
              <a:rPr sz="2400" spc="-8" dirty="0">
                <a:latin typeface="Carlito"/>
                <a:cs typeface="Carlito"/>
              </a:rPr>
              <a:t> </a:t>
            </a:r>
            <a:r>
              <a:rPr sz="2400" spc="-4" dirty="0">
                <a:latin typeface="Carlito"/>
                <a:cs typeface="Carlito"/>
              </a:rPr>
              <a:t>types</a:t>
            </a:r>
            <a:endParaRPr sz="2400" dirty="0">
              <a:latin typeface="Carlito"/>
              <a:cs typeface="Carlito"/>
            </a:endParaRPr>
          </a:p>
          <a:p>
            <a:pPr marL="523875" lvl="1" indent="-171926">
              <a:spcBef>
                <a:spcPts val="176"/>
              </a:spcBef>
              <a:buFont typeface="Arial"/>
              <a:buChar char="•"/>
              <a:tabLst>
                <a:tab pos="524351" algn="l"/>
              </a:tabLst>
            </a:pPr>
            <a:r>
              <a:rPr sz="2400" i="1" spc="-4" dirty="0">
                <a:latin typeface="Carlito"/>
                <a:cs typeface="Carlito"/>
              </a:rPr>
              <a:t>temporal</a:t>
            </a:r>
            <a:r>
              <a:rPr sz="2400" i="1" spc="-15" dirty="0">
                <a:latin typeface="Carlito"/>
                <a:cs typeface="Carlito"/>
              </a:rPr>
              <a:t> </a:t>
            </a:r>
            <a:r>
              <a:rPr sz="2400" i="1" spc="-8" dirty="0">
                <a:latin typeface="Carlito"/>
                <a:cs typeface="Carlito"/>
              </a:rPr>
              <a:t>inconsistency</a:t>
            </a:r>
            <a:endParaRPr sz="2400" dirty="0">
              <a:latin typeface="Carlito"/>
              <a:cs typeface="Carlito"/>
            </a:endParaRPr>
          </a:p>
          <a:p>
            <a:pPr marL="523875" lvl="1" indent="-171926">
              <a:spcBef>
                <a:spcPts val="161"/>
              </a:spcBef>
              <a:buFont typeface="Arial"/>
              <a:buChar char="•"/>
              <a:tabLst>
                <a:tab pos="524351" algn="l"/>
              </a:tabLst>
            </a:pPr>
            <a:r>
              <a:rPr sz="2400" i="1" spc="-8" dirty="0">
                <a:latin typeface="Carlito"/>
                <a:cs typeface="Carlito"/>
              </a:rPr>
              <a:t>interface</a:t>
            </a:r>
            <a:r>
              <a:rPr sz="2400" i="1" spc="-11" dirty="0">
                <a:latin typeface="Carlito"/>
                <a:cs typeface="Carlito"/>
              </a:rPr>
              <a:t> </a:t>
            </a:r>
            <a:r>
              <a:rPr sz="2400" i="1" spc="-4" dirty="0">
                <a:latin typeface="Carlito"/>
                <a:cs typeface="Carlito"/>
              </a:rPr>
              <a:t>mismatch</a:t>
            </a:r>
            <a:r>
              <a:rPr sz="1800" spc="-4" dirty="0">
                <a:latin typeface="Carlito"/>
                <a:cs typeface="Carlito"/>
              </a:rPr>
              <a:t>.</a:t>
            </a:r>
            <a:endParaRPr sz="1800" dirty="0">
              <a:latin typeface="Carlito"/>
              <a:cs typeface="Carli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4413" y="838200"/>
            <a:ext cx="5473255" cy="687207"/>
          </a:xfrm>
          <a:prstGeom prst="rect">
            <a:avLst/>
          </a:prstGeom>
        </p:spPr>
        <p:txBody>
          <a:bodyPr vert="horz" wrap="square" lIns="0" tIns="10001" rIns="0" bIns="0" numCol="1" rtlCol="0" anchor="ctr" anchorCtr="0" compatLnSpc="1">
            <a:prstTxWarp prst="textNoShape">
              <a:avLst/>
            </a:prstTxWarp>
            <a:spAutoFit/>
          </a:bodyPr>
          <a:lstStyle/>
          <a:p>
            <a:pPr marL="9525">
              <a:spcBef>
                <a:spcPts val="79"/>
              </a:spcBef>
            </a:pPr>
            <a:r>
              <a:rPr spc="-221" dirty="0"/>
              <a:t>Version </a:t>
            </a:r>
            <a:r>
              <a:rPr spc="-263" dirty="0"/>
              <a:t>skew</a:t>
            </a:r>
            <a:r>
              <a:rPr spc="-311" dirty="0"/>
              <a:t> </a:t>
            </a:r>
            <a:r>
              <a:rPr spc="-217" dirty="0"/>
              <a:t>example</a:t>
            </a:r>
          </a:p>
        </p:txBody>
      </p:sp>
      <p:sp>
        <p:nvSpPr>
          <p:cNvPr id="3" name="object 3"/>
          <p:cNvSpPr txBox="1"/>
          <p:nvPr/>
        </p:nvSpPr>
        <p:spPr>
          <a:xfrm>
            <a:off x="687704" y="2202142"/>
            <a:ext cx="7686675" cy="3201677"/>
          </a:xfrm>
          <a:prstGeom prst="rect">
            <a:avLst/>
          </a:prstGeom>
        </p:spPr>
        <p:txBody>
          <a:bodyPr vert="horz" wrap="square" lIns="0" tIns="41433" rIns="0" bIns="0" rtlCol="0">
            <a:spAutoFit/>
          </a:bodyPr>
          <a:lstStyle/>
          <a:p>
            <a:pPr marL="180975" marR="3810" indent="-171450">
              <a:spcBef>
                <a:spcPts val="326"/>
              </a:spcBef>
              <a:buFont typeface="Arial"/>
              <a:buChar char="•"/>
              <a:tabLst>
                <a:tab pos="180975" algn="l"/>
              </a:tabLst>
            </a:pPr>
            <a:r>
              <a:rPr sz="2400" spc="-4" dirty="0">
                <a:latin typeface="Carlito"/>
                <a:cs typeface="Carlito"/>
              </a:rPr>
              <a:t>Assume </a:t>
            </a:r>
            <a:r>
              <a:rPr sz="2400" spc="-8" dirty="0">
                <a:latin typeface="Carlito"/>
                <a:cs typeface="Carlito"/>
              </a:rPr>
              <a:t>that </a:t>
            </a:r>
            <a:r>
              <a:rPr sz="2400" spc="-4" dirty="0">
                <a:latin typeface="Carlito"/>
                <a:cs typeface="Carlito"/>
              </a:rPr>
              <a:t>Service A is a </a:t>
            </a:r>
            <a:r>
              <a:rPr sz="2400" spc="-11" dirty="0">
                <a:latin typeface="Carlito"/>
                <a:cs typeface="Carlito"/>
              </a:rPr>
              <a:t>shopping-cart </a:t>
            </a:r>
            <a:r>
              <a:rPr sz="2400" spc="-4" dirty="0">
                <a:latin typeface="Carlito"/>
                <a:cs typeface="Carlito"/>
              </a:rPr>
              <a:t>service </a:t>
            </a:r>
            <a:r>
              <a:rPr sz="2400" spc="-8" dirty="0">
                <a:latin typeface="Carlito"/>
                <a:cs typeface="Carlito"/>
              </a:rPr>
              <a:t>that allows clients </a:t>
            </a:r>
            <a:r>
              <a:rPr sz="2400" spc="-11" dirty="0">
                <a:latin typeface="Carlito"/>
                <a:cs typeface="Carlito"/>
              </a:rPr>
              <a:t>to  </a:t>
            </a:r>
            <a:r>
              <a:rPr sz="2400" spc="-4" dirty="0">
                <a:latin typeface="Carlito"/>
                <a:cs typeface="Carlito"/>
              </a:rPr>
              <a:t>add </a:t>
            </a:r>
            <a:r>
              <a:rPr sz="2400" spc="-8" dirty="0">
                <a:latin typeface="Carlito"/>
                <a:cs typeface="Carlito"/>
              </a:rPr>
              <a:t>items </a:t>
            </a:r>
            <a:r>
              <a:rPr sz="2400" spc="-11" dirty="0">
                <a:latin typeface="Carlito"/>
                <a:cs typeface="Carlito"/>
              </a:rPr>
              <a:t>to </a:t>
            </a:r>
            <a:r>
              <a:rPr sz="2400" spc="-4" dirty="0">
                <a:latin typeface="Carlito"/>
                <a:cs typeface="Carlito"/>
              </a:rPr>
              <a:t>a </a:t>
            </a:r>
            <a:r>
              <a:rPr sz="2400" spc="-15" dirty="0">
                <a:latin typeface="Carlito"/>
                <a:cs typeface="Carlito"/>
              </a:rPr>
              <a:t>basket </a:t>
            </a:r>
            <a:r>
              <a:rPr sz="2400" spc="-4" dirty="0">
                <a:latin typeface="Carlito"/>
                <a:cs typeface="Carlito"/>
              </a:rPr>
              <a:t>and </a:t>
            </a:r>
            <a:r>
              <a:rPr sz="2400" spc="-8" dirty="0">
                <a:latin typeface="Carlito"/>
                <a:cs typeface="Carlito"/>
              </a:rPr>
              <a:t>calculates </a:t>
            </a:r>
            <a:r>
              <a:rPr sz="2400" spc="-4" dirty="0">
                <a:latin typeface="Carlito"/>
                <a:cs typeface="Carlito"/>
              </a:rPr>
              <a:t>the </a:t>
            </a:r>
            <a:r>
              <a:rPr sz="2400" spc="-11" dirty="0">
                <a:latin typeface="Carlito"/>
                <a:cs typeface="Carlito"/>
              </a:rPr>
              <a:t>total </a:t>
            </a:r>
            <a:r>
              <a:rPr sz="2400" spc="-8" dirty="0">
                <a:latin typeface="Carlito"/>
                <a:cs typeface="Carlito"/>
              </a:rPr>
              <a:t>price </a:t>
            </a:r>
            <a:r>
              <a:rPr sz="2400" spc="-4" dirty="0">
                <a:latin typeface="Carlito"/>
                <a:cs typeface="Carlito"/>
              </a:rPr>
              <a:t>including  </a:t>
            </a:r>
            <a:r>
              <a:rPr sz="2400" spc="-8" dirty="0">
                <a:latin typeface="Carlito"/>
                <a:cs typeface="Carlito"/>
              </a:rPr>
              <a:t>discounts.</a:t>
            </a:r>
            <a:endParaRPr sz="2400" dirty="0">
              <a:latin typeface="Carlito"/>
              <a:cs typeface="Carlito"/>
            </a:endParaRPr>
          </a:p>
          <a:p>
            <a:pPr marL="180975" marR="397193" indent="-171450">
              <a:spcBef>
                <a:spcPts val="754"/>
              </a:spcBef>
              <a:buFont typeface="Arial"/>
              <a:buChar char="•"/>
              <a:tabLst>
                <a:tab pos="180975" algn="l"/>
              </a:tabLst>
            </a:pPr>
            <a:r>
              <a:rPr sz="2400" spc="-53" dirty="0">
                <a:latin typeface="Carlito"/>
                <a:cs typeface="Carlito"/>
              </a:rPr>
              <a:t>You </a:t>
            </a:r>
            <a:r>
              <a:rPr sz="2400" spc="-11" dirty="0">
                <a:latin typeface="Carlito"/>
                <a:cs typeface="Carlito"/>
              </a:rPr>
              <a:t>are </a:t>
            </a:r>
            <a:r>
              <a:rPr sz="2400" spc="-8" dirty="0">
                <a:latin typeface="Carlito"/>
                <a:cs typeface="Carlito"/>
              </a:rPr>
              <a:t>updating </a:t>
            </a:r>
            <a:r>
              <a:rPr sz="2400" spc="-4" dirty="0">
                <a:latin typeface="Carlito"/>
                <a:cs typeface="Carlito"/>
              </a:rPr>
              <a:t>the service </a:t>
            </a:r>
            <a:r>
              <a:rPr sz="2400" spc="-11" dirty="0">
                <a:latin typeface="Carlito"/>
                <a:cs typeface="Carlito"/>
              </a:rPr>
              <a:t>to </a:t>
            </a:r>
            <a:r>
              <a:rPr sz="2400" spc="-4" dirty="0">
                <a:latin typeface="Carlito"/>
                <a:cs typeface="Carlito"/>
              </a:rPr>
              <a:t>shift </a:t>
            </a:r>
            <a:r>
              <a:rPr sz="2400" spc="-15" dirty="0">
                <a:latin typeface="Carlito"/>
                <a:cs typeface="Carlito"/>
              </a:rPr>
              <a:t>from </a:t>
            </a:r>
            <a:r>
              <a:rPr sz="2400" spc="-8" dirty="0">
                <a:latin typeface="Carlito"/>
                <a:cs typeface="Carlito"/>
              </a:rPr>
              <a:t>calculating </a:t>
            </a:r>
            <a:r>
              <a:rPr sz="2400" spc="-4" dirty="0">
                <a:latin typeface="Carlito"/>
                <a:cs typeface="Carlito"/>
              </a:rPr>
              <a:t>the </a:t>
            </a:r>
            <a:r>
              <a:rPr sz="2400" spc="-11" dirty="0">
                <a:latin typeface="Carlito"/>
                <a:cs typeface="Carlito"/>
              </a:rPr>
              <a:t>discount  item-by-item </a:t>
            </a:r>
            <a:r>
              <a:rPr sz="2400" spc="-15" dirty="0">
                <a:latin typeface="Carlito"/>
                <a:cs typeface="Carlito"/>
              </a:rPr>
              <a:t>to </a:t>
            </a:r>
            <a:r>
              <a:rPr sz="2400" spc="-8" dirty="0">
                <a:latin typeface="Carlito"/>
                <a:cs typeface="Carlito"/>
              </a:rPr>
              <a:t>calculating </a:t>
            </a:r>
            <a:r>
              <a:rPr sz="2400" spc="-4" dirty="0">
                <a:latin typeface="Carlito"/>
                <a:cs typeface="Carlito"/>
              </a:rPr>
              <a:t>the </a:t>
            </a:r>
            <a:r>
              <a:rPr sz="2400" spc="-11" dirty="0">
                <a:latin typeface="Carlito"/>
                <a:cs typeface="Carlito"/>
              </a:rPr>
              <a:t>discount </a:t>
            </a:r>
            <a:r>
              <a:rPr sz="2400" spc="-8" dirty="0">
                <a:latin typeface="Carlito"/>
                <a:cs typeface="Carlito"/>
              </a:rPr>
              <a:t>based </a:t>
            </a:r>
            <a:r>
              <a:rPr sz="2400" spc="-4" dirty="0">
                <a:latin typeface="Carlito"/>
                <a:cs typeface="Carlito"/>
              </a:rPr>
              <a:t>on the </a:t>
            </a:r>
            <a:r>
              <a:rPr sz="2400" spc="-11" dirty="0">
                <a:latin typeface="Carlito"/>
                <a:cs typeface="Carlito"/>
              </a:rPr>
              <a:t>complete  </a:t>
            </a:r>
            <a:r>
              <a:rPr sz="2400" spc="-8" dirty="0">
                <a:latin typeface="Carlito"/>
                <a:cs typeface="Carlito"/>
              </a:rPr>
              <a:t>purchase.</a:t>
            </a:r>
            <a:endParaRPr sz="2400" dirty="0">
              <a:latin typeface="Carlito"/>
              <a:cs typeface="Carlito"/>
            </a:endParaRPr>
          </a:p>
          <a:p>
            <a:pPr marL="180975" marR="518160" indent="-171450">
              <a:spcBef>
                <a:spcPts val="776"/>
              </a:spcBef>
              <a:buFont typeface="Arial"/>
              <a:buChar char="•"/>
              <a:tabLst>
                <a:tab pos="180975" algn="l"/>
              </a:tabLst>
            </a:pPr>
            <a:r>
              <a:rPr sz="2400" spc="-4" dirty="0">
                <a:latin typeface="Carlito"/>
                <a:cs typeface="Carlito"/>
              </a:rPr>
              <a:t>This change </a:t>
            </a:r>
            <a:r>
              <a:rPr sz="2400" spc="-11" dirty="0">
                <a:latin typeface="Carlito"/>
                <a:cs typeface="Carlito"/>
              </a:rPr>
              <a:t>requires </a:t>
            </a:r>
            <a:r>
              <a:rPr sz="2400" spc="-4" dirty="0">
                <a:latin typeface="Carlito"/>
                <a:cs typeface="Carlito"/>
              </a:rPr>
              <a:t>changes </a:t>
            </a:r>
            <a:r>
              <a:rPr sz="2400" spc="-11" dirty="0">
                <a:latin typeface="Carlito"/>
                <a:cs typeface="Carlito"/>
              </a:rPr>
              <a:t>to </a:t>
            </a:r>
            <a:r>
              <a:rPr sz="2400" dirty="0">
                <a:latin typeface="Carlito"/>
                <a:cs typeface="Carlito"/>
              </a:rPr>
              <a:t>Services </a:t>
            </a:r>
            <a:r>
              <a:rPr sz="2400" spc="4" dirty="0">
                <a:latin typeface="Carlito"/>
                <a:cs typeface="Carlito"/>
              </a:rPr>
              <a:t>A, </a:t>
            </a:r>
            <a:r>
              <a:rPr sz="2400" spc="-4" dirty="0">
                <a:latin typeface="Carlito"/>
                <a:cs typeface="Carlito"/>
              </a:rPr>
              <a:t>its </a:t>
            </a:r>
            <a:r>
              <a:rPr sz="2400" spc="-8" dirty="0">
                <a:latin typeface="Carlito"/>
                <a:cs typeface="Carlito"/>
              </a:rPr>
              <a:t>clients </a:t>
            </a:r>
            <a:r>
              <a:rPr sz="2400" spc="-4" dirty="0">
                <a:latin typeface="Carlito"/>
                <a:cs typeface="Carlito"/>
              </a:rPr>
              <a:t>(C), and its  </a:t>
            </a:r>
            <a:r>
              <a:rPr sz="2400" spc="-8" dirty="0">
                <a:latin typeface="Carlito"/>
                <a:cs typeface="Carlito"/>
              </a:rPr>
              <a:t>dependent </a:t>
            </a:r>
            <a:r>
              <a:rPr sz="2400" spc="-4" dirty="0">
                <a:latin typeface="Carlito"/>
                <a:cs typeface="Carlito"/>
              </a:rPr>
              <a:t>services</a:t>
            </a:r>
            <a:r>
              <a:rPr sz="2400" spc="53" dirty="0">
                <a:latin typeface="Carlito"/>
                <a:cs typeface="Carlito"/>
              </a:rPr>
              <a:t> </a:t>
            </a:r>
            <a:r>
              <a:rPr sz="2400" spc="-4" dirty="0">
                <a:latin typeface="Carlito"/>
                <a:cs typeface="Carlito"/>
              </a:rPr>
              <a:t>(D).</a:t>
            </a:r>
            <a:endParaRPr sz="2400" dirty="0">
              <a:latin typeface="Carlito"/>
              <a:cs typeface="Carli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9653" y="838200"/>
            <a:ext cx="5512784" cy="687207"/>
          </a:xfrm>
          <a:prstGeom prst="rect">
            <a:avLst/>
          </a:prstGeom>
        </p:spPr>
        <p:txBody>
          <a:bodyPr vert="horz" wrap="square" lIns="0" tIns="10001" rIns="0" bIns="0" numCol="1" rtlCol="0" anchor="ctr" anchorCtr="0" compatLnSpc="1">
            <a:prstTxWarp prst="textNoShape">
              <a:avLst/>
            </a:prstTxWarp>
            <a:spAutoFit/>
          </a:bodyPr>
          <a:lstStyle/>
          <a:p>
            <a:pPr marL="9525">
              <a:spcBef>
                <a:spcPts val="79"/>
              </a:spcBef>
            </a:pPr>
            <a:r>
              <a:rPr spc="-229" dirty="0"/>
              <a:t>Temporal</a:t>
            </a:r>
            <a:r>
              <a:rPr spc="-236" dirty="0"/>
              <a:t> </a:t>
            </a:r>
            <a:r>
              <a:rPr spc="-184" dirty="0"/>
              <a:t>inconsistency</a:t>
            </a:r>
          </a:p>
        </p:txBody>
      </p:sp>
      <p:sp>
        <p:nvSpPr>
          <p:cNvPr id="3" name="object 3"/>
          <p:cNvSpPr txBox="1"/>
          <p:nvPr/>
        </p:nvSpPr>
        <p:spPr>
          <a:xfrm>
            <a:off x="687705" y="2202142"/>
            <a:ext cx="7736681" cy="3845188"/>
          </a:xfrm>
          <a:prstGeom prst="rect">
            <a:avLst/>
          </a:prstGeom>
        </p:spPr>
        <p:txBody>
          <a:bodyPr vert="horz" wrap="square" lIns="0" tIns="45244" rIns="0" bIns="0" rtlCol="0">
            <a:spAutoFit/>
          </a:bodyPr>
          <a:lstStyle/>
          <a:p>
            <a:pPr marL="180975" marR="419576" indent="-171450">
              <a:lnSpc>
                <a:spcPts val="2273"/>
              </a:lnSpc>
              <a:spcBef>
                <a:spcPts val="356"/>
              </a:spcBef>
              <a:buFont typeface="Arial"/>
              <a:buChar char="•"/>
              <a:tabLst>
                <a:tab pos="180975" algn="l"/>
              </a:tabLst>
            </a:pPr>
            <a:r>
              <a:rPr sz="2400" spc="-4" dirty="0">
                <a:latin typeface="Carlito"/>
                <a:cs typeface="Carlito"/>
              </a:rPr>
              <a:t>A </a:t>
            </a:r>
            <a:r>
              <a:rPr sz="2400" spc="-11" dirty="0">
                <a:latin typeface="Carlito"/>
                <a:cs typeface="Carlito"/>
              </a:rPr>
              <a:t>request by </a:t>
            </a:r>
            <a:r>
              <a:rPr sz="2400" spc="-8" dirty="0">
                <a:latin typeface="Carlito"/>
                <a:cs typeface="Carlito"/>
              </a:rPr>
              <a:t>client </a:t>
            </a:r>
            <a:r>
              <a:rPr sz="2400" spc="-4" dirty="0">
                <a:latin typeface="Carlito"/>
                <a:cs typeface="Carlito"/>
              </a:rPr>
              <a:t>C </a:t>
            </a:r>
            <a:r>
              <a:rPr sz="2400" spc="-11" dirty="0">
                <a:latin typeface="Carlito"/>
                <a:cs typeface="Carlito"/>
              </a:rPr>
              <a:t>to your </a:t>
            </a:r>
            <a:r>
              <a:rPr sz="2400" spc="-4" dirty="0">
                <a:latin typeface="Carlito"/>
                <a:cs typeface="Carlito"/>
              </a:rPr>
              <a:t>service </a:t>
            </a:r>
            <a:r>
              <a:rPr sz="2400" spc="-15" dirty="0">
                <a:latin typeface="Carlito"/>
                <a:cs typeface="Carlito"/>
              </a:rPr>
              <a:t>may </a:t>
            </a:r>
            <a:r>
              <a:rPr sz="2400" spc="-4" dirty="0">
                <a:latin typeface="Carlito"/>
                <a:cs typeface="Carlito"/>
              </a:rPr>
              <a:t>be served </a:t>
            </a:r>
            <a:r>
              <a:rPr sz="2400" spc="-11" dirty="0">
                <a:latin typeface="Carlito"/>
                <a:cs typeface="Carlito"/>
              </a:rPr>
              <a:t>by </a:t>
            </a:r>
            <a:r>
              <a:rPr sz="2400" spc="-4" dirty="0">
                <a:latin typeface="Carlito"/>
                <a:cs typeface="Carlito"/>
              </a:rPr>
              <a:t>an </a:t>
            </a:r>
            <a:r>
              <a:rPr sz="2400" spc="-11" dirty="0">
                <a:latin typeface="Carlito"/>
                <a:cs typeface="Carlito"/>
              </a:rPr>
              <a:t>instance  </a:t>
            </a:r>
            <a:r>
              <a:rPr sz="2400" spc="-4" dirty="0">
                <a:latin typeface="Carlito"/>
                <a:cs typeface="Carlito"/>
              </a:rPr>
              <a:t>running Service</a:t>
            </a:r>
            <a:r>
              <a:rPr sz="2400" spc="38" dirty="0">
                <a:latin typeface="Carlito"/>
                <a:cs typeface="Carlito"/>
              </a:rPr>
              <a:t> </a:t>
            </a:r>
            <a:r>
              <a:rPr sz="2400" spc="4" dirty="0">
                <a:latin typeface="Carlito"/>
                <a:cs typeface="Carlito"/>
              </a:rPr>
              <a:t>A.</a:t>
            </a:r>
            <a:endParaRPr sz="2400" dirty="0">
              <a:latin typeface="Carlito"/>
              <a:cs typeface="Carlito"/>
            </a:endParaRPr>
          </a:p>
          <a:p>
            <a:pPr marL="180975" indent="-171450">
              <a:spcBef>
                <a:spcPts val="465"/>
              </a:spcBef>
              <a:buFont typeface="Arial"/>
              <a:buChar char="•"/>
              <a:tabLst>
                <a:tab pos="180975" algn="l"/>
              </a:tabLst>
            </a:pPr>
            <a:r>
              <a:rPr sz="2400" spc="-4" dirty="0">
                <a:latin typeface="Carlito"/>
                <a:cs typeface="Carlito"/>
              </a:rPr>
              <a:t>The </a:t>
            </a:r>
            <a:r>
              <a:rPr sz="2400" spc="-8" dirty="0">
                <a:latin typeface="Carlito"/>
                <a:cs typeface="Carlito"/>
              </a:rPr>
              <a:t>return </a:t>
            </a:r>
            <a:r>
              <a:rPr sz="2400" spc="-11" dirty="0">
                <a:latin typeface="Carlito"/>
                <a:cs typeface="Carlito"/>
              </a:rPr>
              <a:t>to </a:t>
            </a:r>
            <a:r>
              <a:rPr sz="2400" spc="-8" dirty="0">
                <a:latin typeface="Carlito"/>
                <a:cs typeface="Carlito"/>
              </a:rPr>
              <a:t>client </a:t>
            </a:r>
            <a:r>
              <a:rPr sz="2400" spc="-4" dirty="0">
                <a:latin typeface="Carlito"/>
                <a:cs typeface="Carlito"/>
              </a:rPr>
              <a:t>C will be a </a:t>
            </a:r>
            <a:r>
              <a:rPr sz="2400" spc="-8" dirty="0">
                <a:latin typeface="Carlito"/>
                <a:cs typeface="Carlito"/>
              </a:rPr>
              <a:t>response that </a:t>
            </a:r>
            <a:r>
              <a:rPr sz="2400" spc="-4" dirty="0">
                <a:latin typeface="Carlito"/>
                <a:cs typeface="Carlito"/>
              </a:rPr>
              <a:t>is </a:t>
            </a:r>
            <a:r>
              <a:rPr sz="2400" spc="-8" dirty="0">
                <a:latin typeface="Carlito"/>
                <a:cs typeface="Carlito"/>
              </a:rPr>
              <a:t>based </a:t>
            </a:r>
            <a:r>
              <a:rPr sz="2400" spc="-4" dirty="0">
                <a:latin typeface="Carlito"/>
                <a:cs typeface="Carlito"/>
              </a:rPr>
              <a:t>on Service</a:t>
            </a:r>
            <a:r>
              <a:rPr sz="2400" spc="191" dirty="0">
                <a:latin typeface="Carlito"/>
                <a:cs typeface="Carlito"/>
              </a:rPr>
              <a:t> </a:t>
            </a:r>
            <a:r>
              <a:rPr sz="2400" spc="4" dirty="0">
                <a:latin typeface="Carlito"/>
                <a:cs typeface="Carlito"/>
              </a:rPr>
              <a:t>A.</a:t>
            </a:r>
            <a:endParaRPr sz="2400" dirty="0">
              <a:latin typeface="Carlito"/>
              <a:cs typeface="Carlito"/>
            </a:endParaRPr>
          </a:p>
          <a:p>
            <a:pPr marL="241459" indent="-232410">
              <a:lnSpc>
                <a:spcPts val="2396"/>
              </a:lnSpc>
              <a:spcBef>
                <a:spcPts val="495"/>
              </a:spcBef>
              <a:buFont typeface="Arial"/>
              <a:buChar char="•"/>
              <a:tabLst>
                <a:tab pos="241459" algn="l"/>
                <a:tab pos="241935" algn="l"/>
              </a:tabLst>
            </a:pPr>
            <a:r>
              <a:rPr sz="2400" spc="-4" dirty="0">
                <a:latin typeface="Carlito"/>
                <a:cs typeface="Carlito"/>
              </a:rPr>
              <a:t>Service C then </a:t>
            </a:r>
            <a:r>
              <a:rPr sz="2400" spc="-15" dirty="0">
                <a:latin typeface="Carlito"/>
                <a:cs typeface="Carlito"/>
              </a:rPr>
              <a:t>makes </a:t>
            </a:r>
            <a:r>
              <a:rPr sz="2400" spc="-4" dirty="0">
                <a:latin typeface="Carlito"/>
                <a:cs typeface="Carlito"/>
              </a:rPr>
              <a:t>a </a:t>
            </a:r>
            <a:r>
              <a:rPr sz="2400" spc="-8" dirty="0">
                <a:latin typeface="Carlito"/>
                <a:cs typeface="Carlito"/>
              </a:rPr>
              <a:t>second call </a:t>
            </a:r>
            <a:r>
              <a:rPr sz="2400" spc="-11" dirty="0">
                <a:latin typeface="Carlito"/>
                <a:cs typeface="Carlito"/>
              </a:rPr>
              <a:t>to your </a:t>
            </a:r>
            <a:r>
              <a:rPr sz="2400" spc="-4" dirty="0">
                <a:latin typeface="Carlito"/>
                <a:cs typeface="Carlito"/>
              </a:rPr>
              <a:t>service </a:t>
            </a:r>
            <a:r>
              <a:rPr sz="2400" spc="-8" dirty="0">
                <a:latin typeface="Carlito"/>
                <a:cs typeface="Carlito"/>
              </a:rPr>
              <a:t>using </a:t>
            </a:r>
            <a:r>
              <a:rPr sz="2400" spc="-4" dirty="0">
                <a:latin typeface="Carlito"/>
                <a:cs typeface="Carlito"/>
              </a:rPr>
              <a:t>the</a:t>
            </a:r>
            <a:r>
              <a:rPr sz="2400" spc="131" dirty="0">
                <a:latin typeface="Carlito"/>
                <a:cs typeface="Carlito"/>
              </a:rPr>
              <a:t> </a:t>
            </a:r>
            <a:r>
              <a:rPr sz="2400" spc="-8" dirty="0">
                <a:latin typeface="Carlito"/>
                <a:cs typeface="Carlito"/>
              </a:rPr>
              <a:t>response</a:t>
            </a:r>
            <a:endParaRPr sz="2400" dirty="0">
              <a:latin typeface="Carlito"/>
              <a:cs typeface="Carlito"/>
            </a:endParaRPr>
          </a:p>
          <a:p>
            <a:pPr marL="180975">
              <a:lnSpc>
                <a:spcPts val="2396"/>
              </a:lnSpc>
            </a:pPr>
            <a:r>
              <a:rPr sz="2400" spc="-11" dirty="0">
                <a:latin typeface="Carlito"/>
                <a:cs typeface="Carlito"/>
              </a:rPr>
              <a:t>data, </a:t>
            </a:r>
            <a:r>
              <a:rPr sz="2400" spc="-4" dirty="0">
                <a:latin typeface="Carlito"/>
                <a:cs typeface="Carlito"/>
              </a:rPr>
              <a:t>which </a:t>
            </a:r>
            <a:r>
              <a:rPr sz="2400" spc="-15" dirty="0">
                <a:latin typeface="Carlito"/>
                <a:cs typeface="Carlito"/>
              </a:rPr>
              <a:t>may </a:t>
            </a:r>
            <a:r>
              <a:rPr sz="2400" spc="-4" dirty="0">
                <a:latin typeface="Carlito"/>
                <a:cs typeface="Carlito"/>
              </a:rPr>
              <a:t>be served </a:t>
            </a:r>
            <a:r>
              <a:rPr sz="2400" spc="-11" dirty="0">
                <a:latin typeface="Carlito"/>
                <a:cs typeface="Carlito"/>
              </a:rPr>
              <a:t>by </a:t>
            </a:r>
            <a:r>
              <a:rPr sz="2400" spc="-4" dirty="0">
                <a:latin typeface="Carlito"/>
                <a:cs typeface="Carlito"/>
              </a:rPr>
              <a:t>an </a:t>
            </a:r>
            <a:r>
              <a:rPr sz="2400" spc="-11" dirty="0">
                <a:latin typeface="Carlito"/>
                <a:cs typeface="Carlito"/>
              </a:rPr>
              <a:t>instance </a:t>
            </a:r>
            <a:r>
              <a:rPr sz="2400" spc="-4" dirty="0">
                <a:latin typeface="Carlito"/>
                <a:cs typeface="Carlito"/>
              </a:rPr>
              <a:t>running Service</a:t>
            </a:r>
            <a:r>
              <a:rPr sz="2400" spc="199" dirty="0">
                <a:latin typeface="Carlito"/>
                <a:cs typeface="Carlito"/>
              </a:rPr>
              <a:t> </a:t>
            </a:r>
            <a:r>
              <a:rPr sz="2400" spc="-94" dirty="0">
                <a:latin typeface="Carlito"/>
                <a:cs typeface="Carlito"/>
              </a:rPr>
              <a:t>A’.</a:t>
            </a:r>
            <a:endParaRPr sz="2400" dirty="0">
              <a:latin typeface="Carlito"/>
              <a:cs typeface="Carlito"/>
            </a:endParaRPr>
          </a:p>
          <a:p>
            <a:pPr marL="180975" marR="59055" indent="-171450" algn="just">
              <a:lnSpc>
                <a:spcPct val="90000"/>
              </a:lnSpc>
              <a:spcBef>
                <a:spcPts val="746"/>
              </a:spcBef>
              <a:buFont typeface="Arial"/>
              <a:buChar char="•"/>
              <a:tabLst>
                <a:tab pos="180975" algn="l"/>
              </a:tabLst>
            </a:pPr>
            <a:r>
              <a:rPr sz="2400" spc="-4" dirty="0">
                <a:latin typeface="Carlito"/>
                <a:cs typeface="Carlito"/>
              </a:rPr>
              <a:t>In the </a:t>
            </a:r>
            <a:r>
              <a:rPr sz="2400" spc="-8" dirty="0">
                <a:latin typeface="Carlito"/>
                <a:cs typeface="Carlito"/>
              </a:rPr>
              <a:t>shopping cart </a:t>
            </a:r>
            <a:r>
              <a:rPr sz="2400" spc="-11" dirty="0">
                <a:latin typeface="Carlito"/>
                <a:cs typeface="Carlito"/>
              </a:rPr>
              <a:t>example, </a:t>
            </a:r>
            <a:r>
              <a:rPr sz="2400" spc="-4" dirty="0">
                <a:latin typeface="Carlito"/>
                <a:cs typeface="Carlito"/>
              </a:rPr>
              <a:t>the </a:t>
            </a:r>
            <a:r>
              <a:rPr sz="2400" spc="-8" dirty="0">
                <a:latin typeface="Carlito"/>
                <a:cs typeface="Carlito"/>
              </a:rPr>
              <a:t>result </a:t>
            </a:r>
            <a:r>
              <a:rPr sz="2400" spc="-4" dirty="0">
                <a:latin typeface="Carlito"/>
                <a:cs typeface="Carlito"/>
              </a:rPr>
              <a:t>is a cart in which some </a:t>
            </a:r>
            <a:r>
              <a:rPr sz="2400" spc="-8" dirty="0">
                <a:latin typeface="Carlito"/>
                <a:cs typeface="Carlito"/>
              </a:rPr>
              <a:t>items  </a:t>
            </a:r>
            <a:r>
              <a:rPr sz="2400" spc="-11" dirty="0">
                <a:latin typeface="Carlito"/>
                <a:cs typeface="Carlito"/>
              </a:rPr>
              <a:t>are discounted </a:t>
            </a:r>
            <a:r>
              <a:rPr sz="2400" spc="-8" dirty="0">
                <a:latin typeface="Carlito"/>
                <a:cs typeface="Carlito"/>
              </a:rPr>
              <a:t>twice–once </a:t>
            </a:r>
            <a:r>
              <a:rPr sz="2400" spc="-4" dirty="0">
                <a:latin typeface="Carlito"/>
                <a:cs typeface="Carlito"/>
              </a:rPr>
              <a:t>as a </a:t>
            </a:r>
            <a:r>
              <a:rPr sz="2400" spc="-8" dirty="0">
                <a:latin typeface="Carlito"/>
                <a:cs typeface="Carlito"/>
              </a:rPr>
              <a:t>single item </a:t>
            </a:r>
            <a:r>
              <a:rPr sz="2400" spc="-11" dirty="0">
                <a:latin typeface="Carlito"/>
                <a:cs typeface="Carlito"/>
              </a:rPr>
              <a:t>by </a:t>
            </a:r>
            <a:r>
              <a:rPr sz="2400" spc="-4" dirty="0">
                <a:latin typeface="Carlito"/>
                <a:cs typeface="Carlito"/>
              </a:rPr>
              <a:t>the Service A </a:t>
            </a:r>
            <a:r>
              <a:rPr sz="2400" spc="-11" dirty="0">
                <a:latin typeface="Carlito"/>
                <a:cs typeface="Carlito"/>
              </a:rPr>
              <a:t>instance,  </a:t>
            </a:r>
            <a:r>
              <a:rPr sz="2400" spc="-4" dirty="0">
                <a:latin typeface="Carlito"/>
                <a:cs typeface="Carlito"/>
              </a:rPr>
              <a:t>and </a:t>
            </a:r>
            <a:r>
              <a:rPr sz="2400" spc="-8" dirty="0">
                <a:latin typeface="Carlito"/>
                <a:cs typeface="Carlito"/>
              </a:rPr>
              <a:t>again </a:t>
            </a:r>
            <a:r>
              <a:rPr sz="2400" spc="-4" dirty="0">
                <a:latin typeface="Carlito"/>
                <a:cs typeface="Carlito"/>
              </a:rPr>
              <a:t>when the Service </a:t>
            </a:r>
            <a:r>
              <a:rPr sz="2400" spc="-41" dirty="0">
                <a:latin typeface="Carlito"/>
                <a:cs typeface="Carlito"/>
              </a:rPr>
              <a:t>A’ </a:t>
            </a:r>
            <a:r>
              <a:rPr sz="2400" spc="-11" dirty="0">
                <a:latin typeface="Carlito"/>
                <a:cs typeface="Carlito"/>
              </a:rPr>
              <a:t>instance discounted </a:t>
            </a:r>
            <a:r>
              <a:rPr sz="2400" spc="-4" dirty="0">
                <a:latin typeface="Carlito"/>
                <a:cs typeface="Carlito"/>
              </a:rPr>
              <a:t>the </a:t>
            </a:r>
            <a:r>
              <a:rPr sz="2400" spc="-11" dirty="0">
                <a:latin typeface="Carlito"/>
                <a:cs typeface="Carlito"/>
              </a:rPr>
              <a:t>entire</a:t>
            </a:r>
            <a:r>
              <a:rPr sz="2400" spc="221" dirty="0">
                <a:latin typeface="Carlito"/>
                <a:cs typeface="Carlito"/>
              </a:rPr>
              <a:t> </a:t>
            </a:r>
            <a:r>
              <a:rPr sz="2400" spc="-4" dirty="0">
                <a:latin typeface="Carlito"/>
                <a:cs typeface="Carlito"/>
              </a:rPr>
              <a:t>cart</a:t>
            </a:r>
            <a:r>
              <a:rPr sz="2100" spc="-4" dirty="0">
                <a:latin typeface="Carlito"/>
                <a:cs typeface="Carlito"/>
              </a:rPr>
              <a:t>.</a:t>
            </a:r>
            <a:endParaRPr sz="2100" dirty="0">
              <a:latin typeface="Carlito"/>
              <a:cs typeface="Carli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872872"/>
            <a:ext cx="5027486" cy="687207"/>
          </a:xfrm>
          <a:prstGeom prst="rect">
            <a:avLst/>
          </a:prstGeom>
        </p:spPr>
        <p:txBody>
          <a:bodyPr vert="horz" wrap="square" lIns="0" tIns="10001" rIns="0" bIns="0" numCol="1" rtlCol="0" anchor="ctr" anchorCtr="0" compatLnSpc="1">
            <a:prstTxWarp prst="textNoShape">
              <a:avLst/>
            </a:prstTxWarp>
            <a:spAutoFit/>
          </a:bodyPr>
          <a:lstStyle/>
          <a:p>
            <a:pPr marL="9525">
              <a:spcBef>
                <a:spcPts val="79"/>
              </a:spcBef>
            </a:pPr>
            <a:r>
              <a:rPr spc="-135" dirty="0"/>
              <a:t>Interface</a:t>
            </a:r>
            <a:r>
              <a:rPr spc="-300" dirty="0"/>
              <a:t> </a:t>
            </a:r>
            <a:r>
              <a:rPr spc="-176" dirty="0"/>
              <a:t>mismatch</a:t>
            </a:r>
          </a:p>
        </p:txBody>
      </p:sp>
      <p:sp>
        <p:nvSpPr>
          <p:cNvPr id="3" name="object 3"/>
          <p:cNvSpPr txBox="1"/>
          <p:nvPr/>
        </p:nvSpPr>
        <p:spPr>
          <a:xfrm>
            <a:off x="501333" y="1828800"/>
            <a:ext cx="7725728" cy="3000341"/>
          </a:xfrm>
          <a:prstGeom prst="rect">
            <a:avLst/>
          </a:prstGeom>
        </p:spPr>
        <p:txBody>
          <a:bodyPr vert="horz" wrap="square" lIns="0" tIns="45244" rIns="0" bIns="0" rtlCol="0">
            <a:spAutoFit/>
          </a:bodyPr>
          <a:lstStyle/>
          <a:p>
            <a:pPr marL="180975" indent="-171450">
              <a:spcBef>
                <a:spcPts val="356"/>
              </a:spcBef>
              <a:buFont typeface="Arial"/>
              <a:buChar char="•"/>
              <a:tabLst>
                <a:tab pos="180975" algn="l"/>
              </a:tabLst>
            </a:pPr>
            <a:r>
              <a:rPr sz="2400" dirty="0">
                <a:latin typeface="Carlito"/>
                <a:cs typeface="Carlito"/>
              </a:rPr>
              <a:t>The </a:t>
            </a:r>
            <a:r>
              <a:rPr sz="2400" spc="-8" dirty="0">
                <a:latin typeface="Carlito"/>
                <a:cs typeface="Carlito"/>
              </a:rPr>
              <a:t>interface </a:t>
            </a:r>
            <a:r>
              <a:rPr sz="2400" dirty="0">
                <a:latin typeface="Carlito"/>
                <a:cs typeface="Carlito"/>
              </a:rPr>
              <a:t>in Service </a:t>
            </a:r>
            <a:r>
              <a:rPr sz="2400" spc="-34" dirty="0">
                <a:latin typeface="Carlito"/>
                <a:cs typeface="Carlito"/>
              </a:rPr>
              <a:t>A’ </a:t>
            </a:r>
            <a:r>
              <a:rPr sz="2400" spc="-4" dirty="0">
                <a:latin typeface="Carlito"/>
                <a:cs typeface="Carlito"/>
              </a:rPr>
              <a:t>has changed </a:t>
            </a:r>
            <a:r>
              <a:rPr sz="2400" spc="-8" dirty="0">
                <a:latin typeface="Carlito"/>
                <a:cs typeface="Carlito"/>
              </a:rPr>
              <a:t>from </a:t>
            </a:r>
            <a:r>
              <a:rPr sz="2400" dirty="0">
                <a:latin typeface="Carlito"/>
                <a:cs typeface="Carlito"/>
              </a:rPr>
              <a:t>the </a:t>
            </a:r>
            <a:r>
              <a:rPr sz="2400" spc="-8" dirty="0">
                <a:latin typeface="Carlito"/>
                <a:cs typeface="Carlito"/>
              </a:rPr>
              <a:t>interface </a:t>
            </a:r>
            <a:r>
              <a:rPr sz="2400" dirty="0">
                <a:latin typeface="Carlito"/>
                <a:cs typeface="Carlito"/>
              </a:rPr>
              <a:t>in Service</a:t>
            </a:r>
            <a:r>
              <a:rPr sz="2400" spc="-124" dirty="0">
                <a:latin typeface="Carlito"/>
                <a:cs typeface="Carlito"/>
              </a:rPr>
              <a:t> </a:t>
            </a:r>
            <a:r>
              <a:rPr sz="2400" dirty="0">
                <a:latin typeface="Carlito"/>
                <a:cs typeface="Carlito"/>
              </a:rPr>
              <a:t>A</a:t>
            </a:r>
          </a:p>
          <a:p>
            <a:pPr marL="180975" indent="-171450">
              <a:spcBef>
                <a:spcPts val="281"/>
              </a:spcBef>
              <a:buFont typeface="Arial"/>
              <a:buChar char="•"/>
              <a:tabLst>
                <a:tab pos="180975" algn="l"/>
              </a:tabLst>
            </a:pPr>
            <a:r>
              <a:rPr sz="2400" dirty="0">
                <a:latin typeface="Carlito"/>
                <a:cs typeface="Carlito"/>
              </a:rPr>
              <a:t>If Service C </a:t>
            </a:r>
            <a:r>
              <a:rPr sz="2400" spc="-4" dirty="0">
                <a:latin typeface="Carlito"/>
                <a:cs typeface="Carlito"/>
              </a:rPr>
              <a:t>calls </a:t>
            </a:r>
            <a:r>
              <a:rPr sz="2400" dirty="0">
                <a:latin typeface="Carlito"/>
                <a:cs typeface="Carlito"/>
              </a:rPr>
              <a:t>Service </a:t>
            </a:r>
            <a:r>
              <a:rPr sz="2400" spc="-34" dirty="0">
                <a:latin typeface="Carlito"/>
                <a:cs typeface="Carlito"/>
              </a:rPr>
              <a:t>A’ </a:t>
            </a:r>
            <a:r>
              <a:rPr sz="2400" dirty="0">
                <a:latin typeface="Carlito"/>
                <a:cs typeface="Carlito"/>
              </a:rPr>
              <a:t>with an </a:t>
            </a:r>
            <a:r>
              <a:rPr sz="2400" spc="-8" dirty="0">
                <a:latin typeface="Carlito"/>
                <a:cs typeface="Carlito"/>
              </a:rPr>
              <a:t>interface </a:t>
            </a:r>
            <a:r>
              <a:rPr sz="2400" dirty="0">
                <a:latin typeface="Carlito"/>
                <a:cs typeface="Carlito"/>
              </a:rPr>
              <a:t>designed </a:t>
            </a:r>
            <a:r>
              <a:rPr sz="2400" spc="-19" dirty="0">
                <a:latin typeface="Carlito"/>
                <a:cs typeface="Carlito"/>
              </a:rPr>
              <a:t>for </a:t>
            </a:r>
            <a:r>
              <a:rPr sz="2400" spc="4" dirty="0">
                <a:latin typeface="Carlito"/>
                <a:cs typeface="Carlito"/>
              </a:rPr>
              <a:t>Service </a:t>
            </a:r>
            <a:r>
              <a:rPr sz="2400" spc="8" dirty="0">
                <a:latin typeface="Carlito"/>
                <a:cs typeface="Carlito"/>
              </a:rPr>
              <a:t>A,</a:t>
            </a:r>
            <a:r>
              <a:rPr sz="2400" spc="-38" dirty="0">
                <a:latin typeface="Carlito"/>
                <a:cs typeface="Carlito"/>
              </a:rPr>
              <a:t> </a:t>
            </a:r>
            <a:r>
              <a:rPr sz="2400" dirty="0">
                <a:latin typeface="Carlito"/>
                <a:cs typeface="Carlito"/>
              </a:rPr>
              <a:t>an</a:t>
            </a:r>
            <a:r>
              <a:rPr lang="en-US" sz="2400" dirty="0">
                <a:latin typeface="Carlito"/>
                <a:cs typeface="Carlito"/>
              </a:rPr>
              <a:t> </a:t>
            </a:r>
            <a:r>
              <a:rPr sz="2400" spc="-8" dirty="0">
                <a:latin typeface="Carlito"/>
                <a:cs typeface="Carlito"/>
              </a:rPr>
              <a:t>interface </a:t>
            </a:r>
            <a:r>
              <a:rPr sz="2400" spc="-4" dirty="0">
                <a:latin typeface="Carlito"/>
                <a:cs typeface="Carlito"/>
              </a:rPr>
              <a:t>mismatch </a:t>
            </a:r>
            <a:r>
              <a:rPr sz="2400" spc="-8" dirty="0">
                <a:latin typeface="Carlito"/>
                <a:cs typeface="Carlito"/>
              </a:rPr>
              <a:t>would</a:t>
            </a:r>
            <a:r>
              <a:rPr sz="2400" spc="-30" dirty="0">
                <a:latin typeface="Carlito"/>
                <a:cs typeface="Carlito"/>
              </a:rPr>
              <a:t> </a:t>
            </a:r>
            <a:r>
              <a:rPr sz="2400" spc="-34" dirty="0">
                <a:latin typeface="Carlito"/>
                <a:cs typeface="Carlito"/>
              </a:rPr>
              <a:t>occur.</a:t>
            </a:r>
            <a:endParaRPr sz="2400" dirty="0">
              <a:latin typeface="Carlito"/>
              <a:cs typeface="Carlito"/>
            </a:endParaRPr>
          </a:p>
          <a:p>
            <a:pPr marL="180975" indent="-171450">
              <a:spcBef>
                <a:spcPts val="289"/>
              </a:spcBef>
              <a:buFont typeface="Arial"/>
              <a:buChar char="•"/>
              <a:tabLst>
                <a:tab pos="180975" algn="l"/>
              </a:tabLst>
            </a:pPr>
            <a:r>
              <a:rPr sz="2400" spc="-8" dirty="0">
                <a:latin typeface="Carlito"/>
                <a:cs typeface="Carlito"/>
              </a:rPr>
              <a:t>Interface </a:t>
            </a:r>
            <a:r>
              <a:rPr sz="2400" spc="-4" dirty="0">
                <a:latin typeface="Carlito"/>
                <a:cs typeface="Carlito"/>
              </a:rPr>
              <a:t>mismatch </a:t>
            </a:r>
            <a:r>
              <a:rPr sz="2400" spc="-8" dirty="0">
                <a:latin typeface="Carlito"/>
                <a:cs typeface="Carlito"/>
              </a:rPr>
              <a:t>can </a:t>
            </a:r>
            <a:r>
              <a:rPr sz="2400" spc="-4" dirty="0">
                <a:latin typeface="Carlito"/>
                <a:cs typeface="Carlito"/>
              </a:rPr>
              <a:t>occur whenever </a:t>
            </a:r>
            <a:r>
              <a:rPr sz="2400" dirty="0">
                <a:latin typeface="Carlito"/>
                <a:cs typeface="Carlito"/>
              </a:rPr>
              <a:t>the </a:t>
            </a:r>
            <a:r>
              <a:rPr sz="2400" spc="-8" dirty="0">
                <a:latin typeface="Carlito"/>
                <a:cs typeface="Carlito"/>
              </a:rPr>
              <a:t>update from </a:t>
            </a:r>
            <a:r>
              <a:rPr sz="2400" spc="4" dirty="0">
                <a:latin typeface="Carlito"/>
                <a:cs typeface="Carlito"/>
              </a:rPr>
              <a:t>Service </a:t>
            </a:r>
            <a:r>
              <a:rPr sz="2400" dirty="0">
                <a:latin typeface="Carlito"/>
                <a:cs typeface="Carlito"/>
              </a:rPr>
              <a:t>A</a:t>
            </a:r>
            <a:r>
              <a:rPr sz="2400" spc="-60" dirty="0">
                <a:latin typeface="Carlito"/>
                <a:cs typeface="Carlito"/>
              </a:rPr>
              <a:t> </a:t>
            </a:r>
            <a:r>
              <a:rPr sz="2400" spc="-11" dirty="0">
                <a:latin typeface="Carlito"/>
                <a:cs typeface="Carlito"/>
              </a:rPr>
              <a:t>to</a:t>
            </a:r>
            <a:r>
              <a:rPr lang="en-US" sz="2400" spc="-11" dirty="0">
                <a:latin typeface="Carlito"/>
                <a:cs typeface="Carlito"/>
              </a:rPr>
              <a:t> </a:t>
            </a:r>
            <a:r>
              <a:rPr sz="2400" dirty="0">
                <a:latin typeface="Carlito"/>
                <a:cs typeface="Carlito"/>
              </a:rPr>
              <a:t>Service </a:t>
            </a:r>
            <a:r>
              <a:rPr sz="2400" spc="-34" dirty="0">
                <a:latin typeface="Carlito"/>
                <a:cs typeface="Carlito"/>
              </a:rPr>
              <a:t>A’ </a:t>
            </a:r>
            <a:r>
              <a:rPr sz="2400" spc="-11" dirty="0">
                <a:latin typeface="Carlito"/>
                <a:cs typeface="Carlito"/>
              </a:rPr>
              <a:t>involves </a:t>
            </a:r>
            <a:r>
              <a:rPr sz="2400" dirty="0">
                <a:latin typeface="Carlito"/>
                <a:cs typeface="Carlito"/>
              </a:rPr>
              <a:t>changing the </a:t>
            </a:r>
            <a:r>
              <a:rPr sz="2400" spc="-8" dirty="0">
                <a:latin typeface="Carlito"/>
                <a:cs typeface="Carlito"/>
              </a:rPr>
              <a:t>interface </a:t>
            </a:r>
            <a:r>
              <a:rPr sz="2400" spc="-4" dirty="0">
                <a:latin typeface="Carlito"/>
                <a:cs typeface="Carlito"/>
              </a:rPr>
              <a:t>of </a:t>
            </a:r>
            <a:r>
              <a:rPr sz="2400" dirty="0">
                <a:latin typeface="Carlito"/>
                <a:cs typeface="Carlito"/>
              </a:rPr>
              <a:t>Service</a:t>
            </a:r>
            <a:r>
              <a:rPr sz="2400" spc="-30" dirty="0">
                <a:latin typeface="Carlito"/>
                <a:cs typeface="Carlito"/>
              </a:rPr>
              <a:t> </a:t>
            </a:r>
            <a:r>
              <a:rPr sz="2400" spc="4" dirty="0">
                <a:latin typeface="Carlito"/>
                <a:cs typeface="Carlito"/>
              </a:rPr>
              <a:t>A.</a:t>
            </a:r>
            <a:endParaRPr sz="2400" dirty="0">
              <a:latin typeface="Carlito"/>
              <a:cs typeface="Carlito"/>
            </a:endParaRPr>
          </a:p>
          <a:p>
            <a:pPr marL="180975" indent="-171450">
              <a:spcBef>
                <a:spcPts val="278"/>
              </a:spcBef>
              <a:buFont typeface="Arial"/>
              <a:buChar char="•"/>
              <a:tabLst>
                <a:tab pos="180975" algn="l"/>
              </a:tabLst>
            </a:pPr>
            <a:endParaRPr sz="1650" dirty="0">
              <a:latin typeface="Carlito"/>
              <a:cs typeface="Carli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872872"/>
            <a:ext cx="5027486" cy="687207"/>
          </a:xfrm>
          <a:prstGeom prst="rect">
            <a:avLst/>
          </a:prstGeom>
        </p:spPr>
        <p:txBody>
          <a:bodyPr vert="horz" wrap="square" lIns="0" tIns="10001" rIns="0" bIns="0" numCol="1" rtlCol="0" anchor="ctr" anchorCtr="0" compatLnSpc="1">
            <a:prstTxWarp prst="textNoShape">
              <a:avLst/>
            </a:prstTxWarp>
            <a:spAutoFit/>
          </a:bodyPr>
          <a:lstStyle/>
          <a:p>
            <a:pPr marL="9525">
              <a:spcBef>
                <a:spcPts val="79"/>
              </a:spcBef>
            </a:pPr>
            <a:r>
              <a:rPr spc="-135" dirty="0"/>
              <a:t>Interface</a:t>
            </a:r>
            <a:r>
              <a:rPr spc="-300" dirty="0"/>
              <a:t> </a:t>
            </a:r>
            <a:r>
              <a:rPr spc="-176" dirty="0"/>
              <a:t>mismatch</a:t>
            </a:r>
          </a:p>
        </p:txBody>
      </p:sp>
      <p:sp>
        <p:nvSpPr>
          <p:cNvPr id="3" name="object 3"/>
          <p:cNvSpPr txBox="1"/>
          <p:nvPr/>
        </p:nvSpPr>
        <p:spPr>
          <a:xfrm>
            <a:off x="501333" y="1828800"/>
            <a:ext cx="7725728" cy="3408145"/>
          </a:xfrm>
          <a:prstGeom prst="rect">
            <a:avLst/>
          </a:prstGeom>
        </p:spPr>
        <p:txBody>
          <a:bodyPr vert="horz" wrap="square" lIns="0" tIns="45244" rIns="0" bIns="0" rtlCol="0">
            <a:spAutoFit/>
          </a:bodyPr>
          <a:lstStyle/>
          <a:p>
            <a:pPr marL="180975" indent="-171450">
              <a:spcBef>
                <a:spcPts val="278"/>
              </a:spcBef>
              <a:buFont typeface="Arial"/>
              <a:buChar char="•"/>
              <a:tabLst>
                <a:tab pos="180975" algn="l"/>
              </a:tabLst>
            </a:pPr>
            <a:r>
              <a:rPr sz="2400" spc="-11" dirty="0">
                <a:latin typeface="Carlito"/>
                <a:cs typeface="Carlito"/>
              </a:rPr>
              <a:t>Avoiding </a:t>
            </a:r>
            <a:r>
              <a:rPr sz="2400" spc="-8" dirty="0">
                <a:latin typeface="Carlito"/>
                <a:cs typeface="Carlito"/>
              </a:rPr>
              <a:t>interface </a:t>
            </a:r>
            <a:r>
              <a:rPr sz="2400" spc="-4" dirty="0">
                <a:latin typeface="Carlito"/>
                <a:cs typeface="Carlito"/>
              </a:rPr>
              <a:t>mismatch </a:t>
            </a:r>
            <a:r>
              <a:rPr sz="2400" spc="-8" dirty="0">
                <a:latin typeface="Carlito"/>
                <a:cs typeface="Carlito"/>
              </a:rPr>
              <a:t>requires </a:t>
            </a:r>
            <a:r>
              <a:rPr sz="2400" spc="-4" dirty="0">
                <a:latin typeface="Carlito"/>
                <a:cs typeface="Carlito"/>
              </a:rPr>
              <a:t>that </a:t>
            </a:r>
            <a:r>
              <a:rPr sz="2400" spc="-11" dirty="0">
                <a:latin typeface="Carlito"/>
                <a:cs typeface="Carlito"/>
              </a:rPr>
              <a:t>any </a:t>
            </a:r>
            <a:r>
              <a:rPr sz="2400" spc="-4" dirty="0">
                <a:latin typeface="Carlito"/>
                <a:cs typeface="Carlito"/>
              </a:rPr>
              <a:t>client of </a:t>
            </a:r>
            <a:r>
              <a:rPr sz="2400" dirty="0">
                <a:latin typeface="Carlito"/>
                <a:cs typeface="Carlito"/>
              </a:rPr>
              <a:t>Service A </a:t>
            </a:r>
            <a:r>
              <a:rPr sz="2400" spc="-4" dirty="0">
                <a:latin typeface="Carlito"/>
                <a:cs typeface="Carlito"/>
              </a:rPr>
              <a:t>be </a:t>
            </a:r>
            <a:r>
              <a:rPr sz="2400" dirty="0">
                <a:latin typeface="Carlito"/>
                <a:cs typeface="Carlito"/>
              </a:rPr>
              <a:t>able</a:t>
            </a:r>
            <a:r>
              <a:rPr sz="2400" spc="4" dirty="0">
                <a:latin typeface="Carlito"/>
                <a:cs typeface="Carlito"/>
              </a:rPr>
              <a:t> </a:t>
            </a:r>
            <a:r>
              <a:rPr sz="2400" spc="-8" dirty="0">
                <a:latin typeface="Carlito"/>
                <a:cs typeface="Carlito"/>
              </a:rPr>
              <a:t>to</a:t>
            </a:r>
            <a:r>
              <a:rPr lang="en-US" sz="2400" spc="-8" dirty="0">
                <a:latin typeface="Carlito"/>
                <a:cs typeface="Carlito"/>
              </a:rPr>
              <a:t> </a:t>
            </a:r>
            <a:r>
              <a:rPr sz="2400" spc="-4" dirty="0">
                <a:latin typeface="Carlito"/>
                <a:cs typeface="Carlito"/>
              </a:rPr>
              <a:t>call </a:t>
            </a:r>
            <a:r>
              <a:rPr sz="2400" spc="4" dirty="0">
                <a:latin typeface="Carlito"/>
                <a:cs typeface="Carlito"/>
              </a:rPr>
              <a:t>Service </a:t>
            </a:r>
            <a:r>
              <a:rPr sz="2400" spc="-34" dirty="0">
                <a:latin typeface="Carlito"/>
                <a:cs typeface="Carlito"/>
              </a:rPr>
              <a:t>A’ </a:t>
            </a:r>
            <a:r>
              <a:rPr sz="2400" dirty="0">
                <a:latin typeface="Carlito"/>
                <a:cs typeface="Carlito"/>
              </a:rPr>
              <a:t>and </a:t>
            </a:r>
            <a:r>
              <a:rPr sz="2400" spc="-8" dirty="0">
                <a:latin typeface="Carlito"/>
                <a:cs typeface="Carlito"/>
              </a:rPr>
              <a:t>get </a:t>
            </a:r>
            <a:r>
              <a:rPr sz="2400" dirty="0">
                <a:latin typeface="Carlito"/>
                <a:cs typeface="Carlito"/>
              </a:rPr>
              <a:t>a </a:t>
            </a:r>
            <a:r>
              <a:rPr sz="2400" spc="-8" dirty="0">
                <a:latin typeface="Carlito"/>
                <a:cs typeface="Carlito"/>
              </a:rPr>
              <a:t>correct </a:t>
            </a:r>
            <a:r>
              <a:rPr sz="2400" spc="-4" dirty="0">
                <a:latin typeface="Carlito"/>
                <a:cs typeface="Carlito"/>
              </a:rPr>
              <a:t>response, </a:t>
            </a:r>
            <a:r>
              <a:rPr sz="2400" spc="-11" dirty="0">
                <a:latin typeface="Carlito"/>
                <a:cs typeface="Carlito"/>
              </a:rPr>
              <a:t>regardless </a:t>
            </a:r>
            <a:r>
              <a:rPr sz="2400" spc="-4" dirty="0">
                <a:latin typeface="Carlito"/>
                <a:cs typeface="Carlito"/>
              </a:rPr>
              <a:t>of </a:t>
            </a:r>
            <a:r>
              <a:rPr sz="2400" dirty="0">
                <a:latin typeface="Carlito"/>
                <a:cs typeface="Carlito"/>
              </a:rPr>
              <a:t>whether the  </a:t>
            </a:r>
            <a:r>
              <a:rPr sz="2400" spc="-4" dirty="0">
                <a:latin typeface="Carlito"/>
                <a:cs typeface="Carlito"/>
              </a:rPr>
              <a:t>request </a:t>
            </a:r>
            <a:r>
              <a:rPr sz="2400" dirty="0">
                <a:latin typeface="Carlito"/>
                <a:cs typeface="Carlito"/>
              </a:rPr>
              <a:t>is serviced </a:t>
            </a:r>
            <a:r>
              <a:rPr sz="2400" spc="-4" dirty="0">
                <a:latin typeface="Carlito"/>
                <a:cs typeface="Carlito"/>
              </a:rPr>
              <a:t>by </a:t>
            </a:r>
            <a:r>
              <a:rPr sz="2400" spc="4" dirty="0">
                <a:latin typeface="Carlito"/>
                <a:cs typeface="Carlito"/>
              </a:rPr>
              <a:t>Service </a:t>
            </a:r>
            <a:r>
              <a:rPr sz="2400" dirty="0">
                <a:latin typeface="Carlito"/>
                <a:cs typeface="Carlito"/>
              </a:rPr>
              <a:t>A </a:t>
            </a:r>
            <a:r>
              <a:rPr sz="2400" spc="-4" dirty="0">
                <a:latin typeface="Carlito"/>
                <a:cs typeface="Carlito"/>
              </a:rPr>
              <a:t>or </a:t>
            </a:r>
            <a:r>
              <a:rPr sz="2400" spc="4" dirty="0">
                <a:latin typeface="Carlito"/>
                <a:cs typeface="Carlito"/>
              </a:rPr>
              <a:t>Service</a:t>
            </a:r>
            <a:r>
              <a:rPr sz="2400" spc="-79" dirty="0">
                <a:latin typeface="Carlito"/>
                <a:cs typeface="Carlito"/>
              </a:rPr>
              <a:t> </a:t>
            </a:r>
            <a:r>
              <a:rPr sz="2400" spc="-86" dirty="0">
                <a:latin typeface="Carlito"/>
                <a:cs typeface="Carlito"/>
              </a:rPr>
              <a:t>A’.</a:t>
            </a:r>
            <a:endParaRPr sz="2400" dirty="0">
              <a:latin typeface="Carlito"/>
              <a:cs typeface="Carlito"/>
            </a:endParaRPr>
          </a:p>
          <a:p>
            <a:pPr marL="180975" indent="-171450">
              <a:spcBef>
                <a:spcPts val="281"/>
              </a:spcBef>
              <a:buFont typeface="Arial"/>
              <a:buChar char="•"/>
              <a:tabLst>
                <a:tab pos="180975" algn="l"/>
              </a:tabLst>
            </a:pPr>
            <a:r>
              <a:rPr sz="2400" dirty="0">
                <a:latin typeface="Carlito"/>
                <a:cs typeface="Carlito"/>
              </a:rPr>
              <a:t>Service A </a:t>
            </a:r>
            <a:r>
              <a:rPr sz="2400" spc="-8" dirty="0">
                <a:latin typeface="Carlito"/>
                <a:cs typeface="Carlito"/>
              </a:rPr>
              <a:t>must </a:t>
            </a:r>
            <a:r>
              <a:rPr sz="2400" spc="-4" dirty="0">
                <a:latin typeface="Carlito"/>
                <a:cs typeface="Carlito"/>
              </a:rPr>
              <a:t>handle </a:t>
            </a:r>
            <a:r>
              <a:rPr sz="2400" dirty="0">
                <a:latin typeface="Carlito"/>
                <a:cs typeface="Carlito"/>
              </a:rPr>
              <a:t>the</a:t>
            </a:r>
            <a:r>
              <a:rPr sz="2400" spc="-41" dirty="0">
                <a:latin typeface="Carlito"/>
                <a:cs typeface="Carlito"/>
              </a:rPr>
              <a:t> </a:t>
            </a:r>
            <a:r>
              <a:rPr sz="2400" spc="-4" dirty="0">
                <a:latin typeface="Carlito"/>
                <a:cs typeface="Carlito"/>
              </a:rPr>
              <a:t>cases</a:t>
            </a:r>
            <a:endParaRPr sz="2400" dirty="0">
              <a:latin typeface="Carlito"/>
              <a:cs typeface="Carlito"/>
            </a:endParaRPr>
          </a:p>
          <a:p>
            <a:pPr marL="523875" lvl="1" indent="-171926">
              <a:buFont typeface="Arial"/>
              <a:buChar char="•"/>
              <a:tabLst>
                <a:tab pos="523875" algn="l"/>
                <a:tab pos="524351" algn="l"/>
              </a:tabLst>
            </a:pPr>
            <a:r>
              <a:rPr sz="2400" spc="-8" dirty="0">
                <a:latin typeface="Carlito"/>
                <a:cs typeface="Carlito"/>
              </a:rPr>
              <a:t>Client </a:t>
            </a:r>
            <a:r>
              <a:rPr sz="2400" spc="-4" dirty="0">
                <a:latin typeface="Carlito"/>
                <a:cs typeface="Carlito"/>
              </a:rPr>
              <a:t>C assumes </a:t>
            </a:r>
            <a:r>
              <a:rPr sz="2400" spc="-8" dirty="0">
                <a:latin typeface="Carlito"/>
                <a:cs typeface="Carlito"/>
              </a:rPr>
              <a:t>that </a:t>
            </a:r>
            <a:r>
              <a:rPr sz="2400" dirty="0">
                <a:latin typeface="Carlito"/>
                <a:cs typeface="Carlito"/>
              </a:rPr>
              <a:t>Service </a:t>
            </a:r>
            <a:r>
              <a:rPr sz="2400" spc="-4" dirty="0">
                <a:latin typeface="Carlito"/>
                <a:cs typeface="Carlito"/>
              </a:rPr>
              <a:t>A </a:t>
            </a:r>
            <a:r>
              <a:rPr sz="2400" spc="-8" dirty="0">
                <a:latin typeface="Carlito"/>
                <a:cs typeface="Carlito"/>
              </a:rPr>
              <a:t>has been </a:t>
            </a:r>
            <a:r>
              <a:rPr sz="2400" spc="-11" dirty="0">
                <a:latin typeface="Carlito"/>
                <a:cs typeface="Carlito"/>
              </a:rPr>
              <a:t>upgraded </a:t>
            </a:r>
            <a:r>
              <a:rPr sz="2400" spc="-8" dirty="0">
                <a:latin typeface="Carlito"/>
                <a:cs typeface="Carlito"/>
              </a:rPr>
              <a:t>but </a:t>
            </a:r>
            <a:r>
              <a:rPr sz="2400" spc="-4" dirty="0">
                <a:latin typeface="Carlito"/>
                <a:cs typeface="Carlito"/>
              </a:rPr>
              <a:t>it </a:t>
            </a:r>
            <a:r>
              <a:rPr sz="2400" spc="-8" dirty="0">
                <a:latin typeface="Carlito"/>
                <a:cs typeface="Carlito"/>
              </a:rPr>
              <a:t>has</a:t>
            </a:r>
            <a:r>
              <a:rPr sz="2400" spc="75" dirty="0">
                <a:latin typeface="Carlito"/>
                <a:cs typeface="Carlito"/>
              </a:rPr>
              <a:t> </a:t>
            </a:r>
            <a:r>
              <a:rPr sz="2400" spc="-8" dirty="0">
                <a:latin typeface="Carlito"/>
                <a:cs typeface="Carlito"/>
              </a:rPr>
              <a:t>not,</a:t>
            </a:r>
            <a:endParaRPr sz="2400" dirty="0">
              <a:latin typeface="Carlito"/>
              <a:cs typeface="Carlito"/>
            </a:endParaRPr>
          </a:p>
          <a:p>
            <a:pPr marL="523875" lvl="1" indent="-171926">
              <a:buFont typeface="Arial"/>
              <a:buChar char="•"/>
              <a:tabLst>
                <a:tab pos="523875" algn="l"/>
                <a:tab pos="524351" algn="l"/>
              </a:tabLst>
            </a:pPr>
            <a:r>
              <a:rPr sz="2400" spc="-8" dirty="0">
                <a:latin typeface="Carlito"/>
                <a:cs typeface="Carlito"/>
              </a:rPr>
              <a:t>Client </a:t>
            </a:r>
            <a:r>
              <a:rPr sz="2400" spc="-4" dirty="0">
                <a:latin typeface="Carlito"/>
                <a:cs typeface="Carlito"/>
              </a:rPr>
              <a:t>C does not assume </a:t>
            </a:r>
            <a:r>
              <a:rPr sz="2400" dirty="0">
                <a:latin typeface="Carlito"/>
                <a:cs typeface="Carlito"/>
              </a:rPr>
              <a:t>Service </a:t>
            </a:r>
            <a:r>
              <a:rPr sz="2400" spc="-4" dirty="0">
                <a:latin typeface="Carlito"/>
                <a:cs typeface="Carlito"/>
              </a:rPr>
              <a:t>A has been </a:t>
            </a:r>
            <a:r>
              <a:rPr sz="2400" spc="-8" dirty="0">
                <a:latin typeface="Carlito"/>
                <a:cs typeface="Carlito"/>
              </a:rPr>
              <a:t>upgraded </a:t>
            </a:r>
            <a:r>
              <a:rPr sz="2400" spc="-4" dirty="0">
                <a:latin typeface="Carlito"/>
                <a:cs typeface="Carlito"/>
              </a:rPr>
              <a:t>with an </a:t>
            </a:r>
            <a:r>
              <a:rPr sz="2400" spc="-11" dirty="0">
                <a:latin typeface="Carlito"/>
                <a:cs typeface="Carlito"/>
              </a:rPr>
              <a:t>interface</a:t>
            </a:r>
            <a:r>
              <a:rPr sz="2400" spc="45" dirty="0">
                <a:latin typeface="Carlito"/>
                <a:cs typeface="Carlito"/>
              </a:rPr>
              <a:t> </a:t>
            </a:r>
            <a:r>
              <a:rPr sz="2400" spc="-8" dirty="0">
                <a:latin typeface="Carlito"/>
                <a:cs typeface="Carlito"/>
              </a:rPr>
              <a:t>change</a:t>
            </a:r>
            <a:r>
              <a:rPr sz="1650" spc="-8" dirty="0">
                <a:latin typeface="Carlito"/>
                <a:cs typeface="Carlito"/>
              </a:rPr>
              <a:t>.</a:t>
            </a:r>
            <a:endParaRPr sz="1650" dirty="0">
              <a:latin typeface="Carlito"/>
              <a:cs typeface="Carlito"/>
            </a:endParaRPr>
          </a:p>
        </p:txBody>
      </p:sp>
    </p:spTree>
    <p:extLst>
      <p:ext uri="{BB962C8B-B14F-4D97-AF65-F5344CB8AC3E}">
        <p14:creationId xmlns:p14="http://schemas.microsoft.com/office/powerpoint/2010/main" val="395187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95436" y="838200"/>
            <a:ext cx="5016055" cy="687207"/>
          </a:xfrm>
          <a:prstGeom prst="rect">
            <a:avLst/>
          </a:prstGeom>
        </p:spPr>
        <p:txBody>
          <a:bodyPr vert="horz" wrap="square" lIns="0" tIns="10001" rIns="0" bIns="0" numCol="1" rtlCol="0" anchor="ctr" anchorCtr="0" compatLnSpc="1">
            <a:prstTxWarp prst="textNoShape">
              <a:avLst/>
            </a:prstTxWarp>
            <a:spAutoFit/>
          </a:bodyPr>
          <a:lstStyle/>
          <a:p>
            <a:pPr marL="9525">
              <a:spcBef>
                <a:spcPts val="79"/>
              </a:spcBef>
            </a:pPr>
            <a:r>
              <a:rPr spc="-184" dirty="0"/>
              <a:t>Avoiding </a:t>
            </a:r>
            <a:r>
              <a:rPr spc="-176" dirty="0"/>
              <a:t>version</a:t>
            </a:r>
            <a:r>
              <a:rPr spc="-344" dirty="0"/>
              <a:t> </a:t>
            </a:r>
            <a:r>
              <a:rPr spc="-263" dirty="0"/>
              <a:t>skew</a:t>
            </a:r>
          </a:p>
        </p:txBody>
      </p:sp>
      <p:sp>
        <p:nvSpPr>
          <p:cNvPr id="3" name="object 3"/>
          <p:cNvSpPr txBox="1">
            <a:spLocks noGrp="1"/>
          </p:cNvSpPr>
          <p:nvPr>
            <p:ph type="body" idx="1"/>
          </p:nvPr>
        </p:nvSpPr>
        <p:spPr>
          <a:xfrm>
            <a:off x="514350" y="2343150"/>
            <a:ext cx="7105650" cy="2861970"/>
          </a:xfrm>
          <a:prstGeom prst="rect">
            <a:avLst/>
          </a:prstGeom>
        </p:spPr>
        <p:txBody>
          <a:bodyPr vert="horz" wrap="square" lIns="0" tIns="73819" rIns="0" bIns="0" numCol="1" rtlCol="0" anchor="t" anchorCtr="0" compatLnSpc="1">
            <a:prstTxWarp prst="textNoShape">
              <a:avLst/>
            </a:prstTxWarp>
            <a:spAutoFit/>
          </a:bodyPr>
          <a:lstStyle/>
          <a:p>
            <a:pPr marL="181928" indent="-171450">
              <a:spcBef>
                <a:spcPts val="581"/>
              </a:spcBef>
              <a:buFont typeface="Arial"/>
              <a:buChar char="•"/>
              <a:tabLst>
                <a:tab pos="182403" algn="l"/>
              </a:tabLst>
            </a:pPr>
            <a:r>
              <a:rPr lang="en-US" sz="2400" spc="-56" dirty="0"/>
              <a:t>Two techniques</a:t>
            </a:r>
          </a:p>
          <a:p>
            <a:pPr marL="581978" lvl="1" indent="-171450">
              <a:spcBef>
                <a:spcPts val="581"/>
              </a:spcBef>
              <a:buFont typeface="Arial"/>
              <a:buChar char="•"/>
              <a:tabLst>
                <a:tab pos="182403" algn="l"/>
              </a:tabLst>
            </a:pPr>
            <a:r>
              <a:rPr lang="en-US" sz="2400" spc="-56" dirty="0"/>
              <a:t>Tagging messages</a:t>
            </a:r>
          </a:p>
          <a:p>
            <a:pPr marL="581978" lvl="1" indent="-171450">
              <a:spcBef>
                <a:spcPts val="581"/>
              </a:spcBef>
              <a:buFont typeface="Arial"/>
              <a:buChar char="•"/>
              <a:tabLst>
                <a:tab pos="182403" algn="l"/>
              </a:tabLst>
            </a:pPr>
            <a:r>
              <a:rPr lang="en-US" sz="2400" spc="-56" dirty="0"/>
              <a:t>Feature toggles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D8BA5-B3E8-609C-EEB4-7E5EFD86A3A4}"/>
              </a:ext>
            </a:extLst>
          </p:cNvPr>
          <p:cNvSpPr>
            <a:spLocks noGrp="1"/>
          </p:cNvSpPr>
          <p:nvPr>
            <p:ph type="title"/>
          </p:nvPr>
        </p:nvSpPr>
        <p:spPr/>
        <p:txBody>
          <a:bodyPr/>
          <a:lstStyle/>
          <a:p>
            <a:r>
              <a:rPr lang="en-US" dirty="0"/>
              <a:t>Tagging messages</a:t>
            </a:r>
          </a:p>
        </p:txBody>
      </p:sp>
      <p:sp>
        <p:nvSpPr>
          <p:cNvPr id="3" name="Content Placeholder 2">
            <a:extLst>
              <a:ext uri="{FF2B5EF4-FFF2-40B4-BE49-F238E27FC236}">
                <a16:creationId xmlns:a16="http://schemas.microsoft.com/office/drawing/2014/main" id="{74910C58-BBF1-A144-8033-A684922FB771}"/>
              </a:ext>
            </a:extLst>
          </p:cNvPr>
          <p:cNvSpPr>
            <a:spLocks noGrp="1"/>
          </p:cNvSpPr>
          <p:nvPr>
            <p:ph idx="1"/>
          </p:nvPr>
        </p:nvSpPr>
        <p:spPr/>
        <p:txBody>
          <a:bodyPr/>
          <a:lstStyle/>
          <a:p>
            <a:pPr marL="181928" indent="-171450">
              <a:spcBef>
                <a:spcPts val="581"/>
              </a:spcBef>
              <a:buFont typeface="Arial"/>
              <a:buChar char="•"/>
              <a:tabLst>
                <a:tab pos="182403" algn="l"/>
              </a:tabLst>
            </a:pPr>
            <a:r>
              <a:rPr lang="en-US" sz="2400" spc="-56" dirty="0"/>
              <a:t>Tag </a:t>
            </a:r>
            <a:r>
              <a:rPr lang="en-US" sz="2400" spc="-8" dirty="0"/>
              <a:t>messages </a:t>
            </a:r>
            <a:r>
              <a:rPr lang="en-US" sz="2400" spc="-4" dirty="0"/>
              <a:t>with the </a:t>
            </a:r>
            <a:r>
              <a:rPr lang="en-US" sz="2400" spc="-11" dirty="0"/>
              <a:t>expected </a:t>
            </a:r>
            <a:r>
              <a:rPr lang="en-US" sz="2400" spc="-15" dirty="0"/>
              <a:t>version </a:t>
            </a:r>
            <a:r>
              <a:rPr lang="en-US" sz="2400" spc="-4" dirty="0"/>
              <a:t>of the</a:t>
            </a:r>
            <a:r>
              <a:rPr lang="en-US" sz="2400" spc="116" dirty="0"/>
              <a:t> </a:t>
            </a:r>
            <a:r>
              <a:rPr lang="en-US" sz="2400" spc="-11" dirty="0"/>
              <a:t>recipient.</a:t>
            </a:r>
          </a:p>
          <a:p>
            <a:pPr marL="181928" indent="-171450">
              <a:spcBef>
                <a:spcPts val="506"/>
              </a:spcBef>
              <a:buFont typeface="Arial"/>
              <a:buChar char="•"/>
              <a:tabLst>
                <a:tab pos="182403" algn="l"/>
              </a:tabLst>
            </a:pPr>
            <a:r>
              <a:rPr lang="en-US" sz="2400" spc="-4" dirty="0"/>
              <a:t>It is the </a:t>
            </a:r>
            <a:r>
              <a:rPr lang="en-US" sz="2400" spc="-8" dirty="0"/>
              <a:t>responsibility </a:t>
            </a:r>
            <a:r>
              <a:rPr lang="en-US" sz="2400" spc="-4" dirty="0"/>
              <a:t>of the </a:t>
            </a:r>
            <a:r>
              <a:rPr lang="en-US" sz="2400" spc="-8" dirty="0"/>
              <a:t>recipient </a:t>
            </a:r>
            <a:r>
              <a:rPr lang="en-US" sz="2400" spc="-11" dirty="0"/>
              <a:t>to </a:t>
            </a:r>
            <a:r>
              <a:rPr lang="en-US" sz="2400" spc="-8" dirty="0"/>
              <a:t>respond</a:t>
            </a:r>
            <a:r>
              <a:rPr lang="en-US" sz="2400" spc="169" dirty="0"/>
              <a:t> </a:t>
            </a:r>
            <a:r>
              <a:rPr lang="en-US" sz="2400" spc="-19" dirty="0"/>
              <a:t>appropriately.</a:t>
            </a:r>
          </a:p>
          <a:p>
            <a:pPr marL="181928" indent="-171450">
              <a:spcBef>
                <a:spcPts val="495"/>
              </a:spcBef>
              <a:buFont typeface="Arial"/>
              <a:buChar char="•"/>
              <a:tabLst>
                <a:tab pos="182403" algn="l"/>
              </a:tabLst>
            </a:pPr>
            <a:r>
              <a:rPr lang="en-US" sz="2400" spc="-4" dirty="0"/>
              <a:t>If Service </a:t>
            </a:r>
            <a:r>
              <a:rPr lang="en-US" sz="2400" spc="-41" dirty="0"/>
              <a:t>A’ </a:t>
            </a:r>
            <a:r>
              <a:rPr lang="en-US" sz="2400" spc="-8" dirty="0"/>
              <a:t>received </a:t>
            </a:r>
            <a:r>
              <a:rPr lang="en-US" sz="2400" spc="-4" dirty="0"/>
              <a:t>a message </a:t>
            </a:r>
            <a:r>
              <a:rPr lang="en-US" sz="2400" spc="-8" dirty="0"/>
              <a:t>tagged </a:t>
            </a:r>
            <a:r>
              <a:rPr lang="en-US" sz="2400" spc="-4" dirty="0"/>
              <a:t>with </a:t>
            </a:r>
            <a:r>
              <a:rPr lang="en-US" sz="2400" spc="8" dirty="0"/>
              <a:t>A, </a:t>
            </a:r>
            <a:r>
              <a:rPr lang="en-US" sz="2400" spc="-4" dirty="0"/>
              <a:t>it </a:t>
            </a:r>
            <a:r>
              <a:rPr lang="en-US" sz="2400" spc="-8" dirty="0"/>
              <a:t>should </a:t>
            </a:r>
            <a:r>
              <a:rPr lang="en-US" sz="2400" spc="-11" dirty="0"/>
              <a:t>interpret </a:t>
            </a:r>
            <a:r>
              <a:rPr lang="en-US" sz="2400" spc="-4" dirty="0"/>
              <a:t>it</a:t>
            </a:r>
            <a:r>
              <a:rPr lang="en-US" sz="2400" spc="210" dirty="0"/>
              <a:t> </a:t>
            </a:r>
            <a:r>
              <a:rPr lang="en-US" sz="2400" spc="-4" dirty="0"/>
              <a:t>as </a:t>
            </a:r>
            <a:r>
              <a:rPr lang="en-US" sz="2400" spc="-11" dirty="0"/>
              <a:t>conforming to </a:t>
            </a:r>
            <a:r>
              <a:rPr lang="en-US" sz="2400" spc="-4" dirty="0"/>
              <a:t>the </a:t>
            </a:r>
            <a:r>
              <a:rPr lang="en-US" sz="2400" spc="-11" dirty="0"/>
              <a:t>interface </a:t>
            </a:r>
            <a:r>
              <a:rPr lang="en-US" sz="2400" spc="-4" dirty="0"/>
              <a:t>of Service</a:t>
            </a:r>
            <a:r>
              <a:rPr lang="en-US" sz="2400" spc="64" dirty="0"/>
              <a:t> </a:t>
            </a:r>
            <a:r>
              <a:rPr lang="en-US" sz="2400" dirty="0"/>
              <a:t>A.</a:t>
            </a:r>
          </a:p>
        </p:txBody>
      </p:sp>
    </p:spTree>
    <p:extLst>
      <p:ext uri="{BB962C8B-B14F-4D97-AF65-F5344CB8AC3E}">
        <p14:creationId xmlns:p14="http://schemas.microsoft.com/office/powerpoint/2010/main" val="1603903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96426" y="930492"/>
            <a:ext cx="5368862" cy="687207"/>
          </a:xfrm>
          <a:prstGeom prst="rect">
            <a:avLst/>
          </a:prstGeom>
        </p:spPr>
        <p:txBody>
          <a:bodyPr vert="horz" wrap="square" lIns="0" tIns="10001" rIns="0" bIns="0" numCol="1" rtlCol="0" anchor="ctr" anchorCtr="0" compatLnSpc="1">
            <a:prstTxWarp prst="textNoShape">
              <a:avLst/>
            </a:prstTxWarp>
            <a:spAutoFit/>
          </a:bodyPr>
          <a:lstStyle/>
          <a:p>
            <a:pPr marL="9525">
              <a:spcBef>
                <a:spcPts val="79"/>
              </a:spcBef>
            </a:pPr>
            <a:r>
              <a:rPr spc="-135" dirty="0"/>
              <a:t>Interface</a:t>
            </a:r>
            <a:r>
              <a:rPr spc="-281" dirty="0"/>
              <a:t> </a:t>
            </a:r>
            <a:r>
              <a:rPr spc="-101" dirty="0"/>
              <a:t>compatibility</a:t>
            </a:r>
          </a:p>
        </p:txBody>
      </p:sp>
      <p:sp>
        <p:nvSpPr>
          <p:cNvPr id="3" name="object 3"/>
          <p:cNvSpPr txBox="1"/>
          <p:nvPr/>
        </p:nvSpPr>
        <p:spPr>
          <a:xfrm>
            <a:off x="533400" y="1799622"/>
            <a:ext cx="7583805" cy="4483439"/>
          </a:xfrm>
          <a:prstGeom prst="rect">
            <a:avLst/>
          </a:prstGeom>
        </p:spPr>
        <p:txBody>
          <a:bodyPr vert="horz" wrap="square" lIns="0" tIns="73819" rIns="0" bIns="0" rtlCol="0">
            <a:spAutoFit/>
          </a:bodyPr>
          <a:lstStyle/>
          <a:p>
            <a:pPr marL="180975" indent="-171450">
              <a:spcBef>
                <a:spcPts val="581"/>
              </a:spcBef>
              <a:buFont typeface="Arial"/>
              <a:buChar char="•"/>
              <a:tabLst>
                <a:tab pos="180975" algn="l"/>
              </a:tabLst>
            </a:pPr>
            <a:r>
              <a:rPr sz="2400" spc="-8" dirty="0">
                <a:latin typeface="Carlito"/>
                <a:cs typeface="Carlito"/>
              </a:rPr>
              <a:t>Backward compatibility </a:t>
            </a:r>
            <a:r>
              <a:rPr sz="2400" spc="-4" dirty="0">
                <a:latin typeface="Carlito"/>
                <a:cs typeface="Carlito"/>
              </a:rPr>
              <a:t>is </a:t>
            </a:r>
            <a:r>
              <a:rPr sz="2400" spc="-8" dirty="0">
                <a:latin typeface="Carlito"/>
                <a:cs typeface="Carlito"/>
              </a:rPr>
              <a:t>supporting </a:t>
            </a:r>
            <a:r>
              <a:rPr sz="2400" spc="-4" dirty="0">
                <a:latin typeface="Carlito"/>
                <a:cs typeface="Carlito"/>
              </a:rPr>
              <a:t>an </a:t>
            </a:r>
            <a:r>
              <a:rPr sz="2400" spc="-11" dirty="0">
                <a:latin typeface="Carlito"/>
                <a:cs typeface="Carlito"/>
              </a:rPr>
              <a:t>outdated</a:t>
            </a:r>
            <a:r>
              <a:rPr sz="2400" spc="124" dirty="0">
                <a:latin typeface="Carlito"/>
                <a:cs typeface="Carlito"/>
              </a:rPr>
              <a:t> </a:t>
            </a:r>
            <a:r>
              <a:rPr sz="2400" spc="-11" dirty="0">
                <a:latin typeface="Carlito"/>
                <a:cs typeface="Carlito"/>
              </a:rPr>
              <a:t>interface.</a:t>
            </a:r>
            <a:endParaRPr sz="2400" dirty="0">
              <a:latin typeface="Carlito"/>
              <a:cs typeface="Carlito"/>
            </a:endParaRPr>
          </a:p>
          <a:p>
            <a:pPr marL="180975" marR="321469" indent="-171450">
              <a:spcBef>
                <a:spcPts val="795"/>
              </a:spcBef>
              <a:buFont typeface="Arial"/>
              <a:buChar char="•"/>
              <a:tabLst>
                <a:tab pos="180975" algn="l"/>
              </a:tabLst>
            </a:pPr>
            <a:r>
              <a:rPr sz="2400" spc="-15" dirty="0">
                <a:latin typeface="Carlito"/>
                <a:cs typeface="Carlito"/>
              </a:rPr>
              <a:t>Forward </a:t>
            </a:r>
            <a:r>
              <a:rPr sz="2400" spc="-8" dirty="0">
                <a:latin typeface="Carlito"/>
                <a:cs typeface="Carlito"/>
              </a:rPr>
              <a:t>compatibility </a:t>
            </a:r>
            <a:r>
              <a:rPr sz="2400" spc="-4" dirty="0">
                <a:latin typeface="Carlito"/>
                <a:cs typeface="Carlito"/>
              </a:rPr>
              <a:t>is </a:t>
            </a:r>
            <a:r>
              <a:rPr sz="2400" spc="-8" dirty="0">
                <a:latin typeface="Carlito"/>
                <a:cs typeface="Carlito"/>
              </a:rPr>
              <a:t>being </a:t>
            </a:r>
            <a:r>
              <a:rPr sz="2400" spc="-11" dirty="0">
                <a:latin typeface="Carlito"/>
                <a:cs typeface="Carlito"/>
              </a:rPr>
              <a:t>graceful </a:t>
            </a:r>
            <a:r>
              <a:rPr sz="2400" spc="-4" dirty="0">
                <a:latin typeface="Carlito"/>
                <a:cs typeface="Carlito"/>
              </a:rPr>
              <a:t>when </a:t>
            </a:r>
            <a:r>
              <a:rPr sz="2400" spc="-8" dirty="0">
                <a:latin typeface="Carlito"/>
                <a:cs typeface="Carlito"/>
              </a:rPr>
              <a:t>receiving </a:t>
            </a:r>
            <a:r>
              <a:rPr sz="2400" spc="-4" dirty="0">
                <a:latin typeface="Carlito"/>
                <a:cs typeface="Carlito"/>
              </a:rPr>
              <a:t>a message  </a:t>
            </a:r>
            <a:r>
              <a:rPr sz="2400" spc="-8" dirty="0">
                <a:latin typeface="Carlito"/>
                <a:cs typeface="Carlito"/>
              </a:rPr>
              <a:t>tagged </a:t>
            </a:r>
            <a:r>
              <a:rPr sz="2400" spc="-4" dirty="0">
                <a:latin typeface="Carlito"/>
                <a:cs typeface="Carlito"/>
              </a:rPr>
              <a:t>with a </a:t>
            </a:r>
            <a:r>
              <a:rPr sz="2400" spc="-11" dirty="0">
                <a:latin typeface="Carlito"/>
                <a:cs typeface="Carlito"/>
              </a:rPr>
              <a:t>future interface</a:t>
            </a:r>
            <a:r>
              <a:rPr sz="2400" spc="53" dirty="0">
                <a:latin typeface="Carlito"/>
                <a:cs typeface="Carlito"/>
              </a:rPr>
              <a:t> </a:t>
            </a:r>
            <a:r>
              <a:rPr sz="2400" spc="-11" dirty="0">
                <a:latin typeface="Carlito"/>
                <a:cs typeface="Carlito"/>
              </a:rPr>
              <a:t>version.</a:t>
            </a:r>
            <a:endParaRPr sz="2400" dirty="0">
              <a:latin typeface="Carlito"/>
              <a:cs typeface="Carlito"/>
            </a:endParaRPr>
          </a:p>
          <a:p>
            <a:pPr marL="180975" marR="131921" indent="-171450">
              <a:spcBef>
                <a:spcPts val="746"/>
              </a:spcBef>
              <a:buFont typeface="Arial"/>
              <a:buChar char="•"/>
              <a:tabLst>
                <a:tab pos="180975" algn="l"/>
              </a:tabLst>
            </a:pPr>
            <a:r>
              <a:rPr sz="2400" spc="-4" dirty="0">
                <a:latin typeface="Carlito"/>
                <a:cs typeface="Carlito"/>
              </a:rPr>
              <a:t>The service </a:t>
            </a:r>
            <a:r>
              <a:rPr sz="2400" spc="-8" dirty="0">
                <a:latin typeface="Carlito"/>
                <a:cs typeface="Carlito"/>
              </a:rPr>
              <a:t>should respond </a:t>
            </a:r>
            <a:r>
              <a:rPr sz="2400" spc="-4" dirty="0">
                <a:latin typeface="Carlito"/>
                <a:cs typeface="Carlito"/>
              </a:rPr>
              <a:t>with an </a:t>
            </a:r>
            <a:r>
              <a:rPr sz="2400" spc="-11" dirty="0">
                <a:latin typeface="Carlito"/>
                <a:cs typeface="Carlito"/>
              </a:rPr>
              <a:t>error </a:t>
            </a:r>
            <a:r>
              <a:rPr sz="2400" spc="-8" dirty="0">
                <a:latin typeface="Carlito"/>
                <a:cs typeface="Carlito"/>
              </a:rPr>
              <a:t>message indicating that </a:t>
            </a:r>
            <a:r>
              <a:rPr sz="2400" spc="-4" dirty="0">
                <a:latin typeface="Carlito"/>
                <a:cs typeface="Carlito"/>
              </a:rPr>
              <a:t>it  </a:t>
            </a:r>
            <a:r>
              <a:rPr sz="2400" spc="-8" dirty="0">
                <a:latin typeface="Carlito"/>
                <a:cs typeface="Carlito"/>
              </a:rPr>
              <a:t>does not </a:t>
            </a:r>
            <a:r>
              <a:rPr sz="2400" spc="-15" dirty="0">
                <a:latin typeface="Carlito"/>
                <a:cs typeface="Carlito"/>
              </a:rPr>
              <a:t>recognize </a:t>
            </a:r>
            <a:r>
              <a:rPr sz="2400" spc="-4" dirty="0">
                <a:latin typeface="Carlito"/>
                <a:cs typeface="Carlito"/>
              </a:rPr>
              <a:t>calls </a:t>
            </a:r>
            <a:r>
              <a:rPr sz="2400" spc="-15" dirty="0">
                <a:latin typeface="Carlito"/>
                <a:cs typeface="Carlito"/>
              </a:rPr>
              <a:t>to </a:t>
            </a:r>
            <a:r>
              <a:rPr sz="2400" spc="-4" dirty="0">
                <a:latin typeface="Carlito"/>
                <a:cs typeface="Carlito"/>
              </a:rPr>
              <a:t>this</a:t>
            </a:r>
            <a:r>
              <a:rPr sz="2400" spc="83" dirty="0">
                <a:latin typeface="Carlito"/>
                <a:cs typeface="Carlito"/>
              </a:rPr>
              <a:t> </a:t>
            </a:r>
            <a:r>
              <a:rPr sz="2400" spc="-15" dirty="0">
                <a:latin typeface="Carlito"/>
                <a:cs typeface="Carlito"/>
              </a:rPr>
              <a:t>version</a:t>
            </a:r>
            <a:endParaRPr sz="2400" dirty="0">
              <a:latin typeface="Carlito"/>
              <a:cs typeface="Carlito"/>
            </a:endParaRPr>
          </a:p>
          <a:p>
            <a:pPr marL="180975" indent="-171450">
              <a:spcBef>
                <a:spcPts val="458"/>
              </a:spcBef>
              <a:buFont typeface="Arial"/>
              <a:buChar char="•"/>
              <a:tabLst>
                <a:tab pos="180975" algn="l"/>
              </a:tabLst>
            </a:pPr>
            <a:r>
              <a:rPr sz="2400" spc="-4" dirty="0">
                <a:latin typeface="Carlito"/>
                <a:cs typeface="Carlito"/>
              </a:rPr>
              <a:t>The </a:t>
            </a:r>
            <a:r>
              <a:rPr sz="2400" spc="-8" dirty="0">
                <a:latin typeface="Carlito"/>
                <a:cs typeface="Carlito"/>
              </a:rPr>
              <a:t>client </a:t>
            </a:r>
            <a:r>
              <a:rPr sz="2400" spc="-4" dirty="0">
                <a:latin typeface="Carlito"/>
                <a:cs typeface="Carlito"/>
              </a:rPr>
              <a:t>then </a:t>
            </a:r>
            <a:r>
              <a:rPr sz="2400" spc="-11" dirty="0">
                <a:latin typeface="Carlito"/>
                <a:cs typeface="Carlito"/>
              </a:rPr>
              <a:t>must </a:t>
            </a:r>
            <a:r>
              <a:rPr sz="2400" spc="-4" dirty="0">
                <a:latin typeface="Carlito"/>
                <a:cs typeface="Carlito"/>
              </a:rPr>
              <a:t>be able </a:t>
            </a:r>
            <a:r>
              <a:rPr sz="2400" spc="-11" dirty="0">
                <a:latin typeface="Carlito"/>
                <a:cs typeface="Carlito"/>
              </a:rPr>
              <a:t>to </a:t>
            </a:r>
            <a:r>
              <a:rPr sz="2400" spc="-8" dirty="0">
                <a:latin typeface="Carlito"/>
                <a:cs typeface="Carlito"/>
              </a:rPr>
              <a:t>handle </a:t>
            </a:r>
            <a:r>
              <a:rPr sz="2400" spc="-4" dirty="0">
                <a:latin typeface="Carlito"/>
                <a:cs typeface="Carlito"/>
              </a:rPr>
              <a:t>such an </a:t>
            </a:r>
            <a:r>
              <a:rPr sz="2400" spc="-11" dirty="0">
                <a:latin typeface="Carlito"/>
                <a:cs typeface="Carlito"/>
              </a:rPr>
              <a:t>error</a:t>
            </a:r>
            <a:r>
              <a:rPr sz="2400" spc="172" dirty="0">
                <a:latin typeface="Carlito"/>
                <a:cs typeface="Carlito"/>
              </a:rPr>
              <a:t> </a:t>
            </a:r>
            <a:r>
              <a:rPr sz="2400" spc="-4" dirty="0">
                <a:latin typeface="Carlito"/>
                <a:cs typeface="Carlito"/>
              </a:rPr>
              <a:t>message.</a:t>
            </a:r>
            <a:endParaRPr sz="2400" dirty="0">
              <a:latin typeface="Carlito"/>
              <a:cs typeface="Carlito"/>
            </a:endParaRPr>
          </a:p>
          <a:p>
            <a:pPr marL="523875" marR="3810" lvl="1" indent="-171450">
              <a:spcBef>
                <a:spcPts val="431"/>
              </a:spcBef>
              <a:buFont typeface="Arial"/>
              <a:buChar char="•"/>
              <a:tabLst>
                <a:tab pos="524351" algn="l"/>
              </a:tabLst>
            </a:pPr>
            <a:r>
              <a:rPr sz="2400" spc="-4" dirty="0">
                <a:latin typeface="Carlito"/>
                <a:cs typeface="Carlito"/>
              </a:rPr>
              <a:t>The client </a:t>
            </a:r>
            <a:r>
              <a:rPr sz="2400" spc="-8" dirty="0">
                <a:latin typeface="Carlito"/>
                <a:cs typeface="Carlito"/>
              </a:rPr>
              <a:t>can </a:t>
            </a:r>
            <a:r>
              <a:rPr sz="2400" dirty="0">
                <a:latin typeface="Carlito"/>
                <a:cs typeface="Carlito"/>
              </a:rPr>
              <a:t>try </a:t>
            </a:r>
            <a:r>
              <a:rPr sz="2400" spc="-8" dirty="0">
                <a:latin typeface="Carlito"/>
                <a:cs typeface="Carlito"/>
              </a:rPr>
              <a:t>again </a:t>
            </a:r>
            <a:r>
              <a:rPr sz="2400" spc="-4" dirty="0">
                <a:latin typeface="Carlito"/>
                <a:cs typeface="Carlito"/>
              </a:rPr>
              <a:t>hoping </a:t>
            </a:r>
            <a:r>
              <a:rPr sz="2400" spc="-11" dirty="0">
                <a:latin typeface="Carlito"/>
                <a:cs typeface="Carlito"/>
              </a:rPr>
              <a:t>to </a:t>
            </a:r>
            <a:r>
              <a:rPr sz="2400" spc="-4" dirty="0">
                <a:latin typeface="Carlito"/>
                <a:cs typeface="Carlito"/>
              </a:rPr>
              <a:t>be </a:t>
            </a:r>
            <a:r>
              <a:rPr sz="2400" spc="-11" dirty="0">
                <a:latin typeface="Carlito"/>
                <a:cs typeface="Carlito"/>
              </a:rPr>
              <a:t>routed to </a:t>
            </a:r>
            <a:r>
              <a:rPr sz="2400" dirty="0">
                <a:latin typeface="Carlito"/>
                <a:cs typeface="Carlito"/>
              </a:rPr>
              <a:t>an </a:t>
            </a:r>
            <a:r>
              <a:rPr sz="2400" spc="-8" dirty="0">
                <a:latin typeface="Carlito"/>
                <a:cs typeface="Carlito"/>
              </a:rPr>
              <a:t>instance that </a:t>
            </a:r>
            <a:r>
              <a:rPr sz="2400" spc="-4" dirty="0">
                <a:latin typeface="Carlito"/>
                <a:cs typeface="Carlito"/>
              </a:rPr>
              <a:t>supports </a:t>
            </a:r>
            <a:r>
              <a:rPr sz="2400" dirty="0">
                <a:latin typeface="Carlito"/>
                <a:cs typeface="Carlito"/>
              </a:rPr>
              <a:t>the  </a:t>
            </a:r>
            <a:r>
              <a:rPr sz="2400" spc="-11" dirty="0">
                <a:latin typeface="Carlito"/>
                <a:cs typeface="Carlito"/>
              </a:rPr>
              <a:t>version </a:t>
            </a:r>
            <a:r>
              <a:rPr sz="2400" dirty="0">
                <a:latin typeface="Carlito"/>
                <a:cs typeface="Carlito"/>
              </a:rPr>
              <a:t>it</a:t>
            </a:r>
            <a:r>
              <a:rPr sz="2400" spc="-8" dirty="0">
                <a:latin typeface="Carlito"/>
                <a:cs typeface="Carlito"/>
              </a:rPr>
              <a:t> expects</a:t>
            </a:r>
            <a:endParaRPr sz="2400" dirty="0">
              <a:latin typeface="Carlito"/>
              <a:cs typeface="Carlito"/>
            </a:endParaRPr>
          </a:p>
          <a:p>
            <a:pPr marL="575310" lvl="1" indent="-223361">
              <a:spcBef>
                <a:spcPts val="135"/>
              </a:spcBef>
              <a:buFont typeface="Arial"/>
              <a:buChar char="•"/>
              <a:tabLst>
                <a:tab pos="575310" algn="l"/>
                <a:tab pos="575786" algn="l"/>
              </a:tabLst>
            </a:pPr>
            <a:r>
              <a:rPr sz="2400" spc="-11" dirty="0">
                <a:latin typeface="Carlito"/>
                <a:cs typeface="Carlito"/>
              </a:rPr>
              <a:t>fall </a:t>
            </a:r>
            <a:r>
              <a:rPr sz="2400" spc="-4" dirty="0">
                <a:latin typeface="Carlito"/>
                <a:cs typeface="Carlito"/>
              </a:rPr>
              <a:t>back </a:t>
            </a:r>
            <a:r>
              <a:rPr sz="2400" spc="-11" dirty="0">
                <a:latin typeface="Carlito"/>
                <a:cs typeface="Carlito"/>
              </a:rPr>
              <a:t>to </a:t>
            </a:r>
            <a:r>
              <a:rPr sz="2400" dirty="0">
                <a:latin typeface="Carlito"/>
                <a:cs typeface="Carlito"/>
              </a:rPr>
              <a:t>a </a:t>
            </a:r>
            <a:r>
              <a:rPr sz="2400" spc="-15" dirty="0">
                <a:latin typeface="Carlito"/>
                <a:cs typeface="Carlito"/>
              </a:rPr>
              <a:t>different </a:t>
            </a:r>
            <a:r>
              <a:rPr sz="2400" spc="-4" dirty="0">
                <a:latin typeface="Carlito"/>
                <a:cs typeface="Carlito"/>
              </a:rPr>
              <a:t>method of achieving </a:t>
            </a:r>
            <a:r>
              <a:rPr sz="2400" dirty="0">
                <a:latin typeface="Carlito"/>
                <a:cs typeface="Carlito"/>
              </a:rPr>
              <a:t>its</a:t>
            </a:r>
            <a:r>
              <a:rPr sz="2400" spc="-8" dirty="0">
                <a:latin typeface="Carlito"/>
                <a:cs typeface="Carlito"/>
              </a:rPr>
              <a:t> goal,</a:t>
            </a:r>
            <a:endParaRPr sz="2400" dirty="0">
              <a:latin typeface="Carlito"/>
              <a:cs typeface="Carlito"/>
            </a:endParaRPr>
          </a:p>
          <a:p>
            <a:pPr marL="523875" lvl="1" indent="-171926">
              <a:spcBef>
                <a:spcPts val="153"/>
              </a:spcBef>
              <a:buFont typeface="Arial"/>
              <a:buChar char="•"/>
              <a:tabLst>
                <a:tab pos="524351" algn="l"/>
              </a:tabLst>
            </a:pPr>
            <a:r>
              <a:rPr sz="2400" spc="-4" dirty="0">
                <a:latin typeface="Carlito"/>
                <a:cs typeface="Carlito"/>
              </a:rPr>
              <a:t>report </a:t>
            </a:r>
            <a:r>
              <a:rPr sz="2400" spc="-11" dirty="0">
                <a:latin typeface="Carlito"/>
                <a:cs typeface="Carlito"/>
              </a:rPr>
              <a:t>failure to </a:t>
            </a:r>
            <a:r>
              <a:rPr sz="2400" dirty="0">
                <a:latin typeface="Carlito"/>
                <a:cs typeface="Carlito"/>
              </a:rPr>
              <a:t>its</a:t>
            </a:r>
            <a:r>
              <a:rPr sz="2400" spc="-4" dirty="0">
                <a:latin typeface="Carlito"/>
                <a:cs typeface="Carlito"/>
              </a:rPr>
              <a:t> </a:t>
            </a:r>
            <a:r>
              <a:rPr sz="2400" spc="-38" dirty="0">
                <a:latin typeface="Carlito"/>
                <a:cs typeface="Carlito"/>
              </a:rPr>
              <a:t>invoker.</a:t>
            </a:r>
            <a:endParaRPr sz="2400" dirty="0">
              <a:latin typeface="Carlito"/>
              <a:cs typeface="Carl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00D5E-AE3B-F6B7-6B27-929318ADC4D4}"/>
              </a:ext>
            </a:extLst>
          </p:cNvPr>
          <p:cNvSpPr>
            <a:spLocks noGrp="1"/>
          </p:cNvSpPr>
          <p:nvPr>
            <p:ph type="title"/>
          </p:nvPr>
        </p:nvSpPr>
        <p:spPr/>
        <p:txBody>
          <a:bodyPr/>
          <a:lstStyle/>
          <a:p>
            <a:r>
              <a:rPr lang="en-US" dirty="0"/>
              <a:t>Feature toggles</a:t>
            </a:r>
          </a:p>
        </p:txBody>
      </p:sp>
      <p:sp>
        <p:nvSpPr>
          <p:cNvPr id="3" name="Content Placeholder 2">
            <a:extLst>
              <a:ext uri="{FF2B5EF4-FFF2-40B4-BE49-F238E27FC236}">
                <a16:creationId xmlns:a16="http://schemas.microsoft.com/office/drawing/2014/main" id="{3CAF82F6-D5D3-0050-31B0-8B2E6CA1077D}"/>
              </a:ext>
            </a:extLst>
          </p:cNvPr>
          <p:cNvSpPr>
            <a:spLocks noGrp="1"/>
          </p:cNvSpPr>
          <p:nvPr>
            <p:ph idx="1"/>
          </p:nvPr>
        </p:nvSpPr>
        <p:spPr/>
        <p:txBody>
          <a:bodyPr/>
          <a:lstStyle/>
          <a:p>
            <a:r>
              <a:rPr lang="en-US" sz="2400" b="0" dirty="0"/>
              <a:t>Feature toggles </a:t>
            </a:r>
            <a:r>
              <a:rPr lang="en-US" sz="2400" b="0" dirty="0">
                <a:solidFill>
                  <a:schemeClr val="tx1"/>
                </a:solidFill>
                <a:effectLst/>
                <a:latin typeface="+mn-lt"/>
                <a:ea typeface="+mn-ea"/>
                <a:cs typeface="+mn-cs"/>
              </a:rPr>
              <a:t>are a mechanism to allow different versions of the same service to be simultaneously active. </a:t>
            </a:r>
          </a:p>
          <a:p>
            <a:r>
              <a:rPr lang="en-US" sz="2400" b="0" dirty="0">
                <a:solidFill>
                  <a:schemeClr val="tx1"/>
                </a:solidFill>
                <a:effectLst/>
                <a:latin typeface="+mn-lt"/>
                <a:ea typeface="+mn-ea"/>
                <a:cs typeface="+mn-cs"/>
              </a:rPr>
              <a:t>Feature toggles are “if” statements that make the new code for a service version conditional so that the new code executes only when the feature toggle is on. If the feature toggle is off, then the old code of the microservice is executed. </a:t>
            </a:r>
          </a:p>
          <a:p>
            <a:r>
              <a:rPr lang="en-US" sz="2400" dirty="0"/>
              <a:t>Feature toggles should be removed from the code when no longer needed.</a:t>
            </a:r>
            <a:endParaRPr lang="en-US" sz="2400" b="0" dirty="0">
              <a:solidFill>
                <a:schemeClr val="tx1"/>
              </a:solidFill>
              <a:effectLst/>
              <a:latin typeface="+mn-lt"/>
              <a:ea typeface="+mn-ea"/>
              <a:cs typeface="+mn-cs"/>
            </a:endParaRPr>
          </a:p>
        </p:txBody>
      </p:sp>
    </p:spTree>
    <p:extLst>
      <p:ext uri="{BB962C8B-B14F-4D97-AF65-F5344CB8AC3E}">
        <p14:creationId xmlns:p14="http://schemas.microsoft.com/office/powerpoint/2010/main" val="39413254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900237" y="1257300"/>
            <a:ext cx="5778104" cy="715566"/>
          </a:xfrm>
        </p:spPr>
        <p:txBody>
          <a:bodyPr/>
          <a:lstStyle/>
          <a:p>
            <a:r>
              <a:rPr lang="en-AU" altLang="en-US" sz="2700" dirty="0"/>
              <a:t>Achieving Backwards Compatibility </a:t>
            </a:r>
          </a:p>
        </p:txBody>
      </p:sp>
      <p:sp>
        <p:nvSpPr>
          <p:cNvPr id="11267" name="Content Placeholder 2"/>
          <p:cNvSpPr>
            <a:spLocks noGrp="1"/>
          </p:cNvSpPr>
          <p:nvPr>
            <p:ph idx="1"/>
          </p:nvPr>
        </p:nvSpPr>
        <p:spPr>
          <a:xfrm>
            <a:off x="1943101" y="2187121"/>
            <a:ext cx="5778103" cy="1641872"/>
          </a:xfrm>
        </p:spPr>
        <p:txBody>
          <a:bodyPr/>
          <a:lstStyle/>
          <a:p>
            <a:pPr marL="257175" indent="-257175">
              <a:buFontTx/>
              <a:buChar char="•"/>
            </a:pPr>
            <a:r>
              <a:rPr lang="en-AU" altLang="en-US" sz="1800" dirty="0">
                <a:ea typeface="ＭＳ Ｐゴシック" panose="020B0600070205080204" pitchFamily="34" charset="-128"/>
              </a:rPr>
              <a:t>Backward compatibility is achieved using </a:t>
            </a:r>
            <a:r>
              <a:rPr lang="en-AU" altLang="en-US" sz="1800" dirty="0"/>
              <a:t>a translation layer</a:t>
            </a:r>
          </a:p>
        </p:txBody>
      </p:sp>
      <p:grpSp>
        <p:nvGrpSpPr>
          <p:cNvPr id="2" name="Group 1">
            <a:extLst>
              <a:ext uri="{FF2B5EF4-FFF2-40B4-BE49-F238E27FC236}">
                <a16:creationId xmlns:a16="http://schemas.microsoft.com/office/drawing/2014/main" id="{0D19B34B-BC86-3232-9FB9-87F674617536}"/>
              </a:ext>
            </a:extLst>
          </p:cNvPr>
          <p:cNvGrpSpPr/>
          <p:nvPr/>
        </p:nvGrpSpPr>
        <p:grpSpPr>
          <a:xfrm>
            <a:off x="2087167" y="2980196"/>
            <a:ext cx="4485083" cy="2206896"/>
            <a:chOff x="2782889" y="2830594"/>
            <a:chExt cx="5980111" cy="2942528"/>
          </a:xfrm>
        </p:grpSpPr>
        <p:sp>
          <p:nvSpPr>
            <p:cNvPr id="5" name="Rectangle 4"/>
            <p:cNvSpPr/>
            <p:nvPr/>
          </p:nvSpPr>
          <p:spPr bwMode="auto">
            <a:xfrm>
              <a:off x="2782889" y="3694814"/>
              <a:ext cx="5617011" cy="504128"/>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AU" sz="1500" dirty="0">
                  <a:solidFill>
                    <a:schemeClr val="tx1"/>
                  </a:solidFill>
                </a:rPr>
                <a:t>External APIs for current and previous version</a:t>
              </a:r>
            </a:p>
          </p:txBody>
        </p:sp>
        <p:sp>
          <p:nvSpPr>
            <p:cNvPr id="6" name="Rectangle 5"/>
            <p:cNvSpPr/>
            <p:nvPr/>
          </p:nvSpPr>
          <p:spPr bwMode="auto">
            <a:xfrm>
              <a:off x="2942413" y="4631051"/>
              <a:ext cx="5617011" cy="252064"/>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AU" sz="1500" dirty="0">
                  <a:solidFill>
                    <a:schemeClr val="tx1"/>
                  </a:solidFill>
                </a:rPr>
                <a:t>Translation to internal APIs for current version</a:t>
              </a:r>
            </a:p>
          </p:txBody>
        </p:sp>
        <p:sp>
          <p:nvSpPr>
            <p:cNvPr id="7" name="Rectangle 6"/>
            <p:cNvSpPr/>
            <p:nvPr/>
          </p:nvSpPr>
          <p:spPr bwMode="auto">
            <a:xfrm>
              <a:off x="3079324" y="2830594"/>
              <a:ext cx="1071810" cy="504128"/>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AU" sz="1500" dirty="0">
                  <a:solidFill>
                    <a:schemeClr val="tx1"/>
                  </a:solidFill>
                </a:rPr>
                <a:t>Client</a:t>
              </a:r>
            </a:p>
          </p:txBody>
        </p:sp>
        <p:sp>
          <p:nvSpPr>
            <p:cNvPr id="10" name="Rectangle 9"/>
            <p:cNvSpPr/>
            <p:nvPr/>
          </p:nvSpPr>
          <p:spPr bwMode="auto">
            <a:xfrm>
              <a:off x="6743601" y="2830594"/>
              <a:ext cx="1071810" cy="504128"/>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AU" sz="1500" dirty="0">
                  <a:solidFill>
                    <a:schemeClr val="tx1"/>
                  </a:solidFill>
                </a:rPr>
                <a:t>Client</a:t>
              </a:r>
            </a:p>
          </p:txBody>
        </p:sp>
        <p:cxnSp>
          <p:nvCxnSpPr>
            <p:cNvPr id="13" name="Straight Arrow Connector 12"/>
            <p:cNvCxnSpPr/>
            <p:nvPr/>
          </p:nvCxnSpPr>
          <p:spPr bwMode="auto">
            <a:xfrm>
              <a:off x="3790950" y="3335420"/>
              <a:ext cx="0" cy="358775"/>
            </a:xfrm>
            <a:prstGeom prst="straightConnector1">
              <a:avLst/>
            </a:prstGeom>
            <a:ln>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bwMode="auto">
            <a:xfrm>
              <a:off x="3943351" y="3360820"/>
              <a:ext cx="423863" cy="333375"/>
            </a:xfrm>
            <a:prstGeom prst="straightConnector1">
              <a:avLst/>
            </a:prstGeom>
            <a:ln>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bwMode="auto">
            <a:xfrm flipH="1">
              <a:off x="6599239" y="3335420"/>
              <a:ext cx="504825" cy="385763"/>
            </a:xfrm>
            <a:prstGeom prst="straightConnector1">
              <a:avLst/>
            </a:prstGeom>
            <a:ln>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bwMode="auto">
            <a:xfrm>
              <a:off x="7391401" y="3360820"/>
              <a:ext cx="288925" cy="333375"/>
            </a:xfrm>
            <a:prstGeom prst="straightConnector1">
              <a:avLst/>
            </a:prstGeom>
            <a:ln>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20" name="Oval 19"/>
            <p:cNvSpPr/>
            <p:nvPr/>
          </p:nvSpPr>
          <p:spPr bwMode="auto">
            <a:xfrm>
              <a:off x="4583213" y="3118667"/>
              <a:ext cx="216039" cy="126032"/>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AU" sz="1500"/>
            </a:p>
          </p:txBody>
        </p:sp>
        <p:sp>
          <p:nvSpPr>
            <p:cNvPr id="21" name="Oval 20"/>
            <p:cNvSpPr/>
            <p:nvPr/>
          </p:nvSpPr>
          <p:spPr bwMode="auto">
            <a:xfrm>
              <a:off x="5087304" y="3118667"/>
              <a:ext cx="216039" cy="126032"/>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AU" sz="1500"/>
            </a:p>
          </p:txBody>
        </p:sp>
        <p:sp>
          <p:nvSpPr>
            <p:cNvPr id="22" name="Oval 21"/>
            <p:cNvSpPr/>
            <p:nvPr/>
          </p:nvSpPr>
          <p:spPr bwMode="auto">
            <a:xfrm>
              <a:off x="5591395" y="3118667"/>
              <a:ext cx="216039" cy="126032"/>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AU" sz="1500"/>
            </a:p>
          </p:txBody>
        </p:sp>
        <p:sp>
          <p:nvSpPr>
            <p:cNvPr id="23" name="Oval 22"/>
            <p:cNvSpPr/>
            <p:nvPr/>
          </p:nvSpPr>
          <p:spPr bwMode="auto">
            <a:xfrm>
              <a:off x="6095485" y="3118667"/>
              <a:ext cx="216039" cy="126032"/>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AU" sz="1500"/>
            </a:p>
          </p:txBody>
        </p:sp>
        <p:cxnSp>
          <p:nvCxnSpPr>
            <p:cNvPr id="24" name="Straight Arrow Connector 23"/>
            <p:cNvCxnSpPr/>
            <p:nvPr/>
          </p:nvCxnSpPr>
          <p:spPr bwMode="auto">
            <a:xfrm>
              <a:off x="4367213" y="4199019"/>
              <a:ext cx="0" cy="431800"/>
            </a:xfrm>
            <a:prstGeom prst="straightConnector1">
              <a:avLst/>
            </a:prstGeom>
            <a:ln>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bwMode="auto">
            <a:xfrm>
              <a:off x="3575050" y="4199019"/>
              <a:ext cx="0" cy="431800"/>
            </a:xfrm>
            <a:prstGeom prst="straightConnector1">
              <a:avLst/>
            </a:prstGeom>
            <a:ln>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bwMode="auto">
            <a:xfrm>
              <a:off x="7607300" y="4199019"/>
              <a:ext cx="0" cy="431800"/>
            </a:xfrm>
            <a:prstGeom prst="straightConnector1">
              <a:avLst/>
            </a:prstGeom>
            <a:ln>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bwMode="auto">
            <a:xfrm>
              <a:off x="6815138" y="4199019"/>
              <a:ext cx="0" cy="431800"/>
            </a:xfrm>
            <a:prstGeom prst="straightConnector1">
              <a:avLst/>
            </a:prstGeom>
            <a:ln>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bwMode="auto">
            <a:xfrm>
              <a:off x="3943350" y="4892757"/>
              <a:ext cx="0" cy="360362"/>
            </a:xfrm>
            <a:prstGeom prst="straightConnector1">
              <a:avLst/>
            </a:prstGeom>
            <a:ln>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bwMode="auto">
            <a:xfrm>
              <a:off x="4095751" y="4919745"/>
              <a:ext cx="423863" cy="333375"/>
            </a:xfrm>
            <a:prstGeom prst="straightConnector1">
              <a:avLst/>
            </a:prstGeom>
            <a:ln>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bwMode="auto">
            <a:xfrm flipH="1">
              <a:off x="6751639" y="4892757"/>
              <a:ext cx="504825" cy="385762"/>
            </a:xfrm>
            <a:prstGeom prst="straightConnector1">
              <a:avLst/>
            </a:prstGeom>
            <a:ln>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bwMode="auto">
            <a:xfrm>
              <a:off x="7543801" y="4919745"/>
              <a:ext cx="288925" cy="333375"/>
            </a:xfrm>
            <a:prstGeom prst="straightConnector1">
              <a:avLst/>
            </a:prstGeom>
            <a:ln>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Rectangle 32"/>
            <p:cNvSpPr/>
            <p:nvPr/>
          </p:nvSpPr>
          <p:spPr bwMode="auto">
            <a:xfrm>
              <a:off x="3151337" y="5268994"/>
              <a:ext cx="5611663" cy="504128"/>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AU" sz="1500" dirty="0">
                  <a:solidFill>
                    <a:schemeClr val="tx1"/>
                  </a:solidFill>
                </a:rPr>
                <a:t>Internal APIs (changes require changes to translation layer but do not propagate further)</a:t>
              </a:r>
            </a:p>
          </p:txBody>
        </p:sp>
      </p:grpSp>
    </p:spTree>
    <p:extLst>
      <p:ext uri="{BB962C8B-B14F-4D97-AF65-F5344CB8AC3E}">
        <p14:creationId xmlns:p14="http://schemas.microsoft.com/office/powerpoint/2010/main" val="3524341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EC1F9-6D5C-BBA8-5EBC-DEE34D6FB038}"/>
              </a:ext>
            </a:extLst>
          </p:cNvPr>
          <p:cNvSpPr>
            <a:spLocks noGrp="1"/>
          </p:cNvSpPr>
          <p:nvPr>
            <p:ph type="title"/>
          </p:nvPr>
        </p:nvSpPr>
        <p:spPr/>
        <p:txBody>
          <a:bodyPr/>
          <a:lstStyle/>
          <a:p>
            <a:r>
              <a:rPr lang="en-US" dirty="0"/>
              <a:t>Using feature toggles</a:t>
            </a:r>
          </a:p>
        </p:txBody>
      </p:sp>
      <p:sp>
        <p:nvSpPr>
          <p:cNvPr id="3" name="Content Placeholder 2">
            <a:extLst>
              <a:ext uri="{FF2B5EF4-FFF2-40B4-BE49-F238E27FC236}">
                <a16:creationId xmlns:a16="http://schemas.microsoft.com/office/drawing/2014/main" id="{15B9F99C-E670-5799-99A0-3E7FD0CC6C14}"/>
              </a:ext>
            </a:extLst>
          </p:cNvPr>
          <p:cNvSpPr>
            <a:spLocks noGrp="1"/>
          </p:cNvSpPr>
          <p:nvPr>
            <p:ph idx="1"/>
          </p:nvPr>
        </p:nvSpPr>
        <p:spPr/>
        <p:txBody>
          <a:bodyPr/>
          <a:lstStyle/>
          <a:p>
            <a:pPr lvl="0"/>
            <a:r>
              <a:rPr lang="en-US" sz="2400" dirty="0">
                <a:solidFill>
                  <a:schemeClr val="tx1"/>
                </a:solidFill>
                <a:effectLst/>
              </a:rPr>
              <a:t>Write new code for Service A’ under control of a feature toggle.</a:t>
            </a:r>
          </a:p>
          <a:p>
            <a:pPr lvl="0"/>
            <a:r>
              <a:rPr lang="en-US" sz="2400" dirty="0">
                <a:solidFill>
                  <a:schemeClr val="tx1"/>
                </a:solidFill>
                <a:effectLst/>
              </a:rPr>
              <a:t>Install N instances of Service A’ using either the Blue/Green or the Rolling Upgrade approach. When a new instance is installed, begin sending requests to it without introducing any version skew, as the new code is toggled off.</a:t>
            </a:r>
          </a:p>
          <a:p>
            <a:r>
              <a:rPr lang="en-US" sz="2400" dirty="0">
                <a:solidFill>
                  <a:schemeClr val="tx1"/>
                </a:solidFill>
                <a:effectLst/>
              </a:rPr>
              <a:t>When all instances of Service A are running Service A’, activate the new code using the feature toggle. Use a distributed coordination service to ensure that all instances are turned on simultaneously</a:t>
            </a:r>
            <a:endParaRPr lang="en-US" sz="2400" dirty="0"/>
          </a:p>
        </p:txBody>
      </p:sp>
    </p:spTree>
    <p:extLst>
      <p:ext uri="{BB962C8B-B14F-4D97-AF65-F5344CB8AC3E}">
        <p14:creationId xmlns:p14="http://schemas.microsoft.com/office/powerpoint/2010/main" val="33693578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685800"/>
            <a:ext cx="6238209" cy="1004153"/>
          </a:xfrm>
          <a:prstGeom prst="rect">
            <a:avLst/>
          </a:prstGeom>
        </p:spPr>
        <p:txBody>
          <a:bodyPr vert="horz" wrap="square" lIns="0" tIns="67151" rIns="0" bIns="0" numCol="1" rtlCol="0" anchor="ctr" anchorCtr="0" compatLnSpc="1">
            <a:prstTxWarp prst="textNoShape">
              <a:avLst/>
            </a:prstTxWarp>
            <a:spAutoFit/>
          </a:bodyPr>
          <a:lstStyle/>
          <a:p>
            <a:pPr marL="1292066" marR="3810" indent="-1283017">
              <a:lnSpc>
                <a:spcPts val="3563"/>
              </a:lnSpc>
              <a:spcBef>
                <a:spcPts val="529"/>
              </a:spcBef>
            </a:pPr>
            <a:r>
              <a:rPr spc="-341" dirty="0"/>
              <a:t>A </a:t>
            </a:r>
            <a:r>
              <a:rPr spc="-83" dirty="0"/>
              <a:t>different </a:t>
            </a:r>
            <a:r>
              <a:rPr spc="-188" dirty="0"/>
              <a:t>approach </a:t>
            </a:r>
            <a:r>
              <a:rPr spc="4" dirty="0"/>
              <a:t>to</a:t>
            </a:r>
            <a:r>
              <a:rPr spc="-304" dirty="0"/>
              <a:t> </a:t>
            </a:r>
            <a:r>
              <a:rPr spc="-124" dirty="0"/>
              <a:t>interface  </a:t>
            </a:r>
            <a:r>
              <a:rPr spc="-176" dirty="0"/>
              <a:t>mismatch</a:t>
            </a:r>
          </a:p>
        </p:txBody>
      </p:sp>
      <p:sp>
        <p:nvSpPr>
          <p:cNvPr id="3" name="object 3"/>
          <p:cNvSpPr txBox="1"/>
          <p:nvPr/>
        </p:nvSpPr>
        <p:spPr>
          <a:xfrm>
            <a:off x="687704" y="2202142"/>
            <a:ext cx="3494723" cy="4277869"/>
          </a:xfrm>
          <a:prstGeom prst="rect">
            <a:avLst/>
          </a:prstGeom>
        </p:spPr>
        <p:txBody>
          <a:bodyPr vert="horz" wrap="square" lIns="0" tIns="41433" rIns="0" bIns="0" rtlCol="0">
            <a:spAutoFit/>
          </a:bodyPr>
          <a:lstStyle/>
          <a:p>
            <a:pPr marL="180975" marR="447675" indent="-171450">
              <a:lnSpc>
                <a:spcPct val="90000"/>
              </a:lnSpc>
              <a:spcBef>
                <a:spcPts val="326"/>
              </a:spcBef>
              <a:buFont typeface="Arial"/>
              <a:buChar char="•"/>
              <a:tabLst>
                <a:tab pos="180975" algn="l"/>
              </a:tabLst>
            </a:pPr>
            <a:r>
              <a:rPr sz="2400" spc="-8" dirty="0">
                <a:latin typeface="Carlito"/>
                <a:cs typeface="Carlito"/>
              </a:rPr>
              <a:t>Extending </a:t>
            </a:r>
            <a:r>
              <a:rPr sz="2400" spc="-4" dirty="0">
                <a:latin typeface="Carlito"/>
                <a:cs typeface="Carlito"/>
              </a:rPr>
              <a:t>an </a:t>
            </a:r>
            <a:r>
              <a:rPr sz="2400" spc="-15" dirty="0">
                <a:latin typeface="Carlito"/>
                <a:cs typeface="Carlito"/>
              </a:rPr>
              <a:t>interface </a:t>
            </a:r>
            <a:r>
              <a:rPr sz="2400" spc="-8" dirty="0">
                <a:latin typeface="Carlito"/>
                <a:cs typeface="Carlito"/>
              </a:rPr>
              <a:t>can  </a:t>
            </a:r>
            <a:r>
              <a:rPr sz="2400" spc="-4" dirty="0">
                <a:latin typeface="Carlito"/>
                <a:cs typeface="Carlito"/>
              </a:rPr>
              <a:t>also be </a:t>
            </a:r>
            <a:r>
              <a:rPr sz="2400" spc="-8" dirty="0">
                <a:latin typeface="Carlito"/>
                <a:cs typeface="Carlito"/>
              </a:rPr>
              <a:t>used </a:t>
            </a:r>
            <a:r>
              <a:rPr sz="2400" spc="-11" dirty="0">
                <a:latin typeface="Carlito"/>
                <a:cs typeface="Carlito"/>
              </a:rPr>
              <a:t>to </a:t>
            </a:r>
            <a:r>
              <a:rPr sz="2400" spc="-4" dirty="0">
                <a:latin typeface="Carlito"/>
                <a:cs typeface="Carlito"/>
              </a:rPr>
              <a:t>manage  </a:t>
            </a:r>
            <a:r>
              <a:rPr sz="2400" spc="-11" dirty="0">
                <a:latin typeface="Carlito"/>
                <a:cs typeface="Carlito"/>
              </a:rPr>
              <a:t>interface</a:t>
            </a:r>
            <a:r>
              <a:rPr sz="2400" spc="-8" dirty="0">
                <a:latin typeface="Carlito"/>
                <a:cs typeface="Carlito"/>
              </a:rPr>
              <a:t> mismatch.</a:t>
            </a:r>
            <a:endParaRPr sz="2400" dirty="0">
              <a:latin typeface="Carlito"/>
              <a:cs typeface="Carlito"/>
            </a:endParaRPr>
          </a:p>
          <a:p>
            <a:pPr marL="180975" marR="3810" indent="-171450" algn="just">
              <a:lnSpc>
                <a:spcPct val="90000"/>
              </a:lnSpc>
              <a:spcBef>
                <a:spcPts val="754"/>
              </a:spcBef>
              <a:buFont typeface="Arial"/>
              <a:buChar char="•"/>
              <a:tabLst>
                <a:tab pos="180975" algn="l"/>
              </a:tabLst>
            </a:pPr>
            <a:r>
              <a:rPr sz="2400" spc="-8" dirty="0">
                <a:latin typeface="Carlito"/>
                <a:cs typeface="Carlito"/>
              </a:rPr>
              <a:t>fields </a:t>
            </a:r>
            <a:r>
              <a:rPr sz="2400" spc="-4" dirty="0">
                <a:latin typeface="Carlito"/>
                <a:cs typeface="Carlito"/>
              </a:rPr>
              <a:t>in an </a:t>
            </a:r>
            <a:r>
              <a:rPr sz="2400" spc="-11" dirty="0">
                <a:latin typeface="Carlito"/>
                <a:cs typeface="Carlito"/>
              </a:rPr>
              <a:t>interface </a:t>
            </a:r>
            <a:r>
              <a:rPr sz="2400" spc="-8" dirty="0">
                <a:latin typeface="Carlito"/>
                <a:cs typeface="Carlito"/>
              </a:rPr>
              <a:t>extension  </a:t>
            </a:r>
            <a:r>
              <a:rPr sz="2400" spc="-19" dirty="0">
                <a:latin typeface="Carlito"/>
                <a:cs typeface="Carlito"/>
              </a:rPr>
              <a:t>have different </a:t>
            </a:r>
            <a:r>
              <a:rPr sz="2400" spc="-8" dirty="0">
                <a:latin typeface="Carlito"/>
                <a:cs typeface="Carlito"/>
              </a:rPr>
              <a:t>names </a:t>
            </a:r>
            <a:r>
              <a:rPr sz="2400" spc="-4" dirty="0">
                <a:latin typeface="Carlito"/>
                <a:cs typeface="Carlito"/>
              </a:rPr>
              <a:t>than the  </a:t>
            </a:r>
            <a:r>
              <a:rPr sz="2400" spc="-8" dirty="0">
                <a:latin typeface="Carlito"/>
                <a:cs typeface="Carlito"/>
              </a:rPr>
              <a:t>fields </a:t>
            </a:r>
            <a:r>
              <a:rPr sz="2400" spc="-4" dirty="0">
                <a:latin typeface="Carlito"/>
                <a:cs typeface="Carlito"/>
              </a:rPr>
              <a:t>in the original</a:t>
            </a:r>
            <a:r>
              <a:rPr sz="2400" spc="26" dirty="0">
                <a:latin typeface="Carlito"/>
                <a:cs typeface="Carlito"/>
              </a:rPr>
              <a:t> </a:t>
            </a:r>
            <a:r>
              <a:rPr sz="2400" spc="-11" dirty="0">
                <a:latin typeface="Carlito"/>
                <a:cs typeface="Carlito"/>
              </a:rPr>
              <a:t>interface.</a:t>
            </a:r>
            <a:endParaRPr sz="2400" dirty="0">
              <a:latin typeface="Carlito"/>
              <a:cs typeface="Carlito"/>
            </a:endParaRPr>
          </a:p>
          <a:p>
            <a:pPr marL="180975" marR="386715" indent="-171450" algn="just">
              <a:lnSpc>
                <a:spcPct val="90000"/>
              </a:lnSpc>
              <a:spcBef>
                <a:spcPts val="746"/>
              </a:spcBef>
              <a:buFont typeface="Arial"/>
              <a:buChar char="•"/>
              <a:tabLst>
                <a:tab pos="180975" algn="l"/>
              </a:tabLst>
            </a:pPr>
            <a:r>
              <a:rPr sz="2400" b="1" dirty="0">
                <a:latin typeface="Carlito"/>
                <a:cs typeface="Carlito"/>
              </a:rPr>
              <a:t>(</a:t>
            </a:r>
            <a:r>
              <a:rPr sz="2400" dirty="0">
                <a:latin typeface="Carlito"/>
                <a:cs typeface="Carlito"/>
              </a:rPr>
              <a:t>a) </a:t>
            </a:r>
            <a:r>
              <a:rPr sz="2400" spc="-11" dirty="0">
                <a:latin typeface="Carlito"/>
                <a:cs typeface="Carlito"/>
              </a:rPr>
              <a:t>shows </a:t>
            </a:r>
            <a:r>
              <a:rPr sz="2400" spc="-8" dirty="0">
                <a:latin typeface="Carlito"/>
                <a:cs typeface="Carlito"/>
              </a:rPr>
              <a:t>original </a:t>
            </a:r>
            <a:r>
              <a:rPr sz="2400" spc="-15" dirty="0">
                <a:latin typeface="Carlito"/>
                <a:cs typeface="Carlito"/>
              </a:rPr>
              <a:t>interface  </a:t>
            </a:r>
            <a:r>
              <a:rPr sz="2400" spc="-4" dirty="0">
                <a:latin typeface="Carlito"/>
                <a:cs typeface="Carlito"/>
              </a:rPr>
              <a:t>and (b) </a:t>
            </a:r>
            <a:r>
              <a:rPr sz="2400" spc="-11" dirty="0">
                <a:latin typeface="Carlito"/>
                <a:cs typeface="Carlito"/>
              </a:rPr>
              <a:t>shows </a:t>
            </a:r>
            <a:r>
              <a:rPr sz="2400" spc="-4" dirty="0">
                <a:latin typeface="Carlito"/>
                <a:cs typeface="Carlito"/>
              </a:rPr>
              <a:t>an </a:t>
            </a:r>
            <a:r>
              <a:rPr sz="2400" spc="-8" dirty="0">
                <a:latin typeface="Carlito"/>
                <a:cs typeface="Carlito"/>
              </a:rPr>
              <a:t>extended  </a:t>
            </a:r>
            <a:r>
              <a:rPr sz="2400" spc="-11" dirty="0">
                <a:latin typeface="Carlito"/>
                <a:cs typeface="Carlito"/>
              </a:rPr>
              <a:t>interface</a:t>
            </a:r>
            <a:endParaRPr sz="2400" dirty="0">
              <a:latin typeface="Carlito"/>
              <a:cs typeface="Carlito"/>
            </a:endParaRPr>
          </a:p>
          <a:p>
            <a:pPr marL="9525">
              <a:spcBef>
                <a:spcPts val="495"/>
              </a:spcBef>
            </a:pPr>
            <a:r>
              <a:rPr sz="2100" spc="-4" dirty="0">
                <a:latin typeface="Arial"/>
                <a:cs typeface="Arial"/>
              </a:rPr>
              <a:t>•</a:t>
            </a:r>
            <a:endParaRPr sz="2100" dirty="0">
              <a:latin typeface="Arial"/>
              <a:cs typeface="Arial"/>
            </a:endParaRPr>
          </a:p>
        </p:txBody>
      </p:sp>
      <p:sp>
        <p:nvSpPr>
          <p:cNvPr id="4" name="object 4"/>
          <p:cNvSpPr/>
          <p:nvPr/>
        </p:nvSpPr>
        <p:spPr>
          <a:xfrm>
            <a:off x="4343400" y="2317926"/>
            <a:ext cx="4368546" cy="3107437"/>
          </a:xfrm>
          <a:prstGeom prst="rect">
            <a:avLst/>
          </a:prstGeom>
          <a:blipFill>
            <a:blip r:embed="rId2" cstate="print"/>
            <a:stretch>
              <a:fillRect/>
            </a:stretch>
          </a:blipFill>
        </p:spPr>
        <p:txBody>
          <a:bodyPr wrap="square" lIns="0" tIns="0" rIns="0" bIns="0" rtlCol="0"/>
          <a:lstStyle/>
          <a:p>
            <a:endParaRPr sz="255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35929" y="840138"/>
            <a:ext cx="6472142" cy="687207"/>
          </a:xfrm>
          <a:prstGeom prst="rect">
            <a:avLst/>
          </a:prstGeom>
        </p:spPr>
        <p:txBody>
          <a:bodyPr vert="horz" wrap="square" lIns="0" tIns="10001" rIns="0" bIns="0" numCol="1" rtlCol="0" anchor="ctr" anchorCtr="0" compatLnSpc="1">
            <a:prstTxWarp prst="textNoShape">
              <a:avLst/>
            </a:prstTxWarp>
            <a:spAutoFit/>
          </a:bodyPr>
          <a:lstStyle/>
          <a:p>
            <a:pPr marL="9525">
              <a:spcBef>
                <a:spcPts val="79"/>
              </a:spcBef>
            </a:pPr>
            <a:r>
              <a:rPr spc="-251" dirty="0"/>
              <a:t>Database schema</a:t>
            </a:r>
            <a:r>
              <a:rPr spc="-278" dirty="0"/>
              <a:t> </a:t>
            </a:r>
            <a:r>
              <a:rPr spc="-109" dirty="0"/>
              <a:t>evolution</a:t>
            </a:r>
          </a:p>
        </p:txBody>
      </p:sp>
      <p:sp>
        <p:nvSpPr>
          <p:cNvPr id="3" name="object 3"/>
          <p:cNvSpPr txBox="1"/>
          <p:nvPr/>
        </p:nvSpPr>
        <p:spPr>
          <a:xfrm>
            <a:off x="533400" y="1828800"/>
            <a:ext cx="8382000" cy="3118803"/>
          </a:xfrm>
          <a:prstGeom prst="rect">
            <a:avLst/>
          </a:prstGeom>
        </p:spPr>
        <p:txBody>
          <a:bodyPr vert="horz" wrap="square" lIns="0" tIns="99060" rIns="0" bIns="0" rtlCol="0">
            <a:spAutoFit/>
          </a:bodyPr>
          <a:lstStyle/>
          <a:p>
            <a:pPr marL="180975" marR="3810" indent="-171450">
              <a:spcBef>
                <a:spcPts val="780"/>
              </a:spcBef>
              <a:buFont typeface="Arial"/>
              <a:buChar char="•"/>
              <a:tabLst>
                <a:tab pos="180975" algn="l"/>
              </a:tabLst>
            </a:pPr>
            <a:r>
              <a:rPr sz="2400" dirty="0">
                <a:latin typeface="Carlito"/>
                <a:cs typeface="Carlito"/>
              </a:rPr>
              <a:t>All </a:t>
            </a:r>
            <a:r>
              <a:rPr sz="2400" spc="-8" dirty="0">
                <a:latin typeface="Carlito"/>
                <a:cs typeface="Carlito"/>
              </a:rPr>
              <a:t>writers </a:t>
            </a:r>
            <a:r>
              <a:rPr sz="2400" dirty="0">
                <a:latin typeface="Carlito"/>
                <a:cs typeface="Carlito"/>
              </a:rPr>
              <a:t>and all </a:t>
            </a:r>
            <a:r>
              <a:rPr sz="2400" spc="-8" dirty="0">
                <a:latin typeface="Carlito"/>
                <a:cs typeface="Carlito"/>
              </a:rPr>
              <a:t>readers </a:t>
            </a:r>
            <a:r>
              <a:rPr sz="2400" spc="-4" dirty="0">
                <a:latin typeface="Carlito"/>
                <a:cs typeface="Carlito"/>
              </a:rPr>
              <a:t>must </a:t>
            </a:r>
            <a:r>
              <a:rPr sz="2400" spc="-8" dirty="0">
                <a:latin typeface="Carlito"/>
                <a:cs typeface="Carlito"/>
              </a:rPr>
              <a:t>agree </a:t>
            </a:r>
            <a:r>
              <a:rPr sz="2400" dirty="0">
                <a:latin typeface="Carlito"/>
                <a:cs typeface="Carlito"/>
              </a:rPr>
              <a:t>on the schema whether the </a:t>
            </a:r>
            <a:r>
              <a:rPr sz="2400" spc="-4" dirty="0">
                <a:latin typeface="Carlito"/>
                <a:cs typeface="Carlito"/>
              </a:rPr>
              <a:t>schema  </a:t>
            </a:r>
            <a:r>
              <a:rPr sz="2400" dirty="0">
                <a:latin typeface="Carlito"/>
                <a:cs typeface="Carlito"/>
              </a:rPr>
              <a:t>is </a:t>
            </a:r>
            <a:r>
              <a:rPr sz="2400" spc="-8" dirty="0">
                <a:latin typeface="Carlito"/>
                <a:cs typeface="Carlito"/>
              </a:rPr>
              <a:t>explicit </a:t>
            </a:r>
            <a:r>
              <a:rPr sz="2400" dirty="0">
                <a:latin typeface="Carlito"/>
                <a:cs typeface="Carlito"/>
              </a:rPr>
              <a:t>(e.g. </a:t>
            </a:r>
            <a:r>
              <a:rPr sz="2400" spc="-4" dirty="0">
                <a:latin typeface="Carlito"/>
                <a:cs typeface="Carlito"/>
              </a:rPr>
              <a:t>relational) </a:t>
            </a:r>
            <a:r>
              <a:rPr sz="2400" spc="-8" dirty="0">
                <a:latin typeface="Carlito"/>
                <a:cs typeface="Carlito"/>
              </a:rPr>
              <a:t>or </a:t>
            </a:r>
            <a:r>
              <a:rPr sz="2400" dirty="0">
                <a:latin typeface="Carlito"/>
                <a:cs typeface="Carlito"/>
              </a:rPr>
              <a:t>implicit (e.g. </a:t>
            </a:r>
            <a:r>
              <a:rPr sz="2400" spc="-53" dirty="0">
                <a:latin typeface="Carlito"/>
                <a:cs typeface="Carlito"/>
              </a:rPr>
              <a:t>key,</a:t>
            </a:r>
            <a:r>
              <a:rPr sz="2400" spc="-4" dirty="0">
                <a:latin typeface="Carlito"/>
                <a:cs typeface="Carlito"/>
              </a:rPr>
              <a:t> value)</a:t>
            </a:r>
            <a:endParaRPr sz="2400" dirty="0">
              <a:latin typeface="Carlito"/>
              <a:cs typeface="Carlito"/>
            </a:endParaRPr>
          </a:p>
          <a:p>
            <a:pPr marL="180975" indent="-171450">
              <a:spcBef>
                <a:spcPts val="45"/>
              </a:spcBef>
              <a:buFont typeface="Arial"/>
              <a:buChar char="•"/>
              <a:tabLst>
                <a:tab pos="180975" algn="l"/>
              </a:tabLst>
            </a:pPr>
            <a:r>
              <a:rPr sz="2400" spc="-19" dirty="0">
                <a:latin typeface="Carlito"/>
                <a:cs typeface="Carlito"/>
              </a:rPr>
              <a:t>Well </a:t>
            </a:r>
            <a:r>
              <a:rPr sz="2400" spc="-4" dirty="0">
                <a:latin typeface="Carlito"/>
                <a:cs typeface="Carlito"/>
              </a:rPr>
              <a:t>known </a:t>
            </a:r>
            <a:r>
              <a:rPr sz="2400" dirty="0">
                <a:latin typeface="Carlito"/>
                <a:cs typeface="Carlito"/>
              </a:rPr>
              <a:t>and </a:t>
            </a:r>
            <a:r>
              <a:rPr sz="2400" spc="-8" dirty="0">
                <a:latin typeface="Carlito"/>
                <a:cs typeface="Carlito"/>
              </a:rPr>
              <a:t>difficult</a:t>
            </a:r>
            <a:r>
              <a:rPr sz="2400" spc="-19" dirty="0">
                <a:latin typeface="Carlito"/>
                <a:cs typeface="Carlito"/>
              </a:rPr>
              <a:t> </a:t>
            </a:r>
            <a:r>
              <a:rPr sz="2400" spc="-8" dirty="0">
                <a:latin typeface="Carlito"/>
                <a:cs typeface="Carlito"/>
              </a:rPr>
              <a:t>problem,</a:t>
            </a:r>
            <a:endParaRPr sz="2400" dirty="0">
              <a:latin typeface="Carlito"/>
              <a:cs typeface="Carlito"/>
            </a:endParaRPr>
          </a:p>
          <a:p>
            <a:pPr marL="180975" indent="-171450">
              <a:spcBef>
                <a:spcPts val="45"/>
              </a:spcBef>
              <a:buFont typeface="Arial"/>
              <a:buChar char="•"/>
              <a:tabLst>
                <a:tab pos="180975" algn="l"/>
              </a:tabLst>
            </a:pPr>
            <a:r>
              <a:rPr sz="2400" dirty="0">
                <a:latin typeface="Carlito"/>
                <a:cs typeface="Carlito"/>
              </a:rPr>
              <a:t>One </a:t>
            </a:r>
            <a:r>
              <a:rPr sz="2400" spc="-4" dirty="0">
                <a:latin typeface="Carlito"/>
                <a:cs typeface="Carlito"/>
              </a:rPr>
              <a:t>approach </a:t>
            </a:r>
            <a:r>
              <a:rPr sz="2400" dirty="0">
                <a:latin typeface="Carlito"/>
                <a:cs typeface="Carlito"/>
              </a:rPr>
              <a:t>is </a:t>
            </a:r>
            <a:r>
              <a:rPr sz="2400" spc="-8" dirty="0">
                <a:latin typeface="Carlito"/>
                <a:cs typeface="Carlito"/>
              </a:rPr>
              <a:t>to treat </a:t>
            </a:r>
            <a:r>
              <a:rPr sz="2400" dirty="0">
                <a:latin typeface="Carlito"/>
                <a:cs typeface="Carlito"/>
              </a:rPr>
              <a:t>a schema as </a:t>
            </a:r>
            <a:r>
              <a:rPr sz="2400" spc="-11" dirty="0">
                <a:latin typeface="Carlito"/>
                <a:cs typeface="Carlito"/>
              </a:rPr>
              <a:t>you </a:t>
            </a:r>
            <a:r>
              <a:rPr sz="2400" spc="-8" dirty="0">
                <a:latin typeface="Carlito"/>
                <a:cs typeface="Carlito"/>
              </a:rPr>
              <a:t>treat </a:t>
            </a:r>
            <a:r>
              <a:rPr sz="2400" dirty="0">
                <a:latin typeface="Carlito"/>
                <a:cs typeface="Carlito"/>
              </a:rPr>
              <a:t>an </a:t>
            </a:r>
            <a:r>
              <a:rPr sz="2400" spc="-4" dirty="0">
                <a:latin typeface="Carlito"/>
                <a:cs typeface="Carlito"/>
              </a:rPr>
              <a:t>extended</a:t>
            </a:r>
            <a:r>
              <a:rPr sz="2400" spc="-41" dirty="0">
                <a:latin typeface="Carlito"/>
                <a:cs typeface="Carlito"/>
              </a:rPr>
              <a:t> </a:t>
            </a:r>
            <a:r>
              <a:rPr sz="2400" spc="-8" dirty="0">
                <a:latin typeface="Carlito"/>
                <a:cs typeface="Carlito"/>
              </a:rPr>
              <a:t>interface.</a:t>
            </a:r>
            <a:endParaRPr sz="2400" dirty="0">
              <a:latin typeface="Carlito"/>
              <a:cs typeface="Carlito"/>
            </a:endParaRPr>
          </a:p>
          <a:p>
            <a:pPr marL="523875" lvl="1" indent="-171926">
              <a:buFont typeface="Arial"/>
              <a:buChar char="•"/>
              <a:tabLst>
                <a:tab pos="523875" algn="l"/>
                <a:tab pos="524351" algn="l"/>
              </a:tabLst>
            </a:pPr>
            <a:r>
              <a:rPr sz="2400" spc="-4" dirty="0">
                <a:latin typeface="Carlito"/>
                <a:cs typeface="Carlito"/>
              </a:rPr>
              <a:t>The </a:t>
            </a:r>
            <a:r>
              <a:rPr sz="2400" spc="-8" dirty="0">
                <a:latin typeface="Carlito"/>
                <a:cs typeface="Carlito"/>
              </a:rPr>
              <a:t>schema </a:t>
            </a:r>
            <a:r>
              <a:rPr sz="2400" spc="-11" dirty="0">
                <a:latin typeface="Carlito"/>
                <a:cs typeface="Carlito"/>
              </a:rPr>
              <a:t>can </a:t>
            </a:r>
            <a:r>
              <a:rPr sz="2400" spc="-4" dirty="0">
                <a:latin typeface="Carlito"/>
                <a:cs typeface="Carlito"/>
              </a:rPr>
              <a:t>be </a:t>
            </a:r>
            <a:r>
              <a:rPr sz="2400" spc="-8" dirty="0">
                <a:latin typeface="Carlito"/>
                <a:cs typeface="Carlito"/>
              </a:rPr>
              <a:t>extended, </a:t>
            </a:r>
            <a:r>
              <a:rPr sz="2400" spc="-4" dirty="0">
                <a:latin typeface="Carlito"/>
                <a:cs typeface="Carlito"/>
              </a:rPr>
              <a:t>but </a:t>
            </a:r>
            <a:r>
              <a:rPr sz="2400" spc="-11" dirty="0">
                <a:latin typeface="Carlito"/>
                <a:cs typeface="Carlito"/>
              </a:rPr>
              <a:t>existing </a:t>
            </a:r>
            <a:r>
              <a:rPr sz="2400" spc="-15" dirty="0">
                <a:latin typeface="Carlito"/>
                <a:cs typeface="Carlito"/>
              </a:rPr>
              <a:t>data </a:t>
            </a:r>
            <a:r>
              <a:rPr sz="2400" spc="-8" dirty="0">
                <a:latin typeface="Carlito"/>
                <a:cs typeface="Carlito"/>
              </a:rPr>
              <a:t>remains</a:t>
            </a:r>
            <a:r>
              <a:rPr sz="2400" spc="79" dirty="0">
                <a:latin typeface="Carlito"/>
                <a:cs typeface="Carlito"/>
              </a:rPr>
              <a:t> </a:t>
            </a:r>
            <a:r>
              <a:rPr sz="2400" spc="-8" dirty="0">
                <a:latin typeface="Carlito"/>
                <a:cs typeface="Carlito"/>
              </a:rPr>
              <a:t>valid.</a:t>
            </a:r>
            <a:endParaRPr sz="2400" dirty="0">
              <a:latin typeface="Carlito"/>
              <a:cs typeface="Carlito"/>
            </a:endParaRPr>
          </a:p>
          <a:p>
            <a:pPr marL="523875" marR="372904" lvl="1" indent="-171450">
              <a:spcBef>
                <a:spcPts val="484"/>
              </a:spcBef>
              <a:buFont typeface="Arial"/>
              <a:buChar char="•"/>
              <a:tabLst>
                <a:tab pos="571976" algn="l"/>
                <a:tab pos="572453" algn="l"/>
              </a:tabLst>
            </a:pPr>
            <a:r>
              <a:rPr sz="2400" dirty="0"/>
              <a:t>	</a:t>
            </a:r>
            <a:r>
              <a:rPr sz="2400" spc="-15" dirty="0">
                <a:latin typeface="Carlito"/>
                <a:cs typeface="Carlito"/>
              </a:rPr>
              <a:t>Any </a:t>
            </a:r>
            <a:r>
              <a:rPr sz="2400" spc="-11" dirty="0">
                <a:latin typeface="Carlito"/>
                <a:cs typeface="Carlito"/>
              </a:rPr>
              <a:t>version </a:t>
            </a:r>
            <a:r>
              <a:rPr sz="2400" spc="-4" dirty="0">
                <a:latin typeface="Carlito"/>
                <a:cs typeface="Carlito"/>
              </a:rPr>
              <a:t>of a </a:t>
            </a:r>
            <a:r>
              <a:rPr sz="2400" dirty="0">
                <a:latin typeface="Carlito"/>
                <a:cs typeface="Carlito"/>
              </a:rPr>
              <a:t>service </a:t>
            </a:r>
            <a:r>
              <a:rPr sz="2400" spc="-4" dirty="0">
                <a:latin typeface="Carlito"/>
                <a:cs typeface="Carlito"/>
              </a:rPr>
              <a:t>will access </a:t>
            </a:r>
            <a:r>
              <a:rPr sz="2400" spc="-15" dirty="0">
                <a:latin typeface="Carlito"/>
                <a:cs typeface="Carlito"/>
              </a:rPr>
              <a:t>data </a:t>
            </a:r>
            <a:r>
              <a:rPr sz="2400" spc="-8" dirty="0">
                <a:latin typeface="Carlito"/>
                <a:cs typeface="Carlito"/>
              </a:rPr>
              <a:t>using field identifiers that </a:t>
            </a:r>
            <a:r>
              <a:rPr sz="2400" spc="-4" dirty="0">
                <a:latin typeface="Carlito"/>
                <a:cs typeface="Carlito"/>
              </a:rPr>
              <a:t>it </a:t>
            </a:r>
            <a:r>
              <a:rPr sz="2400" spc="-8" dirty="0">
                <a:latin typeface="Carlito"/>
                <a:cs typeface="Carlito"/>
              </a:rPr>
              <a:t>knows are  supported,</a:t>
            </a:r>
            <a:endParaRPr sz="2400" dirty="0">
              <a:latin typeface="Carlito"/>
              <a:cs typeface="Carli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BED3E-D4E7-CDAE-10FE-718585935227}"/>
              </a:ext>
            </a:extLst>
          </p:cNvPr>
          <p:cNvSpPr>
            <a:spLocks noGrp="1"/>
          </p:cNvSpPr>
          <p:nvPr>
            <p:ph type="title"/>
          </p:nvPr>
        </p:nvSpPr>
        <p:spPr/>
        <p:txBody>
          <a:bodyPr/>
          <a:lstStyle/>
          <a:p>
            <a:r>
              <a:rPr lang="en-US" dirty="0"/>
              <a:t>Tool</a:t>
            </a:r>
            <a:r>
              <a:rPr lang="en-US" baseline="0" dirty="0"/>
              <a:t> support for database evolution</a:t>
            </a:r>
            <a:endParaRPr lang="en-US" dirty="0"/>
          </a:p>
        </p:txBody>
      </p:sp>
      <p:sp>
        <p:nvSpPr>
          <p:cNvPr id="3" name="Content Placeholder 2">
            <a:extLst>
              <a:ext uri="{FF2B5EF4-FFF2-40B4-BE49-F238E27FC236}">
                <a16:creationId xmlns:a16="http://schemas.microsoft.com/office/drawing/2014/main" id="{936E82F8-24BD-6033-8076-4D031994566E}"/>
              </a:ext>
            </a:extLst>
          </p:cNvPr>
          <p:cNvSpPr>
            <a:spLocks noGrp="1"/>
          </p:cNvSpPr>
          <p:nvPr>
            <p:ph idx="1"/>
          </p:nvPr>
        </p:nvSpPr>
        <p:spPr/>
        <p:txBody>
          <a:bodyPr/>
          <a:lstStyle/>
          <a:p>
            <a:pPr marL="237173" indent="-228124">
              <a:buSzPct val="86666"/>
              <a:buFont typeface="Arial"/>
              <a:buChar char="•"/>
              <a:tabLst>
                <a:tab pos="236696" algn="l"/>
                <a:tab pos="237649" algn="l"/>
              </a:tabLst>
            </a:pPr>
            <a:r>
              <a:rPr lang="en-US" dirty="0">
                <a:latin typeface="Carlito"/>
                <a:cs typeface="Carlito"/>
              </a:rPr>
              <a:t>In </a:t>
            </a:r>
            <a:r>
              <a:rPr lang="en-US" spc="-4" dirty="0">
                <a:latin typeface="Carlito"/>
                <a:cs typeface="Carlito"/>
              </a:rPr>
              <a:t>some cases, </a:t>
            </a:r>
            <a:r>
              <a:rPr lang="en-US" spc="-11" dirty="0">
                <a:latin typeface="Carlito"/>
                <a:cs typeface="Carlito"/>
              </a:rPr>
              <a:t>you </a:t>
            </a:r>
            <a:r>
              <a:rPr lang="en-US" spc="-8" dirty="0">
                <a:latin typeface="Carlito"/>
                <a:cs typeface="Carlito"/>
              </a:rPr>
              <a:t>can use tools that </a:t>
            </a:r>
            <a:r>
              <a:rPr lang="en-US" spc="-15" dirty="0">
                <a:latin typeface="Carlito"/>
                <a:cs typeface="Carlito"/>
              </a:rPr>
              <a:t>convert data from</a:t>
            </a:r>
            <a:r>
              <a:rPr lang="en-US" spc="-4" dirty="0">
                <a:latin typeface="Carlito"/>
                <a:cs typeface="Carlito"/>
              </a:rPr>
              <a:t> one schema </a:t>
            </a:r>
            <a:r>
              <a:rPr lang="en-US" spc="-8" dirty="0">
                <a:latin typeface="Carlito"/>
                <a:cs typeface="Carlito"/>
              </a:rPr>
              <a:t>to </a:t>
            </a:r>
            <a:r>
              <a:rPr lang="en-US" dirty="0">
                <a:latin typeface="Carlito"/>
                <a:cs typeface="Carlito"/>
              </a:rPr>
              <a:t>another while </a:t>
            </a:r>
            <a:r>
              <a:rPr lang="en-US" spc="-8" dirty="0">
                <a:latin typeface="Carlito"/>
                <a:cs typeface="Carlito"/>
              </a:rPr>
              <a:t>leaving </a:t>
            </a:r>
            <a:r>
              <a:rPr lang="en-US" dirty="0">
                <a:latin typeface="Carlito"/>
                <a:cs typeface="Carlito"/>
              </a:rPr>
              <a:t>the </a:t>
            </a:r>
            <a:r>
              <a:rPr lang="en-US" spc="-8" dirty="0">
                <a:latin typeface="Carlito"/>
                <a:cs typeface="Carlito"/>
              </a:rPr>
              <a:t>database </a:t>
            </a:r>
            <a:r>
              <a:rPr lang="en-US" spc="-4" dirty="0">
                <a:latin typeface="Carlito"/>
                <a:cs typeface="Carlito"/>
              </a:rPr>
              <a:t>online.</a:t>
            </a:r>
            <a:r>
              <a:rPr lang="en-US" spc="-23" dirty="0">
                <a:latin typeface="Carlito"/>
                <a:cs typeface="Carlito"/>
              </a:rPr>
              <a:t> </a:t>
            </a:r>
          </a:p>
          <a:p>
            <a:pPr marL="237173" indent="-228124">
              <a:buSzPct val="86666"/>
              <a:buFont typeface="Arial"/>
              <a:buChar char="•"/>
              <a:tabLst>
                <a:tab pos="236696" algn="l"/>
                <a:tab pos="237649" algn="l"/>
              </a:tabLst>
            </a:pPr>
            <a:r>
              <a:rPr lang="en-US" spc="-4" dirty="0" err="1">
                <a:latin typeface="Carlito"/>
                <a:cs typeface="Carlito"/>
              </a:rPr>
              <a:t>Thisautomatic</a:t>
            </a:r>
            <a:r>
              <a:rPr lang="en-US" spc="-4" dirty="0">
                <a:latin typeface="Carlito"/>
                <a:cs typeface="Carlito"/>
              </a:rPr>
              <a:t> </a:t>
            </a:r>
            <a:r>
              <a:rPr lang="en-US" spc="-15" dirty="0">
                <a:latin typeface="Carlito"/>
                <a:cs typeface="Carlito"/>
              </a:rPr>
              <a:t>conversion </a:t>
            </a:r>
            <a:r>
              <a:rPr lang="en-US" spc="-11" dirty="0">
                <a:latin typeface="Carlito"/>
                <a:cs typeface="Carlito"/>
              </a:rPr>
              <a:t>requires you </a:t>
            </a:r>
            <a:r>
              <a:rPr lang="en-US" spc="-8" dirty="0">
                <a:latin typeface="Carlito"/>
                <a:cs typeface="Carlito"/>
              </a:rPr>
              <a:t>to write </a:t>
            </a:r>
            <a:r>
              <a:rPr lang="en-US" spc="-4" dirty="0">
                <a:latin typeface="Carlito"/>
                <a:cs typeface="Carlito"/>
              </a:rPr>
              <a:t>specific</a:t>
            </a:r>
            <a:r>
              <a:rPr lang="en-US" spc="68" dirty="0">
                <a:latin typeface="Carlito"/>
                <a:cs typeface="Carlito"/>
              </a:rPr>
              <a:t> </a:t>
            </a:r>
            <a:r>
              <a:rPr lang="en-US" spc="-8" dirty="0">
                <a:latin typeface="Carlito"/>
                <a:cs typeface="Carlito"/>
              </a:rPr>
              <a:t>translation routines to derive </a:t>
            </a:r>
            <a:r>
              <a:rPr lang="en-US" dirty="0">
                <a:latin typeface="Carlito"/>
                <a:cs typeface="Carlito"/>
              </a:rPr>
              <a:t>the </a:t>
            </a:r>
            <a:r>
              <a:rPr lang="en-US" spc="-8" dirty="0">
                <a:latin typeface="Carlito"/>
                <a:cs typeface="Carlito"/>
              </a:rPr>
              <a:t>new </a:t>
            </a:r>
            <a:r>
              <a:rPr lang="en-US" spc="-4" dirty="0">
                <a:latin typeface="Carlito"/>
                <a:cs typeface="Carlito"/>
              </a:rPr>
              <a:t>elements of </a:t>
            </a:r>
            <a:r>
              <a:rPr lang="en-US" dirty="0">
                <a:latin typeface="Carlito"/>
                <a:cs typeface="Carlito"/>
              </a:rPr>
              <a:t>the </a:t>
            </a:r>
            <a:r>
              <a:rPr lang="en-US" spc="-4" dirty="0">
                <a:latin typeface="Carlito"/>
                <a:cs typeface="Carlito"/>
              </a:rPr>
              <a:t>schema </a:t>
            </a:r>
            <a:r>
              <a:rPr lang="en-US" spc="-11" dirty="0">
                <a:latin typeface="Carlito"/>
                <a:cs typeface="Carlito"/>
              </a:rPr>
              <a:t>from </a:t>
            </a:r>
            <a:r>
              <a:rPr lang="en-US" dirty="0">
                <a:latin typeface="Carlito"/>
                <a:cs typeface="Carlito"/>
              </a:rPr>
              <a:t>the  </a:t>
            </a:r>
            <a:r>
              <a:rPr lang="en-US" spc="-11" dirty="0">
                <a:latin typeface="Carlito"/>
                <a:cs typeface="Carlito"/>
              </a:rPr>
              <a:t>existing</a:t>
            </a:r>
            <a:r>
              <a:rPr lang="en-US" dirty="0">
                <a:latin typeface="Carlito"/>
                <a:cs typeface="Carlito"/>
              </a:rPr>
              <a:t> </a:t>
            </a:r>
            <a:r>
              <a:rPr lang="en-US" spc="-15" dirty="0">
                <a:latin typeface="Carlito"/>
                <a:cs typeface="Carlito"/>
              </a:rPr>
              <a:t>form.</a:t>
            </a:r>
            <a:endParaRPr lang="en-US" dirty="0">
              <a:latin typeface="Carlito"/>
              <a:cs typeface="Carlito"/>
            </a:endParaRPr>
          </a:p>
          <a:p>
            <a:endParaRPr lang="en-US" dirty="0"/>
          </a:p>
        </p:txBody>
      </p:sp>
    </p:spTree>
    <p:extLst>
      <p:ext uri="{BB962C8B-B14F-4D97-AF65-F5344CB8AC3E}">
        <p14:creationId xmlns:p14="http://schemas.microsoft.com/office/powerpoint/2010/main" val="28194413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3724" y="990600"/>
            <a:ext cx="5829300" cy="687207"/>
          </a:xfrm>
          <a:prstGeom prst="rect">
            <a:avLst/>
          </a:prstGeom>
        </p:spPr>
        <p:txBody>
          <a:bodyPr vert="horz" wrap="square" lIns="0" tIns="10001" rIns="0" bIns="0" numCol="1" rtlCol="0" anchor="ctr" anchorCtr="0" compatLnSpc="1">
            <a:prstTxWarp prst="textNoShape">
              <a:avLst/>
            </a:prstTxWarp>
            <a:spAutoFit/>
          </a:bodyPr>
          <a:lstStyle/>
          <a:p>
            <a:pPr marL="13811">
              <a:spcBef>
                <a:spcPts val="79"/>
              </a:spcBef>
            </a:pPr>
            <a:r>
              <a:rPr spc="-236" dirty="0"/>
              <a:t>Discussion</a:t>
            </a:r>
            <a:r>
              <a:rPr spc="-285" dirty="0"/>
              <a:t> </a:t>
            </a:r>
            <a:r>
              <a:rPr spc="-169" dirty="0"/>
              <a:t>questions</a:t>
            </a:r>
          </a:p>
        </p:txBody>
      </p:sp>
      <p:sp>
        <p:nvSpPr>
          <p:cNvPr id="3" name="object 3"/>
          <p:cNvSpPr txBox="1"/>
          <p:nvPr/>
        </p:nvSpPr>
        <p:spPr>
          <a:xfrm>
            <a:off x="687705" y="2137381"/>
            <a:ext cx="6901339" cy="2967640"/>
          </a:xfrm>
          <a:prstGeom prst="rect">
            <a:avLst/>
          </a:prstGeom>
        </p:spPr>
        <p:txBody>
          <a:bodyPr vert="horz" wrap="square" lIns="0" tIns="73819" rIns="0" bIns="0" rtlCol="0">
            <a:spAutoFit/>
          </a:bodyPr>
          <a:lstStyle/>
          <a:p>
            <a:pPr marL="395764" indent="-386715">
              <a:spcBef>
                <a:spcPts val="581"/>
              </a:spcBef>
              <a:buAutoNum type="arabicPeriod"/>
              <a:tabLst>
                <a:tab pos="395764" algn="l"/>
                <a:tab pos="396240" algn="l"/>
              </a:tabLst>
            </a:pPr>
            <a:r>
              <a:rPr sz="2400" spc="-8" dirty="0">
                <a:latin typeface="Carlito"/>
                <a:cs typeface="Carlito"/>
              </a:rPr>
              <a:t>How </a:t>
            </a:r>
            <a:r>
              <a:rPr sz="2400" spc="-11" dirty="0">
                <a:latin typeface="Carlito"/>
                <a:cs typeface="Carlito"/>
              </a:rPr>
              <a:t>many past interfaces </a:t>
            </a:r>
            <a:r>
              <a:rPr sz="2400" spc="-8" dirty="0">
                <a:latin typeface="Carlito"/>
                <a:cs typeface="Carlito"/>
              </a:rPr>
              <a:t>should </a:t>
            </a:r>
            <a:r>
              <a:rPr sz="2400" spc="-4" dirty="0">
                <a:latin typeface="Carlito"/>
                <a:cs typeface="Carlito"/>
              </a:rPr>
              <a:t>a service</a:t>
            </a:r>
            <a:r>
              <a:rPr sz="2400" spc="113" dirty="0">
                <a:latin typeface="Carlito"/>
                <a:cs typeface="Carlito"/>
              </a:rPr>
              <a:t> </a:t>
            </a:r>
            <a:r>
              <a:rPr sz="2400" spc="-8" dirty="0">
                <a:latin typeface="Carlito"/>
                <a:cs typeface="Carlito"/>
              </a:rPr>
              <a:t>support?</a:t>
            </a:r>
            <a:endParaRPr sz="2400" dirty="0">
              <a:latin typeface="Carlito"/>
              <a:cs typeface="Carlito"/>
            </a:endParaRPr>
          </a:p>
          <a:p>
            <a:pPr marL="395764" marR="3810" indent="-386715">
              <a:spcBef>
                <a:spcPts val="795"/>
              </a:spcBef>
              <a:buAutoNum type="arabicPeriod"/>
              <a:tabLst>
                <a:tab pos="395764" algn="l"/>
                <a:tab pos="396240" algn="l"/>
              </a:tabLst>
            </a:pPr>
            <a:r>
              <a:rPr sz="2400" spc="-8" dirty="0">
                <a:latin typeface="Carlito"/>
                <a:cs typeface="Carlito"/>
              </a:rPr>
              <a:t>During </a:t>
            </a:r>
            <a:r>
              <a:rPr sz="2400" spc="-4" dirty="0">
                <a:latin typeface="Carlito"/>
                <a:cs typeface="Carlito"/>
              </a:rPr>
              <a:t>a </a:t>
            </a:r>
            <a:r>
              <a:rPr sz="2400" spc="-11" dirty="0">
                <a:latin typeface="Carlito"/>
                <a:cs typeface="Carlito"/>
              </a:rPr>
              <a:t>rolling upgrade, how </a:t>
            </a:r>
            <a:r>
              <a:rPr sz="2400" spc="-8" dirty="0">
                <a:latin typeface="Carlito"/>
                <a:cs typeface="Carlito"/>
              </a:rPr>
              <a:t>does </a:t>
            </a:r>
            <a:r>
              <a:rPr sz="2400" spc="-4" dirty="0">
                <a:latin typeface="Carlito"/>
                <a:cs typeface="Carlito"/>
              </a:rPr>
              <a:t>the </a:t>
            </a:r>
            <a:r>
              <a:rPr sz="2400" spc="-23" dirty="0">
                <a:latin typeface="Carlito"/>
                <a:cs typeface="Carlito"/>
              </a:rPr>
              <a:t>system </a:t>
            </a:r>
            <a:r>
              <a:rPr sz="2400" spc="-8" dirty="0">
                <a:latin typeface="Carlito"/>
                <a:cs typeface="Carlito"/>
              </a:rPr>
              <a:t>decide </a:t>
            </a:r>
            <a:r>
              <a:rPr sz="2400" spc="-4" dirty="0">
                <a:latin typeface="Carlito"/>
                <a:cs typeface="Carlito"/>
              </a:rPr>
              <a:t>which  </a:t>
            </a:r>
            <a:r>
              <a:rPr sz="2400" spc="-11" dirty="0">
                <a:latin typeface="Carlito"/>
                <a:cs typeface="Carlito"/>
              </a:rPr>
              <a:t>instance </a:t>
            </a:r>
            <a:r>
              <a:rPr sz="2400" spc="-15" dirty="0">
                <a:latin typeface="Carlito"/>
                <a:cs typeface="Carlito"/>
              </a:rPr>
              <a:t>to</a:t>
            </a:r>
            <a:r>
              <a:rPr sz="2400" spc="23" dirty="0">
                <a:latin typeface="Carlito"/>
                <a:cs typeface="Carlito"/>
              </a:rPr>
              <a:t> </a:t>
            </a:r>
            <a:r>
              <a:rPr sz="2400" spc="-8" dirty="0">
                <a:latin typeface="Carlito"/>
                <a:cs typeface="Carlito"/>
              </a:rPr>
              <a:t>replace?</a:t>
            </a:r>
            <a:endParaRPr lang="en-US" sz="2400" spc="-8" dirty="0">
              <a:latin typeface="Carlito"/>
              <a:cs typeface="Carlito"/>
            </a:endParaRPr>
          </a:p>
          <a:p>
            <a:pPr marL="395764" marR="3810" indent="-386715">
              <a:spcBef>
                <a:spcPts val="795"/>
              </a:spcBef>
              <a:buAutoNum type="arabicPeriod"/>
              <a:tabLst>
                <a:tab pos="395764" algn="l"/>
                <a:tab pos="396240" algn="l"/>
              </a:tabLst>
            </a:pPr>
            <a:r>
              <a:rPr lang="en-US" sz="2400" spc="-8" dirty="0">
                <a:latin typeface="Carlito"/>
                <a:cs typeface="Carlito"/>
              </a:rPr>
              <a:t>How would a tool that automatically converts from one database schema </a:t>
            </a:r>
            <a:r>
              <a:rPr lang="en-US" sz="2400" spc="-8">
                <a:latin typeface="Carlito"/>
                <a:cs typeface="Carlito"/>
              </a:rPr>
              <a:t>to another be used?</a:t>
            </a:r>
            <a:endParaRPr lang="en-US" sz="2400" spc="-8" dirty="0">
              <a:latin typeface="Carlito"/>
              <a:cs typeface="Carlito"/>
            </a:endParaRPr>
          </a:p>
          <a:p>
            <a:pPr marL="395764" marR="3810" indent="-386715">
              <a:spcBef>
                <a:spcPts val="795"/>
              </a:spcBef>
              <a:buAutoNum type="arabicPeriod"/>
              <a:tabLst>
                <a:tab pos="395764" algn="l"/>
                <a:tab pos="396240" algn="l"/>
              </a:tabLst>
            </a:pPr>
            <a:r>
              <a:rPr lang="en-US" sz="2400" spc="-8" dirty="0">
                <a:latin typeface="Carlito"/>
                <a:cs typeface="Carlito"/>
              </a:rPr>
              <a:t>What is the cost difference between canary testing and A/B testing?</a:t>
            </a:r>
            <a:endParaRPr sz="2400" dirty="0">
              <a:latin typeface="Carlito"/>
              <a:cs typeface="Carli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03A06-9DEC-8CE8-9A7A-B3EFD3C104D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376B738-6146-D3B8-5784-9871916A8701}"/>
              </a:ext>
            </a:extLst>
          </p:cNvPr>
          <p:cNvSpPr>
            <a:spLocks noGrp="1"/>
          </p:cNvSpPr>
          <p:nvPr>
            <p:ph idx="1"/>
          </p:nvPr>
        </p:nvSpPr>
        <p:spPr/>
        <p:txBody>
          <a:bodyPr/>
          <a:lstStyle/>
          <a:p>
            <a:endParaRPr lang="en-US" sz="4400" dirty="0"/>
          </a:p>
          <a:p>
            <a:endParaRPr lang="en-US" sz="4400" dirty="0"/>
          </a:p>
          <a:p>
            <a:pPr marL="0" indent="0">
              <a:buNone/>
            </a:pPr>
            <a:r>
              <a:rPr lang="en-US" sz="4400" dirty="0"/>
              <a:t>END OF </a:t>
            </a:r>
            <a:r>
              <a:rPr lang="en-US" sz="4400"/>
              <a:t>PART 2 </a:t>
            </a:r>
            <a:r>
              <a:rPr lang="en-US" sz="4400" dirty="0"/>
              <a:t>OF CHAP 11</a:t>
            </a:r>
          </a:p>
        </p:txBody>
      </p:sp>
    </p:spTree>
    <p:extLst>
      <p:ext uri="{BB962C8B-B14F-4D97-AF65-F5344CB8AC3E}">
        <p14:creationId xmlns:p14="http://schemas.microsoft.com/office/powerpoint/2010/main" val="2364026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CC285-473F-1D68-7888-B4AFBCC2D695}"/>
              </a:ext>
            </a:extLst>
          </p:cNvPr>
          <p:cNvSpPr>
            <a:spLocks noGrp="1"/>
          </p:cNvSpPr>
          <p:nvPr>
            <p:ph type="title"/>
          </p:nvPr>
        </p:nvSpPr>
        <p:spPr/>
        <p:txBody>
          <a:bodyPr/>
          <a:lstStyle/>
          <a:p>
            <a:r>
              <a:rPr lang="en-US" dirty="0"/>
              <a:t>Installing vs activating a service</a:t>
            </a:r>
          </a:p>
        </p:txBody>
      </p:sp>
      <p:sp>
        <p:nvSpPr>
          <p:cNvPr id="3" name="Content Placeholder 2">
            <a:extLst>
              <a:ext uri="{FF2B5EF4-FFF2-40B4-BE49-F238E27FC236}">
                <a16:creationId xmlns:a16="http://schemas.microsoft.com/office/drawing/2014/main" id="{E6C682D2-D01B-A03D-0934-C1F65003669F}"/>
              </a:ext>
            </a:extLst>
          </p:cNvPr>
          <p:cNvSpPr>
            <a:spLocks noGrp="1"/>
          </p:cNvSpPr>
          <p:nvPr>
            <p:ph idx="1"/>
          </p:nvPr>
        </p:nvSpPr>
        <p:spPr/>
        <p:txBody>
          <a:bodyPr/>
          <a:lstStyle/>
          <a:p>
            <a:r>
              <a:rPr lang="en-US" sz="2400" b="0" dirty="0">
                <a:solidFill>
                  <a:schemeClr val="tx1"/>
                </a:solidFill>
                <a:effectLst/>
                <a:latin typeface="+mn-lt"/>
                <a:ea typeface="+mn-ea"/>
                <a:cs typeface="+mn-cs"/>
              </a:rPr>
              <a:t>When using feature toggles a new version is installed with the feature toggled </a:t>
            </a:r>
            <a:r>
              <a:rPr lang="en-US" sz="2400" b="0" i="1" dirty="0">
                <a:solidFill>
                  <a:schemeClr val="tx1"/>
                </a:solidFill>
                <a:effectLst/>
                <a:latin typeface="+mn-lt"/>
                <a:ea typeface="+mn-ea"/>
                <a:cs typeface="+mn-cs"/>
              </a:rPr>
              <a:t>off</a:t>
            </a:r>
            <a:r>
              <a:rPr lang="en-US" sz="2400" b="0" dirty="0">
                <a:solidFill>
                  <a:schemeClr val="tx1"/>
                </a:solidFill>
                <a:effectLst/>
                <a:latin typeface="+mn-lt"/>
                <a:ea typeface="+mn-ea"/>
                <a:cs typeface="+mn-cs"/>
              </a:rPr>
              <a:t> and when it is time to activate the feature, it is toggled </a:t>
            </a:r>
            <a:r>
              <a:rPr lang="en-US" sz="2400" b="0" i="1" dirty="0">
                <a:solidFill>
                  <a:schemeClr val="tx1"/>
                </a:solidFill>
                <a:effectLst/>
                <a:latin typeface="+mn-lt"/>
                <a:ea typeface="+mn-ea"/>
                <a:cs typeface="+mn-cs"/>
              </a:rPr>
              <a:t>on</a:t>
            </a:r>
            <a:r>
              <a:rPr lang="en-US" sz="2400" b="0" dirty="0">
                <a:solidFill>
                  <a:schemeClr val="tx1"/>
                </a:solidFill>
                <a:effectLst/>
                <a:latin typeface="+mn-lt"/>
                <a:ea typeface="+mn-ea"/>
                <a:cs typeface="+mn-cs"/>
              </a:rPr>
              <a:t>. </a:t>
            </a:r>
          </a:p>
          <a:p>
            <a:r>
              <a:rPr lang="en-US" sz="2400" b="0" dirty="0">
                <a:solidFill>
                  <a:schemeClr val="tx1"/>
                </a:solidFill>
                <a:effectLst/>
                <a:latin typeface="+mn-lt"/>
                <a:ea typeface="+mn-ea"/>
                <a:cs typeface="+mn-cs"/>
              </a:rPr>
              <a:t>The value of the feature toggle, whether toggled on or off, is maintained by a distributed coordination system so that all the instances of the microservice are toggled on–or off–at the same time.</a:t>
            </a:r>
          </a:p>
          <a:p>
            <a:r>
              <a:rPr lang="en-US" sz="2400" dirty="0"/>
              <a:t>We will see several possible uses for feature toggles</a:t>
            </a:r>
            <a:endParaRPr lang="en-US" sz="2400" b="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2218240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0" y="762000"/>
            <a:ext cx="3438335" cy="687207"/>
          </a:xfrm>
          <a:prstGeom prst="rect">
            <a:avLst/>
          </a:prstGeom>
        </p:spPr>
        <p:txBody>
          <a:bodyPr vert="horz" wrap="square" lIns="0" tIns="10001" rIns="0" bIns="0" numCol="1" rtlCol="0" anchor="ctr" anchorCtr="0" compatLnSpc="1">
            <a:prstTxWarp prst="textNoShape">
              <a:avLst/>
            </a:prstTxWarp>
            <a:spAutoFit/>
          </a:bodyPr>
          <a:lstStyle/>
          <a:p>
            <a:pPr marL="9525">
              <a:spcBef>
                <a:spcPts val="79"/>
              </a:spcBef>
            </a:pPr>
            <a:r>
              <a:rPr spc="-124" dirty="0"/>
              <a:t>Outline</a:t>
            </a:r>
          </a:p>
        </p:txBody>
      </p:sp>
      <p:sp>
        <p:nvSpPr>
          <p:cNvPr id="3" name="object 3"/>
          <p:cNvSpPr txBox="1"/>
          <p:nvPr/>
        </p:nvSpPr>
        <p:spPr>
          <a:xfrm>
            <a:off x="687704" y="2137381"/>
            <a:ext cx="5560696" cy="2485456"/>
          </a:xfrm>
          <a:prstGeom prst="rect">
            <a:avLst/>
          </a:prstGeom>
        </p:spPr>
        <p:txBody>
          <a:bodyPr vert="horz" wrap="square" lIns="0" tIns="73819" rIns="0" bIns="0" rtlCol="0">
            <a:spAutoFit/>
          </a:bodyPr>
          <a:lstStyle/>
          <a:p>
            <a:pPr marL="180975" indent="-171450">
              <a:spcBef>
                <a:spcPts val="495"/>
              </a:spcBef>
              <a:buFont typeface="Arial"/>
              <a:buChar char="•"/>
              <a:tabLst>
                <a:tab pos="180975" algn="l"/>
              </a:tabLst>
            </a:pPr>
            <a:r>
              <a:rPr lang="en-US" sz="2800" spc="-8" dirty="0">
                <a:latin typeface="Carlito"/>
                <a:cs typeface="Carlito"/>
              </a:rPr>
              <a:t>Feature toggles</a:t>
            </a:r>
          </a:p>
          <a:p>
            <a:pPr marL="180975" indent="-171450">
              <a:spcBef>
                <a:spcPts val="495"/>
              </a:spcBef>
              <a:buFont typeface="Arial"/>
              <a:buChar char="•"/>
              <a:tabLst>
                <a:tab pos="180975" algn="l"/>
              </a:tabLst>
            </a:pPr>
            <a:r>
              <a:rPr sz="2800" b="1" spc="-8" dirty="0">
                <a:latin typeface="Carlito"/>
                <a:cs typeface="Carlito"/>
              </a:rPr>
              <a:t>Deployment</a:t>
            </a:r>
            <a:r>
              <a:rPr lang="en-US" sz="2800" b="1" spc="-8" dirty="0">
                <a:latin typeface="Carlito"/>
                <a:cs typeface="Carlito"/>
              </a:rPr>
              <a:t> models</a:t>
            </a:r>
          </a:p>
          <a:p>
            <a:pPr marL="180975" indent="-171450">
              <a:spcBef>
                <a:spcPts val="495"/>
              </a:spcBef>
              <a:buFont typeface="Arial"/>
              <a:buChar char="•"/>
              <a:tabLst>
                <a:tab pos="180975" algn="l"/>
              </a:tabLst>
            </a:pPr>
            <a:r>
              <a:rPr lang="en-US" sz="2800" spc="-8" dirty="0">
                <a:latin typeface="Carlito"/>
                <a:cs typeface="Carlito"/>
              </a:rPr>
              <a:t>Partial deployments</a:t>
            </a:r>
          </a:p>
          <a:p>
            <a:pPr marL="180975" indent="-171450">
              <a:spcBef>
                <a:spcPts val="495"/>
              </a:spcBef>
              <a:buFont typeface="Arial"/>
              <a:buChar char="•"/>
              <a:tabLst>
                <a:tab pos="180975" algn="l"/>
              </a:tabLst>
            </a:pPr>
            <a:r>
              <a:rPr lang="en-US" sz="2800" spc="-8" dirty="0">
                <a:latin typeface="Carlito"/>
                <a:cs typeface="Carlito"/>
              </a:rPr>
              <a:t>Roll back/forward</a:t>
            </a:r>
          </a:p>
          <a:p>
            <a:pPr marL="180975" indent="-171450">
              <a:spcBef>
                <a:spcPts val="495"/>
              </a:spcBef>
              <a:buFont typeface="Arial"/>
              <a:buChar char="•"/>
              <a:tabLst>
                <a:tab pos="180975" algn="l"/>
              </a:tabLst>
            </a:pPr>
            <a:r>
              <a:rPr lang="en-US" sz="2800" spc="-8" dirty="0">
                <a:latin typeface="Carlito"/>
                <a:cs typeface="Carlito"/>
              </a:rPr>
              <a:t>Version skew</a:t>
            </a:r>
            <a:endParaRPr sz="2800" dirty="0">
              <a:latin typeface="Carlito"/>
              <a:cs typeface="Carlito"/>
            </a:endParaRPr>
          </a:p>
        </p:txBody>
      </p:sp>
    </p:spTree>
    <p:extLst>
      <p:ext uri="{BB962C8B-B14F-4D97-AF65-F5344CB8AC3E}">
        <p14:creationId xmlns:p14="http://schemas.microsoft.com/office/powerpoint/2010/main" val="137743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96426" y="518042"/>
            <a:ext cx="4887278" cy="1364316"/>
          </a:xfrm>
          <a:prstGeom prst="rect">
            <a:avLst/>
          </a:prstGeom>
        </p:spPr>
        <p:txBody>
          <a:bodyPr vert="horz" wrap="square" lIns="0" tIns="10001" rIns="0" bIns="0" numCol="1" rtlCol="0" anchor="ctr" anchorCtr="0" compatLnSpc="1">
            <a:prstTxWarp prst="textNoShape">
              <a:avLst/>
            </a:prstTxWarp>
            <a:spAutoFit/>
          </a:bodyPr>
          <a:lstStyle/>
          <a:p>
            <a:pPr marL="9525">
              <a:spcBef>
                <a:spcPts val="79"/>
              </a:spcBef>
            </a:pPr>
            <a:r>
              <a:rPr spc="-233" dirty="0"/>
              <a:t>Service </a:t>
            </a:r>
            <a:r>
              <a:rPr spc="-188" dirty="0"/>
              <a:t>graph </a:t>
            </a:r>
            <a:r>
              <a:rPr spc="-45" dirty="0"/>
              <a:t>for </a:t>
            </a:r>
            <a:r>
              <a:rPr spc="-131" dirty="0"/>
              <a:t>your</a:t>
            </a:r>
            <a:r>
              <a:rPr spc="-540" dirty="0"/>
              <a:t> </a:t>
            </a:r>
            <a:r>
              <a:rPr spc="-233" dirty="0"/>
              <a:t>system</a:t>
            </a:r>
          </a:p>
        </p:txBody>
      </p:sp>
      <p:sp>
        <p:nvSpPr>
          <p:cNvPr id="3" name="object 3"/>
          <p:cNvSpPr txBox="1"/>
          <p:nvPr/>
        </p:nvSpPr>
        <p:spPr>
          <a:xfrm>
            <a:off x="687704" y="2906097"/>
            <a:ext cx="2235518" cy="1678665"/>
          </a:xfrm>
          <a:prstGeom prst="rect">
            <a:avLst/>
          </a:prstGeom>
        </p:spPr>
        <p:txBody>
          <a:bodyPr vert="horz" wrap="square" lIns="0" tIns="72390" rIns="0" bIns="0" rtlCol="0">
            <a:spAutoFit/>
          </a:bodyPr>
          <a:lstStyle/>
          <a:p>
            <a:pPr marL="180975" indent="-171450">
              <a:spcBef>
                <a:spcPts val="570"/>
              </a:spcBef>
              <a:buFont typeface="Arial"/>
              <a:buChar char="•"/>
              <a:tabLst>
                <a:tab pos="180975" algn="l"/>
              </a:tabLst>
            </a:pPr>
            <a:r>
              <a:rPr sz="2400" spc="-4" dirty="0">
                <a:latin typeface="Carlito"/>
                <a:cs typeface="Carlito"/>
              </a:rPr>
              <a:t>Updating Service</a:t>
            </a:r>
            <a:r>
              <a:rPr sz="2400" spc="-38" dirty="0">
                <a:latin typeface="Carlito"/>
                <a:cs typeface="Carlito"/>
              </a:rPr>
              <a:t> </a:t>
            </a:r>
            <a:r>
              <a:rPr sz="2400" spc="-4" dirty="0">
                <a:latin typeface="Carlito"/>
                <a:cs typeface="Carlito"/>
              </a:rPr>
              <a:t>A</a:t>
            </a:r>
            <a:endParaRPr sz="2400" dirty="0">
              <a:latin typeface="Carlito"/>
              <a:cs typeface="Carlito"/>
            </a:endParaRPr>
          </a:p>
          <a:p>
            <a:pPr marL="180975" indent="-171450">
              <a:spcBef>
                <a:spcPts val="499"/>
              </a:spcBef>
              <a:buFont typeface="Arial"/>
              <a:buChar char="•"/>
              <a:tabLst>
                <a:tab pos="180975" algn="l"/>
              </a:tabLst>
            </a:pPr>
            <a:r>
              <a:rPr sz="2400" spc="-8" dirty="0">
                <a:latin typeface="Carlito"/>
                <a:cs typeface="Carlito"/>
              </a:rPr>
              <a:t>Clients</a:t>
            </a:r>
            <a:r>
              <a:rPr sz="2400" spc="8" dirty="0">
                <a:latin typeface="Carlito"/>
                <a:cs typeface="Carlito"/>
              </a:rPr>
              <a:t> </a:t>
            </a:r>
            <a:r>
              <a:rPr sz="2400" spc="-4" dirty="0">
                <a:latin typeface="Carlito"/>
                <a:cs typeface="Carlito"/>
              </a:rPr>
              <a:t>C</a:t>
            </a:r>
            <a:endParaRPr sz="2400" dirty="0">
              <a:latin typeface="Carlito"/>
              <a:cs typeface="Carlito"/>
            </a:endParaRPr>
          </a:p>
          <a:p>
            <a:pPr marL="180975" indent="-171450">
              <a:spcBef>
                <a:spcPts val="503"/>
              </a:spcBef>
              <a:buFont typeface="Arial"/>
              <a:buChar char="•"/>
              <a:tabLst>
                <a:tab pos="180975" algn="l"/>
              </a:tabLst>
            </a:pPr>
            <a:r>
              <a:rPr sz="2400" spc="-8" dirty="0">
                <a:latin typeface="Carlito"/>
                <a:cs typeface="Carlito"/>
              </a:rPr>
              <a:t>Dependencies</a:t>
            </a:r>
            <a:r>
              <a:rPr sz="2400" spc="30" dirty="0">
                <a:latin typeface="Carlito"/>
                <a:cs typeface="Carlito"/>
              </a:rPr>
              <a:t> </a:t>
            </a:r>
            <a:r>
              <a:rPr sz="2100" spc="-4" dirty="0">
                <a:latin typeface="Carlito"/>
                <a:cs typeface="Carlito"/>
              </a:rPr>
              <a:t>D</a:t>
            </a:r>
            <a:endParaRPr sz="2100" dirty="0">
              <a:latin typeface="Carlito"/>
              <a:cs typeface="Carlito"/>
            </a:endParaRPr>
          </a:p>
        </p:txBody>
      </p:sp>
      <p:sp>
        <p:nvSpPr>
          <p:cNvPr id="4" name="object 4"/>
          <p:cNvSpPr/>
          <p:nvPr/>
        </p:nvSpPr>
        <p:spPr>
          <a:xfrm>
            <a:off x="3934791" y="2481258"/>
            <a:ext cx="2936592" cy="3016591"/>
          </a:xfrm>
          <a:prstGeom prst="rect">
            <a:avLst/>
          </a:prstGeom>
          <a:blipFill>
            <a:blip r:embed="rId2" cstate="print"/>
            <a:stretch>
              <a:fillRect/>
            </a:stretch>
          </a:blipFill>
        </p:spPr>
        <p:txBody>
          <a:bodyPr wrap="square" lIns="0" tIns="0" rIns="0" bIns="0" rtlCol="0"/>
          <a:lstStyle/>
          <a:p>
            <a:endParaRPr sz="25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5914" y="762000"/>
            <a:ext cx="3233356" cy="687207"/>
          </a:xfrm>
          <a:prstGeom prst="rect">
            <a:avLst/>
          </a:prstGeom>
        </p:spPr>
        <p:txBody>
          <a:bodyPr vert="horz" wrap="square" lIns="0" tIns="10001" rIns="0" bIns="0" numCol="1" rtlCol="0" anchor="ctr" anchorCtr="0" compatLnSpc="1">
            <a:prstTxWarp prst="textNoShape">
              <a:avLst/>
            </a:prstTxWarp>
            <a:spAutoFit/>
          </a:bodyPr>
          <a:lstStyle/>
          <a:p>
            <a:pPr marL="9525">
              <a:spcBef>
                <a:spcPts val="79"/>
              </a:spcBef>
            </a:pPr>
            <a:r>
              <a:rPr spc="-405" dirty="0"/>
              <a:t>D</a:t>
            </a:r>
            <a:r>
              <a:rPr spc="-229" dirty="0"/>
              <a:t>e</a:t>
            </a:r>
            <a:r>
              <a:rPr spc="-158" dirty="0"/>
              <a:t>p</a:t>
            </a:r>
            <a:r>
              <a:rPr spc="-26" dirty="0"/>
              <a:t>l</a:t>
            </a:r>
            <a:r>
              <a:rPr spc="-161" dirty="0"/>
              <a:t>o</a:t>
            </a:r>
            <a:r>
              <a:rPr spc="-221" dirty="0"/>
              <a:t>y</a:t>
            </a:r>
            <a:r>
              <a:rPr spc="-195" dirty="0"/>
              <a:t>m</a:t>
            </a:r>
            <a:r>
              <a:rPr spc="-236" dirty="0"/>
              <a:t>e</a:t>
            </a:r>
            <a:r>
              <a:rPr spc="-191" dirty="0"/>
              <a:t>n</a:t>
            </a:r>
            <a:r>
              <a:rPr spc="169" dirty="0"/>
              <a:t>t</a:t>
            </a:r>
          </a:p>
        </p:txBody>
      </p:sp>
      <p:sp>
        <p:nvSpPr>
          <p:cNvPr id="3" name="object 3"/>
          <p:cNvSpPr txBox="1"/>
          <p:nvPr/>
        </p:nvSpPr>
        <p:spPr>
          <a:xfrm>
            <a:off x="457200" y="1828800"/>
            <a:ext cx="8229600" cy="4253568"/>
          </a:xfrm>
          <a:prstGeom prst="rect">
            <a:avLst/>
          </a:prstGeom>
        </p:spPr>
        <p:txBody>
          <a:bodyPr vert="horz" wrap="square" lIns="0" tIns="36671" rIns="0" bIns="0" rtlCol="0">
            <a:spAutoFit/>
          </a:bodyPr>
          <a:lstStyle/>
          <a:p>
            <a:pPr marL="180975" indent="-171450">
              <a:spcBef>
                <a:spcPts val="289"/>
              </a:spcBef>
              <a:buFont typeface="Arial"/>
              <a:buChar char="•"/>
              <a:tabLst>
                <a:tab pos="180975" algn="l"/>
              </a:tabLst>
            </a:pPr>
            <a:r>
              <a:rPr sz="2400" spc="-4" dirty="0">
                <a:latin typeface="Carlito"/>
                <a:cs typeface="Carlito"/>
              </a:rPr>
              <a:t>Assumptions</a:t>
            </a:r>
            <a:endParaRPr sz="2400" dirty="0">
              <a:latin typeface="Carlito"/>
              <a:cs typeface="Carlito"/>
            </a:endParaRPr>
          </a:p>
          <a:p>
            <a:pPr marL="523875" lvl="1" indent="-171926">
              <a:spcBef>
                <a:spcPts val="184"/>
              </a:spcBef>
              <a:buFont typeface="Arial"/>
              <a:buChar char="•"/>
              <a:tabLst>
                <a:tab pos="524351" algn="l"/>
              </a:tabLst>
            </a:pPr>
            <a:r>
              <a:rPr sz="2400" spc="-49" dirty="0">
                <a:latin typeface="Carlito"/>
                <a:cs typeface="Carlito"/>
              </a:rPr>
              <a:t>You </a:t>
            </a:r>
            <a:r>
              <a:rPr sz="2400" spc="-11" dirty="0">
                <a:latin typeface="Carlito"/>
                <a:cs typeface="Carlito"/>
              </a:rPr>
              <a:t>are </a:t>
            </a:r>
            <a:r>
              <a:rPr sz="2400" spc="-8" dirty="0">
                <a:latin typeface="Carlito"/>
                <a:cs typeface="Carlito"/>
              </a:rPr>
              <a:t>performing continuous </a:t>
            </a:r>
            <a:r>
              <a:rPr sz="2400" spc="-4" dirty="0">
                <a:latin typeface="Carlito"/>
                <a:cs typeface="Carlito"/>
              </a:rPr>
              <a:t>deployment of </a:t>
            </a:r>
            <a:r>
              <a:rPr sz="2400" dirty="0">
                <a:latin typeface="Carlito"/>
                <a:cs typeface="Carlito"/>
              </a:rPr>
              <a:t>an </a:t>
            </a:r>
            <a:r>
              <a:rPr sz="2400" spc="-8" dirty="0">
                <a:latin typeface="Carlito"/>
                <a:cs typeface="Carlito"/>
              </a:rPr>
              <a:t>upgrade </a:t>
            </a:r>
            <a:r>
              <a:rPr sz="2400" spc="-11" dirty="0">
                <a:latin typeface="Carlito"/>
                <a:cs typeface="Carlito"/>
              </a:rPr>
              <a:t>to </a:t>
            </a:r>
            <a:r>
              <a:rPr sz="2400" dirty="0">
                <a:latin typeface="Carlito"/>
                <a:cs typeface="Carlito"/>
              </a:rPr>
              <a:t>a</a:t>
            </a:r>
            <a:r>
              <a:rPr sz="2400" spc="38" dirty="0">
                <a:latin typeface="Carlito"/>
                <a:cs typeface="Carlito"/>
              </a:rPr>
              <a:t> </a:t>
            </a:r>
            <a:r>
              <a:rPr sz="2400" dirty="0">
                <a:latin typeface="Carlito"/>
                <a:cs typeface="Carlito"/>
              </a:rPr>
              <a:t>service.</a:t>
            </a:r>
          </a:p>
          <a:p>
            <a:pPr marL="523875" lvl="1" indent="-171926">
              <a:spcBef>
                <a:spcPts val="164"/>
              </a:spcBef>
              <a:buFont typeface="Arial"/>
              <a:buChar char="•"/>
              <a:tabLst>
                <a:tab pos="524351" algn="l"/>
              </a:tabLst>
            </a:pPr>
            <a:r>
              <a:rPr sz="2400" spc="-8" dirty="0">
                <a:latin typeface="Carlito"/>
                <a:cs typeface="Carlito"/>
              </a:rPr>
              <a:t>Image </a:t>
            </a:r>
            <a:r>
              <a:rPr sz="2400" spc="-11" dirty="0">
                <a:latin typeface="Carlito"/>
                <a:cs typeface="Carlito"/>
              </a:rPr>
              <a:t>to </a:t>
            </a:r>
            <a:r>
              <a:rPr sz="2400" spc="-4" dirty="0">
                <a:latin typeface="Carlito"/>
                <a:cs typeface="Carlito"/>
              </a:rPr>
              <a:t>be </a:t>
            </a:r>
            <a:r>
              <a:rPr sz="2400" spc="-8" dirty="0">
                <a:latin typeface="Carlito"/>
                <a:cs typeface="Carlito"/>
              </a:rPr>
              <a:t>deployed </a:t>
            </a:r>
            <a:r>
              <a:rPr sz="2400" dirty="0">
                <a:latin typeface="Carlito"/>
                <a:cs typeface="Carlito"/>
              </a:rPr>
              <a:t>is </a:t>
            </a:r>
            <a:r>
              <a:rPr sz="2400" spc="-8" dirty="0">
                <a:latin typeface="Carlito"/>
                <a:cs typeface="Carlito"/>
              </a:rPr>
              <a:t>on </a:t>
            </a:r>
            <a:r>
              <a:rPr sz="2400" dirty="0">
                <a:latin typeface="Carlito"/>
                <a:cs typeface="Carlito"/>
              </a:rPr>
              <a:t>a </a:t>
            </a:r>
            <a:r>
              <a:rPr sz="2400" spc="-8" dirty="0">
                <a:latin typeface="Carlito"/>
                <a:cs typeface="Carlito"/>
              </a:rPr>
              <a:t>staging</a:t>
            </a:r>
            <a:r>
              <a:rPr sz="2400" spc="-19" dirty="0">
                <a:latin typeface="Carlito"/>
                <a:cs typeface="Carlito"/>
              </a:rPr>
              <a:t> </a:t>
            </a:r>
            <a:r>
              <a:rPr sz="2400" spc="-30" dirty="0">
                <a:latin typeface="Carlito"/>
                <a:cs typeface="Carlito"/>
              </a:rPr>
              <a:t>server.</a:t>
            </a:r>
            <a:endParaRPr sz="2400" dirty="0">
              <a:latin typeface="Carlito"/>
              <a:cs typeface="Carlito"/>
            </a:endParaRPr>
          </a:p>
          <a:p>
            <a:pPr marL="523875" lvl="1" indent="-171926">
              <a:spcBef>
                <a:spcPts val="150"/>
              </a:spcBef>
              <a:buFont typeface="Arial"/>
              <a:buChar char="•"/>
              <a:tabLst>
                <a:tab pos="524351" algn="l"/>
              </a:tabLst>
            </a:pPr>
            <a:r>
              <a:rPr sz="2400" spc="-4" dirty="0">
                <a:latin typeface="Carlito"/>
                <a:cs typeface="Carlito"/>
              </a:rPr>
              <a:t>The </a:t>
            </a:r>
            <a:r>
              <a:rPr sz="2400" spc="-8" dirty="0">
                <a:latin typeface="Carlito"/>
                <a:cs typeface="Carlito"/>
              </a:rPr>
              <a:t>current </a:t>
            </a:r>
            <a:r>
              <a:rPr sz="2400" spc="-11" dirty="0">
                <a:latin typeface="Carlito"/>
                <a:cs typeface="Carlito"/>
              </a:rPr>
              <a:t>version </a:t>
            </a:r>
            <a:r>
              <a:rPr sz="2400" spc="-8" dirty="0">
                <a:latin typeface="Carlito"/>
                <a:cs typeface="Carlito"/>
              </a:rPr>
              <a:t>of </a:t>
            </a:r>
            <a:r>
              <a:rPr sz="2400" dirty="0">
                <a:latin typeface="Carlito"/>
                <a:cs typeface="Carlito"/>
              </a:rPr>
              <a:t>the service (Service A) is </a:t>
            </a:r>
            <a:r>
              <a:rPr sz="2400" spc="-15" dirty="0">
                <a:latin typeface="Carlito"/>
                <a:cs typeface="Carlito"/>
              </a:rPr>
              <a:t>to </a:t>
            </a:r>
            <a:r>
              <a:rPr sz="2400" spc="-4" dirty="0">
                <a:latin typeface="Carlito"/>
                <a:cs typeface="Carlito"/>
              </a:rPr>
              <a:t>be replaced </a:t>
            </a:r>
            <a:r>
              <a:rPr sz="2400" spc="-8" dirty="0">
                <a:latin typeface="Carlito"/>
                <a:cs typeface="Carlito"/>
              </a:rPr>
              <a:t>by </a:t>
            </a:r>
            <a:r>
              <a:rPr sz="2400" dirty="0">
                <a:latin typeface="Carlito"/>
                <a:cs typeface="Carlito"/>
              </a:rPr>
              <a:t>a</a:t>
            </a:r>
            <a:r>
              <a:rPr sz="2400" spc="4" dirty="0">
                <a:latin typeface="Carlito"/>
                <a:cs typeface="Carlito"/>
              </a:rPr>
              <a:t> </a:t>
            </a:r>
            <a:r>
              <a:rPr sz="2400" spc="-8" dirty="0">
                <a:latin typeface="Carlito"/>
                <a:cs typeface="Carlito"/>
              </a:rPr>
              <a:t>new</a:t>
            </a:r>
            <a:r>
              <a:rPr lang="en-US" sz="2400" spc="-8" dirty="0">
                <a:latin typeface="Carlito"/>
                <a:cs typeface="Carlito"/>
              </a:rPr>
              <a:t> </a:t>
            </a:r>
            <a:r>
              <a:rPr sz="2400" spc="-11" dirty="0">
                <a:latin typeface="Carlito"/>
                <a:cs typeface="Carlito"/>
              </a:rPr>
              <a:t>version </a:t>
            </a:r>
            <a:r>
              <a:rPr sz="2400" spc="-4" dirty="0">
                <a:latin typeface="Carlito"/>
                <a:cs typeface="Carlito"/>
              </a:rPr>
              <a:t>of </a:t>
            </a:r>
            <a:r>
              <a:rPr sz="2400" dirty="0">
                <a:latin typeface="Carlito"/>
                <a:cs typeface="Carlito"/>
              </a:rPr>
              <a:t>the service (Service</a:t>
            </a:r>
            <a:r>
              <a:rPr sz="2400" spc="-15" dirty="0">
                <a:latin typeface="Carlito"/>
                <a:cs typeface="Carlito"/>
              </a:rPr>
              <a:t> </a:t>
            </a:r>
            <a:r>
              <a:rPr sz="2400" spc="-19" dirty="0">
                <a:latin typeface="Carlito"/>
                <a:cs typeface="Carlito"/>
              </a:rPr>
              <a:t>A’).</a:t>
            </a:r>
            <a:endParaRPr sz="2400" dirty="0">
              <a:latin typeface="Carlito"/>
              <a:cs typeface="Carlito"/>
            </a:endParaRPr>
          </a:p>
          <a:p>
            <a:pPr marL="523875" lvl="1" indent="-171926">
              <a:spcBef>
                <a:spcPts val="164"/>
              </a:spcBef>
              <a:buFont typeface="Arial"/>
              <a:buChar char="•"/>
              <a:tabLst>
                <a:tab pos="524351" algn="l"/>
              </a:tabLst>
            </a:pPr>
            <a:r>
              <a:rPr sz="2400" spc="-8" dirty="0">
                <a:latin typeface="Carlito"/>
                <a:cs typeface="Carlito"/>
              </a:rPr>
              <a:t>There </a:t>
            </a:r>
            <a:r>
              <a:rPr sz="2400" spc="-11" dirty="0">
                <a:latin typeface="Carlito"/>
                <a:cs typeface="Carlito"/>
              </a:rPr>
              <a:t>are </a:t>
            </a:r>
            <a:r>
              <a:rPr sz="2400" dirty="0">
                <a:latin typeface="Carlito"/>
                <a:cs typeface="Carlito"/>
              </a:rPr>
              <a:t>N </a:t>
            </a:r>
            <a:r>
              <a:rPr sz="2400" spc="-8" dirty="0">
                <a:latin typeface="Carlito"/>
                <a:cs typeface="Carlito"/>
              </a:rPr>
              <a:t>instances </a:t>
            </a:r>
            <a:r>
              <a:rPr sz="2400" spc="-4" dirty="0">
                <a:latin typeface="Carlito"/>
                <a:cs typeface="Carlito"/>
              </a:rPr>
              <a:t>of </a:t>
            </a:r>
            <a:r>
              <a:rPr sz="2400" dirty="0">
                <a:latin typeface="Carlito"/>
                <a:cs typeface="Carlito"/>
              </a:rPr>
              <a:t>Service A </a:t>
            </a:r>
            <a:r>
              <a:rPr sz="2400" spc="-8" dirty="0">
                <a:latin typeface="Carlito"/>
                <a:cs typeface="Carlito"/>
              </a:rPr>
              <a:t>currently </a:t>
            </a:r>
            <a:r>
              <a:rPr sz="2400" spc="-11" dirty="0">
                <a:latin typeface="Carlito"/>
                <a:cs typeface="Carlito"/>
              </a:rPr>
              <a:t>executing.</a:t>
            </a:r>
            <a:endParaRPr sz="2400" dirty="0">
              <a:latin typeface="Carlito"/>
              <a:cs typeface="Carlito"/>
            </a:endParaRPr>
          </a:p>
          <a:p>
            <a:pPr marL="523875" lvl="1" indent="-171926">
              <a:spcBef>
                <a:spcPts val="161"/>
              </a:spcBef>
              <a:buFont typeface="Arial"/>
              <a:buChar char="•"/>
              <a:tabLst>
                <a:tab pos="524351" algn="l"/>
              </a:tabLst>
            </a:pPr>
            <a:r>
              <a:rPr sz="2400" spc="-8" dirty="0">
                <a:latin typeface="Carlito"/>
                <a:cs typeface="Carlito"/>
              </a:rPr>
              <a:t>There </a:t>
            </a:r>
            <a:r>
              <a:rPr sz="2400" dirty="0">
                <a:latin typeface="Carlito"/>
                <a:cs typeface="Carlito"/>
              </a:rPr>
              <a:t>is </a:t>
            </a:r>
            <a:r>
              <a:rPr sz="2400" spc="-11" dirty="0">
                <a:latin typeface="Carlito"/>
                <a:cs typeface="Carlito"/>
              </a:rPr>
              <a:t>to </a:t>
            </a:r>
            <a:r>
              <a:rPr sz="2400" spc="-4" dirty="0">
                <a:latin typeface="Carlito"/>
                <a:cs typeface="Carlito"/>
              </a:rPr>
              <a:t>be no reduction of </a:t>
            </a:r>
            <a:r>
              <a:rPr sz="2400" dirty="0">
                <a:latin typeface="Carlito"/>
                <a:cs typeface="Carlito"/>
              </a:rPr>
              <a:t>service </a:t>
            </a:r>
            <a:r>
              <a:rPr sz="2400" spc="-11" dirty="0">
                <a:latin typeface="Carlito"/>
                <a:cs typeface="Carlito"/>
              </a:rPr>
              <a:t>to </a:t>
            </a:r>
            <a:r>
              <a:rPr sz="2400" dirty="0">
                <a:latin typeface="Carlito"/>
                <a:cs typeface="Carlito"/>
              </a:rPr>
              <a:t>the </a:t>
            </a:r>
            <a:r>
              <a:rPr sz="2400" spc="-4" dirty="0">
                <a:latin typeface="Carlito"/>
                <a:cs typeface="Carlito"/>
              </a:rPr>
              <a:t>clients during </a:t>
            </a:r>
            <a:r>
              <a:rPr sz="2400" dirty="0">
                <a:latin typeface="Carlito"/>
                <a:cs typeface="Carlito"/>
              </a:rPr>
              <a:t>the</a:t>
            </a:r>
            <a:r>
              <a:rPr sz="2400" spc="-26" dirty="0">
                <a:latin typeface="Carlito"/>
                <a:cs typeface="Carlito"/>
              </a:rPr>
              <a:t> </a:t>
            </a:r>
            <a:r>
              <a:rPr sz="2400" spc="-8" dirty="0">
                <a:latin typeface="Carlito"/>
                <a:cs typeface="Carlito"/>
              </a:rPr>
              <a:t>upgrade.</a:t>
            </a:r>
            <a:endParaRPr sz="2400" dirty="0">
              <a:latin typeface="Carlito"/>
              <a:cs typeface="Carlito"/>
            </a:endParaRPr>
          </a:p>
          <a:p>
            <a:pPr marL="523875" lvl="1" indent="-171926">
              <a:spcBef>
                <a:spcPts val="153"/>
              </a:spcBef>
              <a:buFont typeface="Arial"/>
              <a:buChar char="•"/>
              <a:tabLst>
                <a:tab pos="524351" algn="l"/>
              </a:tabLst>
            </a:pPr>
            <a:r>
              <a:rPr sz="2400" spc="-4" dirty="0">
                <a:latin typeface="Carlito"/>
                <a:cs typeface="Carlito"/>
              </a:rPr>
              <a:t>The </a:t>
            </a:r>
            <a:r>
              <a:rPr sz="2400" spc="-8" dirty="0">
                <a:latin typeface="Carlito"/>
                <a:cs typeface="Carlito"/>
              </a:rPr>
              <a:t>deployer </a:t>
            </a:r>
            <a:r>
              <a:rPr sz="2400" spc="-4" dirty="0">
                <a:latin typeface="Carlito"/>
                <a:cs typeface="Carlito"/>
              </a:rPr>
              <a:t>has </a:t>
            </a:r>
            <a:r>
              <a:rPr sz="2400" dirty="0">
                <a:latin typeface="Carlito"/>
                <a:cs typeface="Carlito"/>
              </a:rPr>
              <a:t>the </a:t>
            </a:r>
            <a:r>
              <a:rPr sz="2400" spc="-8" dirty="0">
                <a:latin typeface="Carlito"/>
                <a:cs typeface="Carlito"/>
              </a:rPr>
              <a:t>appropriate </a:t>
            </a:r>
            <a:r>
              <a:rPr sz="2400" spc="-4" dirty="0">
                <a:latin typeface="Carlito"/>
                <a:cs typeface="Carlito"/>
              </a:rPr>
              <a:t>credentials </a:t>
            </a:r>
            <a:r>
              <a:rPr sz="2400" spc="-15" dirty="0">
                <a:latin typeface="Carlito"/>
                <a:cs typeface="Carlito"/>
              </a:rPr>
              <a:t>for </a:t>
            </a:r>
            <a:r>
              <a:rPr sz="2400" spc="-8" dirty="0">
                <a:latin typeface="Carlito"/>
                <a:cs typeface="Carlito"/>
              </a:rPr>
              <a:t>installing </a:t>
            </a:r>
            <a:r>
              <a:rPr sz="2400" spc="-4" dirty="0">
                <a:latin typeface="Carlito"/>
                <a:cs typeface="Carlito"/>
              </a:rPr>
              <a:t>new</a:t>
            </a:r>
            <a:r>
              <a:rPr sz="2400" spc="8" dirty="0">
                <a:latin typeface="Carlito"/>
                <a:cs typeface="Carlito"/>
              </a:rPr>
              <a:t> </a:t>
            </a:r>
            <a:r>
              <a:rPr sz="2400" spc="-11" dirty="0">
                <a:latin typeface="Carlito"/>
                <a:cs typeface="Carlito"/>
              </a:rPr>
              <a:t>version.</a:t>
            </a:r>
            <a:endParaRPr sz="2400" dirty="0">
              <a:latin typeface="Carlito"/>
              <a:cs typeface="Carl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166FD-817D-2109-EDFA-F431ADFCA288}"/>
              </a:ext>
            </a:extLst>
          </p:cNvPr>
          <p:cNvSpPr>
            <a:spLocks noGrp="1"/>
          </p:cNvSpPr>
          <p:nvPr>
            <p:ph type="title"/>
          </p:nvPr>
        </p:nvSpPr>
        <p:spPr/>
        <p:txBody>
          <a:bodyPr/>
          <a:lstStyle/>
          <a:p>
            <a:r>
              <a:rPr lang="en-US" dirty="0"/>
              <a:t>Goal of deployment</a:t>
            </a:r>
          </a:p>
        </p:txBody>
      </p:sp>
      <p:sp>
        <p:nvSpPr>
          <p:cNvPr id="3" name="Content Placeholder 2">
            <a:extLst>
              <a:ext uri="{FF2B5EF4-FFF2-40B4-BE49-F238E27FC236}">
                <a16:creationId xmlns:a16="http://schemas.microsoft.com/office/drawing/2014/main" id="{D95E505C-5B91-AEEC-4747-B06593AEE91E}"/>
              </a:ext>
            </a:extLst>
          </p:cNvPr>
          <p:cNvSpPr>
            <a:spLocks noGrp="1"/>
          </p:cNvSpPr>
          <p:nvPr>
            <p:ph idx="1"/>
          </p:nvPr>
        </p:nvSpPr>
        <p:spPr/>
        <p:txBody>
          <a:bodyPr/>
          <a:lstStyle/>
          <a:p>
            <a:pPr rtl="0" eaLnBrk="0" fontAlgn="base" hangingPunct="0"/>
            <a:r>
              <a:rPr lang="en-US" sz="2400" dirty="0">
                <a:solidFill>
                  <a:schemeClr val="tx1"/>
                </a:solidFill>
                <a:effectLst/>
              </a:rPr>
              <a:t>The goal is to have N instances of Service A’ executing and no instances of Service A</a:t>
            </a:r>
            <a:endParaRPr lang="en-US" sz="2400" dirty="0">
              <a:effectLst/>
            </a:endParaRPr>
          </a:p>
          <a:p>
            <a:endParaRPr lang="en-US" dirty="0"/>
          </a:p>
        </p:txBody>
      </p:sp>
    </p:spTree>
    <p:extLst>
      <p:ext uri="{BB962C8B-B14F-4D97-AF65-F5344CB8AC3E}">
        <p14:creationId xmlns:p14="http://schemas.microsoft.com/office/powerpoint/2010/main" val="3948153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457200"/>
            <a:ext cx="5820632" cy="1364316"/>
          </a:xfrm>
          <a:prstGeom prst="rect">
            <a:avLst/>
          </a:prstGeom>
        </p:spPr>
        <p:txBody>
          <a:bodyPr vert="horz" wrap="square" lIns="0" tIns="10001" rIns="0" bIns="0" numCol="1" rtlCol="0" anchor="ctr" anchorCtr="0" compatLnSpc="1">
            <a:prstTxWarp prst="textNoShape">
              <a:avLst/>
            </a:prstTxWarp>
            <a:spAutoFit/>
          </a:bodyPr>
          <a:lstStyle/>
          <a:p>
            <a:pPr marL="9525">
              <a:spcBef>
                <a:spcPts val="79"/>
              </a:spcBef>
            </a:pPr>
            <a:r>
              <a:rPr spc="-285" dirty="0"/>
              <a:t>Basic </a:t>
            </a:r>
            <a:r>
              <a:rPr spc="-143" dirty="0"/>
              <a:t>deployment</a:t>
            </a:r>
            <a:r>
              <a:rPr spc="-217" dirty="0"/>
              <a:t> </a:t>
            </a:r>
            <a:r>
              <a:rPr spc="-172" dirty="0"/>
              <a:t>strategies</a:t>
            </a:r>
          </a:p>
        </p:txBody>
      </p:sp>
      <p:sp>
        <p:nvSpPr>
          <p:cNvPr id="3" name="object 3"/>
          <p:cNvSpPr txBox="1"/>
          <p:nvPr/>
        </p:nvSpPr>
        <p:spPr>
          <a:xfrm>
            <a:off x="457200" y="1805682"/>
            <a:ext cx="8229600" cy="4368984"/>
          </a:xfrm>
          <a:prstGeom prst="rect">
            <a:avLst/>
          </a:prstGeom>
        </p:spPr>
        <p:txBody>
          <a:bodyPr vert="horz" wrap="square" lIns="0" tIns="36671" rIns="0" bIns="0" rtlCol="0">
            <a:spAutoFit/>
          </a:bodyPr>
          <a:lstStyle/>
          <a:p>
            <a:pPr marL="180975" indent="-171450">
              <a:spcBef>
                <a:spcPts val="289"/>
              </a:spcBef>
              <a:buFont typeface="Arial"/>
              <a:buChar char="•"/>
              <a:tabLst>
                <a:tab pos="180975" algn="l"/>
              </a:tabLst>
            </a:pPr>
            <a:r>
              <a:rPr sz="2400" spc="-4" dirty="0">
                <a:latin typeface="Carlito"/>
                <a:cs typeface="Carlito"/>
              </a:rPr>
              <a:t>Blue/Green.</a:t>
            </a:r>
            <a:endParaRPr sz="2400" dirty="0">
              <a:latin typeface="Carlito"/>
              <a:cs typeface="Carlito"/>
            </a:endParaRPr>
          </a:p>
          <a:p>
            <a:pPr marL="523875" lvl="1" indent="-171926">
              <a:spcBef>
                <a:spcPts val="184"/>
              </a:spcBef>
              <a:buFont typeface="Arial"/>
              <a:buChar char="•"/>
              <a:tabLst>
                <a:tab pos="524351" algn="l"/>
              </a:tabLst>
            </a:pPr>
            <a:r>
              <a:rPr sz="2400" spc="-11" dirty="0">
                <a:latin typeface="Carlito"/>
                <a:cs typeface="Carlito"/>
              </a:rPr>
              <a:t>Create </a:t>
            </a:r>
            <a:r>
              <a:rPr sz="2400" dirty="0">
                <a:latin typeface="Carlito"/>
                <a:cs typeface="Carlito"/>
              </a:rPr>
              <a:t>N </a:t>
            </a:r>
            <a:r>
              <a:rPr sz="2400" spc="-8" dirty="0">
                <a:latin typeface="Carlito"/>
                <a:cs typeface="Carlito"/>
              </a:rPr>
              <a:t>instances </a:t>
            </a:r>
            <a:r>
              <a:rPr sz="2400" spc="-4" dirty="0">
                <a:latin typeface="Carlito"/>
                <a:cs typeface="Carlito"/>
              </a:rPr>
              <a:t>of </a:t>
            </a:r>
            <a:r>
              <a:rPr sz="2400" dirty="0">
                <a:latin typeface="Carlito"/>
                <a:cs typeface="Carlito"/>
              </a:rPr>
              <a:t>Service</a:t>
            </a:r>
            <a:r>
              <a:rPr sz="2400" spc="-19" dirty="0">
                <a:latin typeface="Carlito"/>
                <a:cs typeface="Carlito"/>
              </a:rPr>
              <a:t> </a:t>
            </a:r>
            <a:r>
              <a:rPr sz="2400" spc="-83" dirty="0">
                <a:latin typeface="Carlito"/>
                <a:cs typeface="Carlito"/>
              </a:rPr>
              <a:t>A’.</a:t>
            </a:r>
            <a:endParaRPr sz="2400" dirty="0">
              <a:latin typeface="Carlito"/>
              <a:cs typeface="Carlito"/>
            </a:endParaRPr>
          </a:p>
          <a:p>
            <a:pPr marL="523875" lvl="1" indent="-171926">
              <a:spcBef>
                <a:spcPts val="164"/>
              </a:spcBef>
              <a:buFont typeface="Arial"/>
              <a:buChar char="•"/>
              <a:tabLst>
                <a:tab pos="524351" algn="l"/>
              </a:tabLst>
            </a:pPr>
            <a:r>
              <a:rPr sz="2400" spc="-15" dirty="0">
                <a:latin typeface="Carlito"/>
                <a:cs typeface="Carlito"/>
              </a:rPr>
              <a:t>Route </a:t>
            </a:r>
            <a:r>
              <a:rPr sz="2400" spc="-4" dirty="0">
                <a:latin typeface="Carlito"/>
                <a:cs typeface="Carlito"/>
              </a:rPr>
              <a:t>incoming messages </a:t>
            </a:r>
            <a:r>
              <a:rPr sz="2400" spc="-11" dirty="0">
                <a:latin typeface="Carlito"/>
                <a:cs typeface="Carlito"/>
              </a:rPr>
              <a:t>to </a:t>
            </a:r>
            <a:r>
              <a:rPr sz="2400" dirty="0">
                <a:latin typeface="Carlito"/>
                <a:cs typeface="Carlito"/>
              </a:rPr>
              <a:t>Service </a:t>
            </a:r>
            <a:r>
              <a:rPr sz="2400" spc="-38" dirty="0">
                <a:latin typeface="Carlito"/>
                <a:cs typeface="Carlito"/>
              </a:rPr>
              <a:t>A’</a:t>
            </a:r>
            <a:r>
              <a:rPr sz="2400" spc="-23" dirty="0">
                <a:latin typeface="Carlito"/>
                <a:cs typeface="Carlito"/>
              </a:rPr>
              <a:t> </a:t>
            </a:r>
            <a:r>
              <a:rPr sz="2400" spc="-8" dirty="0">
                <a:latin typeface="Carlito"/>
                <a:cs typeface="Carlito"/>
              </a:rPr>
              <a:t>instances</a:t>
            </a:r>
            <a:endParaRPr sz="2400" dirty="0">
              <a:latin typeface="Carlito"/>
              <a:cs typeface="Carlito"/>
            </a:endParaRPr>
          </a:p>
          <a:p>
            <a:pPr marL="523875" lvl="1" indent="-171926">
              <a:spcBef>
                <a:spcPts val="150"/>
              </a:spcBef>
              <a:buFont typeface="Arial"/>
              <a:buChar char="•"/>
              <a:tabLst>
                <a:tab pos="524351" algn="l"/>
              </a:tabLst>
            </a:pPr>
            <a:r>
              <a:rPr sz="2400" spc="-8" dirty="0">
                <a:latin typeface="Carlito"/>
                <a:cs typeface="Carlito"/>
              </a:rPr>
              <a:t>Drain </a:t>
            </a:r>
            <a:r>
              <a:rPr sz="2400" dirty="0">
                <a:latin typeface="Carlito"/>
                <a:cs typeface="Carlito"/>
              </a:rPr>
              <a:t>and </a:t>
            </a:r>
            <a:r>
              <a:rPr sz="2400" spc="-8" dirty="0">
                <a:latin typeface="Carlito"/>
                <a:cs typeface="Carlito"/>
              </a:rPr>
              <a:t>delete instances </a:t>
            </a:r>
            <a:r>
              <a:rPr sz="2400" spc="-4" dirty="0">
                <a:latin typeface="Carlito"/>
                <a:cs typeface="Carlito"/>
              </a:rPr>
              <a:t>of </a:t>
            </a:r>
            <a:r>
              <a:rPr sz="2400" dirty="0">
                <a:latin typeface="Carlito"/>
                <a:cs typeface="Carlito"/>
              </a:rPr>
              <a:t>Service</a:t>
            </a:r>
            <a:r>
              <a:rPr sz="2400" spc="-38" dirty="0">
                <a:latin typeface="Carlito"/>
                <a:cs typeface="Carlito"/>
              </a:rPr>
              <a:t> </a:t>
            </a:r>
            <a:r>
              <a:rPr sz="2400" spc="4" dirty="0">
                <a:latin typeface="Carlito"/>
                <a:cs typeface="Carlito"/>
              </a:rPr>
              <a:t>A.</a:t>
            </a:r>
            <a:endParaRPr sz="2400" dirty="0">
              <a:latin typeface="Carlito"/>
              <a:cs typeface="Carlito"/>
            </a:endParaRPr>
          </a:p>
          <a:p>
            <a:pPr marL="180975" indent="-171450">
              <a:spcBef>
                <a:spcPts val="488"/>
              </a:spcBef>
              <a:buFont typeface="Arial"/>
              <a:buChar char="•"/>
              <a:tabLst>
                <a:tab pos="180975" algn="l"/>
              </a:tabLst>
            </a:pPr>
            <a:r>
              <a:rPr sz="2400" spc="-11" dirty="0">
                <a:latin typeface="Carlito"/>
                <a:cs typeface="Carlito"/>
              </a:rPr>
              <a:t>Rolling</a:t>
            </a:r>
            <a:r>
              <a:rPr sz="2400" spc="8" dirty="0">
                <a:latin typeface="Carlito"/>
                <a:cs typeface="Carlito"/>
              </a:rPr>
              <a:t> </a:t>
            </a:r>
            <a:r>
              <a:rPr sz="2400" spc="-11" dirty="0">
                <a:latin typeface="Carlito"/>
                <a:cs typeface="Carlito"/>
              </a:rPr>
              <a:t>Upgrade</a:t>
            </a:r>
            <a:endParaRPr sz="2400" dirty="0">
              <a:latin typeface="Carlito"/>
              <a:cs typeface="Carlito"/>
            </a:endParaRPr>
          </a:p>
          <a:p>
            <a:pPr marL="523875" lvl="1" indent="-171926">
              <a:spcBef>
                <a:spcPts val="172"/>
              </a:spcBef>
              <a:buFont typeface="Arial"/>
              <a:buChar char="•"/>
              <a:tabLst>
                <a:tab pos="524351" algn="l"/>
              </a:tabLst>
            </a:pPr>
            <a:r>
              <a:rPr sz="2400" spc="-8" dirty="0">
                <a:latin typeface="Carlito"/>
                <a:cs typeface="Carlito"/>
              </a:rPr>
              <a:t>Allocate </a:t>
            </a:r>
            <a:r>
              <a:rPr sz="2400" dirty="0">
                <a:latin typeface="Carlito"/>
                <a:cs typeface="Carlito"/>
              </a:rPr>
              <a:t>a </a:t>
            </a:r>
            <a:r>
              <a:rPr sz="2400" spc="-4" dirty="0">
                <a:latin typeface="Carlito"/>
                <a:cs typeface="Carlito"/>
              </a:rPr>
              <a:t>new</a:t>
            </a:r>
            <a:r>
              <a:rPr sz="2400" spc="-15" dirty="0">
                <a:latin typeface="Carlito"/>
                <a:cs typeface="Carlito"/>
              </a:rPr>
              <a:t> </a:t>
            </a:r>
            <a:r>
              <a:rPr sz="2400" spc="-8" dirty="0">
                <a:latin typeface="Carlito"/>
                <a:cs typeface="Carlito"/>
              </a:rPr>
              <a:t>instance.</a:t>
            </a:r>
            <a:endParaRPr sz="2400" dirty="0">
              <a:latin typeface="Carlito"/>
              <a:cs typeface="Carlito"/>
            </a:endParaRPr>
          </a:p>
          <a:p>
            <a:pPr marL="523875" lvl="1" indent="-171926">
              <a:spcBef>
                <a:spcPts val="161"/>
              </a:spcBef>
              <a:buFont typeface="Arial"/>
              <a:buChar char="•"/>
              <a:tabLst>
                <a:tab pos="524351" algn="l"/>
              </a:tabLst>
            </a:pPr>
            <a:r>
              <a:rPr sz="2400" spc="-8" dirty="0">
                <a:latin typeface="Carlito"/>
                <a:cs typeface="Carlito"/>
              </a:rPr>
              <a:t>Install </a:t>
            </a:r>
            <a:r>
              <a:rPr sz="2400" dirty="0">
                <a:latin typeface="Carlito"/>
                <a:cs typeface="Carlito"/>
              </a:rPr>
              <a:t>Service</a:t>
            </a:r>
            <a:r>
              <a:rPr sz="2400" spc="-19" dirty="0">
                <a:latin typeface="Carlito"/>
                <a:cs typeface="Carlito"/>
              </a:rPr>
              <a:t> </a:t>
            </a:r>
            <a:r>
              <a:rPr sz="2400" spc="-83" dirty="0">
                <a:latin typeface="Carlito"/>
                <a:cs typeface="Carlito"/>
              </a:rPr>
              <a:t>A’.</a:t>
            </a:r>
            <a:endParaRPr sz="2400" dirty="0">
              <a:latin typeface="Carlito"/>
              <a:cs typeface="Carlito"/>
            </a:endParaRPr>
          </a:p>
          <a:p>
            <a:pPr marL="523875" lvl="1" indent="-171926">
              <a:spcBef>
                <a:spcPts val="165"/>
              </a:spcBef>
              <a:buFont typeface="Arial"/>
              <a:buChar char="•"/>
              <a:tabLst>
                <a:tab pos="524351" algn="l"/>
              </a:tabLst>
            </a:pPr>
            <a:r>
              <a:rPr sz="2400" dirty="0">
                <a:latin typeface="Carlito"/>
                <a:cs typeface="Carlito"/>
              </a:rPr>
              <a:t>Begin </a:t>
            </a:r>
            <a:r>
              <a:rPr sz="2400" spc="-11" dirty="0">
                <a:latin typeface="Carlito"/>
                <a:cs typeface="Carlito"/>
              </a:rPr>
              <a:t>to </a:t>
            </a:r>
            <a:r>
              <a:rPr sz="2400" spc="-8" dirty="0">
                <a:latin typeface="Carlito"/>
                <a:cs typeface="Carlito"/>
              </a:rPr>
              <a:t>direct requests </a:t>
            </a:r>
            <a:r>
              <a:rPr sz="2400" spc="-11" dirty="0">
                <a:latin typeface="Carlito"/>
                <a:cs typeface="Carlito"/>
              </a:rPr>
              <a:t>to </a:t>
            </a:r>
            <a:r>
              <a:rPr sz="2400" spc="-4" dirty="0">
                <a:latin typeface="Carlito"/>
                <a:cs typeface="Carlito"/>
              </a:rPr>
              <a:t>new </a:t>
            </a:r>
            <a:r>
              <a:rPr sz="2400" spc="-8" dirty="0">
                <a:latin typeface="Carlito"/>
                <a:cs typeface="Carlito"/>
              </a:rPr>
              <a:t>instance </a:t>
            </a:r>
            <a:r>
              <a:rPr sz="2400" spc="-4" dirty="0">
                <a:latin typeface="Carlito"/>
                <a:cs typeface="Carlito"/>
              </a:rPr>
              <a:t>of </a:t>
            </a:r>
            <a:r>
              <a:rPr sz="2400" dirty="0">
                <a:latin typeface="Carlito"/>
                <a:cs typeface="Carlito"/>
              </a:rPr>
              <a:t>Service</a:t>
            </a:r>
            <a:r>
              <a:rPr sz="2400" spc="-15" dirty="0">
                <a:latin typeface="Carlito"/>
                <a:cs typeface="Carlito"/>
              </a:rPr>
              <a:t> </a:t>
            </a:r>
            <a:r>
              <a:rPr sz="2400" spc="-83" dirty="0">
                <a:latin typeface="Carlito"/>
                <a:cs typeface="Carlito"/>
              </a:rPr>
              <a:t>A’.</a:t>
            </a:r>
            <a:endParaRPr sz="2400" dirty="0">
              <a:latin typeface="Carlito"/>
              <a:cs typeface="Carlito"/>
            </a:endParaRPr>
          </a:p>
          <a:p>
            <a:pPr marL="523875" lvl="1" indent="-171926">
              <a:spcBef>
                <a:spcPts val="153"/>
              </a:spcBef>
              <a:buFont typeface="Arial"/>
              <a:buChar char="•"/>
              <a:tabLst>
                <a:tab pos="524351" algn="l"/>
              </a:tabLst>
            </a:pPr>
            <a:r>
              <a:rPr sz="2400" spc="-11" dirty="0">
                <a:latin typeface="Carlito"/>
                <a:cs typeface="Carlito"/>
              </a:rPr>
              <a:t>Drain </a:t>
            </a:r>
            <a:r>
              <a:rPr sz="2400" dirty="0">
                <a:latin typeface="Carlito"/>
                <a:cs typeface="Carlito"/>
              </a:rPr>
              <a:t>Service A </a:t>
            </a:r>
            <a:r>
              <a:rPr sz="2400" spc="-11" dirty="0">
                <a:latin typeface="Carlito"/>
                <a:cs typeface="Carlito"/>
              </a:rPr>
              <a:t>from </a:t>
            </a:r>
            <a:r>
              <a:rPr sz="2400" spc="-4" dirty="0">
                <a:latin typeface="Carlito"/>
                <a:cs typeface="Carlito"/>
              </a:rPr>
              <a:t>one </a:t>
            </a:r>
            <a:r>
              <a:rPr sz="2400" spc="-8" dirty="0">
                <a:latin typeface="Carlito"/>
                <a:cs typeface="Carlito"/>
              </a:rPr>
              <a:t>instance </a:t>
            </a:r>
            <a:r>
              <a:rPr sz="2400" dirty="0">
                <a:latin typeface="Carlito"/>
                <a:cs typeface="Carlito"/>
              </a:rPr>
              <a:t>and then </a:t>
            </a:r>
            <a:r>
              <a:rPr sz="2400" spc="-11" dirty="0">
                <a:latin typeface="Carlito"/>
                <a:cs typeface="Carlito"/>
              </a:rPr>
              <a:t>destroy </a:t>
            </a:r>
            <a:r>
              <a:rPr sz="2400" spc="-8" dirty="0">
                <a:latin typeface="Carlito"/>
                <a:cs typeface="Carlito"/>
              </a:rPr>
              <a:t>that</a:t>
            </a:r>
            <a:r>
              <a:rPr sz="2400" spc="11" dirty="0">
                <a:latin typeface="Carlito"/>
                <a:cs typeface="Carlito"/>
              </a:rPr>
              <a:t> </a:t>
            </a:r>
            <a:r>
              <a:rPr sz="2400" spc="-8" dirty="0">
                <a:latin typeface="Carlito"/>
                <a:cs typeface="Carlito"/>
              </a:rPr>
              <a:t>instance.</a:t>
            </a:r>
            <a:endParaRPr sz="2400" dirty="0">
              <a:latin typeface="Carlito"/>
              <a:cs typeface="Carlito"/>
            </a:endParaRPr>
          </a:p>
          <a:p>
            <a:pPr marL="523875" lvl="1" indent="-171926">
              <a:spcBef>
                <a:spcPts val="161"/>
              </a:spcBef>
              <a:buFont typeface="Arial"/>
              <a:buChar char="•"/>
              <a:tabLst>
                <a:tab pos="524351" algn="l"/>
              </a:tabLst>
            </a:pPr>
            <a:r>
              <a:rPr sz="2400" spc="-8" dirty="0">
                <a:latin typeface="Carlito"/>
                <a:cs typeface="Carlito"/>
              </a:rPr>
              <a:t>Repeat above </a:t>
            </a:r>
            <a:r>
              <a:rPr sz="2400" spc="-11" dirty="0">
                <a:latin typeface="Carlito"/>
                <a:cs typeface="Carlito"/>
              </a:rPr>
              <a:t>steps </a:t>
            </a:r>
            <a:r>
              <a:rPr sz="2400" spc="-8" dirty="0">
                <a:latin typeface="Carlito"/>
                <a:cs typeface="Carlito"/>
              </a:rPr>
              <a:t>until </a:t>
            </a:r>
            <a:r>
              <a:rPr sz="2400" dirty="0">
                <a:latin typeface="Carlito"/>
                <a:cs typeface="Carlito"/>
              </a:rPr>
              <a:t>all </a:t>
            </a:r>
            <a:r>
              <a:rPr sz="2400" spc="-8" dirty="0">
                <a:latin typeface="Carlito"/>
                <a:cs typeface="Carlito"/>
              </a:rPr>
              <a:t>instances </a:t>
            </a:r>
            <a:r>
              <a:rPr sz="2400" spc="-15" dirty="0">
                <a:latin typeface="Carlito"/>
                <a:cs typeface="Carlito"/>
              </a:rPr>
              <a:t>have </a:t>
            </a:r>
            <a:r>
              <a:rPr sz="2400" spc="-4" dirty="0">
                <a:latin typeface="Carlito"/>
                <a:cs typeface="Carlito"/>
              </a:rPr>
              <a:t>been</a:t>
            </a:r>
            <a:r>
              <a:rPr sz="2400" spc="11" dirty="0">
                <a:latin typeface="Carlito"/>
                <a:cs typeface="Carlito"/>
              </a:rPr>
              <a:t> </a:t>
            </a:r>
            <a:r>
              <a:rPr sz="2400" spc="-4" dirty="0">
                <a:latin typeface="Carlito"/>
                <a:cs typeface="Carlito"/>
              </a:rPr>
              <a:t>replaced.</a:t>
            </a:r>
            <a:endParaRPr sz="2400" dirty="0">
              <a:latin typeface="Carlito"/>
              <a:cs typeface="Carlito"/>
            </a:endParaRP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Osaka"/>
        <a:cs typeface="Osaka"/>
      </a:majorFont>
      <a:minorFont>
        <a:latin typeface="Arial"/>
        <a:ea typeface="Osaka"/>
        <a:cs typeface="Osak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Osaka" charset="0"/>
            <a:cs typeface="Osak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Osaka" charset="0"/>
            <a:cs typeface="Osaka"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ISR Template</Template>
  <TotalTime>6275</TotalTime>
  <Words>1845</Words>
  <Application>Microsoft Office PowerPoint</Application>
  <PresentationFormat>On-screen Show (4:3)</PresentationFormat>
  <Paragraphs>169</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Carlito</vt:lpstr>
      <vt:lpstr>Times</vt:lpstr>
      <vt:lpstr>Verdana</vt:lpstr>
      <vt:lpstr>Blank Presentation</vt:lpstr>
      <vt:lpstr>Deployment and Operations for Software Engineers 2nd  Ed</vt:lpstr>
      <vt:lpstr>Outline</vt:lpstr>
      <vt:lpstr>Feature toggles</vt:lpstr>
      <vt:lpstr>Installing vs activating a service</vt:lpstr>
      <vt:lpstr>Outline</vt:lpstr>
      <vt:lpstr>Service graph for your system</vt:lpstr>
      <vt:lpstr>Deployment</vt:lpstr>
      <vt:lpstr>Goal of deployment</vt:lpstr>
      <vt:lpstr>Basic deployment strategies</vt:lpstr>
      <vt:lpstr>Tradeoffs</vt:lpstr>
      <vt:lpstr>Outline</vt:lpstr>
      <vt:lpstr>Partial deployments</vt:lpstr>
      <vt:lpstr>Canary testing</vt:lpstr>
      <vt:lpstr>Implementing canary testing</vt:lpstr>
      <vt:lpstr>A/B testing</vt:lpstr>
      <vt:lpstr>Implementing A/B testing</vt:lpstr>
      <vt:lpstr>Outline</vt:lpstr>
      <vt:lpstr>Roll back</vt:lpstr>
      <vt:lpstr>Roll back</vt:lpstr>
      <vt:lpstr>Roll Forward</vt:lpstr>
      <vt:lpstr>Outline</vt:lpstr>
      <vt:lpstr>Version skew</vt:lpstr>
      <vt:lpstr>Version skew example</vt:lpstr>
      <vt:lpstr>Temporal inconsistency</vt:lpstr>
      <vt:lpstr>Interface mismatch</vt:lpstr>
      <vt:lpstr>Interface mismatch</vt:lpstr>
      <vt:lpstr>Avoiding version skew</vt:lpstr>
      <vt:lpstr>Tagging messages</vt:lpstr>
      <vt:lpstr>Interface compatibility</vt:lpstr>
      <vt:lpstr>Achieving Backwards Compatibility </vt:lpstr>
      <vt:lpstr>Using feature toggles</vt:lpstr>
      <vt:lpstr>A different approach to interface  mismatch</vt:lpstr>
      <vt:lpstr>Database schema evolution</vt:lpstr>
      <vt:lpstr>Tool support for database evolution</vt:lpstr>
      <vt:lpstr>Discussion questions</vt:lpstr>
      <vt:lpstr>PowerPoint Presentation</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Anthony J. Lattanze</dc:creator>
  <cp:lastModifiedBy>Len Bass</cp:lastModifiedBy>
  <cp:revision>475</cp:revision>
  <dcterms:created xsi:type="dcterms:W3CDTF">2004-11-16T18:39:34Z</dcterms:created>
  <dcterms:modified xsi:type="dcterms:W3CDTF">2023-08-02T19:35:33Z</dcterms:modified>
</cp:coreProperties>
</file>