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9" r:id="rId3"/>
    <p:sldId id="260" r:id="rId4"/>
    <p:sldId id="748" r:id="rId5"/>
    <p:sldId id="749" r:id="rId6"/>
    <p:sldId id="770" r:id="rId7"/>
    <p:sldId id="753" r:id="rId8"/>
    <p:sldId id="757" r:id="rId9"/>
    <p:sldId id="762" r:id="rId10"/>
    <p:sldId id="771" r:id="rId11"/>
    <p:sldId id="766" r:id="rId12"/>
    <p:sldId id="767" r:id="rId13"/>
    <p:sldId id="768" r:id="rId14"/>
    <p:sldId id="769" r:id="rId15"/>
    <p:sldId id="263" r:id="rId16"/>
    <p:sldId id="264" r:id="rId17"/>
    <p:sldId id="286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7" r:id="rId36"/>
    <p:sldId id="282" r:id="rId37"/>
    <p:sldId id="283" r:id="rId38"/>
    <p:sldId id="284" r:id="rId39"/>
    <p:sldId id="288" r:id="rId40"/>
    <p:sldId id="285" r:id="rId41"/>
    <p:sldId id="844" r:id="rId4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2C1"/>
    <a:srgbClr val="96F371"/>
    <a:srgbClr val="6AB5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>
      <p:cViewPr varScale="1">
        <p:scale>
          <a:sx n="54" d="100"/>
          <a:sy n="54" d="100"/>
        </p:scale>
        <p:origin x="9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6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72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ordmark3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49351" y="704375"/>
            <a:ext cx="1245298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4"/>
              <a:t>©Len</a:t>
            </a:r>
            <a:r>
              <a:rPr lang="en-US" spc="-15"/>
              <a:t> </a:t>
            </a:r>
            <a:r>
              <a:rPr lang="en-US" spc="-4"/>
              <a:t>Bass</a:t>
            </a:r>
            <a:r>
              <a:rPr lang="en-US"/>
              <a:t> and</a:t>
            </a:r>
            <a:r>
              <a:rPr lang="en-US" spc="-23"/>
              <a:t> </a:t>
            </a:r>
            <a:r>
              <a:rPr lang="en-US"/>
              <a:t>John</a:t>
            </a:r>
            <a:r>
              <a:rPr lang="en-US" spc="-11"/>
              <a:t> </a:t>
            </a:r>
            <a:r>
              <a:rPr lang="en-US"/>
              <a:t>Klein</a:t>
            </a:r>
            <a:r>
              <a:rPr lang="en-US" spc="-11"/>
              <a:t> </a:t>
            </a:r>
            <a:r>
              <a:rPr lang="en-US"/>
              <a:t>2022</a:t>
            </a:r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‹#›</a:t>
            </a:fld>
            <a:endParaRPr lang="en-US" dirty="0"/>
          </a:p>
        </p:txBody>
      </p:sp>
      <p:pic>
        <p:nvPicPr>
          <p:cNvPr id="7" name="Picture 7" descr="wordmark3r">
            <a:extLst>
              <a:ext uri="{FF2B5EF4-FFF2-40B4-BE49-F238E27FC236}">
                <a16:creationId xmlns:a16="http://schemas.microsoft.com/office/drawing/2014/main" id="{04F1E515-18E4-9E0C-4885-9E7BCE7503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611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8288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685800" y="6019800"/>
            <a:ext cx="77724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27943-7485-496B-7318-11BF122470E5}"/>
              </a:ext>
            </a:extLst>
          </p:cNvPr>
          <p:cNvSpPr txBox="1"/>
          <p:nvPr userDrawn="1"/>
        </p:nvSpPr>
        <p:spPr>
          <a:xfrm>
            <a:off x="228600" y="63978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©Len Bass and John Klein 2022</a:t>
            </a:r>
          </a:p>
        </p:txBody>
      </p:sp>
      <p:pic>
        <p:nvPicPr>
          <p:cNvPr id="5" name="Picture 7" descr="wordmark3r">
            <a:extLst>
              <a:ext uri="{FF2B5EF4-FFF2-40B4-BE49-F238E27FC236}">
                <a16:creationId xmlns:a16="http://schemas.microsoft.com/office/drawing/2014/main" id="{B98A4DC6-9033-E15A-5E47-151A88BB2C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8" descr="isr_logo_308_r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391400" y="6096000"/>
            <a:ext cx="16002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1" descr="CMU_logo_horiz_187 red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96850" y="153988"/>
            <a:ext cx="37369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6324600"/>
            <a:ext cx="198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</a:t>
            </a:r>
            <a:r>
              <a:rPr lang="en-US" sz="1000" baseline="0" dirty="0"/>
              <a:t> Len Bass 2018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oomberg/powerfulseal" TargetMode="External"/><Relationship Id="rId2" Type="http://schemas.openxmlformats.org/officeDocument/2006/relationships/hyperlink" Target="https://www.steadybi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cos-labs/drax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/orchestrator" TargetMode="External"/><Relationship Id="rId2" Type="http://schemas.openxmlformats.org/officeDocument/2006/relationships/hyperlink" Target="https://github.com/Netflix/chaosmonke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haostoolkit/chaostoolkit" TargetMode="External"/><Relationship Id="rId5" Type="http://schemas.openxmlformats.org/officeDocument/2006/relationships/hyperlink" Target="https://www.gremlin.com/" TargetMode="External"/><Relationship Id="rId4" Type="http://schemas.openxmlformats.org/officeDocument/2006/relationships/hyperlink" Target="https://github.com/asobti/kube-monke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4D23-7EF4-440A-9DC7-CE6E64135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048000"/>
            <a:ext cx="8382000" cy="838200"/>
          </a:xfrm>
        </p:spPr>
        <p:txBody>
          <a:bodyPr/>
          <a:lstStyle/>
          <a:p>
            <a:r>
              <a:rPr lang="en-US" dirty="0"/>
              <a:t>Deployment and Operations for Software Engineers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352F8-B6F5-482B-856C-30CD51C70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05400"/>
            <a:ext cx="6400800" cy="533400"/>
          </a:xfrm>
        </p:spPr>
        <p:txBody>
          <a:bodyPr/>
          <a:lstStyle/>
          <a:p>
            <a:r>
              <a:rPr lang="en-US" dirty="0"/>
              <a:t>Chapter 13 – post Production</a:t>
            </a:r>
          </a:p>
        </p:txBody>
      </p:sp>
    </p:spTree>
    <p:extLst>
      <p:ext uri="{BB962C8B-B14F-4D97-AF65-F5344CB8AC3E}">
        <p14:creationId xmlns:p14="http://schemas.microsoft.com/office/powerpoint/2010/main" val="402466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8CCA-F5E1-9B59-B7D0-275DCE32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Chaos Engineering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D0592-8C64-F8FD-A7FB-FE204C7AA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steadybit</a:t>
            </a:r>
            <a:r>
              <a:rPr lang="en-US" sz="2400" dirty="0"/>
              <a:t> - A Chaos Engineering platform (SaaS or On-Prem) with auto discovery features, different attack types, user management and many more.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PowerfulSeal</a:t>
            </a:r>
            <a:r>
              <a:rPr lang="en-US" sz="2400" dirty="0"/>
              <a:t> - Adds chaos to your Kubernetes clusters, so that you can detect problems in your systems as early as possible. It kills targeted pods and takes VMs up and down.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drax</a:t>
            </a:r>
            <a:r>
              <a:rPr lang="en-US" sz="2400" dirty="0"/>
              <a:t> - DC/OS Resilience Automated </a:t>
            </a:r>
            <a:r>
              <a:rPr lang="en-US" sz="2400" dirty="0" err="1"/>
              <a:t>Xenodiagnosis</a:t>
            </a:r>
            <a:r>
              <a:rPr lang="en-US" sz="2400" dirty="0"/>
              <a:t> tool. It helps to test DC/OS deployments by applying a Chaos Monkey-inspired, proactive and invasive testing approach.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44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50D4-83AA-B8F0-B79C-AAC402999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Chaos Engineering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75A1B-F7D1-3760-958F-9DB58352B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Slack’s </a:t>
            </a:r>
            <a:r>
              <a:rPr lang="en-US" dirty="0" err="1"/>
              <a:t>Disasterpiece</a:t>
            </a:r>
            <a:r>
              <a:rPr lang="en-US" dirty="0"/>
              <a:t> theater (https://slack.engineering/disasterpiece-theater-slacks-process-for-approachable-chaos-engineering/)</a:t>
            </a:r>
          </a:p>
        </p:txBody>
      </p:sp>
    </p:spTree>
    <p:extLst>
      <p:ext uri="{BB962C8B-B14F-4D97-AF65-F5344CB8AC3E}">
        <p14:creationId xmlns:p14="http://schemas.microsoft.com/office/powerpoint/2010/main" val="2007205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9340-5431-089B-502D-812D6045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06028"/>
            <a:ext cx="7886700" cy="994172"/>
          </a:xfrm>
        </p:spPr>
        <p:txBody>
          <a:bodyPr/>
          <a:lstStyle/>
          <a:p>
            <a:pPr algn="l" defTabSz="6858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3300" kern="1200" dirty="0">
                <a:solidFill>
                  <a:schemeClr val="tx1"/>
                </a:solidFill>
              </a:rPr>
              <a:t>Slack’s </a:t>
            </a:r>
            <a:r>
              <a:rPr lang="en-US" sz="3300" kern="1200" dirty="0" err="1">
                <a:solidFill>
                  <a:schemeClr val="tx1"/>
                </a:solidFill>
              </a:rPr>
              <a:t>Disasterpiece</a:t>
            </a:r>
            <a:r>
              <a:rPr lang="en-US" sz="3300" kern="1200" dirty="0">
                <a:solidFill>
                  <a:schemeClr val="tx1"/>
                </a:solidFill>
              </a:rPr>
              <a:t> theater – exercise definition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07E74-BA87-1C6A-CAAF-8AA6C9C46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Define an exercise</a:t>
            </a:r>
          </a:p>
          <a:p>
            <a:pPr lvl="1"/>
            <a:r>
              <a:rPr lang="en-US" sz="2400" dirty="0"/>
              <a:t>Each exercise takes place at a well publicized time (within Slack) </a:t>
            </a:r>
          </a:p>
          <a:p>
            <a:pPr lvl="1"/>
            <a:r>
              <a:rPr lang="en-US" sz="2400" dirty="0"/>
              <a:t>Relevant experts either in the same room or on video</a:t>
            </a:r>
          </a:p>
          <a:p>
            <a:pPr lvl="1"/>
            <a:r>
              <a:rPr lang="en-US" sz="2400" dirty="0"/>
              <a:t>One or two hosts write a detailed plan and publicize it.</a:t>
            </a:r>
          </a:p>
          <a:p>
            <a:pPr lvl="1"/>
            <a:r>
              <a:rPr lang="en-US" sz="2400" dirty="0"/>
              <a:t>The plan lists a detailed</a:t>
            </a:r>
            <a:r>
              <a:rPr lang="en-US" sz="2400" baseline="0" dirty="0"/>
              <a:t> collection of activities including what fault will be induced and what should be monitored</a:t>
            </a:r>
          </a:p>
          <a:p>
            <a:pPr lvl="1"/>
            <a:r>
              <a:rPr lang="en-US" sz="2400" baseline="0" dirty="0"/>
              <a:t>The plan includes a specific hypothesis </a:t>
            </a:r>
            <a:r>
              <a:rPr lang="en-US" sz="2400" baseline="0" dirty="0" err="1"/>
              <a:t>tha</a:t>
            </a:r>
            <a:r>
              <a:rPr lang="en-US" sz="2400" baseline="0" dirty="0"/>
              <a:t> will be texted.</a:t>
            </a:r>
          </a:p>
        </p:txBody>
      </p:sp>
    </p:spTree>
    <p:extLst>
      <p:ext uri="{BB962C8B-B14F-4D97-AF65-F5344CB8AC3E}">
        <p14:creationId xmlns:p14="http://schemas.microsoft.com/office/powerpoint/2010/main" val="4227732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365E-DEC3-E2DF-1EBA-2F01176D9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67888"/>
            <a:ext cx="7886700" cy="994172"/>
          </a:xfrm>
        </p:spPr>
        <p:txBody>
          <a:bodyPr/>
          <a:lstStyle/>
          <a:p>
            <a:pPr algn="l" defTabSz="6858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E</a:t>
            </a:r>
            <a:r>
              <a:rPr lang="en-US" sz="3300" kern="1200" dirty="0">
                <a:solidFill>
                  <a:schemeClr val="tx1"/>
                </a:solidFill>
              </a:rPr>
              <a:t>xercise execution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A8387-1BD8-2FE0-4F90-7F35A4829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2400" dirty="0" err="1">
                <a:effectLst/>
              </a:rPr>
              <a:t>Iinduce</a:t>
            </a:r>
            <a:r>
              <a:rPr lang="en-US" sz="2400" dirty="0">
                <a:effectLst/>
              </a:rPr>
              <a:t> problem in dev environment</a:t>
            </a:r>
          </a:p>
          <a:p>
            <a:pPr>
              <a:spcBef>
                <a:spcPct val="0"/>
              </a:spcBef>
            </a:pPr>
            <a:r>
              <a:rPr lang="en-US" sz="2400" dirty="0">
                <a:effectLst/>
              </a:rPr>
              <a:t>Examine</a:t>
            </a:r>
            <a:r>
              <a:rPr lang="en-US" sz="2400" baseline="0" dirty="0">
                <a:effectLst/>
              </a:rPr>
              <a:t> logs, </a:t>
            </a:r>
            <a:r>
              <a:rPr lang="en-US" sz="2400" baseline="0" dirty="0" err="1">
                <a:effectLst/>
              </a:rPr>
              <a:t>etc</a:t>
            </a:r>
            <a:r>
              <a:rPr lang="en-US" sz="2400" baseline="0" dirty="0">
                <a:effectLst/>
              </a:rPr>
              <a:t> to </a:t>
            </a:r>
            <a:r>
              <a:rPr lang="en-US" sz="2400" baseline="0" dirty="0" err="1">
                <a:effectLst/>
              </a:rPr>
              <a:t>to</a:t>
            </a:r>
            <a:r>
              <a:rPr lang="en-US" sz="2400" baseline="0" dirty="0">
                <a:effectLst/>
              </a:rPr>
              <a:t> verify that expected results appear</a:t>
            </a:r>
          </a:p>
          <a:p>
            <a:pPr>
              <a:spcBef>
                <a:spcPct val="0"/>
              </a:spcBef>
            </a:pPr>
            <a:r>
              <a:rPr lang="en-US" sz="2400" dirty="0"/>
              <a:t>Verify that expected results occur in dev environment</a:t>
            </a:r>
          </a:p>
          <a:p>
            <a:pPr>
              <a:spcBef>
                <a:spcPct val="0"/>
              </a:spcBef>
            </a:pPr>
            <a:r>
              <a:rPr lang="en-US" sz="2400" dirty="0">
                <a:effectLst/>
              </a:rPr>
              <a:t>If expected results occur in dev, </a:t>
            </a:r>
          </a:p>
          <a:p>
            <a:pPr>
              <a:spcBef>
                <a:spcPct val="0"/>
              </a:spcBef>
            </a:pPr>
            <a:r>
              <a:rPr lang="en-US" sz="2400" dirty="0">
                <a:effectLst/>
              </a:rPr>
              <a:t>Induce failure in prod. </a:t>
            </a:r>
          </a:p>
          <a:p>
            <a:pPr>
              <a:spcBef>
                <a:spcPct val="0"/>
              </a:spcBef>
            </a:pPr>
            <a:r>
              <a:rPr lang="en-US" sz="2400" dirty="0"/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2977680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7E26-CAD3-2BF0-3534-94A1B66C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2F66-3015-DD01-6295-F8B03CE78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kern="1200" dirty="0"/>
              <a:t>What was the time to detect and time to resolve? </a:t>
            </a:r>
          </a:p>
          <a:p>
            <a:r>
              <a:rPr lang="en-US" sz="2400" kern="1200" dirty="0"/>
              <a:t>Did any users notice? </a:t>
            </a:r>
          </a:p>
          <a:p>
            <a:r>
              <a:rPr lang="en-US" sz="2400" kern="1200" dirty="0"/>
              <a:t>Did any humans have to intervene? What was terrifying? </a:t>
            </a:r>
          </a:p>
          <a:p>
            <a:r>
              <a:rPr lang="en-US" sz="2400" kern="1200" dirty="0"/>
              <a:t>Was any of our documentation wrong? </a:t>
            </a:r>
          </a:p>
          <a:p>
            <a:r>
              <a:rPr lang="en-US" sz="2400" kern="1200" dirty="0"/>
              <a:t>Were any dashboards in Grafana out of date?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8381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769078"/>
            <a:ext cx="5952172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45" dirty="0"/>
              <a:t>Environment</a:t>
            </a:r>
            <a:r>
              <a:rPr spc="-75" dirty="0"/>
              <a:t> </a:t>
            </a:r>
            <a:r>
              <a:rPr spc="-38" dirty="0"/>
              <a:t>scanners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284720" cy="2466861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105251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Scanning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production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system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much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less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disruptive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than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Chaos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Engineering.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scanning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tool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examines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production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environment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looking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different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types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11" dirty="0">
                <a:latin typeface="Calibri"/>
                <a:cs typeface="Calibri"/>
              </a:rPr>
              <a:t>problems.</a:t>
            </a:r>
            <a:endParaRPr sz="2400" dirty="0">
              <a:latin typeface="Calibri"/>
              <a:cs typeface="Calibri"/>
            </a:endParaRPr>
          </a:p>
          <a:p>
            <a:pPr marL="180975" marR="135255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scanning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tool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resources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but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does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perturb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running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system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except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specific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problems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found</a:t>
            </a:r>
            <a:r>
              <a:rPr sz="2100" spc="-15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975965"/>
            <a:ext cx="4399979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Scanning</a:t>
            </a:r>
            <a:r>
              <a:rPr spc="-120" dirty="0"/>
              <a:t> </a:t>
            </a:r>
            <a:r>
              <a:rPr spc="-23" dirty="0"/>
              <a:t>tools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4372" y="1966830"/>
            <a:ext cx="7755255" cy="4220226"/>
          </a:xfrm>
          <a:prstGeom prst="rect">
            <a:avLst/>
          </a:prstGeom>
        </p:spPr>
        <p:txBody>
          <a:bodyPr vert="horz" wrap="square" lIns="0" tIns="67151" rIns="0" bIns="0" rtlCol="0">
            <a:spAutoFit/>
          </a:bodyPr>
          <a:lstStyle/>
          <a:p>
            <a:pPr marL="180975" marR="216218" indent="-171450">
              <a:spcBef>
                <a:spcPts val="52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i="1" spc="-8" dirty="0">
                <a:latin typeface="Calibri"/>
                <a:cs typeface="Calibri"/>
              </a:rPr>
              <a:t>Conformity</a:t>
            </a:r>
            <a:r>
              <a:rPr sz="2400" i="1" spc="26" dirty="0">
                <a:latin typeface="Calibri"/>
                <a:cs typeface="Calibri"/>
              </a:rPr>
              <a:t> </a:t>
            </a:r>
            <a:r>
              <a:rPr sz="2400" i="1" spc="-4" dirty="0">
                <a:latin typeface="Calibri"/>
                <a:cs typeface="Calibri"/>
              </a:rPr>
              <a:t>scanners</a:t>
            </a:r>
            <a:r>
              <a:rPr sz="2400" spc="-4" dirty="0">
                <a:latin typeface="Calibri"/>
                <a:cs typeface="Calibri"/>
              </a:rPr>
              <a:t>–detects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instances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that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aren’t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coded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to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best </a:t>
            </a:r>
            <a:r>
              <a:rPr sz="2400" spc="-4" dirty="0">
                <a:latin typeface="Calibri"/>
                <a:cs typeface="Calibri"/>
              </a:rPr>
              <a:t> practices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" dirty="0">
                <a:latin typeface="Calibri"/>
                <a:cs typeface="Calibri"/>
              </a:rPr>
              <a:t> shuts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down,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giving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owner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opportunity</a:t>
            </a:r>
            <a:r>
              <a:rPr lang="en-US"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to </a:t>
            </a:r>
            <a:r>
              <a:rPr sz="2400" spc="-4" dirty="0">
                <a:latin typeface="Calibri"/>
                <a:cs typeface="Calibri"/>
              </a:rPr>
              <a:t>relaunch </a:t>
            </a:r>
            <a:r>
              <a:rPr sz="2400" dirty="0">
                <a:latin typeface="Calibri"/>
                <a:cs typeface="Calibri"/>
              </a:rPr>
              <a:t>them </a:t>
            </a:r>
            <a:r>
              <a:rPr sz="2400" spc="-19" dirty="0">
                <a:latin typeface="Calibri"/>
                <a:cs typeface="Calibri"/>
              </a:rPr>
              <a:t>properly. </a:t>
            </a:r>
            <a:r>
              <a:rPr sz="2400" spc="-4" dirty="0">
                <a:latin typeface="Calibri"/>
                <a:cs typeface="Calibri"/>
              </a:rPr>
              <a:t>Best practices </a:t>
            </a:r>
            <a:r>
              <a:rPr sz="2400" spc="-8" dirty="0">
                <a:latin typeface="Calibri"/>
                <a:cs typeface="Calibri"/>
              </a:rPr>
              <a:t>here </a:t>
            </a:r>
            <a:r>
              <a:rPr sz="2400" dirty="0">
                <a:latin typeface="Calibri"/>
                <a:cs typeface="Calibri"/>
              </a:rPr>
              <a:t>include </a:t>
            </a:r>
            <a:r>
              <a:rPr sz="2400" spc="-4" dirty="0">
                <a:latin typeface="Calibri"/>
                <a:cs typeface="Calibri"/>
              </a:rPr>
              <a:t>phenomena that </a:t>
            </a:r>
            <a:r>
              <a:rPr sz="2400" spc="-8" dirty="0">
                <a:latin typeface="Calibri"/>
                <a:cs typeface="Calibri"/>
              </a:rPr>
              <a:t>are </a:t>
            </a:r>
            <a:r>
              <a:rPr sz="2400" spc="-43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externally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visible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such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8" dirty="0">
                <a:latin typeface="Calibri"/>
                <a:cs typeface="Calibri"/>
              </a:rPr>
              <a:t>generating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logs.</a:t>
            </a:r>
          </a:p>
          <a:p>
            <a:pPr marL="180975" marR="37148" indent="-171450">
              <a:spcBef>
                <a:spcPts val="746"/>
              </a:spcBef>
              <a:buFont typeface="Arial MT"/>
              <a:buChar char="•"/>
              <a:tabLst>
                <a:tab pos="180975" algn="l"/>
                <a:tab pos="5586413" algn="l"/>
                <a:tab pos="6324600" algn="l"/>
              </a:tabLst>
            </a:pPr>
            <a:r>
              <a:rPr sz="2400" i="1" dirty="0">
                <a:latin typeface="Calibri"/>
                <a:cs typeface="Calibri"/>
              </a:rPr>
              <a:t>Security </a:t>
            </a:r>
            <a:r>
              <a:rPr sz="2400" i="1" spc="-4" dirty="0">
                <a:latin typeface="Calibri"/>
                <a:cs typeface="Calibri"/>
              </a:rPr>
              <a:t>scanners</a:t>
            </a:r>
            <a:r>
              <a:rPr sz="2400" spc="-4" dirty="0">
                <a:latin typeface="Calibri"/>
                <a:cs typeface="Calibri"/>
              </a:rPr>
              <a:t>–searches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out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security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weaknesses.	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may</a:t>
            </a:r>
            <a:r>
              <a:rPr lang="en-US"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terminate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42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offending </a:t>
            </a:r>
            <a:r>
              <a:rPr sz="2400" spc="-4" dirty="0">
                <a:latin typeface="Calibri"/>
                <a:cs typeface="Calibri"/>
              </a:rPr>
              <a:t>instances. </a:t>
            </a:r>
            <a:r>
              <a:rPr sz="2400" dirty="0">
                <a:latin typeface="Calibri"/>
                <a:cs typeface="Calibri"/>
              </a:rPr>
              <a:t>It also </a:t>
            </a:r>
            <a:r>
              <a:rPr sz="2400" spc="-4" dirty="0">
                <a:latin typeface="Calibri"/>
                <a:cs typeface="Calibri"/>
              </a:rPr>
              <a:t>ensures that </a:t>
            </a:r>
            <a:r>
              <a:rPr sz="2400" dirty="0">
                <a:latin typeface="Calibri"/>
                <a:cs typeface="Calibri"/>
              </a:rPr>
              <a:t>SSL and DRM </a:t>
            </a:r>
            <a:r>
              <a:rPr sz="2400" spc="-4" dirty="0">
                <a:latin typeface="Calibri"/>
                <a:cs typeface="Calibri"/>
              </a:rPr>
              <a:t>(Digital Rights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Management)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certificates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not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expired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close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expiration.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security 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scanner can </a:t>
            </a:r>
            <a:r>
              <a:rPr sz="2400" dirty="0">
                <a:latin typeface="Calibri"/>
                <a:cs typeface="Calibri"/>
              </a:rPr>
              <a:t>also check whether </a:t>
            </a:r>
            <a:r>
              <a:rPr sz="2400" spc="-11" dirty="0">
                <a:latin typeface="Calibri"/>
                <a:cs typeface="Calibri"/>
              </a:rPr>
              <a:t>any </a:t>
            </a:r>
            <a:r>
              <a:rPr sz="2400" spc="-4" dirty="0">
                <a:latin typeface="Calibri"/>
                <a:cs typeface="Calibri"/>
              </a:rPr>
              <a:t>new vulnerabilities </a:t>
            </a:r>
            <a:r>
              <a:rPr sz="2400" spc="-15" dirty="0">
                <a:latin typeface="Calibri"/>
                <a:cs typeface="Calibri"/>
              </a:rPr>
              <a:t>have </a:t>
            </a:r>
            <a:r>
              <a:rPr sz="2400" spc="-4" dirty="0">
                <a:latin typeface="Calibri"/>
                <a:cs typeface="Calibri"/>
              </a:rPr>
              <a:t>been </a:t>
            </a:r>
            <a:r>
              <a:rPr sz="2400" spc="-15" dirty="0">
                <a:latin typeface="Calibri"/>
                <a:cs typeface="Calibri"/>
              </a:rPr>
              <a:t>found 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components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8" dirty="0">
                <a:latin typeface="Calibri"/>
                <a:cs typeface="Calibri"/>
              </a:rPr>
              <a:t> your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production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system.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975965"/>
            <a:ext cx="4399979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Scanning</a:t>
            </a:r>
            <a:r>
              <a:rPr spc="-120" dirty="0"/>
              <a:t> </a:t>
            </a:r>
            <a:r>
              <a:rPr spc="-23" dirty="0"/>
              <a:t>tools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81568"/>
            <a:ext cx="7755255" cy="1952938"/>
          </a:xfrm>
          <a:prstGeom prst="rect">
            <a:avLst/>
          </a:prstGeom>
        </p:spPr>
        <p:txBody>
          <a:bodyPr vert="horz" wrap="square" lIns="0" tIns="67151" rIns="0" bIns="0" rtlCol="0">
            <a:spAutoFit/>
          </a:bodyPr>
          <a:lstStyle/>
          <a:p>
            <a:pPr marL="180975" marR="360044" indent="-171450">
              <a:spcBef>
                <a:spcPts val="758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i="1" dirty="0">
                <a:latin typeface="Calibri"/>
                <a:cs typeface="Calibri"/>
              </a:rPr>
              <a:t>Health </a:t>
            </a:r>
            <a:r>
              <a:rPr sz="2400" i="1" spc="-8" dirty="0">
                <a:latin typeface="Calibri"/>
                <a:cs typeface="Calibri"/>
              </a:rPr>
              <a:t>scanners</a:t>
            </a:r>
            <a:r>
              <a:rPr sz="2400" spc="-8" dirty="0">
                <a:latin typeface="Calibri"/>
                <a:cs typeface="Calibri"/>
              </a:rPr>
              <a:t>–performs </a:t>
            </a:r>
            <a:r>
              <a:rPr sz="2400" spc="-4" dirty="0">
                <a:latin typeface="Calibri"/>
                <a:cs typeface="Calibri"/>
              </a:rPr>
              <a:t>health checks on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8" dirty="0">
                <a:latin typeface="Calibri"/>
                <a:cs typeface="Calibri"/>
              </a:rPr>
              <a:t>instance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1" dirty="0">
                <a:latin typeface="Calibri"/>
                <a:cs typeface="Calibri"/>
              </a:rPr>
              <a:t>monitors </a:t>
            </a:r>
            <a:r>
              <a:rPr sz="2400" spc="-43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other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external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signs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process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health such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CPU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usage.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278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i="1" spc="-4" dirty="0">
                <a:latin typeface="Calibri"/>
                <a:cs typeface="Calibri"/>
              </a:rPr>
              <a:t>Janitor</a:t>
            </a:r>
            <a:r>
              <a:rPr sz="2400" i="1" spc="-11" dirty="0">
                <a:latin typeface="Calibri"/>
                <a:cs typeface="Calibri"/>
              </a:rPr>
              <a:t> </a:t>
            </a:r>
            <a:r>
              <a:rPr sz="2400" i="1" spc="-4" dirty="0">
                <a:latin typeface="Calibri"/>
                <a:cs typeface="Calibri"/>
              </a:rPr>
              <a:t>scanner</a:t>
            </a:r>
            <a:r>
              <a:rPr sz="2400" spc="-4" dirty="0">
                <a:latin typeface="Calibri"/>
                <a:cs typeface="Calibri"/>
              </a:rPr>
              <a:t>–searches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unused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resources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" dirty="0">
                <a:latin typeface="Calibri"/>
                <a:cs typeface="Calibri"/>
              </a:rPr>
              <a:t> discards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</a:t>
            </a:r>
            <a:r>
              <a:rPr sz="1950" dirty="0">
                <a:latin typeface="Calibri"/>
                <a:cs typeface="Calibri"/>
              </a:rPr>
              <a:t>.</a:t>
            </a:r>
            <a:r>
              <a:rPr sz="1950" spc="-4" dirty="0">
                <a:latin typeface="Calibri"/>
                <a:cs typeface="Calibri"/>
              </a:rPr>
              <a:t> </a:t>
            </a:r>
            <a:endParaRPr sz="195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3529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9144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811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5829299" cy="877324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395764" indent="-386715">
              <a:spcBef>
                <a:spcPts val="581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does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janitor </a:t>
            </a:r>
            <a:r>
              <a:rPr sz="2400" spc="-4" dirty="0">
                <a:latin typeface="Calibri"/>
                <a:cs typeface="Calibri"/>
              </a:rPr>
              <a:t>scanner work?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506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does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 security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scanner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work</a:t>
            </a:r>
            <a:r>
              <a:rPr sz="2100" spc="-8" dirty="0">
                <a:latin typeface="Calibri"/>
                <a:cs typeface="Calibri"/>
              </a:rPr>
              <a:t>?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962012" y="1232365"/>
            <a:ext cx="2219583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859">
              <a:spcBef>
                <a:spcPts val="79"/>
              </a:spcBef>
            </a:pPr>
            <a:r>
              <a:rPr sz="4400" spc="-34" dirty="0"/>
              <a:t>O</a:t>
            </a:r>
            <a:r>
              <a:rPr sz="4400" spc="-26" dirty="0"/>
              <a:t>u</a:t>
            </a:r>
            <a:r>
              <a:rPr sz="4400" spc="-19" dirty="0"/>
              <a:t>t</a:t>
            </a:r>
            <a:r>
              <a:rPr sz="4400" spc="-23" dirty="0"/>
              <a:t>li</a:t>
            </a:r>
            <a:r>
              <a:rPr sz="4400" spc="-45" dirty="0"/>
              <a:t>n</a:t>
            </a:r>
            <a:r>
              <a:rPr sz="4400" dirty="0"/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0" y="857250"/>
            <a:ext cx="0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dirty="0"/>
              <a:pPr marL="28575">
                <a:lnSpc>
                  <a:spcPts val="930"/>
                </a:lnSpc>
              </a:pPr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3808095" cy="1323440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 marR="3810">
              <a:lnSpc>
                <a:spcPct val="119900"/>
              </a:lnSpc>
              <a:spcBef>
                <a:spcPts val="83"/>
              </a:spcBef>
            </a:pPr>
            <a:r>
              <a:rPr sz="2400" spc="-34" dirty="0">
                <a:latin typeface="Calibri"/>
                <a:cs typeface="Calibri"/>
              </a:rPr>
              <a:t>Testing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-8" dirty="0">
                <a:latin typeface="Calibri"/>
                <a:cs typeface="Calibri"/>
              </a:rPr>
              <a:t> production </a:t>
            </a:r>
            <a:r>
              <a:rPr sz="2400" spc="-4" dirty="0">
                <a:latin typeface="Calibri"/>
                <a:cs typeface="Calibri"/>
              </a:rPr>
              <a:t> </a:t>
            </a:r>
            <a:endParaRPr lang="en-US" sz="2400" spc="-4" dirty="0">
              <a:latin typeface="Calibri"/>
              <a:cs typeface="Calibri"/>
            </a:endParaRPr>
          </a:p>
          <a:p>
            <a:pPr marL="9525" marR="3810">
              <a:lnSpc>
                <a:spcPct val="119900"/>
              </a:lnSpc>
              <a:spcBef>
                <a:spcPts val="83"/>
              </a:spcBef>
            </a:pPr>
            <a:r>
              <a:rPr sz="2400" b="1" spc="-4" dirty="0">
                <a:latin typeface="Calibri"/>
                <a:cs typeface="Calibri"/>
              </a:rPr>
              <a:t>Service</a:t>
            </a:r>
            <a:r>
              <a:rPr sz="2400" b="1" spc="4" dirty="0">
                <a:latin typeface="Calibri"/>
                <a:cs typeface="Calibri"/>
              </a:rPr>
              <a:t> </a:t>
            </a:r>
            <a:r>
              <a:rPr sz="2400" b="1" spc="-11" dirty="0">
                <a:latin typeface="Calibri"/>
                <a:cs typeface="Calibri"/>
              </a:rPr>
              <a:t>level</a:t>
            </a:r>
            <a:r>
              <a:rPr sz="2400" b="1" spc="4" dirty="0">
                <a:latin typeface="Calibri"/>
                <a:cs typeface="Calibri"/>
              </a:rPr>
              <a:t> </a:t>
            </a:r>
            <a:r>
              <a:rPr sz="2400" b="1" spc="-8" dirty="0">
                <a:latin typeface="Calibri"/>
                <a:cs typeface="Calibri"/>
              </a:rPr>
              <a:t>thresholds </a:t>
            </a:r>
            <a:r>
              <a:rPr sz="2400" b="1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Incident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response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962012" y="1232365"/>
            <a:ext cx="244818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859">
              <a:spcBef>
                <a:spcPts val="79"/>
              </a:spcBef>
            </a:pPr>
            <a:r>
              <a:rPr sz="4400" spc="-34" dirty="0"/>
              <a:t>O</a:t>
            </a:r>
            <a:r>
              <a:rPr sz="4400" spc="-26" dirty="0"/>
              <a:t>u</a:t>
            </a:r>
            <a:r>
              <a:rPr sz="4400" spc="-19" dirty="0"/>
              <a:t>t</a:t>
            </a:r>
            <a:r>
              <a:rPr sz="4400" spc="-23" dirty="0"/>
              <a:t>li</a:t>
            </a:r>
            <a:r>
              <a:rPr sz="4400" spc="-45" dirty="0"/>
              <a:t>n</a:t>
            </a:r>
            <a:r>
              <a:rPr sz="4400" dirty="0"/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0" y="857250"/>
            <a:ext cx="0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dirty="0"/>
              <a:pPr marL="28575">
                <a:lnSpc>
                  <a:spcPts val="930"/>
                </a:lnSpc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3655696" cy="1527278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 marR="3810">
              <a:lnSpc>
                <a:spcPct val="119900"/>
              </a:lnSpc>
              <a:spcBef>
                <a:spcPts val="83"/>
              </a:spcBef>
            </a:pPr>
            <a:r>
              <a:rPr sz="2800" b="1" spc="-34" dirty="0">
                <a:latin typeface="Calibri"/>
                <a:cs typeface="Calibri"/>
              </a:rPr>
              <a:t>Testing</a:t>
            </a:r>
            <a:r>
              <a:rPr sz="2800" b="1" spc="-4" dirty="0">
                <a:latin typeface="Calibri"/>
                <a:cs typeface="Calibri"/>
              </a:rPr>
              <a:t> in </a:t>
            </a:r>
            <a:r>
              <a:rPr sz="2800" b="1" spc="-8" dirty="0">
                <a:latin typeface="Calibri"/>
                <a:cs typeface="Calibri"/>
              </a:rPr>
              <a:t>production </a:t>
            </a:r>
            <a:r>
              <a:rPr sz="2800" b="1" spc="-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Service </a:t>
            </a:r>
            <a:r>
              <a:rPr sz="2800" spc="-11" dirty="0">
                <a:latin typeface="Calibri"/>
                <a:cs typeface="Calibri"/>
              </a:rPr>
              <a:t>level </a:t>
            </a:r>
            <a:r>
              <a:rPr sz="2800" spc="-8" dirty="0">
                <a:latin typeface="Calibri"/>
                <a:cs typeface="Calibri"/>
              </a:rPr>
              <a:t>thresholds </a:t>
            </a:r>
            <a:r>
              <a:rPr sz="2800" spc="-46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Incident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response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814652"/>
            <a:ext cx="61722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5" dirty="0"/>
              <a:t>Service</a:t>
            </a:r>
            <a:r>
              <a:rPr spc="-101" dirty="0"/>
              <a:t> </a:t>
            </a:r>
            <a:r>
              <a:rPr spc="-26" dirty="0"/>
              <a:t>level</a:t>
            </a:r>
            <a:r>
              <a:rPr spc="-75" dirty="0"/>
              <a:t> </a:t>
            </a:r>
            <a:r>
              <a:rPr spc="-38" dirty="0"/>
              <a:t>agreement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74674"/>
            <a:ext cx="7577614" cy="3617496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 MT"/>
              <a:buChar char="•"/>
              <a:tabLst>
                <a:tab pos="180975" algn="l"/>
                <a:tab pos="598170" algn="l"/>
              </a:tabLst>
            </a:pPr>
            <a:r>
              <a:rPr sz="2400" spc="-4" dirty="0">
                <a:latin typeface="Calibri"/>
                <a:cs typeface="Calibri"/>
              </a:rPr>
              <a:t>An	Service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Level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Agreement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( </a:t>
            </a:r>
            <a:r>
              <a:rPr sz="2400" spc="-8" dirty="0">
                <a:latin typeface="Calibri"/>
                <a:cs typeface="Calibri"/>
              </a:rPr>
              <a:t>SLA)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Is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8" dirty="0">
                <a:latin typeface="Calibri"/>
                <a:cs typeface="Calibri"/>
              </a:rPr>
              <a:t> agreement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between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its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clients</a:t>
            </a:r>
            <a:endParaRPr sz="2400" dirty="0">
              <a:latin typeface="Calibri"/>
              <a:cs typeface="Calibri"/>
            </a:endParaRPr>
          </a:p>
          <a:p>
            <a:pPr marL="523875" marR="110014" lvl="1" indent="-171450">
              <a:spcBef>
                <a:spcPts val="409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identifies </a:t>
            </a:r>
            <a:r>
              <a:rPr sz="2400" dirty="0">
                <a:latin typeface="Calibri"/>
                <a:cs typeface="Calibri"/>
              </a:rPr>
              <a:t>a metric (e.g., </a:t>
            </a:r>
            <a:r>
              <a:rPr sz="2400" spc="-8" dirty="0">
                <a:latin typeface="Calibri"/>
                <a:cs typeface="Calibri"/>
              </a:rPr>
              <a:t>request latency </a:t>
            </a: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 service) and a </a:t>
            </a:r>
            <a:r>
              <a:rPr sz="2400" spc="-4" dirty="0">
                <a:latin typeface="Calibri"/>
                <a:cs typeface="Calibri"/>
              </a:rPr>
              <a:t>threshold </a:t>
            </a:r>
            <a:r>
              <a:rPr sz="2400" dirty="0">
                <a:latin typeface="Calibri"/>
                <a:cs typeface="Calibri"/>
              </a:rPr>
              <a:t>(e.g.,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99%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of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requests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will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receive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response</a:t>
            </a:r>
            <a:r>
              <a:rPr sz="2400" spc="-4" dirty="0">
                <a:latin typeface="Calibri"/>
                <a:cs typeface="Calibri"/>
              </a:rPr>
              <a:t> within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300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milliseconds).</a:t>
            </a:r>
            <a:endParaRPr sz="2400" dirty="0">
              <a:latin typeface="Calibri"/>
              <a:cs typeface="Calibri"/>
            </a:endParaRPr>
          </a:p>
          <a:p>
            <a:pPr marL="180975" marR="419100" indent="-171450">
              <a:spcBef>
                <a:spcPts val="73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typical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agreement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will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contain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many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these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metric/threshold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requirements.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4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If 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client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outside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organization,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these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SLAs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part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legal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contract</a:t>
            </a:r>
            <a:r>
              <a:rPr sz="2100" spc="-11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838200"/>
            <a:ext cx="60198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5" dirty="0"/>
              <a:t>Service</a:t>
            </a:r>
            <a:r>
              <a:rPr spc="-98" dirty="0"/>
              <a:t> </a:t>
            </a:r>
            <a:r>
              <a:rPr spc="-26" dirty="0"/>
              <a:t>Level</a:t>
            </a:r>
            <a:r>
              <a:rPr spc="-71" dirty="0"/>
              <a:t> </a:t>
            </a:r>
            <a:r>
              <a:rPr spc="-23" dirty="0"/>
              <a:t>Objective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575233" cy="2023791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Level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Objective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(SLO)</a:t>
            </a:r>
            <a:r>
              <a:rPr sz="2400" spc="-4" dirty="0">
                <a:latin typeface="Calibri"/>
                <a:cs typeface="Calibri"/>
              </a:rPr>
              <a:t> 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alerting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value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an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SLA.</a:t>
            </a:r>
          </a:p>
          <a:p>
            <a:pPr marL="180975" marR="3810" indent="-171450">
              <a:spcBef>
                <a:spcPts val="7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designed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generate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alert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value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gives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time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prevent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violation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SLA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occurring</a:t>
            </a:r>
            <a:r>
              <a:rPr sz="2100" spc="-4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3050" y="748773"/>
            <a:ext cx="58674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5" dirty="0"/>
              <a:t>Service</a:t>
            </a:r>
            <a:r>
              <a:rPr spc="-101" dirty="0"/>
              <a:t> </a:t>
            </a:r>
            <a:r>
              <a:rPr spc="-30" dirty="0"/>
              <a:t>Level</a:t>
            </a:r>
            <a:r>
              <a:rPr spc="-75" dirty="0"/>
              <a:t> </a:t>
            </a:r>
            <a:r>
              <a:rPr spc="-34" dirty="0"/>
              <a:t>Indicator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598093" cy="2836193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91916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Some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SLOs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not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directly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observable.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Availability,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example,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SLA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and,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hence,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SLO.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23" dirty="0">
                <a:latin typeface="Calibri"/>
                <a:cs typeface="Calibri"/>
              </a:rPr>
              <a:t>Availability,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however,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cannot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directly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measured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so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define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surrogate.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Level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Indicator</a:t>
            </a:r>
            <a:r>
              <a:rPr sz="2400" spc="-4" dirty="0">
                <a:latin typeface="Calibri"/>
                <a:cs typeface="Calibri"/>
              </a:rPr>
              <a:t> (SLI).</a:t>
            </a:r>
            <a:endParaRPr sz="2400" dirty="0">
              <a:latin typeface="Calibri"/>
              <a:cs typeface="Calibri"/>
            </a:endParaRPr>
          </a:p>
          <a:p>
            <a:pPr marL="180975" marR="6191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SLI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availability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typically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error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rates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requests.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Thresholds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terms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SLIs</a:t>
            </a:r>
            <a:r>
              <a:rPr sz="2100" spc="-4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988110"/>
            <a:ext cx="4339019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Monitoring</a:t>
            </a:r>
            <a:r>
              <a:rPr spc="-105" dirty="0"/>
              <a:t> </a:t>
            </a:r>
            <a:r>
              <a:rPr spc="-15" dirty="0"/>
              <a:t>SLIs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741444" cy="3188853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180975" marR="246221" indent="-171450">
              <a:spcBef>
                <a:spcPts val="32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SLIs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monitored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some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periodic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basis.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period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will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depend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maturity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(shorter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when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newly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installed),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criticality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overall 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meeting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" dirty="0">
                <a:latin typeface="Calibri"/>
                <a:cs typeface="Calibri"/>
              </a:rPr>
              <a:t> 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SLA.</a:t>
            </a:r>
          </a:p>
          <a:p>
            <a:pPr marL="180975" marR="3810" indent="-171450">
              <a:spcBef>
                <a:spcPts val="791"/>
              </a:spcBef>
              <a:buFont typeface="Arial MT"/>
              <a:buChar char="•"/>
              <a:tabLst>
                <a:tab pos="241459" algn="l"/>
                <a:tab pos="241935" algn="l"/>
              </a:tabLst>
            </a:pPr>
            <a:r>
              <a:rPr sz="2400" dirty="0"/>
              <a:t>	</a:t>
            </a:r>
            <a:r>
              <a:rPr sz="2400" spc="-11" dirty="0">
                <a:latin typeface="Calibri"/>
                <a:cs typeface="Calibri"/>
              </a:rPr>
              <a:t>Instrumentation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providing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measurements–placing</a:t>
            </a:r>
            <a:r>
              <a:rPr sz="2400" spc="5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instrument</a:t>
            </a:r>
            <a:r>
              <a:rPr sz="2400" spc="5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software.</a:t>
            </a:r>
            <a:endParaRPr sz="2400" dirty="0">
              <a:latin typeface="Calibri"/>
              <a:cs typeface="Calibri"/>
            </a:endParaRPr>
          </a:p>
          <a:p>
            <a:pPr marL="180975" marR="1172051" indent="-171450">
              <a:spcBef>
                <a:spcPts val="74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23" dirty="0">
                <a:latin typeface="Calibri"/>
                <a:cs typeface="Calibri"/>
              </a:rPr>
              <a:t>Telemetry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automatically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sending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gathered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instrument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recording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site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0" y="991138"/>
            <a:ext cx="3211259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53" dirty="0"/>
              <a:t>Typical</a:t>
            </a:r>
            <a:r>
              <a:rPr spc="-113" dirty="0"/>
              <a:t> </a:t>
            </a:r>
            <a:r>
              <a:rPr spc="-15" dirty="0"/>
              <a:t>SLIs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905000"/>
            <a:ext cx="7764304" cy="4373793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180975" marR="356235" indent="-171450">
              <a:spcBef>
                <a:spcPts val="32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i="1" spc="-4" dirty="0">
                <a:latin typeface="Calibri"/>
                <a:cs typeface="Calibri"/>
              </a:rPr>
              <a:t>Latency and throughput</a:t>
            </a:r>
            <a:r>
              <a:rPr sz="2400" spc="-4" dirty="0">
                <a:latin typeface="Calibri"/>
                <a:cs typeface="Calibri"/>
              </a:rPr>
              <a:t>. The time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between</a:t>
            </a:r>
            <a:r>
              <a:rPr sz="2400" spc="-4" dirty="0">
                <a:latin typeface="Calibri"/>
                <a:cs typeface="Calibri"/>
              </a:rPr>
              <a:t> a </a:t>
            </a:r>
            <a:r>
              <a:rPr sz="2400" spc="-8" dirty="0">
                <a:latin typeface="Calibri"/>
                <a:cs typeface="Calibri"/>
              </a:rPr>
              <a:t>message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arriving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at</a:t>
            </a:r>
            <a:r>
              <a:rPr sz="2400" spc="-4" dirty="0">
                <a:latin typeface="Calibri"/>
                <a:cs typeface="Calibri"/>
              </a:rPr>
              <a:t> a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response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being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returned.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Recording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time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arrival </a:t>
            </a:r>
            <a:r>
              <a:rPr sz="2400" spc="-4" dirty="0">
                <a:latin typeface="Calibri"/>
                <a:cs typeface="Calibri"/>
              </a:rPr>
              <a:t> 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time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response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allows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calculation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both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latency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throughput.</a:t>
            </a:r>
            <a:endParaRPr sz="2400" dirty="0">
              <a:latin typeface="Calibri"/>
              <a:cs typeface="Calibri"/>
            </a:endParaRPr>
          </a:p>
          <a:p>
            <a:pPr marL="180975" marR="102870" indent="-171450">
              <a:spcBef>
                <a:spcPts val="79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i="1" spc="-11" dirty="0">
                <a:latin typeface="Calibri"/>
                <a:cs typeface="Calibri"/>
              </a:rPr>
              <a:t>Request</a:t>
            </a:r>
            <a:r>
              <a:rPr sz="2400" i="1" spc="11" dirty="0">
                <a:latin typeface="Calibri"/>
                <a:cs typeface="Calibri"/>
              </a:rPr>
              <a:t> </a:t>
            </a:r>
            <a:r>
              <a:rPr sz="2400" i="1" spc="-4" dirty="0">
                <a:latin typeface="Calibri"/>
                <a:cs typeface="Calibri"/>
              </a:rPr>
              <a:t>satisfaction </a:t>
            </a:r>
            <a:r>
              <a:rPr sz="2400" i="1" spc="-8" dirty="0">
                <a:latin typeface="Calibri"/>
                <a:cs typeface="Calibri"/>
              </a:rPr>
              <a:t>rate.</a:t>
            </a:r>
            <a:r>
              <a:rPr sz="2400" i="1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Recording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request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arrival</a:t>
            </a:r>
            <a:r>
              <a:rPr sz="2400" spc="-4" dirty="0">
                <a:latin typeface="Calibri"/>
                <a:cs typeface="Calibri"/>
              </a:rPr>
              <a:t> 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whether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was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satisfactorily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response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availability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measure.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i="1" spc="-15" dirty="0">
                <a:latin typeface="Calibri"/>
                <a:cs typeface="Calibri"/>
              </a:rPr>
              <a:t>Traffic</a:t>
            </a:r>
            <a:r>
              <a:rPr sz="2400" spc="-15" dirty="0">
                <a:latin typeface="Calibri"/>
                <a:cs typeface="Calibri"/>
              </a:rPr>
              <a:t>.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Number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11" dirty="0">
                <a:latin typeface="Calibri"/>
                <a:cs typeface="Calibri"/>
              </a:rPr>
              <a:t>requests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arriving </a:t>
            </a:r>
            <a:r>
              <a:rPr sz="2400" spc="-11" dirty="0">
                <a:latin typeface="Calibri"/>
                <a:cs typeface="Calibri"/>
              </a:rPr>
              <a:t>at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unit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time.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88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i="1" spc="-4" dirty="0">
                <a:latin typeface="Calibri"/>
                <a:cs typeface="Calibri"/>
              </a:rPr>
              <a:t>Saturation</a:t>
            </a:r>
            <a:r>
              <a:rPr sz="2400" spc="-4" dirty="0">
                <a:latin typeface="Calibri"/>
                <a:cs typeface="Calibri"/>
              </a:rPr>
              <a:t>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measure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utilization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resources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(CPU,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network,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memory)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relies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10668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811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443788" cy="1217802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395764" marR="3810" indent="-386715">
              <a:spcBef>
                <a:spcPts val="356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quality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addition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availability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cannot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directly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measured?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an</a:t>
            </a:r>
            <a:r>
              <a:rPr sz="2400" spc="-4" dirty="0">
                <a:latin typeface="Calibri"/>
                <a:cs typeface="Calibri"/>
              </a:rPr>
              <a:t> SLI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quality?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465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does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availability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99.99%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actually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mean?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962012" y="1232365"/>
            <a:ext cx="328638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859">
              <a:spcBef>
                <a:spcPts val="79"/>
              </a:spcBef>
            </a:pPr>
            <a:r>
              <a:rPr sz="4400" spc="-34" dirty="0"/>
              <a:t>O</a:t>
            </a:r>
            <a:r>
              <a:rPr sz="4400" spc="-26" dirty="0"/>
              <a:t>u</a:t>
            </a:r>
            <a:r>
              <a:rPr sz="4400" spc="-19" dirty="0"/>
              <a:t>t</a:t>
            </a:r>
            <a:r>
              <a:rPr sz="4400" spc="-23" dirty="0"/>
              <a:t>li</a:t>
            </a:r>
            <a:r>
              <a:rPr sz="4400" spc="-45" dirty="0"/>
              <a:t>n</a:t>
            </a:r>
            <a:r>
              <a:rPr sz="4400" dirty="0"/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0" y="857250"/>
            <a:ext cx="0" cy="232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dirty="0"/>
              <a:pPr marL="28575">
                <a:lnSpc>
                  <a:spcPts val="930"/>
                </a:lnSpc>
              </a:pPr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4951096" cy="1540102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 marR="3810">
              <a:lnSpc>
                <a:spcPct val="119900"/>
              </a:lnSpc>
              <a:spcBef>
                <a:spcPts val="83"/>
              </a:spcBef>
            </a:pPr>
            <a:r>
              <a:rPr sz="2800" spc="-34" dirty="0">
                <a:latin typeface="Calibri"/>
                <a:cs typeface="Calibri"/>
              </a:rPr>
              <a:t>Testing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in</a:t>
            </a:r>
            <a:r>
              <a:rPr sz="2800" spc="-8" dirty="0">
                <a:latin typeface="Calibri"/>
                <a:cs typeface="Calibri"/>
              </a:rPr>
              <a:t> production </a:t>
            </a:r>
            <a:r>
              <a:rPr sz="2800" spc="-4" dirty="0">
                <a:latin typeface="Calibri"/>
                <a:cs typeface="Calibri"/>
              </a:rPr>
              <a:t> </a:t>
            </a:r>
            <a:endParaRPr lang="en-US" sz="2800" spc="-4" dirty="0">
              <a:latin typeface="Calibri"/>
              <a:cs typeface="Calibri"/>
            </a:endParaRPr>
          </a:p>
          <a:p>
            <a:pPr marL="9525" marR="3810">
              <a:lnSpc>
                <a:spcPct val="119900"/>
              </a:lnSpc>
              <a:spcBef>
                <a:spcPts val="83"/>
              </a:spcBef>
            </a:pPr>
            <a:r>
              <a:rPr sz="2800" spc="-4" dirty="0">
                <a:latin typeface="Calibri"/>
                <a:cs typeface="Calibri"/>
              </a:rPr>
              <a:t>Service </a:t>
            </a:r>
            <a:r>
              <a:rPr sz="2800" spc="-11" dirty="0">
                <a:latin typeface="Calibri"/>
                <a:cs typeface="Calibri"/>
              </a:rPr>
              <a:t>level </a:t>
            </a:r>
            <a:r>
              <a:rPr sz="2800" spc="-8" dirty="0">
                <a:latin typeface="Calibri"/>
                <a:cs typeface="Calibri"/>
              </a:rPr>
              <a:t>thresholds </a:t>
            </a:r>
            <a:endParaRPr lang="en-US" sz="2800" spc="-8" dirty="0">
              <a:latin typeface="Calibri"/>
              <a:cs typeface="Calibri"/>
            </a:endParaRPr>
          </a:p>
          <a:p>
            <a:pPr marL="9525" marR="3810">
              <a:lnSpc>
                <a:spcPct val="119900"/>
              </a:lnSpc>
              <a:spcBef>
                <a:spcPts val="83"/>
              </a:spcBef>
            </a:pPr>
            <a:r>
              <a:rPr sz="2800" spc="-465" dirty="0">
                <a:latin typeface="Calibri"/>
                <a:cs typeface="Calibri"/>
              </a:rPr>
              <a:t> </a:t>
            </a:r>
            <a:r>
              <a:rPr sz="2800" b="1" spc="-8" dirty="0">
                <a:latin typeface="Calibri"/>
                <a:cs typeface="Calibri"/>
              </a:rPr>
              <a:t>Incident</a:t>
            </a:r>
            <a:r>
              <a:rPr sz="2800" b="1" spc="11" dirty="0">
                <a:latin typeface="Calibri"/>
                <a:cs typeface="Calibri"/>
              </a:rPr>
              <a:t> </a:t>
            </a:r>
            <a:r>
              <a:rPr sz="2800" b="1" spc="-8" dirty="0">
                <a:latin typeface="Calibri"/>
                <a:cs typeface="Calibri"/>
              </a:rPr>
              <a:t>response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914400"/>
            <a:ext cx="2665666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Incidents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634288" cy="2836193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285274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Incident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event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could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lead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loss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of,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disruption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to,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organization's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operations,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functions.</a:t>
            </a:r>
            <a:endParaRPr sz="2400" dirty="0">
              <a:latin typeface="Calibri"/>
              <a:cs typeface="Calibri"/>
            </a:endParaRPr>
          </a:p>
          <a:p>
            <a:pPr marL="180975" marR="107633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software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terms,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incident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either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performance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availability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problem.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Security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incidents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dealt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security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specialists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portion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response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team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3731" y="838200"/>
            <a:ext cx="5816538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Life</a:t>
            </a:r>
            <a:r>
              <a:rPr spc="-94" dirty="0"/>
              <a:t> </a:t>
            </a:r>
            <a:r>
              <a:rPr spc="-26" dirty="0"/>
              <a:t>cycle</a:t>
            </a:r>
            <a:r>
              <a:rPr spc="-86" dirty="0"/>
              <a:t> </a:t>
            </a:r>
            <a:r>
              <a:rPr spc="-11" dirty="0"/>
              <a:t>of</a:t>
            </a:r>
            <a:r>
              <a:rPr spc="-64" dirty="0"/>
              <a:t> </a:t>
            </a:r>
            <a:r>
              <a:rPr spc="-11" dirty="0"/>
              <a:t>an</a:t>
            </a:r>
            <a:r>
              <a:rPr spc="-79" dirty="0"/>
              <a:t> </a:t>
            </a:r>
            <a:r>
              <a:rPr spc="-26" dirty="0"/>
              <a:t>incident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294245" cy="2797721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564356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incident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detected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monitoring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based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threshold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values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established.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monitoring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system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sends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out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first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6" dirty="0">
                <a:latin typeface="Calibri"/>
                <a:cs typeface="Calibri"/>
              </a:rPr>
              <a:t>responder.</a:t>
            </a:r>
            <a:endParaRPr sz="2400" dirty="0">
              <a:latin typeface="Calibri"/>
              <a:cs typeface="Calibri"/>
            </a:endParaRPr>
          </a:p>
          <a:p>
            <a:pPr marL="180975" marR="101441" indent="-171450">
              <a:spcBef>
                <a:spcPts val="77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monitoring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also </a:t>
            </a:r>
            <a:r>
              <a:rPr sz="2400" spc="-15" dirty="0">
                <a:latin typeface="Calibri"/>
                <a:cs typeface="Calibri"/>
              </a:rPr>
              <a:t>enters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incident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incident 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repository.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incident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repository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frequently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called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ticketing </a:t>
            </a:r>
            <a:r>
              <a:rPr sz="2400" i="1" spc="-465" dirty="0">
                <a:latin typeface="Calibri"/>
                <a:cs typeface="Calibri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system</a:t>
            </a:r>
            <a:r>
              <a:rPr sz="2100" spc="-15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838200"/>
            <a:ext cx="5816538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Life</a:t>
            </a:r>
            <a:r>
              <a:rPr spc="-94" dirty="0"/>
              <a:t> </a:t>
            </a:r>
            <a:r>
              <a:rPr spc="-26" dirty="0"/>
              <a:t>cycle</a:t>
            </a:r>
            <a:r>
              <a:rPr spc="-86" dirty="0"/>
              <a:t> </a:t>
            </a:r>
            <a:r>
              <a:rPr spc="-11" dirty="0"/>
              <a:t>of</a:t>
            </a:r>
            <a:r>
              <a:rPr spc="-64" dirty="0"/>
              <a:t> </a:t>
            </a:r>
            <a:r>
              <a:rPr spc="-11" dirty="0"/>
              <a:t>an</a:t>
            </a:r>
            <a:r>
              <a:rPr spc="-79" dirty="0"/>
              <a:t> </a:t>
            </a:r>
            <a:r>
              <a:rPr spc="-26" dirty="0"/>
              <a:t>incident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74674"/>
            <a:ext cx="7645718" cy="3961180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There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two</a:t>
            </a:r>
            <a:r>
              <a:rPr sz="2400" spc="-4" dirty="0">
                <a:latin typeface="Calibri"/>
                <a:cs typeface="Calibri"/>
              </a:rPr>
              <a:t> goals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when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incident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occurs.</a:t>
            </a:r>
            <a:endParaRPr sz="2400" dirty="0">
              <a:latin typeface="Calibri"/>
              <a:cs typeface="Calibri"/>
            </a:endParaRPr>
          </a:p>
          <a:p>
            <a:pPr marL="523875" marR="368141" lvl="1" indent="-171450">
              <a:spcBef>
                <a:spcPts val="43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immediate goal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4" dirty="0">
                <a:latin typeface="Calibri"/>
                <a:cs typeface="Calibri"/>
              </a:rPr>
              <a:t>fix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current problem. </a:t>
            </a:r>
            <a:r>
              <a:rPr sz="2400" spc="-4" dirty="0">
                <a:latin typeface="Calibri"/>
                <a:cs typeface="Calibri"/>
              </a:rPr>
              <a:t>Get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9" dirty="0">
                <a:latin typeface="Calibri"/>
                <a:cs typeface="Calibri"/>
              </a:rPr>
              <a:t>system </a:t>
            </a:r>
            <a:r>
              <a:rPr sz="2400" dirty="0">
                <a:latin typeface="Calibri"/>
                <a:cs typeface="Calibri"/>
              </a:rPr>
              <a:t>running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normally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again.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35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second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goal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determine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root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cause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incident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so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does</a:t>
            </a:r>
            <a:endParaRPr sz="2400" dirty="0">
              <a:latin typeface="Calibri"/>
              <a:cs typeface="Calibri"/>
            </a:endParaRPr>
          </a:p>
          <a:p>
            <a:pPr marL="523875"/>
            <a:r>
              <a:rPr sz="2400" spc="-4" dirty="0">
                <a:latin typeface="Calibri"/>
                <a:cs typeface="Calibri"/>
              </a:rPr>
              <a:t>not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happen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again.</a:t>
            </a:r>
            <a:endParaRPr sz="2400" dirty="0">
              <a:latin typeface="Calibri"/>
              <a:cs typeface="Calibri"/>
            </a:endParaRPr>
          </a:p>
          <a:p>
            <a:pPr marL="180975" marR="64770" indent="-171450">
              <a:spcBef>
                <a:spcPts val="76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first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responder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(possibly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assistance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others)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diagnoses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cause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incident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determines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quick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fix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work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around.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Once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system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working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normally,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ticket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closed</a:t>
            </a:r>
            <a:r>
              <a:rPr sz="2100" spc="-4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4483" y="838200"/>
            <a:ext cx="5773103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71" dirty="0"/>
              <a:t>Testing</a:t>
            </a:r>
            <a:r>
              <a:rPr spc="-79" dirty="0"/>
              <a:t> </a:t>
            </a:r>
            <a:r>
              <a:rPr spc="-8" dirty="0"/>
              <a:t>in</a:t>
            </a:r>
            <a:r>
              <a:rPr spc="-68" dirty="0"/>
              <a:t> </a:t>
            </a:r>
            <a:r>
              <a:rPr spc="-38" dirty="0"/>
              <a:t>Production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586663" cy="2733601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210979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There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 </a:t>
            </a:r>
            <a:r>
              <a:rPr sz="2400" spc="-8" dirty="0">
                <a:latin typeface="Calibri"/>
                <a:cs typeface="Calibri"/>
              </a:rPr>
              <a:t>two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different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types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testing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happen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after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your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been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deployed.</a:t>
            </a:r>
            <a:endParaRPr sz="2400" dirty="0">
              <a:latin typeface="Calibri"/>
              <a:cs typeface="Calibri"/>
            </a:endParaRPr>
          </a:p>
          <a:p>
            <a:pPr marL="523875" marR="3810" lvl="1" indent="-171450">
              <a:spcBef>
                <a:spcPts val="390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Live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testing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known </a:t>
            </a:r>
            <a:r>
              <a:rPr sz="2400" spc="-8" dirty="0">
                <a:latin typeface="Calibri"/>
                <a:cs typeface="Calibri"/>
              </a:rPr>
              <a:t>problems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introduced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your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39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response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measured.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Chaos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Engineering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 term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-4" dirty="0">
                <a:latin typeface="Calibri"/>
                <a:cs typeface="Calibri"/>
              </a:rPr>
              <a:t> of </a:t>
            </a:r>
            <a:r>
              <a:rPr sz="2400" spc="-8" dirty="0">
                <a:latin typeface="Calibri"/>
                <a:cs typeface="Calibri"/>
              </a:rPr>
              <a:t>testing.</a:t>
            </a:r>
            <a:endParaRPr sz="2400" dirty="0">
              <a:latin typeface="Calibri"/>
              <a:cs typeface="Calibri"/>
            </a:endParaRPr>
          </a:p>
          <a:p>
            <a:pPr marL="523875" marR="49054" lvl="1" indent="-171450">
              <a:spcBef>
                <a:spcPts val="382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1" dirty="0">
                <a:latin typeface="Calibri"/>
                <a:cs typeface="Calibri"/>
              </a:rPr>
              <a:t>Passive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testing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scanners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look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various</a:t>
            </a:r>
            <a:r>
              <a:rPr sz="2400" dirty="0">
                <a:latin typeface="Calibri"/>
                <a:cs typeface="Calibri"/>
              </a:rPr>
              <a:t> types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8" dirty="0">
                <a:latin typeface="Calibri"/>
                <a:cs typeface="Calibri"/>
              </a:rPr>
              <a:t> problems</a:t>
            </a:r>
            <a:r>
              <a:rPr sz="2400" dirty="0">
                <a:latin typeface="Calibri"/>
                <a:cs typeface="Calibri"/>
              </a:rPr>
              <a:t> and,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41" dirty="0">
                <a:latin typeface="Calibri"/>
                <a:cs typeface="Calibri"/>
              </a:rPr>
              <a:t>may, </a:t>
            </a:r>
            <a:r>
              <a:rPr sz="2400" spc="-39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perform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remediation </a:t>
            </a:r>
            <a:r>
              <a:rPr sz="2400" dirty="0">
                <a:latin typeface="Calibri"/>
                <a:cs typeface="Calibri"/>
              </a:rPr>
              <a:t>action</a:t>
            </a:r>
            <a:r>
              <a:rPr sz="1800" dirty="0">
                <a:latin typeface="Calibri"/>
                <a:cs typeface="Calibri"/>
              </a:rPr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5125" y="838200"/>
            <a:ext cx="5506403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45" dirty="0"/>
              <a:t>Post</a:t>
            </a:r>
            <a:r>
              <a:rPr spc="-79" dirty="0"/>
              <a:t> </a:t>
            </a:r>
            <a:r>
              <a:rPr spc="-30" dirty="0"/>
              <a:t>incident</a:t>
            </a:r>
            <a:r>
              <a:rPr spc="-79" dirty="0"/>
              <a:t> </a:t>
            </a:r>
            <a:r>
              <a:rPr spc="-19" dirty="0"/>
              <a:t>activities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295674" cy="2428389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242411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first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responder,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conjunction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development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team,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determines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root</a:t>
            </a:r>
            <a:r>
              <a:rPr sz="2400" spc="-4" dirty="0">
                <a:latin typeface="Calibri"/>
                <a:cs typeface="Calibri"/>
              </a:rPr>
              <a:t> cause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incident.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This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entered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11" dirty="0">
                <a:latin typeface="Calibri"/>
                <a:cs typeface="Calibri"/>
              </a:rPr>
              <a:t>ticketing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7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responsibility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development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team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act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root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cause</a:t>
            </a:r>
            <a:r>
              <a:rPr sz="2100" spc="-4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990600"/>
            <a:ext cx="5350193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Ensuring</a:t>
            </a:r>
            <a:r>
              <a:rPr spc="-105" dirty="0"/>
              <a:t> </a:t>
            </a:r>
            <a:r>
              <a:rPr spc="-23" dirty="0"/>
              <a:t>qualities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74674"/>
            <a:ext cx="6094096" cy="1960633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Three</a:t>
            </a:r>
            <a:r>
              <a:rPr sz="2400" spc="-4" dirty="0">
                <a:latin typeface="Calibri"/>
                <a:cs typeface="Calibri"/>
              </a:rPr>
              <a:t> models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ensuring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quality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systems.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30" dirty="0">
                <a:latin typeface="Calibri"/>
                <a:cs typeface="Calibri"/>
              </a:rPr>
              <a:t>“You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Build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9" dirty="0">
                <a:latin typeface="Calibri"/>
                <a:cs typeface="Calibri"/>
              </a:rPr>
              <a:t>You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19" dirty="0">
                <a:latin typeface="Calibri"/>
                <a:cs typeface="Calibri"/>
              </a:rPr>
              <a:t>it”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due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Amazon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Site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Reliability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Engineers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due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4" dirty="0">
                <a:latin typeface="Calibri"/>
                <a:cs typeface="Calibri"/>
              </a:rPr>
              <a:t>Google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0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Production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Engineering due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8" dirty="0">
                <a:latin typeface="Calibri"/>
                <a:cs typeface="Calibri"/>
              </a:rPr>
              <a:t>Meta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(Facebook)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457200"/>
            <a:ext cx="3693795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94" dirty="0"/>
              <a:t>You</a:t>
            </a:r>
            <a:r>
              <a:rPr spc="-90" dirty="0"/>
              <a:t> </a:t>
            </a:r>
            <a:r>
              <a:rPr spc="-19" dirty="0"/>
              <a:t>Build</a:t>
            </a:r>
            <a:r>
              <a:rPr spc="-90" dirty="0"/>
              <a:t> </a:t>
            </a:r>
            <a:r>
              <a:rPr spc="-11" dirty="0"/>
              <a:t>it,</a:t>
            </a:r>
            <a:r>
              <a:rPr spc="-41" dirty="0"/>
              <a:t> </a:t>
            </a:r>
            <a:r>
              <a:rPr spc="-94" dirty="0"/>
              <a:t>You</a:t>
            </a:r>
            <a:r>
              <a:rPr spc="-90" dirty="0"/>
              <a:t> </a:t>
            </a:r>
            <a:r>
              <a:rPr spc="-15" dirty="0"/>
              <a:t>Run</a:t>
            </a:r>
            <a:r>
              <a:rPr spc="-90" dirty="0"/>
              <a:t> </a:t>
            </a:r>
            <a:r>
              <a:rPr spc="-8" dirty="0"/>
              <a:t>it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81568"/>
            <a:ext cx="7750969" cy="4038286"/>
          </a:xfrm>
          <a:prstGeom prst="rect">
            <a:avLst/>
          </a:prstGeom>
        </p:spPr>
        <p:txBody>
          <a:bodyPr vert="horz" wrap="square" lIns="0" tIns="69533" rIns="0" bIns="0" rtlCol="0">
            <a:spAutoFit/>
          </a:bodyPr>
          <a:lstStyle/>
          <a:p>
            <a:pPr marL="180975" marR="3810" indent="-171450">
              <a:lnSpc>
                <a:spcPct val="80000"/>
              </a:lnSpc>
              <a:spcBef>
                <a:spcPts val="548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i="1" dirty="0">
                <a:latin typeface="Calibri"/>
                <a:cs typeface="Calibri"/>
              </a:rPr>
              <a:t>There is another lesson here: Giving </a:t>
            </a:r>
            <a:r>
              <a:rPr sz="2400" i="1" spc="-4" dirty="0">
                <a:latin typeface="Calibri"/>
                <a:cs typeface="Calibri"/>
              </a:rPr>
              <a:t>developers </a:t>
            </a:r>
            <a:r>
              <a:rPr sz="2400" i="1" dirty="0">
                <a:latin typeface="Calibri"/>
                <a:cs typeface="Calibri"/>
              </a:rPr>
              <a:t>operational responsibilities </a:t>
            </a:r>
            <a:r>
              <a:rPr sz="2400" i="1" spc="4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has greatly enhanced </a:t>
            </a:r>
            <a:r>
              <a:rPr sz="2400" i="1" spc="4" dirty="0">
                <a:latin typeface="Calibri"/>
                <a:cs typeface="Calibri"/>
              </a:rPr>
              <a:t>the </a:t>
            </a:r>
            <a:r>
              <a:rPr sz="2400" i="1" dirty="0">
                <a:latin typeface="Calibri"/>
                <a:cs typeface="Calibri"/>
              </a:rPr>
              <a:t>quality </a:t>
            </a:r>
            <a:r>
              <a:rPr sz="2400" i="1" spc="-4" dirty="0">
                <a:latin typeface="Calibri"/>
                <a:cs typeface="Calibri"/>
              </a:rPr>
              <a:t>of </a:t>
            </a:r>
            <a:r>
              <a:rPr sz="2400" i="1" spc="4" dirty="0">
                <a:latin typeface="Calibri"/>
                <a:cs typeface="Calibri"/>
              </a:rPr>
              <a:t>the </a:t>
            </a:r>
            <a:r>
              <a:rPr sz="2400" i="1" dirty="0">
                <a:latin typeface="Calibri"/>
                <a:cs typeface="Calibri"/>
              </a:rPr>
              <a:t>services, </a:t>
            </a:r>
            <a:r>
              <a:rPr sz="2400" i="1" spc="-4" dirty="0">
                <a:latin typeface="Calibri"/>
                <a:cs typeface="Calibri"/>
              </a:rPr>
              <a:t>both from </a:t>
            </a:r>
            <a:r>
              <a:rPr sz="2400" i="1" dirty="0">
                <a:latin typeface="Calibri"/>
                <a:cs typeface="Calibri"/>
              </a:rPr>
              <a:t>a </a:t>
            </a:r>
            <a:r>
              <a:rPr sz="2400" i="1" spc="-8" dirty="0">
                <a:latin typeface="Calibri"/>
                <a:cs typeface="Calibri"/>
              </a:rPr>
              <a:t>customer </a:t>
            </a:r>
            <a:r>
              <a:rPr sz="2400" i="1" dirty="0">
                <a:latin typeface="Calibri"/>
                <a:cs typeface="Calibri"/>
              </a:rPr>
              <a:t>and </a:t>
            </a:r>
            <a:r>
              <a:rPr sz="2400" i="1" spc="4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-8" dirty="0">
                <a:latin typeface="Calibri"/>
                <a:cs typeface="Calibri"/>
              </a:rPr>
              <a:t> </a:t>
            </a:r>
            <a:r>
              <a:rPr sz="2400" i="1" spc="-4" dirty="0">
                <a:latin typeface="Calibri"/>
                <a:cs typeface="Calibri"/>
              </a:rPr>
              <a:t>technology point</a:t>
            </a:r>
            <a:r>
              <a:rPr sz="2400" i="1" spc="4" dirty="0">
                <a:latin typeface="Calibri"/>
                <a:cs typeface="Calibri"/>
              </a:rPr>
              <a:t> </a:t>
            </a:r>
            <a:r>
              <a:rPr sz="2400" i="1" spc="-4" dirty="0">
                <a:latin typeface="Calibri"/>
                <a:cs typeface="Calibri"/>
              </a:rPr>
              <a:t>of </a:t>
            </a:r>
            <a:r>
              <a:rPr sz="2400" i="1" spc="-19" dirty="0">
                <a:latin typeface="Calibri"/>
                <a:cs typeface="Calibri"/>
              </a:rPr>
              <a:t>view.</a:t>
            </a:r>
            <a:r>
              <a:rPr sz="2400" i="1" dirty="0">
                <a:latin typeface="Calibri"/>
                <a:cs typeface="Calibri"/>
              </a:rPr>
              <a:t> The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traditional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model</a:t>
            </a:r>
            <a:r>
              <a:rPr sz="2400" i="1" spc="4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is that</a:t>
            </a:r>
            <a:r>
              <a:rPr sz="2400" i="1" spc="4" dirty="0">
                <a:latin typeface="Calibri"/>
                <a:cs typeface="Calibri"/>
              </a:rPr>
              <a:t> </a:t>
            </a:r>
            <a:r>
              <a:rPr sz="2400" i="1" spc="-4" dirty="0">
                <a:latin typeface="Calibri"/>
                <a:cs typeface="Calibri"/>
              </a:rPr>
              <a:t>you</a:t>
            </a:r>
            <a:r>
              <a:rPr sz="2400" i="1" dirty="0">
                <a:latin typeface="Calibri"/>
                <a:cs typeface="Calibri"/>
              </a:rPr>
              <a:t> </a:t>
            </a:r>
            <a:r>
              <a:rPr sz="2400" i="1" spc="-23" dirty="0">
                <a:latin typeface="Calibri"/>
                <a:cs typeface="Calibri"/>
              </a:rPr>
              <a:t>take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spc="-4" dirty="0">
                <a:latin typeface="Calibri"/>
                <a:cs typeface="Calibri"/>
              </a:rPr>
              <a:t>your </a:t>
            </a:r>
            <a:r>
              <a:rPr sz="2400" i="1" dirty="0">
                <a:latin typeface="Calibri"/>
                <a:cs typeface="Calibri"/>
              </a:rPr>
              <a:t> </a:t>
            </a:r>
            <a:r>
              <a:rPr sz="2400" i="1" spc="-4" dirty="0">
                <a:latin typeface="Calibri"/>
                <a:cs typeface="Calibri"/>
              </a:rPr>
              <a:t>software </a:t>
            </a:r>
            <a:r>
              <a:rPr sz="2400" i="1" spc="-11" dirty="0">
                <a:latin typeface="Calibri"/>
                <a:cs typeface="Calibri"/>
              </a:rPr>
              <a:t>to </a:t>
            </a:r>
            <a:r>
              <a:rPr sz="2400" i="1" spc="4" dirty="0">
                <a:latin typeface="Calibri"/>
                <a:cs typeface="Calibri"/>
              </a:rPr>
              <a:t>the </a:t>
            </a:r>
            <a:r>
              <a:rPr sz="2400" i="1" dirty="0">
                <a:latin typeface="Calibri"/>
                <a:cs typeface="Calibri"/>
              </a:rPr>
              <a:t>wall that separates development and operations and throw </a:t>
            </a:r>
            <a:r>
              <a:rPr sz="2400" i="1" spc="-431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it over</a:t>
            </a:r>
            <a:r>
              <a:rPr sz="2400" i="1" spc="-8" dirty="0">
                <a:latin typeface="Calibri"/>
                <a:cs typeface="Calibri"/>
              </a:rPr>
              <a:t> </a:t>
            </a:r>
            <a:r>
              <a:rPr sz="2400" i="1" spc="4" dirty="0">
                <a:latin typeface="Calibri"/>
                <a:cs typeface="Calibri"/>
              </a:rPr>
              <a:t>and</a:t>
            </a:r>
            <a:r>
              <a:rPr sz="2400" i="1" dirty="0">
                <a:latin typeface="Calibri"/>
                <a:cs typeface="Calibri"/>
              </a:rPr>
              <a:t> then</a:t>
            </a:r>
            <a:r>
              <a:rPr sz="2400" i="1" spc="-11" dirty="0">
                <a:latin typeface="Calibri"/>
                <a:cs typeface="Calibri"/>
              </a:rPr>
              <a:t> </a:t>
            </a:r>
            <a:r>
              <a:rPr sz="2400" i="1" spc="-8" dirty="0">
                <a:latin typeface="Calibri"/>
                <a:cs typeface="Calibri"/>
              </a:rPr>
              <a:t>forget</a:t>
            </a:r>
            <a:r>
              <a:rPr sz="2400" i="1" spc="-19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about</a:t>
            </a:r>
            <a:r>
              <a:rPr sz="2400" i="1" spc="-4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it.</a:t>
            </a:r>
            <a:r>
              <a:rPr sz="2400" i="1" spc="11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Not</a:t>
            </a:r>
            <a:r>
              <a:rPr sz="2400" i="1" spc="4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at </a:t>
            </a:r>
            <a:r>
              <a:rPr sz="2400" i="1" spc="-4" dirty="0">
                <a:latin typeface="Calibri"/>
                <a:cs typeface="Calibri"/>
              </a:rPr>
              <a:t>Amazon.</a:t>
            </a:r>
            <a:r>
              <a:rPr sz="2400" i="1" spc="-11" dirty="0">
                <a:latin typeface="Calibri"/>
                <a:cs typeface="Calibri"/>
              </a:rPr>
              <a:t> </a:t>
            </a:r>
            <a:r>
              <a:rPr sz="2400" i="1" spc="-45" dirty="0">
                <a:latin typeface="Calibri"/>
                <a:cs typeface="Calibri"/>
              </a:rPr>
              <a:t>You</a:t>
            </a:r>
            <a:r>
              <a:rPr sz="2400" i="1" spc="-4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build</a:t>
            </a:r>
            <a:r>
              <a:rPr sz="2400" i="1" spc="-11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it,</a:t>
            </a:r>
            <a:r>
              <a:rPr sz="2400" i="1" spc="4" dirty="0">
                <a:latin typeface="Calibri"/>
                <a:cs typeface="Calibri"/>
              </a:rPr>
              <a:t> </a:t>
            </a:r>
            <a:r>
              <a:rPr sz="2400" i="1" spc="-4" dirty="0">
                <a:latin typeface="Calibri"/>
                <a:cs typeface="Calibri"/>
              </a:rPr>
              <a:t>you</a:t>
            </a:r>
            <a:r>
              <a:rPr sz="2400" i="1" spc="4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run</a:t>
            </a:r>
            <a:r>
              <a:rPr sz="2400" i="1" spc="-4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it.</a:t>
            </a:r>
            <a:r>
              <a:rPr sz="2400" i="1" spc="11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This </a:t>
            </a:r>
            <a:r>
              <a:rPr sz="2400" i="1" spc="-431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brings developers </a:t>
            </a:r>
            <a:r>
              <a:rPr sz="2400" i="1" spc="-8" dirty="0">
                <a:latin typeface="Calibri"/>
                <a:cs typeface="Calibri"/>
              </a:rPr>
              <a:t>into </a:t>
            </a:r>
            <a:r>
              <a:rPr sz="2400" i="1" spc="-11" dirty="0">
                <a:latin typeface="Calibri"/>
                <a:cs typeface="Calibri"/>
              </a:rPr>
              <a:t>contact </a:t>
            </a:r>
            <a:r>
              <a:rPr sz="2400" i="1" dirty="0">
                <a:latin typeface="Calibri"/>
                <a:cs typeface="Calibri"/>
              </a:rPr>
              <a:t>with </a:t>
            </a:r>
            <a:r>
              <a:rPr sz="2400" i="1" spc="4" dirty="0">
                <a:latin typeface="Calibri"/>
                <a:cs typeface="Calibri"/>
              </a:rPr>
              <a:t>the </a:t>
            </a:r>
            <a:r>
              <a:rPr sz="2400" i="1" spc="-11" dirty="0">
                <a:latin typeface="Calibri"/>
                <a:cs typeface="Calibri"/>
              </a:rPr>
              <a:t>day-to-day </a:t>
            </a:r>
            <a:r>
              <a:rPr sz="2400" i="1" spc="-4" dirty="0">
                <a:latin typeface="Calibri"/>
                <a:cs typeface="Calibri"/>
              </a:rPr>
              <a:t>operation of </a:t>
            </a:r>
            <a:r>
              <a:rPr sz="2400" i="1" dirty="0">
                <a:latin typeface="Calibri"/>
                <a:cs typeface="Calibri"/>
              </a:rPr>
              <a:t>their </a:t>
            </a:r>
            <a:r>
              <a:rPr sz="2400" i="1" spc="4" dirty="0">
                <a:latin typeface="Calibri"/>
                <a:cs typeface="Calibri"/>
              </a:rPr>
              <a:t> </a:t>
            </a:r>
            <a:r>
              <a:rPr sz="2400" i="1" spc="-4" dirty="0">
                <a:latin typeface="Calibri"/>
                <a:cs typeface="Calibri"/>
              </a:rPr>
              <a:t>software.</a:t>
            </a:r>
            <a:r>
              <a:rPr sz="2400" i="1" spc="-8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It also</a:t>
            </a:r>
            <a:r>
              <a:rPr sz="2400" i="1" spc="8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brings</a:t>
            </a:r>
            <a:r>
              <a:rPr sz="2400" i="1" spc="-19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them</a:t>
            </a:r>
            <a:r>
              <a:rPr sz="2400" i="1" spc="-4" dirty="0">
                <a:latin typeface="Calibri"/>
                <a:cs typeface="Calibri"/>
              </a:rPr>
              <a:t> </a:t>
            </a:r>
            <a:r>
              <a:rPr sz="2400" i="1" spc="-8" dirty="0">
                <a:latin typeface="Calibri"/>
                <a:cs typeface="Calibri"/>
              </a:rPr>
              <a:t>into</a:t>
            </a:r>
            <a:r>
              <a:rPr sz="2400" i="1" dirty="0">
                <a:latin typeface="Calibri"/>
                <a:cs typeface="Calibri"/>
              </a:rPr>
              <a:t> </a:t>
            </a:r>
            <a:r>
              <a:rPr sz="2400" i="1" spc="-8" dirty="0">
                <a:latin typeface="Calibri"/>
                <a:cs typeface="Calibri"/>
              </a:rPr>
              <a:t>day-to-day </a:t>
            </a:r>
            <a:r>
              <a:rPr sz="2400" i="1" spc="-11" dirty="0">
                <a:latin typeface="Calibri"/>
                <a:cs typeface="Calibri"/>
              </a:rPr>
              <a:t>contact</a:t>
            </a:r>
            <a:r>
              <a:rPr sz="2400" i="1" spc="1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with</a:t>
            </a:r>
            <a:r>
              <a:rPr sz="2400" i="1" spc="-4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the</a:t>
            </a:r>
            <a:r>
              <a:rPr sz="2400" i="1" spc="-8" dirty="0">
                <a:latin typeface="Calibri"/>
                <a:cs typeface="Calibri"/>
              </a:rPr>
              <a:t> </a:t>
            </a:r>
            <a:r>
              <a:rPr sz="2400" i="1" spc="-26" dirty="0">
                <a:latin typeface="Calibri"/>
                <a:cs typeface="Calibri"/>
              </a:rPr>
              <a:t>customer. </a:t>
            </a:r>
            <a:r>
              <a:rPr sz="2400" i="1" spc="-23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This </a:t>
            </a:r>
            <a:r>
              <a:rPr sz="2400" i="1" spc="-4" dirty="0">
                <a:latin typeface="Calibri"/>
                <a:cs typeface="Calibri"/>
              </a:rPr>
              <a:t>customer feedback </a:t>
            </a:r>
            <a:r>
              <a:rPr sz="2400" i="1" dirty="0">
                <a:latin typeface="Calibri"/>
                <a:cs typeface="Calibri"/>
              </a:rPr>
              <a:t>loop is essential </a:t>
            </a:r>
            <a:r>
              <a:rPr sz="2400" i="1" spc="-11" dirty="0">
                <a:latin typeface="Calibri"/>
                <a:cs typeface="Calibri"/>
              </a:rPr>
              <a:t>for </a:t>
            </a:r>
            <a:r>
              <a:rPr sz="2400" i="1" dirty="0">
                <a:latin typeface="Calibri"/>
                <a:cs typeface="Calibri"/>
              </a:rPr>
              <a:t>improving </a:t>
            </a:r>
            <a:r>
              <a:rPr sz="2400" i="1" spc="4" dirty="0">
                <a:latin typeface="Calibri"/>
                <a:cs typeface="Calibri"/>
              </a:rPr>
              <a:t>the </a:t>
            </a:r>
            <a:r>
              <a:rPr sz="2400" i="1" dirty="0">
                <a:latin typeface="Calibri"/>
                <a:cs typeface="Calibri"/>
              </a:rPr>
              <a:t>quality </a:t>
            </a:r>
            <a:r>
              <a:rPr sz="2400" i="1" spc="-4" dirty="0">
                <a:latin typeface="Calibri"/>
                <a:cs typeface="Calibri"/>
              </a:rPr>
              <a:t>of </a:t>
            </a:r>
            <a:r>
              <a:rPr sz="2400" i="1" spc="4" dirty="0">
                <a:latin typeface="Calibri"/>
                <a:cs typeface="Calibri"/>
              </a:rPr>
              <a:t>the </a:t>
            </a:r>
            <a:r>
              <a:rPr sz="2400" i="1" spc="8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service.</a:t>
            </a:r>
            <a:endParaRPr sz="2400" dirty="0">
              <a:latin typeface="Calibri"/>
              <a:cs typeface="Calibri"/>
            </a:endParaRPr>
          </a:p>
          <a:p>
            <a:pPr marL="695325">
              <a:spcBef>
                <a:spcPts val="60"/>
              </a:spcBef>
            </a:pPr>
            <a:r>
              <a:rPr sz="2400" i="1" spc="-15" dirty="0">
                <a:latin typeface="Calibri"/>
                <a:cs typeface="Calibri"/>
              </a:rPr>
              <a:t>-Werner</a:t>
            </a:r>
            <a:r>
              <a:rPr sz="2400" i="1" spc="-8" dirty="0">
                <a:latin typeface="Calibri"/>
                <a:cs typeface="Calibri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Vogels</a:t>
            </a:r>
            <a:endParaRPr sz="2400" dirty="0">
              <a:latin typeface="Calibri"/>
              <a:cs typeface="Calibri"/>
            </a:endParaRPr>
          </a:p>
          <a:p>
            <a:pPr marL="180975" marR="244316" indent="-171450">
              <a:lnSpc>
                <a:spcPct val="80000"/>
              </a:lnSpc>
              <a:spcBef>
                <a:spcPts val="724"/>
              </a:spcBef>
              <a:buFont typeface="Arial MT"/>
              <a:buChar char="•"/>
              <a:tabLst>
                <a:tab pos="180975" algn="l"/>
              </a:tabLst>
            </a:pPr>
            <a:r>
              <a:rPr sz="1950" spc="-11" dirty="0">
                <a:latin typeface="Calibri"/>
                <a:cs typeface="Calibri"/>
              </a:rPr>
              <a:t>Werner </a:t>
            </a:r>
            <a:r>
              <a:rPr sz="1950" spc="-19" dirty="0" err="1">
                <a:latin typeface="Calibri"/>
                <a:cs typeface="Calibri"/>
              </a:rPr>
              <a:t>Vogels</a:t>
            </a:r>
            <a:r>
              <a:rPr sz="1950" spc="-19" dirty="0">
                <a:latin typeface="Calibri"/>
                <a:cs typeface="Calibri"/>
              </a:rPr>
              <a:t> </a:t>
            </a:r>
            <a:r>
              <a:rPr lang="en-US" sz="1950" spc="-8" dirty="0">
                <a:latin typeface="Calibri"/>
                <a:cs typeface="Calibri"/>
              </a:rPr>
              <a:t>is</a:t>
            </a:r>
            <a:r>
              <a:rPr sz="1950" spc="-8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 </a:t>
            </a:r>
            <a:r>
              <a:rPr sz="1950" spc="-8" dirty="0">
                <a:latin typeface="Calibri"/>
                <a:cs typeface="Calibri"/>
              </a:rPr>
              <a:t>Amazon </a:t>
            </a:r>
            <a:r>
              <a:rPr sz="1950" spc="-15" dirty="0">
                <a:latin typeface="Calibri"/>
                <a:cs typeface="Calibri"/>
              </a:rPr>
              <a:t>CTO </a:t>
            </a:r>
            <a:endParaRPr sz="19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990600"/>
            <a:ext cx="3913441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8" dirty="0"/>
              <a:t>Amazon</a:t>
            </a:r>
            <a:r>
              <a:rPr spc="-143" dirty="0"/>
              <a:t> </a:t>
            </a:r>
            <a:r>
              <a:rPr spc="-26" dirty="0"/>
              <a:t>model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7588091" cy="2482891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Developers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responsible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post-production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operations.</a:t>
            </a:r>
            <a:endParaRPr sz="2400" dirty="0">
              <a:latin typeface="Calibri"/>
              <a:cs typeface="Calibri"/>
            </a:endParaRPr>
          </a:p>
          <a:p>
            <a:pPr marL="180975" marR="895350" indent="-171450">
              <a:spcBef>
                <a:spcPts val="7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This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includes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having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developers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carry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pagers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first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responders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event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operational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problem.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4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5" dirty="0">
                <a:latin typeface="Calibri"/>
                <a:cs typeface="Calibri"/>
              </a:rPr>
              <a:t>Pager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duty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rotated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among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team </a:t>
            </a:r>
            <a:r>
              <a:rPr sz="2400" spc="-11" dirty="0">
                <a:latin typeface="Calibri"/>
                <a:cs typeface="Calibri"/>
              </a:rPr>
              <a:t>members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so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4" dirty="0">
                <a:latin typeface="Calibri"/>
                <a:cs typeface="Calibri"/>
              </a:rPr>
              <a:t> no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single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person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always</a:t>
            </a:r>
            <a:r>
              <a:rPr sz="2400" spc="-4" dirty="0">
                <a:latin typeface="Calibri"/>
                <a:cs typeface="Calibri"/>
              </a:rPr>
              <a:t> on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call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8536" y="786964"/>
            <a:ext cx="7426928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Analyzing</a:t>
            </a:r>
            <a:r>
              <a:rPr spc="-86" dirty="0"/>
              <a:t> </a:t>
            </a:r>
            <a:r>
              <a:rPr spc="-15" dirty="0"/>
              <a:t>the</a:t>
            </a:r>
            <a:r>
              <a:rPr spc="-86" dirty="0"/>
              <a:t> </a:t>
            </a:r>
            <a:r>
              <a:rPr spc="-38" dirty="0"/>
              <a:t>Amazon</a:t>
            </a:r>
            <a:r>
              <a:rPr spc="-105" dirty="0"/>
              <a:t> </a:t>
            </a:r>
            <a:r>
              <a:rPr spc="-26" dirty="0"/>
              <a:t>model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76996"/>
            <a:ext cx="7658100" cy="2276425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450">
              <a:spcBef>
                <a:spcPts val="7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Assumptions.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developer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is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familiar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internals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service,</a:t>
            </a: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interpret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information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collected,</a:t>
            </a:r>
            <a:endParaRPr sz="2400" dirty="0">
              <a:latin typeface="Calibri"/>
              <a:cs typeface="Calibri"/>
            </a:endParaRPr>
          </a:p>
          <a:p>
            <a:pPr marL="523875" marR="24765" lvl="1" indent="-171450">
              <a:spcBef>
                <a:spcPts val="39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provides </a:t>
            </a:r>
            <a:r>
              <a:rPr sz="2400" dirty="0">
                <a:latin typeface="Calibri"/>
                <a:cs typeface="Calibri"/>
              </a:rPr>
              <a:t>edback as </a:t>
            </a:r>
            <a:r>
              <a:rPr sz="2400" spc="-8" dirty="0">
                <a:latin typeface="Calibri"/>
                <a:cs typeface="Calibri"/>
              </a:rPr>
              <a:t>to </a:t>
            </a:r>
            <a:r>
              <a:rPr sz="2400" spc="-4" dirty="0">
                <a:latin typeface="Calibri"/>
                <a:cs typeface="Calibri"/>
              </a:rPr>
              <a:t>modifications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deal with the </a:t>
            </a:r>
            <a:r>
              <a:rPr sz="2400" spc="-11" dirty="0">
                <a:latin typeface="Calibri"/>
                <a:cs typeface="Calibri"/>
              </a:rPr>
              <a:t>root </a:t>
            </a:r>
            <a:r>
              <a:rPr sz="2400" spc="-4" dirty="0">
                <a:latin typeface="Calibri"/>
                <a:cs typeface="Calibri"/>
              </a:rPr>
              <a:t>cause 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problem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 heeded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by </a:t>
            </a:r>
            <a:r>
              <a:rPr sz="2400" spc="-11" dirty="0">
                <a:latin typeface="Calibri"/>
                <a:cs typeface="Calibri"/>
              </a:rPr>
              <a:t>fellow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team </a:t>
            </a:r>
            <a:r>
              <a:rPr sz="2400" spc="-4" dirty="0">
                <a:latin typeface="Calibri"/>
                <a:cs typeface="Calibri"/>
              </a:rPr>
              <a:t>members.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8536" y="786964"/>
            <a:ext cx="7426928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Analyzing</a:t>
            </a:r>
            <a:r>
              <a:rPr spc="-86" dirty="0"/>
              <a:t> </a:t>
            </a:r>
            <a:r>
              <a:rPr spc="-15" dirty="0"/>
              <a:t>the</a:t>
            </a:r>
            <a:r>
              <a:rPr spc="-86" dirty="0"/>
              <a:t> </a:t>
            </a:r>
            <a:r>
              <a:rPr spc="-38" dirty="0"/>
              <a:t>Amazon</a:t>
            </a:r>
            <a:r>
              <a:rPr spc="-105" dirty="0"/>
              <a:t> </a:t>
            </a:r>
            <a:r>
              <a:rPr spc="-26" dirty="0"/>
              <a:t>model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76996"/>
            <a:ext cx="7658100" cy="3435716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450">
              <a:spcBef>
                <a:spcPts val="25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Drawbacks</a:t>
            </a:r>
            <a:endParaRPr sz="2400" dirty="0">
              <a:latin typeface="Calibri"/>
              <a:cs typeface="Calibri"/>
            </a:endParaRPr>
          </a:p>
          <a:p>
            <a:pPr marL="523875" marR="3810" lvl="1" indent="-171450">
              <a:spcBef>
                <a:spcPts val="413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This </a:t>
            </a:r>
            <a:r>
              <a:rPr sz="2400" dirty="0">
                <a:latin typeface="Calibri"/>
                <a:cs typeface="Calibri"/>
              </a:rPr>
              <a:t>model assumes </a:t>
            </a:r>
            <a:r>
              <a:rPr sz="2400" spc="-8" dirty="0">
                <a:latin typeface="Calibri"/>
                <a:cs typeface="Calibri"/>
              </a:rPr>
              <a:t>that </a:t>
            </a:r>
            <a:r>
              <a:rPr sz="2400" spc="-4" dirty="0">
                <a:latin typeface="Calibri"/>
                <a:cs typeface="Calibri"/>
              </a:rPr>
              <a:t>because </a:t>
            </a:r>
            <a:r>
              <a:rPr sz="2400" dirty="0">
                <a:latin typeface="Calibri"/>
                <a:cs typeface="Calibri"/>
              </a:rPr>
              <a:t>a service </a:t>
            </a:r>
            <a:r>
              <a:rPr sz="2400" spc="-4" dirty="0">
                <a:latin typeface="Calibri"/>
                <a:cs typeface="Calibri"/>
              </a:rPr>
              <a:t>triggered </a:t>
            </a:r>
            <a:r>
              <a:rPr sz="2400" dirty="0">
                <a:latin typeface="Calibri"/>
                <a:cs typeface="Calibri"/>
              </a:rPr>
              <a:t>an alert, the service </a:t>
            </a:r>
            <a:r>
              <a:rPr sz="2400" spc="-4" dirty="0">
                <a:latin typeface="Calibri"/>
                <a:cs typeface="Calibri"/>
              </a:rPr>
              <a:t>has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problem.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problem 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stem from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upstream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clients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downstream </a:t>
            </a:r>
            <a:r>
              <a:rPr sz="2400" spc="-4" dirty="0">
                <a:latin typeface="Calibri"/>
                <a:cs typeface="Calibri"/>
              </a:rPr>
              <a:t>dependencies.</a:t>
            </a:r>
            <a:endParaRPr sz="2400" dirty="0">
              <a:latin typeface="Calibri"/>
              <a:cs typeface="Calibri"/>
            </a:endParaRPr>
          </a:p>
          <a:p>
            <a:pPr marL="575310" lvl="1" indent="-223361">
              <a:buFont typeface="Arial MT"/>
              <a:buChar char="•"/>
              <a:tabLst>
                <a:tab pos="575310" algn="l"/>
                <a:tab pos="575786" algn="l"/>
              </a:tabLst>
            </a:pP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problem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may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network.</a:t>
            </a:r>
            <a:endParaRPr sz="2400" dirty="0">
              <a:latin typeface="Calibri"/>
              <a:cs typeface="Calibri"/>
            </a:endParaRPr>
          </a:p>
          <a:p>
            <a:pPr marL="523875" marR="234315" lvl="1" indent="-171450">
              <a:spcBef>
                <a:spcPts val="390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4" dirty="0">
                <a:latin typeface="Calibri"/>
                <a:cs typeface="Calibri"/>
              </a:rPr>
              <a:t>developer of </a:t>
            </a:r>
            <a:r>
              <a:rPr sz="2400" dirty="0">
                <a:latin typeface="Calibri"/>
                <a:cs typeface="Calibri"/>
              </a:rPr>
              <a:t>a service </a:t>
            </a:r>
            <a:r>
              <a:rPr sz="2400" spc="-11" dirty="0">
                <a:latin typeface="Calibri"/>
                <a:cs typeface="Calibri"/>
              </a:rPr>
              <a:t>may </a:t>
            </a:r>
            <a:r>
              <a:rPr sz="2400" spc="-4" dirty="0">
                <a:latin typeface="Calibri"/>
                <a:cs typeface="Calibri"/>
              </a:rPr>
              <a:t>or </a:t>
            </a:r>
            <a:r>
              <a:rPr sz="2400" spc="-11" dirty="0">
                <a:latin typeface="Calibri"/>
                <a:cs typeface="Calibri"/>
              </a:rPr>
              <a:t>may </a:t>
            </a:r>
            <a:r>
              <a:rPr sz="2400" spc="-4" dirty="0">
                <a:latin typeface="Calibri"/>
                <a:cs typeface="Calibri"/>
              </a:rPr>
              <a:t>not </a:t>
            </a:r>
            <a:r>
              <a:rPr sz="2400" spc="-15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good understanding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environment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 service</a:t>
            </a:r>
            <a:r>
              <a:rPr sz="2400" spc="-11" dirty="0">
                <a:latin typeface="Calibri"/>
                <a:cs typeface="Calibri"/>
              </a:rPr>
              <a:t> operates</a:t>
            </a:r>
            <a:r>
              <a:rPr sz="1800" spc="-11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7866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662457"/>
            <a:ext cx="6354413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9" dirty="0"/>
              <a:t>Site</a:t>
            </a:r>
            <a:r>
              <a:rPr spc="-79" dirty="0"/>
              <a:t> </a:t>
            </a:r>
            <a:r>
              <a:rPr spc="-26" dirty="0"/>
              <a:t>Reliability</a:t>
            </a:r>
            <a:r>
              <a:rPr spc="-83" dirty="0"/>
              <a:t> </a:t>
            </a:r>
            <a:r>
              <a:rPr spc="-23" dirty="0"/>
              <a:t>Engineer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561421" cy="2454037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129064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Google,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Netflix,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now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many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other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organizations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have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separate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team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called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Site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Reliability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Engineers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(SREs).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system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assigned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SRE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team,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member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team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19" dirty="0">
                <a:latin typeface="Calibri"/>
                <a:cs typeface="Calibri"/>
              </a:rPr>
              <a:t>first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responder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when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incident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occurs.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5" dirty="0">
                <a:latin typeface="Calibri"/>
                <a:cs typeface="Calibri"/>
              </a:rPr>
              <a:t>Pager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duty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rotated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among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members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team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6160" y="858672"/>
            <a:ext cx="428644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5" dirty="0"/>
              <a:t>The</a:t>
            </a:r>
            <a:r>
              <a:rPr spc="-98" dirty="0"/>
              <a:t> </a:t>
            </a:r>
            <a:r>
              <a:rPr spc="-15" dirty="0"/>
              <a:t>SRE</a:t>
            </a:r>
            <a:r>
              <a:rPr spc="-105" dirty="0"/>
              <a:t> </a:t>
            </a:r>
            <a:r>
              <a:rPr spc="-26" dirty="0"/>
              <a:t>model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97357" y="1826098"/>
            <a:ext cx="7763351" cy="4789612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SREs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have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overall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understanding</a:t>
            </a:r>
            <a:r>
              <a:rPr sz="2400" spc="4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environment.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Their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knowledge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broader </a:t>
            </a:r>
            <a:r>
              <a:rPr sz="2400" dirty="0">
                <a:latin typeface="Calibri"/>
                <a:cs typeface="Calibri"/>
              </a:rPr>
              <a:t>than </a:t>
            </a:r>
            <a:r>
              <a:rPr sz="2400" spc="-4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single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 </a:t>
            </a:r>
            <a:r>
              <a:rPr sz="2400" spc="-23" dirty="0">
                <a:latin typeface="Calibri"/>
                <a:cs typeface="Calibri"/>
              </a:rPr>
              <a:t>developer.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deep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any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individual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service.</a:t>
            </a:r>
          </a:p>
          <a:p>
            <a:pPr marL="180975" indent="-171450">
              <a:spcBef>
                <a:spcPts val="472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SREs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oversee </a:t>
            </a:r>
            <a:r>
              <a:rPr sz="2400" spc="-8" dirty="0">
                <a:latin typeface="Calibri"/>
                <a:cs typeface="Calibri"/>
              </a:rPr>
              <a:t>monitoring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SLIs.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8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They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also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share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knowledge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base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problems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systems,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techniques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trouble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shooting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problems.</a:t>
            </a:r>
            <a:endParaRPr sz="2400" dirty="0">
              <a:latin typeface="Calibri"/>
              <a:cs typeface="Calibri"/>
            </a:endParaRPr>
          </a:p>
          <a:p>
            <a:pPr marL="180975" marR="236696" indent="-171450">
              <a:spcBef>
                <a:spcPts val="76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94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encourage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development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teams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listen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advice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given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them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teams,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team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option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refuse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support 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particular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systems</a:t>
            </a:r>
            <a:r>
              <a:rPr sz="2100" spc="-19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868888"/>
            <a:ext cx="5901499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8" dirty="0"/>
              <a:t>Production</a:t>
            </a:r>
            <a:r>
              <a:rPr spc="-105" dirty="0"/>
              <a:t> </a:t>
            </a:r>
            <a:r>
              <a:rPr spc="-26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5810" y="2286000"/>
            <a:ext cx="7612380" cy="31561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450">
              <a:spcBef>
                <a:spcPts val="7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Production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Engineering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Meta’s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(Facebook)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philosophy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ensuring</a:t>
            </a:r>
            <a:r>
              <a:rPr lang="en-US"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quality </a:t>
            </a:r>
            <a:r>
              <a:rPr sz="2400" spc="-15" dirty="0">
                <a:latin typeface="Calibri"/>
                <a:cs typeface="Calibri"/>
              </a:rPr>
              <a:t>systems.</a:t>
            </a:r>
            <a:endParaRPr sz="2400" dirty="0">
              <a:latin typeface="Calibri"/>
              <a:cs typeface="Calibri"/>
            </a:endParaRPr>
          </a:p>
          <a:p>
            <a:pPr marL="180975" marR="802005" indent="-171450">
              <a:spcBef>
                <a:spcPts val="73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production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engineer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responsible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reliability,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scalability,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performance,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security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production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services.</a:t>
            </a:r>
            <a:endParaRPr sz="2400" dirty="0">
              <a:latin typeface="Calibri"/>
              <a:cs typeface="Calibri"/>
            </a:endParaRPr>
          </a:p>
          <a:p>
            <a:pPr marL="180975" marR="5239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They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separate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organizational</a:t>
            </a:r>
            <a:r>
              <a:rPr sz="2400" spc="-8" dirty="0">
                <a:latin typeface="Calibri"/>
                <a:cs typeface="Calibri"/>
              </a:rPr>
              <a:t> unit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(like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SREs)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but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embedded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development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teams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(like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build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it,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run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it).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868888"/>
            <a:ext cx="5901499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8" dirty="0"/>
              <a:t>Production</a:t>
            </a:r>
            <a:r>
              <a:rPr spc="-105" dirty="0"/>
              <a:t> </a:t>
            </a:r>
            <a:r>
              <a:rPr spc="-26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5810" y="2286000"/>
            <a:ext cx="7612380" cy="232772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450">
              <a:spcBef>
                <a:spcPts val="7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Production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Engineer</a:t>
            </a:r>
            <a:r>
              <a:rPr lang="en-US" sz="2400" spc="-8" dirty="0">
                <a:latin typeface="Calibri"/>
                <a:cs typeface="Calibri"/>
              </a:rPr>
              <a:t>’s </a:t>
            </a:r>
            <a:r>
              <a:rPr sz="2400" spc="-8" dirty="0">
                <a:latin typeface="Calibri"/>
                <a:cs typeface="Calibri"/>
              </a:rPr>
              <a:t>skill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set</a:t>
            </a:r>
            <a:r>
              <a:rPr sz="2400" spc="-4" dirty="0">
                <a:latin typeface="Calibri"/>
                <a:cs typeface="Calibri"/>
              </a:rPr>
              <a:t> 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similar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SREs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must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have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broad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understanding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11" dirty="0">
                <a:latin typeface="Calibri"/>
                <a:cs typeface="Calibri"/>
              </a:rPr>
              <a:t>infrastructure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components.</a:t>
            </a:r>
            <a:endParaRPr sz="2400" dirty="0">
              <a:latin typeface="Calibri"/>
              <a:cs typeface="Calibri"/>
            </a:endParaRPr>
          </a:p>
          <a:p>
            <a:pPr marL="180975" marR="518160" indent="-171450">
              <a:spcBef>
                <a:spcPts val="76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Since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embedded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development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teams,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acquire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detailed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knowledge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internals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particular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services</a:t>
            </a:r>
            <a:r>
              <a:rPr sz="2100" spc="-4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286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2471-774C-BD43-3364-62D31C38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Chaos Engineering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3709D-D487-18B4-479B-8202F44F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Chaos engineering uses experimentation to ensure system availability to withstand turbulent conditions in production (or staging) environment</a:t>
            </a:r>
          </a:p>
          <a:p>
            <a:endParaRPr lang="en-US" sz="2400" dirty="0"/>
          </a:p>
          <a:p>
            <a:r>
              <a:rPr lang="en-US" sz="2400" dirty="0"/>
              <a:t>It is about building trust and confidence from chaos</a:t>
            </a:r>
          </a:p>
        </p:txBody>
      </p:sp>
    </p:spTree>
    <p:extLst>
      <p:ext uri="{BB962C8B-B14F-4D97-AF65-F5344CB8AC3E}">
        <p14:creationId xmlns:p14="http://schemas.microsoft.com/office/powerpoint/2010/main" val="3681054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9906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811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548086" cy="1625606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395764" marR="299561" indent="-386715">
              <a:spcBef>
                <a:spcPts val="356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reaction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wearing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pager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being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call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24/7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week?</a:t>
            </a:r>
            <a:endParaRPr sz="2400" dirty="0">
              <a:latin typeface="Calibri"/>
              <a:cs typeface="Calibri"/>
            </a:endParaRPr>
          </a:p>
          <a:p>
            <a:pPr marL="395764" marR="3810" indent="-386715">
              <a:spcBef>
                <a:spcPts val="754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19" dirty="0">
                <a:latin typeface="Calibri"/>
                <a:cs typeface="Calibri"/>
              </a:rPr>
              <a:t>Why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would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development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team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</a:t>
            </a:r>
            <a:r>
              <a:rPr sz="2400" spc="-4" dirty="0">
                <a:latin typeface="Calibri"/>
                <a:cs typeface="Calibri"/>
              </a:rPr>
              <a:t> 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recommendations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first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responders</a:t>
            </a:r>
            <a:r>
              <a:rPr sz="2100" spc="-11" dirty="0">
                <a:latin typeface="Calibri"/>
                <a:cs typeface="Calibri"/>
              </a:rPr>
              <a:t>?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03A06-9DEC-8CE8-9A7A-B3EFD3C1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6B738-6146-D3B8-5784-9871916A8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4400" dirty="0"/>
          </a:p>
          <a:p>
            <a:endParaRPr lang="en-US" sz="4400" dirty="0"/>
          </a:p>
          <a:p>
            <a:pPr marL="0" indent="0">
              <a:buNone/>
            </a:pPr>
            <a:r>
              <a:rPr lang="en-US" sz="4400" dirty="0"/>
              <a:t>END OF </a:t>
            </a:r>
            <a:r>
              <a:rPr lang="en-US" sz="4400" dirty="0" err="1"/>
              <a:t>OF</a:t>
            </a:r>
            <a:r>
              <a:rPr lang="en-US" sz="4400" dirty="0"/>
              <a:t> CHAP 13</a:t>
            </a:r>
          </a:p>
        </p:txBody>
      </p:sp>
    </p:spTree>
    <p:extLst>
      <p:ext uri="{BB962C8B-B14F-4D97-AF65-F5344CB8AC3E}">
        <p14:creationId xmlns:p14="http://schemas.microsoft.com/office/powerpoint/2010/main" val="236402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EED6-E452-232B-9EF1-B3DD44F8A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838200"/>
            <a:ext cx="8172450" cy="994172"/>
          </a:xfrm>
        </p:spPr>
        <p:txBody>
          <a:bodyPr/>
          <a:lstStyle/>
          <a:p>
            <a:r>
              <a:rPr lang="en-US" dirty="0"/>
              <a:t>System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129B3-D5B8-916F-72E0-218E26CD6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903" y="1879415"/>
            <a:ext cx="4165097" cy="3263504"/>
          </a:xfrm>
        </p:spPr>
        <p:txBody>
          <a:bodyPr/>
          <a:lstStyle/>
          <a:p>
            <a:r>
              <a:rPr lang="en-US" sz="2400" dirty="0"/>
              <a:t>Production systems have evolved beyond our human ability to mentally model</a:t>
            </a:r>
          </a:p>
          <a:p>
            <a:r>
              <a:rPr lang="en-US" sz="2400" dirty="0"/>
              <a:t>Speed, Scale, &amp; Complexity of Modern Software is Challenging behavior</a:t>
            </a: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699E913B-5D42-A473-703B-922FCD411F2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9586" y="1917295"/>
            <a:ext cx="3519151" cy="318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45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3FC3-DDAE-C4CA-0F6F-BCC6F09E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/>
              <a:t>Chaos Engineering Principles/Practice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B890A-2B43-0C5A-4275-7B6245E0B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Build a Hypothesis around Steady State Behavior</a:t>
            </a:r>
          </a:p>
          <a:p>
            <a:pPr lvl="1"/>
            <a:r>
              <a:rPr lang="en-US" sz="2400" b="0" i="0" u="none" strike="noStrike" dirty="0">
                <a:solidFill>
                  <a:srgbClr val="333333"/>
                </a:solidFill>
                <a:effectLst/>
                <a:latin typeface="Ubuntu" panose="020F0502020204030204" pitchFamily="34" charset="0"/>
              </a:rPr>
              <a:t>Focus on the measurable output of a system, rather than internal attributes of the system</a:t>
            </a:r>
            <a:endParaRPr lang="en-US" sz="2400" dirty="0"/>
          </a:p>
          <a:p>
            <a:r>
              <a:rPr lang="en-US" sz="2400" dirty="0"/>
              <a:t>Vary Real-world Events</a:t>
            </a:r>
          </a:p>
          <a:p>
            <a:pPr lvl="1"/>
            <a:r>
              <a:rPr lang="en-US" sz="2400" dirty="0">
                <a:solidFill>
                  <a:srgbClr val="333333"/>
                </a:solidFill>
                <a:latin typeface="Ubuntu" panose="020B0504030602030204" pitchFamily="34" charset="0"/>
              </a:rPr>
              <a:t>P</a:t>
            </a:r>
            <a:r>
              <a:rPr lang="en-US" sz="2400" b="0" i="0" u="none" strike="noStrike" dirty="0">
                <a:solidFill>
                  <a:srgbClr val="333333"/>
                </a:solidFill>
                <a:effectLst/>
                <a:latin typeface="Ubuntu" panose="020B0504030602030204" pitchFamily="34" charset="0"/>
              </a:rPr>
              <a:t>rioritize events either by potential impact or estimated frequency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472ECB-B36F-86A7-26FB-D4F8F4E168C3}"/>
              </a:ext>
            </a:extLst>
          </p:cNvPr>
          <p:cNvSpPr txBox="1"/>
          <p:nvPr/>
        </p:nvSpPr>
        <p:spPr>
          <a:xfrm>
            <a:off x="914400" y="5259140"/>
            <a:ext cx="2143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https://</a:t>
            </a:r>
            <a:r>
              <a:rPr lang="en-US" sz="1050" dirty="0" err="1"/>
              <a:t>principlesofchaos.org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30898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3FC3-DDAE-C4CA-0F6F-BCC6F09E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/>
              <a:t>Chaos Engineering Principles/Practice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B890A-2B43-0C5A-4275-7B6245E0B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Run Experiments in Production</a:t>
            </a:r>
          </a:p>
          <a:p>
            <a:pPr lvl="1"/>
            <a:r>
              <a:rPr lang="en-US" sz="2400" b="0" i="0" u="none" strike="noStrike" dirty="0">
                <a:solidFill>
                  <a:srgbClr val="333333"/>
                </a:solidFill>
                <a:effectLst/>
                <a:latin typeface="Ubuntu" panose="020B0504030602030204" pitchFamily="34" charset="0"/>
              </a:rPr>
              <a:t>Systems behave differently depending on environment and traffic patterns</a:t>
            </a:r>
            <a:endParaRPr lang="en-US" sz="2400" dirty="0"/>
          </a:p>
          <a:p>
            <a:r>
              <a:rPr lang="en-US" sz="2400" dirty="0"/>
              <a:t>Automate Experiments to Run Continuously</a:t>
            </a:r>
          </a:p>
          <a:p>
            <a:pPr lvl="1"/>
            <a:r>
              <a:rPr lang="en-US" sz="2400" b="0" i="0" u="none" strike="noStrike" dirty="0">
                <a:solidFill>
                  <a:srgbClr val="333333"/>
                </a:solidFill>
                <a:effectLst/>
                <a:latin typeface="Ubuntu" panose="020B0504030602030204" pitchFamily="34" charset="0"/>
              </a:rPr>
              <a:t> Build automation into the system to drive both orchestration and analysis</a:t>
            </a:r>
            <a:endParaRPr lang="en-US" sz="2400" dirty="0"/>
          </a:p>
          <a:p>
            <a:r>
              <a:rPr lang="en-US" sz="2400" dirty="0"/>
              <a:t>Minimize Blast Radius</a:t>
            </a:r>
          </a:p>
          <a:p>
            <a:pPr lvl="1"/>
            <a:r>
              <a:rPr lang="en-US" sz="2400" b="0" i="0" u="none" strike="noStrike" dirty="0">
                <a:solidFill>
                  <a:srgbClr val="333333"/>
                </a:solidFill>
                <a:effectLst/>
                <a:latin typeface="Ubuntu" panose="020B0504030602030204" pitchFamily="34" charset="0"/>
              </a:rPr>
              <a:t>ensure the fallout from experiments are minimized and contained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0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B0432-6BDF-5B52-64F7-E2E80C30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Hypothesis(Experiments)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7110-26F8-F1F9-2437-3A3E38B3D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Brainstorm: What can go Wrong?</a:t>
            </a:r>
          </a:p>
          <a:p>
            <a:pPr lvl="1"/>
            <a:r>
              <a:rPr lang="en-US" sz="2400" dirty="0"/>
              <a:t>What if DB is down?</a:t>
            </a:r>
          </a:p>
          <a:p>
            <a:pPr lvl="1"/>
            <a:r>
              <a:rPr lang="en-US" sz="2400" dirty="0"/>
              <a:t>What if Service responds slower?</a:t>
            </a:r>
          </a:p>
          <a:p>
            <a:pPr lvl="1"/>
            <a:r>
              <a:rPr lang="en-US" sz="2400" dirty="0"/>
              <a:t>What if Service Responds Slowly?</a:t>
            </a:r>
          </a:p>
          <a:p>
            <a:pPr lvl="1"/>
            <a:r>
              <a:rPr lang="en-US" sz="2400" dirty="0"/>
              <a:t>What if a Pod/Container Dies?</a:t>
            </a:r>
          </a:p>
          <a:p>
            <a:pPr lvl="1"/>
            <a:r>
              <a:rPr lang="en-US" sz="2400" dirty="0"/>
              <a:t>What if </a:t>
            </a:r>
            <a:r>
              <a:rPr lang="en-US" sz="2400" dirty="0" err="1"/>
              <a:t>LoadBalancer</a:t>
            </a:r>
            <a:r>
              <a:rPr lang="en-US" sz="2400" dirty="0"/>
              <a:t> stops?</a:t>
            </a:r>
          </a:p>
          <a:p>
            <a:pPr lvl="1"/>
            <a:r>
              <a:rPr lang="en-US" sz="2400" dirty="0"/>
              <a:t>What if </a:t>
            </a:r>
            <a:r>
              <a:rPr lang="en-US" sz="2400" dirty="0" err="1"/>
              <a:t>Autoscaler</a:t>
            </a:r>
            <a:r>
              <a:rPr lang="en-US" sz="2400" dirty="0"/>
              <a:t> not able to add new resource?</a:t>
            </a:r>
          </a:p>
          <a:p>
            <a:pPr lvl="1"/>
            <a:r>
              <a:rPr lang="en-US" sz="2400" dirty="0"/>
              <a:t>What if Cloud Policy changed?</a:t>
            </a:r>
          </a:p>
          <a:p>
            <a:pPr lvl="1"/>
            <a:r>
              <a:rPr lang="en-US" sz="2400" dirty="0"/>
              <a:t>What if Infrastructure is misconfigured. </a:t>
            </a:r>
          </a:p>
          <a:p>
            <a:pPr lvl="1"/>
            <a:r>
              <a:rPr lang="en-US" sz="2400" dirty="0"/>
              <a:t>What if….. </a:t>
            </a:r>
          </a:p>
        </p:txBody>
      </p:sp>
    </p:spTree>
    <p:extLst>
      <p:ext uri="{BB962C8B-B14F-4D97-AF65-F5344CB8AC3E}">
        <p14:creationId xmlns:p14="http://schemas.microsoft.com/office/powerpoint/2010/main" val="2875206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99992-2D63-9380-0513-84BE8ECD9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15" y="2026627"/>
            <a:ext cx="7961435" cy="3463346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Chaos Monkey</a:t>
            </a:r>
            <a:r>
              <a:rPr lang="en-US" sz="2400" dirty="0"/>
              <a:t> - A resiliency tool that helps applications tolerate random instance failures.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orchestrator</a:t>
            </a:r>
            <a:r>
              <a:rPr lang="en-US" sz="2400" dirty="0"/>
              <a:t> - MySQL replication topology management and high availability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kube-monkey</a:t>
            </a:r>
            <a:r>
              <a:rPr lang="en-US" sz="2400" dirty="0"/>
              <a:t> - An implementation of Netflix's Chaos Monkey for Kubernetes clusters.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Gremlin Inc.</a:t>
            </a:r>
            <a:r>
              <a:rPr lang="en-US" sz="2400" dirty="0"/>
              <a:t> - Failure as a Service.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Chaos Toolkit</a:t>
            </a:r>
            <a:r>
              <a:rPr lang="en-US" sz="2400" dirty="0"/>
              <a:t> - A chaos engineering toolkit to help you build confidence in your software system.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CD29CC-F105-3A10-F0F5-2B485B209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994172"/>
          </a:xfrm>
        </p:spPr>
        <p:txBody>
          <a:bodyPr/>
          <a:lstStyle/>
          <a:p>
            <a:r>
              <a:rPr lang="en-US" dirty="0"/>
              <a:t>Chaos Engineering tools</a:t>
            </a:r>
          </a:p>
        </p:txBody>
      </p:sp>
    </p:spTree>
    <p:extLst>
      <p:ext uri="{BB962C8B-B14F-4D97-AF65-F5344CB8AC3E}">
        <p14:creationId xmlns:p14="http://schemas.microsoft.com/office/powerpoint/2010/main" val="327954151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6223</TotalTime>
  <Words>2134</Words>
  <Application>Microsoft Office PowerPoint</Application>
  <PresentationFormat>On-screen Show (4:3)</PresentationFormat>
  <Paragraphs>212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Arial MT</vt:lpstr>
      <vt:lpstr>Calibri</vt:lpstr>
      <vt:lpstr>Calibri Light</vt:lpstr>
      <vt:lpstr>Times</vt:lpstr>
      <vt:lpstr>Ubuntu</vt:lpstr>
      <vt:lpstr>Verdana</vt:lpstr>
      <vt:lpstr>Blank Presentation</vt:lpstr>
      <vt:lpstr>Deployment and Operations for Software Engineers 2nd  Ed</vt:lpstr>
      <vt:lpstr>Outline</vt:lpstr>
      <vt:lpstr>Testing in Production</vt:lpstr>
      <vt:lpstr>Chaos Engineering </vt:lpstr>
      <vt:lpstr>System Complexity</vt:lpstr>
      <vt:lpstr>Chaos Engineering Principles/Practice</vt:lpstr>
      <vt:lpstr>Chaos Engineering Principles/Practice</vt:lpstr>
      <vt:lpstr>Define Hypothesis(Experiments) </vt:lpstr>
      <vt:lpstr>Chaos Engineering tools</vt:lpstr>
      <vt:lpstr>Chaos Engineering tools</vt:lpstr>
      <vt:lpstr>Chaos Engineering in action</vt:lpstr>
      <vt:lpstr>Slack’s Disasterpiece theater – exercise definition</vt:lpstr>
      <vt:lpstr>Exercise execution</vt:lpstr>
      <vt:lpstr>Debrief</vt:lpstr>
      <vt:lpstr>Environment scanners</vt:lpstr>
      <vt:lpstr>Scanning tools</vt:lpstr>
      <vt:lpstr>Scanning tools</vt:lpstr>
      <vt:lpstr>Discussion questions</vt:lpstr>
      <vt:lpstr>Outline</vt:lpstr>
      <vt:lpstr>Service level agreement</vt:lpstr>
      <vt:lpstr>Service Level Objective</vt:lpstr>
      <vt:lpstr>Service Level Indicator</vt:lpstr>
      <vt:lpstr>Monitoring SLIs</vt:lpstr>
      <vt:lpstr>Typical SLIs</vt:lpstr>
      <vt:lpstr>Discussion questions</vt:lpstr>
      <vt:lpstr>Outline</vt:lpstr>
      <vt:lpstr>Incidents</vt:lpstr>
      <vt:lpstr>Life cycle of an incident</vt:lpstr>
      <vt:lpstr>Life cycle of an incident</vt:lpstr>
      <vt:lpstr>Post incident activities</vt:lpstr>
      <vt:lpstr>Ensuring qualities</vt:lpstr>
      <vt:lpstr>You Build it, You Run it</vt:lpstr>
      <vt:lpstr>Amazon model</vt:lpstr>
      <vt:lpstr>Analyzing the Amazon model</vt:lpstr>
      <vt:lpstr>Analyzing the Amazon model</vt:lpstr>
      <vt:lpstr>Site Reliability Engineer</vt:lpstr>
      <vt:lpstr>The SRE model</vt:lpstr>
      <vt:lpstr>Production Engineering</vt:lpstr>
      <vt:lpstr>Production Engineering</vt:lpstr>
      <vt:lpstr>Discussion questions</vt:lpstr>
      <vt:lpstr>PowerPoint Presentation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461</cp:revision>
  <dcterms:created xsi:type="dcterms:W3CDTF">2004-11-16T18:39:34Z</dcterms:created>
  <dcterms:modified xsi:type="dcterms:W3CDTF">2023-08-02T19:40:16Z</dcterms:modified>
</cp:coreProperties>
</file>