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308" r:id="rId11"/>
    <p:sldId id="292" r:id="rId12"/>
    <p:sldId id="293" r:id="rId13"/>
    <p:sldId id="305" r:id="rId14"/>
    <p:sldId id="294" r:id="rId15"/>
    <p:sldId id="295" r:id="rId16"/>
    <p:sldId id="296" r:id="rId17"/>
    <p:sldId id="297" r:id="rId18"/>
    <p:sldId id="298" r:id="rId19"/>
    <p:sldId id="309" r:id="rId20"/>
    <p:sldId id="285" r:id="rId21"/>
    <p:sldId id="286" r:id="rId22"/>
    <p:sldId id="304" r:id="rId23"/>
    <p:sldId id="287" r:id="rId24"/>
    <p:sldId id="288" r:id="rId25"/>
    <p:sldId id="289" r:id="rId26"/>
    <p:sldId id="290" r:id="rId27"/>
    <p:sldId id="314" r:id="rId28"/>
    <p:sldId id="268" r:id="rId29"/>
    <p:sldId id="269" r:id="rId30"/>
    <p:sldId id="270" r:id="rId31"/>
    <p:sldId id="271" r:id="rId32"/>
    <p:sldId id="272" r:id="rId33"/>
    <p:sldId id="316" r:id="rId34"/>
    <p:sldId id="274" r:id="rId35"/>
    <p:sldId id="275" r:id="rId36"/>
    <p:sldId id="276" r:id="rId37"/>
    <p:sldId id="277" r:id="rId38"/>
    <p:sldId id="278" r:id="rId39"/>
    <p:sldId id="279" r:id="rId40"/>
    <p:sldId id="302" r:id="rId41"/>
    <p:sldId id="280" r:id="rId42"/>
    <p:sldId id="281" r:id="rId43"/>
    <p:sldId id="303" r:id="rId44"/>
    <p:sldId id="282" r:id="rId45"/>
    <p:sldId id="283" r:id="rId46"/>
    <p:sldId id="312" r:id="rId47"/>
    <p:sldId id="300" r:id="rId48"/>
    <p:sldId id="301" r:id="rId49"/>
    <p:sldId id="844" r:id="rId5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>
      <p:cViewPr varScale="1">
        <p:scale>
          <a:sx n="54" d="100"/>
          <a:sy n="54" d="100"/>
        </p:scale>
        <p:origin x="9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80" d="100"/>
          <a:sy n="80" d="100"/>
        </p:scale>
        <p:origin x="-1974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4290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3434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8288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1F1D8-9B7A-8953-96F9-72259BB49248}"/>
              </a:ext>
            </a:extLst>
          </p:cNvPr>
          <p:cNvSpPr txBox="1"/>
          <p:nvPr userDrawn="1"/>
        </p:nvSpPr>
        <p:spPr>
          <a:xfrm>
            <a:off x="533400" y="624840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4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9pPr>
          </a:lstStyle>
          <a:p>
            <a:r>
              <a:rPr lang="en-US" sz="1400" dirty="0"/>
              <a:t>©Len Bass and John Klein 2022</a:t>
            </a:r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36B97F51-4820-E55A-7CCA-8A0D3CD043E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isr_logo_308_r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91400" y="6096000"/>
            <a:ext cx="1600200" cy="58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" descr="CMU_logo_horiz_187 red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96850" y="153988"/>
            <a:ext cx="3736975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33400" y="6324600"/>
            <a:ext cx="1981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2018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4D23-7EF4-440A-9DC7-CE6E64135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810000"/>
            <a:ext cx="8382000" cy="838200"/>
          </a:xfrm>
        </p:spPr>
        <p:txBody>
          <a:bodyPr/>
          <a:lstStyle/>
          <a:p>
            <a:r>
              <a:rPr lang="en-US" dirty="0"/>
              <a:t>Deployment and Operations for Software Engineers</a:t>
            </a:r>
            <a:br>
              <a:rPr lang="en-US" dirty="0"/>
            </a:b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 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352F8-B6F5-482B-856C-30CD51C70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2600"/>
            <a:ext cx="6400800" cy="533400"/>
          </a:xfrm>
        </p:spPr>
        <p:txBody>
          <a:bodyPr/>
          <a:lstStyle/>
          <a:p>
            <a:r>
              <a:rPr lang="en-US" dirty="0"/>
              <a:t>Chapter 14 – Secure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4024664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551295" cy="312976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11" dirty="0">
                <a:latin typeface="Calibri"/>
                <a:cs typeface="Calibri"/>
              </a:rPr>
              <a:t>What to protect</a:t>
            </a:r>
            <a:endParaRPr lang="en-US" sz="2800" spc="-11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b="1" spc="-11" dirty="0">
                <a:latin typeface="Calibri"/>
                <a:cs typeface="Calibri"/>
              </a:rPr>
              <a:t>Software</a:t>
            </a:r>
            <a:r>
              <a:rPr lang="en-US" sz="2800" b="1" spc="-19" dirty="0">
                <a:latin typeface="Calibri"/>
                <a:cs typeface="Calibri"/>
              </a:rPr>
              <a:t> </a:t>
            </a:r>
            <a:r>
              <a:rPr lang="en-US" sz="2800" b="1" spc="-8" dirty="0">
                <a:latin typeface="Calibri"/>
                <a:cs typeface="Calibri"/>
              </a:rPr>
              <a:t>supply</a:t>
            </a:r>
            <a:r>
              <a:rPr lang="en-US" sz="2800" b="1" dirty="0">
                <a:latin typeface="Calibri"/>
                <a:cs typeface="Calibri"/>
              </a:rPr>
              <a:t> </a:t>
            </a:r>
            <a:r>
              <a:rPr lang="en-US" sz="2800" b="1" spc="-4" dirty="0">
                <a:latin typeface="Calibri"/>
                <a:cs typeface="Calibri"/>
              </a:rPr>
              <a:t>chain</a:t>
            </a: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Weaknesses </a:t>
            </a:r>
            <a:r>
              <a:rPr lang="en-US" sz="2800" spc="-4" dirty="0">
                <a:latin typeface="Calibri"/>
                <a:cs typeface="Calibri"/>
              </a:rPr>
              <a:t>and</a:t>
            </a:r>
            <a:r>
              <a:rPr lang="en-US" sz="2800" spc="-8" dirty="0">
                <a:latin typeface="Calibri"/>
                <a:cs typeface="Calibri"/>
              </a:rPr>
              <a:t> vulnerabilities</a:t>
            </a:r>
            <a:endParaRPr lang="en-US" sz="2800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b="1" spc="-11" dirty="0">
                <a:latin typeface="Calibri"/>
                <a:cs typeface="Calibri"/>
              </a:rPr>
              <a:t> </a:t>
            </a:r>
            <a:r>
              <a:rPr sz="2800" b="1" spc="-46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Authentication </a:t>
            </a:r>
            <a:endParaRPr lang="en-US" sz="2800" spc="-8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Authorization</a:t>
            </a:r>
            <a:endParaRPr sz="2800" dirty="0">
              <a:latin typeface="Calibri"/>
              <a:cs typeface="Calibri"/>
            </a:endParaRPr>
          </a:p>
          <a:p>
            <a:pPr marL="9525" marR="998696">
              <a:lnSpc>
                <a:spcPct val="119600"/>
              </a:lnSpc>
              <a:spcBef>
                <a:spcPts val="11"/>
              </a:spcBef>
            </a:pPr>
            <a:r>
              <a:rPr sz="2800" spc="-4" dirty="0" err="1">
                <a:latin typeface="Calibri"/>
                <a:cs typeface="Calibri"/>
              </a:rPr>
              <a:t>DevSecOps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25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57200"/>
            <a:ext cx="389667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What</a:t>
            </a:r>
            <a:r>
              <a:rPr spc="-64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a</a:t>
            </a:r>
            <a:r>
              <a:rPr spc="-49" dirty="0"/>
              <a:t> </a:t>
            </a:r>
            <a:r>
              <a:rPr spc="-23" dirty="0"/>
              <a:t>supply</a:t>
            </a:r>
            <a:r>
              <a:rPr spc="-71" dirty="0"/>
              <a:t> </a:t>
            </a:r>
            <a:r>
              <a:rPr spc="-19" dirty="0"/>
              <a:t>chain?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36681" cy="393136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25336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supply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chain</a:t>
            </a:r>
            <a:r>
              <a:rPr sz="2400" spc="-11" dirty="0">
                <a:latin typeface="Calibri"/>
                <a:cs typeface="Calibri"/>
              </a:rPr>
              <a:t> consists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libraries,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hardware,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transform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final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marR="25718" indent="-171450">
              <a:spcBef>
                <a:spcPts val="71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Much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middleware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API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frameworks,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was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developed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someone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outside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commercial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off-the-shelf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supply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chain.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portion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supply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consists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the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contribute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production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750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33400"/>
            <a:ext cx="521589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Choosing</a:t>
            </a:r>
            <a:r>
              <a:rPr spc="-86" dirty="0"/>
              <a:t> </a:t>
            </a:r>
            <a:r>
              <a:rPr spc="-19" dirty="0"/>
              <a:t>open</a:t>
            </a:r>
            <a:r>
              <a:rPr spc="-98" dirty="0"/>
              <a:t> </a:t>
            </a:r>
            <a:r>
              <a:rPr spc="-30" dirty="0"/>
              <a:t>source</a:t>
            </a:r>
            <a:r>
              <a:rPr spc="-79" dirty="0"/>
              <a:t> </a:t>
            </a:r>
            <a:r>
              <a:rPr spc="-34" dirty="0"/>
              <a:t>software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2057400"/>
            <a:ext cx="7554754" cy="3498233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475774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Some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criteria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evaluating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packages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delivered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open-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source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projects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endParaRPr sz="2400" dirty="0">
              <a:latin typeface="Calibri"/>
              <a:cs typeface="Calibri"/>
            </a:endParaRPr>
          </a:p>
          <a:p>
            <a:pPr marL="523875" marR="335756" lvl="1" indent="-171450">
              <a:spcBef>
                <a:spcPts val="394"/>
              </a:spcBef>
              <a:buFont typeface="Arial MT"/>
              <a:buChar char="•"/>
              <a:tabLst>
                <a:tab pos="524351" algn="l"/>
                <a:tab pos="4580573" algn="l"/>
              </a:tabLst>
            </a:pPr>
            <a:r>
              <a:rPr sz="2400" spc="-8" dirty="0">
                <a:latin typeface="Calibri"/>
                <a:cs typeface="Calibri"/>
              </a:rPr>
              <a:t>Project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maturity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development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activity.	</a:t>
            </a:r>
            <a:r>
              <a:rPr sz="2400" spc="-4" dirty="0">
                <a:latin typeface="Calibri"/>
                <a:cs typeface="Calibri"/>
              </a:rPr>
              <a:t>Open </a:t>
            </a:r>
            <a:r>
              <a:rPr sz="2400" spc="-8" dirty="0">
                <a:latin typeface="Calibri"/>
                <a:cs typeface="Calibri"/>
              </a:rPr>
              <a:t>source projects can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abandoned. </a:t>
            </a:r>
            <a:r>
              <a:rPr sz="2400" spc="-4" dirty="0">
                <a:latin typeface="Calibri"/>
                <a:cs typeface="Calibri"/>
              </a:rPr>
              <a:t>The use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project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4" dirty="0">
                <a:latin typeface="Calibri"/>
                <a:cs typeface="Calibri"/>
              </a:rPr>
              <a:t>other </a:t>
            </a:r>
            <a:r>
              <a:rPr sz="2400" spc="-15" dirty="0">
                <a:latin typeface="Calibri"/>
                <a:cs typeface="Calibri"/>
              </a:rPr>
              <a:t>systems,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8" dirty="0">
                <a:latin typeface="Calibri"/>
                <a:cs typeface="Calibri"/>
              </a:rPr>
              <a:t>production,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demonstrates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reasonable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level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maturity.</a:t>
            </a:r>
            <a:endParaRPr sz="2400" dirty="0">
              <a:latin typeface="Calibri"/>
              <a:cs typeface="Calibri"/>
            </a:endParaRPr>
          </a:p>
          <a:p>
            <a:pPr marL="523875" marR="121920" lvl="1" indent="-171450">
              <a:spcBef>
                <a:spcPts val="39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Identified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engaged </a:t>
            </a:r>
            <a:r>
              <a:rPr sz="2400" spc="-4" dirty="0">
                <a:latin typeface="Calibri"/>
                <a:cs typeface="Calibri"/>
              </a:rPr>
              <a:t>maintainer(s).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11" dirty="0">
                <a:latin typeface="Calibri"/>
                <a:cs typeface="Calibri"/>
              </a:rPr>
              <a:t>oversight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engaged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maintainer, </a:t>
            </a:r>
            <a:r>
              <a:rPr sz="2400" spc="-4" dirty="0">
                <a:latin typeface="Calibri"/>
                <a:cs typeface="Calibri"/>
              </a:rPr>
              <a:t>contributions</a:t>
            </a:r>
            <a:r>
              <a:rPr sz="2400" spc="-8" dirty="0">
                <a:latin typeface="Calibri"/>
                <a:cs typeface="Calibri"/>
              </a:rPr>
              <a:t> 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introduce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vulnerabilities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malicious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code.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899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533400"/>
            <a:ext cx="521589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Choosing</a:t>
            </a:r>
            <a:r>
              <a:rPr spc="-86" dirty="0"/>
              <a:t> </a:t>
            </a:r>
            <a:r>
              <a:rPr spc="-19" dirty="0"/>
              <a:t>open</a:t>
            </a:r>
            <a:r>
              <a:rPr spc="-98" dirty="0"/>
              <a:t> </a:t>
            </a:r>
            <a:r>
              <a:rPr spc="-30" dirty="0"/>
              <a:t>source</a:t>
            </a:r>
            <a:r>
              <a:rPr spc="-79" dirty="0"/>
              <a:t> </a:t>
            </a:r>
            <a:r>
              <a:rPr spc="-34" dirty="0"/>
              <a:t>software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2057400"/>
            <a:ext cx="7554754" cy="2708273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523875" marR="114776" lvl="1" indent="-171450">
              <a:spcBef>
                <a:spcPts val="36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Repository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project.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project </a:t>
            </a:r>
            <a:r>
              <a:rPr sz="2400" spc="-4" dirty="0">
                <a:latin typeface="Calibri"/>
                <a:cs typeface="Calibri"/>
              </a:rPr>
              <a:t>should be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housed</a:t>
            </a:r>
            <a:r>
              <a:rPr sz="2400" dirty="0">
                <a:latin typeface="Calibri"/>
                <a:cs typeface="Calibri"/>
              </a:rPr>
              <a:t> in 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modern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defect-tracking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01"/>
              </a:spcBef>
              <a:buFont typeface="Arial MT"/>
              <a:buChar char="•"/>
              <a:tabLst>
                <a:tab pos="524351" algn="l"/>
                <a:tab pos="3384233" algn="l"/>
              </a:tabLst>
            </a:pPr>
            <a:r>
              <a:rPr sz="2400" spc="-8" dirty="0">
                <a:latin typeface="Calibri"/>
                <a:cs typeface="Calibri"/>
              </a:rPr>
              <a:t>Download-confirmation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hash.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 </a:t>
            </a:r>
            <a:r>
              <a:rPr sz="2400" spc="-11" dirty="0">
                <a:latin typeface="Calibri"/>
                <a:cs typeface="Calibri"/>
              </a:rPr>
              <a:t>prevents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mirror site </a:t>
            </a:r>
            <a:r>
              <a:rPr sz="2400" spc="-11" dirty="0">
                <a:latin typeface="Calibri"/>
                <a:cs typeface="Calibri"/>
              </a:rPr>
              <a:t>from </a:t>
            </a:r>
            <a:r>
              <a:rPr sz="2400" spc="-4" dirty="0">
                <a:latin typeface="Calibri"/>
                <a:cs typeface="Calibri"/>
              </a:rPr>
              <a:t>changing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contents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download.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Pedigree. Projects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commercial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sponsorship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more resources.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6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57200"/>
            <a:ext cx="643747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Principles</a:t>
            </a:r>
            <a:r>
              <a:rPr spc="-68" dirty="0"/>
              <a:t> </a:t>
            </a:r>
            <a:r>
              <a:rPr spc="-41" dirty="0"/>
              <a:t>for</a:t>
            </a:r>
            <a:r>
              <a:rPr spc="-64" dirty="0"/>
              <a:t> </a:t>
            </a:r>
            <a:r>
              <a:rPr spc="-23" dirty="0"/>
              <a:t>securing</a:t>
            </a:r>
            <a:r>
              <a:rPr spc="-75" dirty="0"/>
              <a:t> </a:t>
            </a:r>
            <a:r>
              <a:rPr spc="-15" dirty="0"/>
              <a:t>the</a:t>
            </a:r>
            <a:r>
              <a:rPr spc="-75" dirty="0"/>
              <a:t> </a:t>
            </a:r>
            <a:r>
              <a:rPr spc="-23" dirty="0"/>
              <a:t>supply</a:t>
            </a:r>
            <a:r>
              <a:rPr spc="-79" dirty="0"/>
              <a:t> </a:t>
            </a:r>
            <a:r>
              <a:rPr spc="-19" dirty="0"/>
              <a:t>chain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63828" cy="3468417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7144" indent="-171450">
              <a:spcBef>
                <a:spcPts val="326"/>
              </a:spcBef>
              <a:buFont typeface="Arial MT"/>
              <a:buChar char="•"/>
              <a:tabLst>
                <a:tab pos="241459" algn="l"/>
                <a:tab pos="241935" algn="l"/>
              </a:tabLst>
            </a:pPr>
            <a:r>
              <a:rPr sz="2400" dirty="0"/>
              <a:t>	</a:t>
            </a:r>
            <a:r>
              <a:rPr sz="2400" spc="-15" dirty="0">
                <a:latin typeface="Calibri"/>
                <a:cs typeface="Calibri"/>
              </a:rPr>
              <a:t>Every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“trustworthy”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result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combination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cryptographic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attestation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verification.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supply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assumptions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about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trustworthiness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previous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outputs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—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trust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relationships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8" dirty="0">
                <a:latin typeface="Calibri"/>
                <a:cs typeface="Calibri"/>
              </a:rPr>
              <a:t>explicitly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defined.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 algn="just">
              <a:spcBef>
                <a:spcPts val="754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/>
              <a:t>	</a:t>
            </a:r>
            <a:r>
              <a:rPr lang="en-US" sz="2400" spc="-8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utomation </a:t>
            </a:r>
            <a:r>
              <a:rPr sz="2400" spc="-4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critical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supply </a:t>
            </a:r>
            <a:r>
              <a:rPr sz="2400" spc="-4" dirty="0">
                <a:latin typeface="Calibri"/>
                <a:cs typeface="Calibri"/>
              </a:rPr>
              <a:t>chain </a:t>
            </a:r>
            <a:r>
              <a:rPr sz="2400" spc="-23" dirty="0">
                <a:latin typeface="Calibri"/>
                <a:cs typeface="Calibri"/>
              </a:rPr>
              <a:t>security. </a:t>
            </a:r>
            <a:r>
              <a:rPr sz="2400" spc="-8" dirty="0">
                <a:latin typeface="Calibri"/>
                <a:cs typeface="Calibri"/>
              </a:rPr>
              <a:t>Automating </a:t>
            </a:r>
            <a:r>
              <a:rPr sz="2400" spc="-4" dirty="0">
                <a:latin typeface="Calibri"/>
                <a:cs typeface="Calibri"/>
              </a:rPr>
              <a:t>as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much of the </a:t>
            </a:r>
            <a:r>
              <a:rPr sz="2400" spc="-11" dirty="0">
                <a:latin typeface="Calibri"/>
                <a:cs typeface="Calibri"/>
              </a:rPr>
              <a:t>software </a:t>
            </a:r>
            <a:r>
              <a:rPr sz="2400" spc="-8" dirty="0">
                <a:latin typeface="Calibri"/>
                <a:cs typeface="Calibri"/>
              </a:rPr>
              <a:t>supply </a:t>
            </a:r>
            <a:r>
              <a:rPr sz="2400" dirty="0">
                <a:latin typeface="Calibri"/>
                <a:cs typeface="Calibri"/>
              </a:rPr>
              <a:t>chain </a:t>
            </a:r>
            <a:r>
              <a:rPr sz="2400" spc="-4" dirty="0">
                <a:latin typeface="Calibri"/>
                <a:cs typeface="Calibri"/>
              </a:rPr>
              <a:t>as possible </a:t>
            </a:r>
            <a:r>
              <a:rPr sz="2400" spc="-8" dirty="0">
                <a:latin typeface="Calibri"/>
                <a:cs typeface="Calibri"/>
              </a:rPr>
              <a:t>can significantly reduce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possibility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human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error</a:t>
            </a:r>
            <a:r>
              <a:rPr sz="2400" spc="-4" dirty="0">
                <a:latin typeface="Calibri"/>
                <a:cs typeface="Calibri"/>
              </a:rPr>
              <a:t> 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configuration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drift.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54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595" y="609600"/>
            <a:ext cx="6437471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Principles</a:t>
            </a:r>
            <a:r>
              <a:rPr spc="-68" dirty="0"/>
              <a:t> </a:t>
            </a:r>
            <a:r>
              <a:rPr spc="-41" dirty="0"/>
              <a:t>for</a:t>
            </a:r>
            <a:r>
              <a:rPr spc="-64" dirty="0"/>
              <a:t> </a:t>
            </a:r>
            <a:r>
              <a:rPr spc="-23" dirty="0"/>
              <a:t>securing</a:t>
            </a:r>
            <a:r>
              <a:rPr spc="-75" dirty="0"/>
              <a:t> </a:t>
            </a:r>
            <a:r>
              <a:rPr spc="-15" dirty="0"/>
              <a:t>the</a:t>
            </a:r>
            <a:r>
              <a:rPr spc="-75" dirty="0"/>
              <a:t> </a:t>
            </a:r>
            <a:r>
              <a:rPr spc="-23" dirty="0"/>
              <a:t>supply</a:t>
            </a:r>
            <a:r>
              <a:rPr spc="-79" dirty="0"/>
              <a:t> </a:t>
            </a:r>
            <a:r>
              <a:rPr spc="-19" dirty="0"/>
              <a:t>chain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755255" cy="2698783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19050" indent="-171450">
              <a:lnSpc>
                <a:spcPct val="90000"/>
              </a:lnSpc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build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environments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supply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clearly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defined,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limited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scope.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human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machine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identities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operating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those</a:t>
            </a:r>
            <a:r>
              <a:rPr sz="2400" spc="4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environments</a:t>
            </a:r>
            <a:r>
              <a:rPr sz="2400" spc="8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5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granted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only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minimum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permissions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complete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tasks.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lnSpc>
                <a:spcPts val="2265"/>
              </a:lnSpc>
              <a:spcBef>
                <a:spcPts val="791"/>
              </a:spcBef>
              <a:buFont typeface="Arial MT"/>
              <a:buChar char="•"/>
              <a:tabLst>
                <a:tab pos="180975" algn="l"/>
              </a:tabLst>
            </a:pPr>
            <a:r>
              <a:rPr lang="en-US" sz="2400" spc="-11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ll</a:t>
            </a:r>
            <a:r>
              <a:rPr sz="2400" spc="-8" dirty="0">
                <a:latin typeface="Calibri"/>
                <a:cs typeface="Calibri"/>
              </a:rPr>
              <a:t> entities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operating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supply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chain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environment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mutually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using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hardened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authentication </a:t>
            </a:r>
            <a:r>
              <a:rPr sz="2400" spc="-4" dirty="0">
                <a:latin typeface="Calibri"/>
                <a:cs typeface="Calibri"/>
              </a:rPr>
              <a:t> mechanisms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regular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rotation.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7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838200"/>
            <a:ext cx="542496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Securing</a:t>
            </a:r>
            <a:r>
              <a:rPr spc="-135" dirty="0"/>
              <a:t> </a:t>
            </a:r>
            <a:r>
              <a:rPr spc="-38" dirty="0"/>
              <a:t>Kubernetes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03331" cy="2929168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Pods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vulnerabilities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misconfigurations.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Run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containers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Pods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least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privileges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possible.</a:t>
            </a:r>
            <a:endParaRPr sz="2400" dirty="0">
              <a:latin typeface="Calibri"/>
              <a:cs typeface="Calibri"/>
            </a:endParaRPr>
          </a:p>
          <a:p>
            <a:pPr marL="180975" marR="992981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separation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amount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damage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compromise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4" dirty="0">
                <a:latin typeface="Calibri"/>
                <a:cs typeface="Calibri"/>
              </a:rPr>
              <a:t> cause.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firewalls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limit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unneeded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connectivity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encryption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confidentiality.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793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762000"/>
            <a:ext cx="543972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Securing</a:t>
            </a:r>
            <a:r>
              <a:rPr spc="-135" dirty="0"/>
              <a:t> </a:t>
            </a:r>
            <a:r>
              <a:rPr spc="-38" dirty="0"/>
              <a:t>Kubernetes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33663" y="1905000"/>
            <a:ext cx="7676674" cy="441611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869156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strong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limit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administrator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well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limit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attack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surface.</a:t>
            </a:r>
            <a:endParaRPr sz="2400" dirty="0">
              <a:latin typeface="Calibri"/>
              <a:cs typeface="Calibri"/>
            </a:endParaRPr>
          </a:p>
          <a:p>
            <a:pPr marL="180975" marR="293846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auditing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administrators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activity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alerted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potential</a:t>
            </a:r>
            <a:r>
              <a:rPr sz="2400" spc="-4" dirty="0">
                <a:latin typeface="Calibri"/>
                <a:cs typeface="Calibri"/>
              </a:rPr>
              <a:t> malicious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activity.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Periodically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review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Kubernetes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settings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scans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help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ensure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risks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appropriately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accounted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security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patches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applied.</a:t>
            </a:r>
            <a:endParaRPr sz="2400" dirty="0">
              <a:latin typeface="Calibri"/>
              <a:cs typeface="Calibri"/>
            </a:endParaRPr>
          </a:p>
          <a:p>
            <a:pPr marL="180975" marR="259556" indent="-171450" algn="just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variety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scanners </a:t>
            </a:r>
            <a:r>
              <a:rPr sz="2400" spc="-19" dirty="0">
                <a:latin typeface="Calibri"/>
                <a:cs typeface="Calibri"/>
              </a:rPr>
              <a:t>exist </a:t>
            </a:r>
            <a:r>
              <a:rPr sz="2400" spc="-4" dirty="0">
                <a:latin typeface="Calibri"/>
                <a:cs typeface="Calibri"/>
              </a:rPr>
              <a:t>in the </a:t>
            </a:r>
            <a:r>
              <a:rPr sz="2400" spc="-8" dirty="0">
                <a:latin typeface="Calibri"/>
                <a:cs typeface="Calibri"/>
              </a:rPr>
              <a:t>marketplace that </a:t>
            </a:r>
            <a:r>
              <a:rPr sz="2400" spc="-4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examine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bill of </a:t>
            </a:r>
            <a:r>
              <a:rPr sz="2400" spc="-8" dirty="0">
                <a:latin typeface="Calibri"/>
                <a:cs typeface="Calibri"/>
              </a:rPr>
              <a:t>materials </a:t>
            </a:r>
            <a:r>
              <a:rPr sz="2400" spc="-4" dirty="0">
                <a:latin typeface="Calibri"/>
                <a:cs typeface="Calibri"/>
              </a:rPr>
              <a:t>of the </a:t>
            </a:r>
            <a:r>
              <a:rPr sz="2400" spc="-15" dirty="0">
                <a:latin typeface="Calibri"/>
                <a:cs typeface="Calibri"/>
              </a:rPr>
              <a:t>containers </a:t>
            </a:r>
            <a:r>
              <a:rPr sz="2400" spc="-4" dirty="0">
                <a:latin typeface="Calibri"/>
                <a:cs typeface="Calibri"/>
              </a:rPr>
              <a:t>in </a:t>
            </a:r>
            <a:r>
              <a:rPr sz="2400" spc="-11" dirty="0">
                <a:latin typeface="Calibri"/>
                <a:cs typeface="Calibri"/>
              </a:rPr>
              <a:t>your </a:t>
            </a:r>
            <a:r>
              <a:rPr sz="2400" spc="-23" dirty="0">
                <a:latin typeface="Calibri"/>
                <a:cs typeface="Calibri"/>
              </a:rPr>
              <a:t>system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report </a:t>
            </a:r>
            <a:r>
              <a:rPr sz="2400" spc="-4" dirty="0">
                <a:latin typeface="Calibri"/>
                <a:cs typeface="Calibri"/>
              </a:rPr>
              <a:t>known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vulnerabilities.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34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066800"/>
            <a:ext cx="52237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273290" cy="1991089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3810" indent="-386715" algn="just">
              <a:spcBef>
                <a:spcPts val="326"/>
              </a:spcBef>
              <a:buAutoNum type="arabicPeriod"/>
              <a:tabLst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Is a </a:t>
            </a:r>
            <a:r>
              <a:rPr sz="2400" spc="-8" dirty="0">
                <a:latin typeface="Calibri"/>
                <a:cs typeface="Calibri"/>
              </a:rPr>
              <a:t>deployment pipeline built </a:t>
            </a:r>
            <a:r>
              <a:rPr sz="2400" spc="-4" dirty="0">
                <a:latin typeface="Calibri"/>
                <a:cs typeface="Calibri"/>
              </a:rPr>
              <a:t>with </a:t>
            </a:r>
            <a:r>
              <a:rPr sz="2400" spc="-8" dirty="0">
                <a:latin typeface="Calibri"/>
                <a:cs typeface="Calibri"/>
              </a:rPr>
              <a:t>tools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8" dirty="0">
                <a:latin typeface="Calibri"/>
                <a:cs typeface="Calibri"/>
              </a:rPr>
              <a:t>multiple </a:t>
            </a:r>
            <a:r>
              <a:rPr sz="2400" spc="-11" dirty="0">
                <a:latin typeface="Calibri"/>
                <a:cs typeface="Calibri"/>
              </a:rPr>
              <a:t>vendors </a:t>
            </a:r>
            <a:r>
              <a:rPr sz="2400" spc="-8" dirty="0">
                <a:latin typeface="Calibri"/>
                <a:cs typeface="Calibri"/>
              </a:rPr>
              <a:t> going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more </a:t>
            </a:r>
            <a:r>
              <a:rPr sz="2400" spc="-4" dirty="0">
                <a:latin typeface="Calibri"/>
                <a:cs typeface="Calibri"/>
              </a:rPr>
              <a:t>or less </a:t>
            </a:r>
            <a:r>
              <a:rPr sz="2400" spc="-11" dirty="0">
                <a:latin typeface="Calibri"/>
                <a:cs typeface="Calibri"/>
              </a:rPr>
              <a:t>secure </a:t>
            </a:r>
            <a:r>
              <a:rPr sz="2400" spc="-4" dirty="0">
                <a:latin typeface="Calibri"/>
                <a:cs typeface="Calibri"/>
              </a:rPr>
              <a:t>than </a:t>
            </a:r>
            <a:r>
              <a:rPr sz="2400" spc="-8" dirty="0">
                <a:latin typeface="Calibri"/>
                <a:cs typeface="Calibri"/>
              </a:rPr>
              <a:t>one built </a:t>
            </a:r>
            <a:r>
              <a:rPr sz="2400" spc="-4" dirty="0">
                <a:latin typeface="Calibri"/>
                <a:cs typeface="Calibri"/>
              </a:rPr>
              <a:t>with </a:t>
            </a:r>
            <a:r>
              <a:rPr sz="2400" spc="-11" dirty="0">
                <a:latin typeface="Calibri"/>
                <a:cs typeface="Calibri"/>
              </a:rPr>
              <a:t>tools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single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vendor?</a:t>
            </a:r>
            <a:endParaRPr sz="2400" dirty="0">
              <a:latin typeface="Calibri"/>
              <a:cs typeface="Calibri"/>
            </a:endParaRPr>
          </a:p>
          <a:p>
            <a:pPr marL="395764" marR="60008" indent="-386715" algn="just">
              <a:spcBef>
                <a:spcPts val="784"/>
              </a:spcBef>
              <a:buAutoNum type="arabicPeriod"/>
              <a:tabLst>
                <a:tab pos="396240" algn="l"/>
              </a:tabLst>
            </a:pPr>
            <a:r>
              <a:rPr sz="2400" spc="-4" dirty="0">
                <a:latin typeface="Calibri"/>
                <a:cs typeface="Calibri"/>
              </a:rPr>
              <a:t>Jenkins is a widely used CI </a:t>
            </a:r>
            <a:r>
              <a:rPr sz="2400" spc="-34" dirty="0">
                <a:latin typeface="Calibri"/>
                <a:cs typeface="Calibri"/>
              </a:rPr>
              <a:t>server. </a:t>
            </a:r>
            <a:r>
              <a:rPr sz="2400" spc="-8" dirty="0">
                <a:latin typeface="Calibri"/>
                <a:cs typeface="Calibri"/>
              </a:rPr>
              <a:t>What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8" dirty="0">
                <a:latin typeface="Calibri"/>
                <a:cs typeface="Calibri"/>
              </a:rPr>
              <a:t>companies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maintenance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Jenkins?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980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551295" cy="312976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11" dirty="0">
                <a:latin typeface="Calibri"/>
                <a:cs typeface="Calibri"/>
              </a:rPr>
              <a:t>What to protect</a:t>
            </a:r>
            <a:endParaRPr lang="en-US" sz="2800" spc="-11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Software</a:t>
            </a:r>
            <a:r>
              <a:rPr lang="en-US" sz="2800" spc="-19" dirty="0">
                <a:latin typeface="Calibri"/>
                <a:cs typeface="Calibri"/>
              </a:rPr>
              <a:t> </a:t>
            </a:r>
            <a:r>
              <a:rPr lang="en-US" sz="2800" spc="-8" dirty="0">
                <a:latin typeface="Calibri"/>
                <a:cs typeface="Calibri"/>
              </a:rPr>
              <a:t>supply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4" dirty="0">
                <a:latin typeface="Calibri"/>
                <a:cs typeface="Calibri"/>
              </a:rPr>
              <a:t>chain</a:t>
            </a: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b="1" spc="-11" dirty="0">
                <a:latin typeface="Calibri"/>
                <a:cs typeface="Calibri"/>
              </a:rPr>
              <a:t>Weaknesses </a:t>
            </a:r>
            <a:r>
              <a:rPr lang="en-US" sz="2800" b="1" spc="-4" dirty="0">
                <a:latin typeface="Calibri"/>
                <a:cs typeface="Calibri"/>
              </a:rPr>
              <a:t>and</a:t>
            </a:r>
            <a:r>
              <a:rPr lang="en-US" sz="2800" b="1" spc="-8" dirty="0">
                <a:latin typeface="Calibri"/>
                <a:cs typeface="Calibri"/>
              </a:rPr>
              <a:t> vulnerabilities</a:t>
            </a:r>
            <a:endParaRPr lang="en-US" sz="2800" b="1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b="1" spc="-11" dirty="0">
                <a:latin typeface="Calibri"/>
                <a:cs typeface="Calibri"/>
              </a:rPr>
              <a:t> </a:t>
            </a:r>
            <a:r>
              <a:rPr sz="2800" b="1" spc="-46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Authentication </a:t>
            </a:r>
            <a:endParaRPr lang="en-US" sz="2800" spc="-8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Authorization</a:t>
            </a:r>
            <a:endParaRPr sz="2800" dirty="0">
              <a:latin typeface="Calibri"/>
              <a:cs typeface="Calibri"/>
            </a:endParaRPr>
          </a:p>
          <a:p>
            <a:pPr marL="9525" marR="998696">
              <a:lnSpc>
                <a:spcPct val="119600"/>
              </a:lnSpc>
              <a:spcBef>
                <a:spcPts val="11"/>
              </a:spcBef>
            </a:pPr>
            <a:r>
              <a:rPr sz="2800" spc="-4" dirty="0" err="1">
                <a:latin typeface="Calibri"/>
                <a:cs typeface="Calibri"/>
              </a:rPr>
              <a:t>DevSecOps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191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551295" cy="312976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b="1" spc="-11" dirty="0">
                <a:latin typeface="Calibri"/>
                <a:cs typeface="Calibri"/>
              </a:rPr>
              <a:t>What to protect</a:t>
            </a:r>
            <a:endParaRPr lang="en-US" sz="2800" b="1" spc="-11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Software</a:t>
            </a:r>
            <a:r>
              <a:rPr lang="en-US" sz="2800" spc="-19" dirty="0">
                <a:latin typeface="Calibri"/>
                <a:cs typeface="Calibri"/>
              </a:rPr>
              <a:t> </a:t>
            </a:r>
            <a:r>
              <a:rPr lang="en-US" sz="2800" spc="-8" dirty="0">
                <a:latin typeface="Calibri"/>
                <a:cs typeface="Calibri"/>
              </a:rPr>
              <a:t>supply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4" dirty="0">
                <a:latin typeface="Calibri"/>
                <a:cs typeface="Calibri"/>
              </a:rPr>
              <a:t>chain</a:t>
            </a: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Weaknesses </a:t>
            </a:r>
            <a:r>
              <a:rPr lang="en-US" sz="2800" spc="-4" dirty="0">
                <a:latin typeface="Calibri"/>
                <a:cs typeface="Calibri"/>
              </a:rPr>
              <a:t>and</a:t>
            </a:r>
            <a:r>
              <a:rPr lang="en-US" sz="2800" spc="-8" dirty="0">
                <a:latin typeface="Calibri"/>
                <a:cs typeface="Calibri"/>
              </a:rPr>
              <a:t> vulnerabilities</a:t>
            </a:r>
            <a:endParaRPr lang="en-US" sz="2800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b="1" spc="-11" dirty="0">
                <a:latin typeface="Calibri"/>
                <a:cs typeface="Calibri"/>
              </a:rPr>
              <a:t> </a:t>
            </a:r>
            <a:r>
              <a:rPr sz="2800" b="1" spc="-46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Authentication </a:t>
            </a:r>
            <a:endParaRPr lang="en-US" sz="2800" spc="-8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Authorization</a:t>
            </a:r>
            <a:endParaRPr sz="2800" dirty="0">
              <a:latin typeface="Calibri"/>
              <a:cs typeface="Calibri"/>
            </a:endParaRPr>
          </a:p>
          <a:p>
            <a:pPr marL="9525" marR="998696">
              <a:lnSpc>
                <a:spcPct val="119600"/>
              </a:lnSpc>
              <a:spcBef>
                <a:spcPts val="11"/>
              </a:spcBef>
            </a:pPr>
            <a:r>
              <a:rPr sz="2800" spc="-4" dirty="0" err="1">
                <a:latin typeface="Calibri"/>
                <a:cs typeface="Calibri"/>
              </a:rPr>
              <a:t>DevSecOps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462" y="276208"/>
            <a:ext cx="692172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Weaknesses</a:t>
            </a:r>
            <a:r>
              <a:rPr spc="-68" dirty="0"/>
              <a:t> </a:t>
            </a:r>
            <a:r>
              <a:rPr spc="-19" dirty="0"/>
              <a:t>and</a:t>
            </a:r>
            <a:r>
              <a:rPr spc="-71" dirty="0"/>
              <a:t> </a:t>
            </a:r>
            <a:r>
              <a:rPr spc="-30" dirty="0"/>
              <a:t>vulnerabilities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6996"/>
            <a:ext cx="7635240" cy="4085573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1232535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weaknesses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errors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lead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vulnerabilities.</a:t>
            </a:r>
            <a:endParaRPr sz="2400" dirty="0">
              <a:latin typeface="Calibri"/>
              <a:cs typeface="Calibri"/>
            </a:endParaRPr>
          </a:p>
          <a:p>
            <a:pPr marL="180975" marR="21907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vulnerability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allows</a:t>
            </a:r>
            <a:r>
              <a:rPr sz="2400" dirty="0">
                <a:latin typeface="Calibri"/>
                <a:cs typeface="Calibri"/>
              </a:rPr>
              <a:t> an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attacker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gain</a:t>
            </a:r>
            <a:r>
              <a:rPr sz="2400" dirty="0">
                <a:latin typeface="Calibri"/>
                <a:cs typeface="Calibri"/>
              </a:rPr>
              <a:t> access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network.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CWE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Common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Weakness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Enumeration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catalog</a:t>
            </a:r>
            <a:endParaRPr sz="2400" dirty="0">
              <a:latin typeface="Calibri"/>
              <a:cs typeface="Calibri"/>
            </a:endParaRPr>
          </a:p>
          <a:p>
            <a:pPr marL="180975" marR="482918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Vulnerabilities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listed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CVE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(Common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Vulnerabilities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Exposures)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catalog.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 algn="just">
              <a:spcBef>
                <a:spcPts val="75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vulnerability </a:t>
            </a:r>
            <a:r>
              <a:rPr sz="2400" spc="-4" dirty="0">
                <a:latin typeface="Calibri"/>
                <a:cs typeface="Calibri"/>
              </a:rPr>
              <a:t>is a specific weakness (or collection of weaknesses) 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particular </a:t>
            </a:r>
            <a:r>
              <a:rPr sz="2400" spc="-11" dirty="0">
                <a:latin typeface="Calibri"/>
                <a:cs typeface="Calibri"/>
              </a:rPr>
              <a:t>software </a:t>
            </a:r>
            <a:r>
              <a:rPr sz="2400" spc="-8" dirty="0">
                <a:latin typeface="Calibri"/>
                <a:cs typeface="Calibri"/>
              </a:rPr>
              <a:t>package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version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19" dirty="0">
                <a:latin typeface="Calibri"/>
                <a:cs typeface="Calibri"/>
              </a:rPr>
              <a:t>attacker </a:t>
            </a:r>
            <a:r>
              <a:rPr sz="2400" spc="-8" dirty="0">
                <a:latin typeface="Calibri"/>
                <a:cs typeface="Calibri"/>
              </a:rPr>
              <a:t>can use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gain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5545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914400"/>
            <a:ext cx="576967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Vulnerability</a:t>
            </a:r>
            <a:r>
              <a:rPr spc="-98" dirty="0"/>
              <a:t> </a:t>
            </a:r>
            <a:r>
              <a:rPr spc="-30" dirty="0"/>
              <a:t>Discovery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59851"/>
            <a:ext cx="7598569" cy="4162678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80975" marR="33814" indent="-171450">
              <a:spcBef>
                <a:spcPts val="78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Vulnerability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8" dirty="0">
                <a:latin typeface="Calibri"/>
                <a:cs typeface="Calibri"/>
              </a:rPr>
              <a:t>discovered, </a:t>
            </a:r>
            <a:r>
              <a:rPr sz="2400" dirty="0">
                <a:latin typeface="Calibri"/>
                <a:cs typeface="Calibri"/>
              </a:rPr>
              <a:t>either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developing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42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external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individual.</a:t>
            </a:r>
          </a:p>
          <a:p>
            <a:pPr marL="180975" indent="-171450">
              <a:spcBef>
                <a:spcPts val="4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Vulnerability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reported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CERT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Coordination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Center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(CERT/CC).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starts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disclosure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window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(currently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45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days)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before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vulnerability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publicly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reported.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vendor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open-source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maintainer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privately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notified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vulnerability,</a:t>
            </a:r>
            <a:r>
              <a:rPr sz="2400" spc="-4" dirty="0">
                <a:latin typeface="Calibri"/>
                <a:cs typeface="Calibri"/>
              </a:rPr>
              <a:t> and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disclosure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window </a:t>
            </a:r>
            <a:r>
              <a:rPr sz="2400" spc="-8" dirty="0">
                <a:latin typeface="Calibri"/>
                <a:cs typeface="Calibri"/>
              </a:rPr>
              <a:t>gives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time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prepare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patch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incentive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react </a:t>
            </a:r>
            <a:r>
              <a:rPr sz="2400" spc="-36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before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vulnerability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information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becomes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public.</a:t>
            </a:r>
            <a:endParaRPr sz="2400" dirty="0">
              <a:latin typeface="Calibri"/>
              <a:cs typeface="Calibri"/>
            </a:endParaRPr>
          </a:p>
          <a:p>
            <a:pPr marL="9525">
              <a:spcBef>
                <a:spcPts val="49"/>
              </a:spcBef>
              <a:tabLst>
                <a:tab pos="180975" algn="l"/>
              </a:tabLst>
            </a:pP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929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914400"/>
            <a:ext cx="5769674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Vulnerability</a:t>
            </a:r>
            <a:r>
              <a:rPr spc="-98" dirty="0"/>
              <a:t> </a:t>
            </a:r>
            <a:r>
              <a:rPr spc="-30" dirty="0"/>
              <a:t>Discovery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59851"/>
            <a:ext cx="7598569" cy="23673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80975" indent="-171450">
              <a:spcBef>
                <a:spcPts val="4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Vulnerability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publicly</a:t>
            </a:r>
            <a:r>
              <a:rPr sz="2400" dirty="0">
                <a:latin typeface="Calibri"/>
                <a:cs typeface="Calibri"/>
              </a:rPr>
              <a:t> disclosed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listed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CVE.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involves</a:t>
            </a:r>
            <a:r>
              <a:rPr lang="en-US"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contacting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CVE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maintainer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(currently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MITRE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Corporation)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receiving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identifier.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identifier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reference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vulnerability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thereafter.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vulnerability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entered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National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Vulnerability </a:t>
            </a:r>
            <a:r>
              <a:rPr sz="2400" spc="-42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Database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(NVD).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5758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066800"/>
            <a:ext cx="537533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Vulnerability</a:t>
            </a:r>
            <a:r>
              <a:rPr spc="-98" dirty="0"/>
              <a:t> </a:t>
            </a:r>
            <a:r>
              <a:rPr spc="-41" dirty="0"/>
              <a:t>Patching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734776" cy="323117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443389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vendor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open-source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project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issues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patch,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referencing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ID.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patch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publicized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vendor,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link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patch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placed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NVD.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patch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either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monitoring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vendor’s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mailing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NVD,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through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automated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 err="1">
                <a:latin typeface="Calibri"/>
                <a:cs typeface="Calibri"/>
              </a:rPr>
              <a:t>patch</a:t>
            </a:r>
            <a:r>
              <a:rPr sz="2400" spc="-8" dirty="0" err="1">
                <a:latin typeface="Calibri"/>
                <a:cs typeface="Calibri"/>
              </a:rPr>
              <a:t>management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56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apply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patch.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196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381000"/>
            <a:ext cx="475392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Problems</a:t>
            </a:r>
            <a:r>
              <a:rPr spc="-71" dirty="0"/>
              <a:t> </a:t>
            </a:r>
            <a:r>
              <a:rPr spc="-19" dirty="0"/>
              <a:t>with</a:t>
            </a:r>
            <a:r>
              <a:rPr spc="-71" dirty="0"/>
              <a:t> </a:t>
            </a:r>
            <a:r>
              <a:rPr spc="-34" dirty="0"/>
              <a:t>patch</a:t>
            </a:r>
            <a:r>
              <a:rPr spc="-86" dirty="0"/>
              <a:t> </a:t>
            </a:r>
            <a:r>
              <a:rPr spc="-34" dirty="0"/>
              <a:t>process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74674"/>
            <a:ext cx="7652385" cy="3158396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64" dirty="0">
                <a:latin typeface="Calibri"/>
                <a:cs typeface="Calibri"/>
              </a:rPr>
              <a:t>Too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much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3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There </a:t>
            </a:r>
            <a:r>
              <a:rPr sz="2400" spc="-11" dirty="0">
                <a:latin typeface="Calibri"/>
                <a:cs typeface="Calibri"/>
              </a:rPr>
              <a:t>are many </a:t>
            </a:r>
            <a:r>
              <a:rPr sz="2400" spc="-4" dirty="0">
                <a:latin typeface="Calibri"/>
                <a:cs typeface="Calibri"/>
              </a:rPr>
              <a:t>vulnerabilities being disclosed,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4" dirty="0">
                <a:latin typeface="Calibri"/>
                <a:cs typeface="Calibri"/>
              </a:rPr>
              <a:t>accompanied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patch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remediation.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9" dirty="0">
                <a:latin typeface="Calibri"/>
                <a:cs typeface="Calibri"/>
              </a:rPr>
              <a:t>You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 </a:t>
            </a:r>
            <a:r>
              <a:rPr sz="2400" spc="-8" dirty="0">
                <a:latin typeface="Calibri"/>
                <a:cs typeface="Calibri"/>
              </a:rPr>
              <a:t>packages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vendors.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Each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vendor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multiple</a:t>
            </a:r>
          </a:p>
          <a:p>
            <a:pPr marL="523875"/>
            <a:r>
              <a:rPr sz="2400" spc="-8" dirty="0">
                <a:latin typeface="Calibri"/>
                <a:cs typeface="Calibri"/>
              </a:rPr>
              <a:t>products,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patches.</a:t>
            </a:r>
            <a:endParaRPr sz="2400" dirty="0">
              <a:latin typeface="Calibri"/>
              <a:cs typeface="Calibri"/>
            </a:endParaRPr>
          </a:p>
          <a:p>
            <a:pPr marL="180975" marR="40481" indent="-171450">
              <a:spcBef>
                <a:spcPts val="76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Scanning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inform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vulnerabilities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executing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125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304800"/>
            <a:ext cx="566975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Deciding</a:t>
            </a:r>
            <a:r>
              <a:rPr spc="-71" dirty="0"/>
              <a:t> </a:t>
            </a:r>
            <a:r>
              <a:rPr spc="-30" dirty="0"/>
              <a:t>whether</a:t>
            </a:r>
            <a:r>
              <a:rPr spc="-60" dirty="0"/>
              <a:t> </a:t>
            </a:r>
            <a:r>
              <a:rPr spc="-26" dirty="0"/>
              <a:t>to</a:t>
            </a:r>
            <a:r>
              <a:rPr spc="-49" dirty="0"/>
              <a:t> </a:t>
            </a:r>
            <a:r>
              <a:rPr spc="-23" dirty="0"/>
              <a:t>apply</a:t>
            </a:r>
            <a:r>
              <a:rPr spc="-75" dirty="0"/>
              <a:t> </a:t>
            </a:r>
            <a:r>
              <a:rPr dirty="0"/>
              <a:t>a</a:t>
            </a:r>
            <a:r>
              <a:rPr spc="-41" dirty="0"/>
              <a:t> </a:t>
            </a:r>
            <a:r>
              <a:rPr spc="-34" dirty="0"/>
              <a:t>patch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2400" y="1818391"/>
            <a:ext cx="8096250" cy="4669355"/>
          </a:xfrm>
          <a:prstGeom prst="rect">
            <a:avLst/>
          </a:prstGeom>
        </p:spPr>
        <p:txBody>
          <a:bodyPr vert="horz" wrap="square" lIns="0" tIns="952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3356" indent="-171450">
              <a:spcBef>
                <a:spcPts val="75"/>
              </a:spcBef>
              <a:buFont typeface="Arial MT"/>
              <a:buChar char="•"/>
              <a:tabLst>
                <a:tab pos="183833" algn="l"/>
              </a:tabLst>
            </a:pPr>
            <a:r>
              <a:rPr sz="2400" spc="-60" dirty="0"/>
              <a:t>You</a:t>
            </a:r>
            <a:r>
              <a:rPr sz="2400" dirty="0"/>
              <a:t> </a:t>
            </a:r>
            <a:r>
              <a:rPr sz="2400" spc="-8" dirty="0"/>
              <a:t>must</a:t>
            </a:r>
            <a:r>
              <a:rPr sz="2400" dirty="0"/>
              <a:t> </a:t>
            </a:r>
            <a:r>
              <a:rPr sz="2400" spc="-4" dirty="0"/>
              <a:t>decide</a:t>
            </a:r>
            <a:r>
              <a:rPr sz="2400" spc="-11" dirty="0"/>
              <a:t> </a:t>
            </a:r>
            <a:r>
              <a:rPr sz="2400" spc="-4" dirty="0"/>
              <a:t>whether</a:t>
            </a:r>
            <a:r>
              <a:rPr sz="2400" dirty="0"/>
              <a:t> </a:t>
            </a:r>
            <a:r>
              <a:rPr sz="2400" spc="-11" dirty="0"/>
              <a:t>to</a:t>
            </a:r>
            <a:r>
              <a:rPr sz="2400" dirty="0"/>
              <a:t> apply the </a:t>
            </a:r>
            <a:r>
              <a:rPr sz="2400" spc="-8" dirty="0"/>
              <a:t>patch.</a:t>
            </a:r>
            <a:r>
              <a:rPr sz="2400" spc="-11" dirty="0"/>
              <a:t> </a:t>
            </a:r>
            <a:r>
              <a:rPr sz="2400" spc="-4" dirty="0"/>
              <a:t>This</a:t>
            </a:r>
            <a:r>
              <a:rPr sz="2400" spc="8" dirty="0"/>
              <a:t> </a:t>
            </a:r>
            <a:r>
              <a:rPr sz="2400" spc="-8" dirty="0"/>
              <a:t>depends</a:t>
            </a:r>
          </a:p>
          <a:p>
            <a:pPr marL="526256" lvl="1" indent="-171926">
              <a:buFont typeface="Arial MT"/>
              <a:buChar char="•"/>
              <a:tabLst>
                <a:tab pos="527209" algn="l"/>
              </a:tabLst>
            </a:pP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severity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problem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patch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fixes</a:t>
            </a:r>
            <a:endParaRPr sz="2400" dirty="0">
              <a:latin typeface="Calibri"/>
              <a:cs typeface="Calibri"/>
            </a:endParaRPr>
          </a:p>
          <a:p>
            <a:pPr marL="526256" marR="50483" lvl="1" indent="-171450">
              <a:spcBef>
                <a:spcPts val="420"/>
              </a:spcBef>
              <a:buFont typeface="Arial MT"/>
              <a:buChar char="•"/>
              <a:tabLst>
                <a:tab pos="527209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disruption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your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from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applying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patch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all the 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instances using that </a:t>
            </a:r>
            <a:r>
              <a:rPr sz="2400" spc="-8" dirty="0">
                <a:latin typeface="Calibri"/>
                <a:cs typeface="Calibri"/>
              </a:rPr>
              <a:t>software package. </a:t>
            </a:r>
            <a:r>
              <a:rPr sz="2400" dirty="0">
                <a:latin typeface="Calibri"/>
                <a:cs typeface="Calibri"/>
              </a:rPr>
              <a:t>Applying the </a:t>
            </a:r>
            <a:r>
              <a:rPr sz="2400" spc="-11" dirty="0">
                <a:latin typeface="Calibri"/>
                <a:cs typeface="Calibri"/>
              </a:rPr>
              <a:t>patch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4" dirty="0">
                <a:latin typeface="Calibri"/>
                <a:cs typeface="Calibri"/>
              </a:rPr>
              <a:t>equivalent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releasing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new </a:t>
            </a:r>
            <a:r>
              <a:rPr sz="2400" spc="-11" dirty="0">
                <a:latin typeface="Calibri"/>
                <a:cs typeface="Calibri"/>
              </a:rPr>
              <a:t>version </a:t>
            </a:r>
            <a:r>
              <a:rPr sz="2400" dirty="0">
                <a:latin typeface="Calibri"/>
                <a:cs typeface="Calibri"/>
              </a:rPr>
              <a:t>of all </a:t>
            </a:r>
            <a:r>
              <a:rPr sz="2400" spc="-11" dirty="0">
                <a:latin typeface="Calibri"/>
                <a:cs typeface="Calibri"/>
              </a:rPr>
              <a:t>your </a:t>
            </a:r>
            <a:r>
              <a:rPr sz="2400" spc="-15" dirty="0">
                <a:latin typeface="Calibri"/>
                <a:cs typeface="Calibri"/>
              </a:rPr>
              <a:t>systems. </a:t>
            </a:r>
            <a:r>
              <a:rPr sz="2400" spc="-8" dirty="0">
                <a:latin typeface="Calibri"/>
                <a:cs typeface="Calibri"/>
              </a:rPr>
              <a:t>Each </a:t>
            </a:r>
            <a:r>
              <a:rPr sz="2400" spc="-15" dirty="0">
                <a:latin typeface="Calibri"/>
                <a:cs typeface="Calibri"/>
              </a:rPr>
              <a:t>system </a:t>
            </a:r>
            <a:r>
              <a:rPr sz="2400" spc="-8" dirty="0">
                <a:latin typeface="Calibri"/>
                <a:cs typeface="Calibri"/>
              </a:rPr>
              <a:t>must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tested,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new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version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deployed,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4" dirty="0">
                <a:latin typeface="Calibri"/>
                <a:cs typeface="Calibri"/>
              </a:rPr>
              <a:t>old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versions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taken</a:t>
            </a:r>
            <a:r>
              <a:rPr sz="2400" spc="-4" dirty="0">
                <a:latin typeface="Calibri"/>
                <a:cs typeface="Calibri"/>
              </a:rPr>
              <a:t> out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service.</a:t>
            </a:r>
          </a:p>
          <a:p>
            <a:pPr marL="183356" marR="3810" indent="-171450">
              <a:spcBef>
                <a:spcPts val="750"/>
              </a:spcBef>
              <a:buFont typeface="Arial MT"/>
              <a:buChar char="•"/>
              <a:tabLst>
                <a:tab pos="183833" algn="l"/>
              </a:tabLst>
            </a:pPr>
            <a:r>
              <a:rPr sz="2400" spc="-8" dirty="0"/>
              <a:t>One</a:t>
            </a:r>
            <a:r>
              <a:rPr sz="2400" spc="11" dirty="0"/>
              <a:t> </a:t>
            </a:r>
            <a:r>
              <a:rPr sz="2400" spc="-4" dirty="0"/>
              <a:t>option</a:t>
            </a:r>
            <a:r>
              <a:rPr sz="2400" spc="19" dirty="0"/>
              <a:t> </a:t>
            </a:r>
            <a:r>
              <a:rPr sz="2400" spc="-4" dirty="0"/>
              <a:t>is</a:t>
            </a:r>
            <a:r>
              <a:rPr sz="2400" spc="11" dirty="0"/>
              <a:t> </a:t>
            </a:r>
            <a:r>
              <a:rPr sz="2400" spc="-8" dirty="0"/>
              <a:t>not</a:t>
            </a:r>
            <a:r>
              <a:rPr sz="2400" spc="15" dirty="0"/>
              <a:t> </a:t>
            </a:r>
            <a:r>
              <a:rPr sz="2400" spc="-11" dirty="0"/>
              <a:t>to</a:t>
            </a:r>
            <a:r>
              <a:rPr sz="2400" spc="4" dirty="0"/>
              <a:t> </a:t>
            </a:r>
            <a:r>
              <a:rPr sz="2400" spc="-4" dirty="0"/>
              <a:t>apply</a:t>
            </a:r>
            <a:r>
              <a:rPr sz="2400" spc="4" dirty="0"/>
              <a:t> </a:t>
            </a:r>
            <a:r>
              <a:rPr sz="2400" spc="-4" dirty="0"/>
              <a:t>the</a:t>
            </a:r>
            <a:r>
              <a:rPr sz="2400" spc="15" dirty="0"/>
              <a:t> </a:t>
            </a:r>
            <a:r>
              <a:rPr sz="2400" spc="-11" dirty="0"/>
              <a:t>patch</a:t>
            </a:r>
            <a:r>
              <a:rPr sz="2400" spc="26" dirty="0"/>
              <a:t> </a:t>
            </a:r>
            <a:r>
              <a:rPr sz="2400" spc="-4" dirty="0"/>
              <a:t>and</a:t>
            </a:r>
            <a:r>
              <a:rPr sz="2400" spc="15" dirty="0"/>
              <a:t> </a:t>
            </a:r>
            <a:r>
              <a:rPr sz="2400" spc="-11" dirty="0"/>
              <a:t>rely</a:t>
            </a:r>
            <a:r>
              <a:rPr sz="2400" spc="-4" dirty="0"/>
              <a:t> on</a:t>
            </a:r>
            <a:r>
              <a:rPr sz="2400" spc="11" dirty="0"/>
              <a:t> </a:t>
            </a:r>
            <a:r>
              <a:rPr sz="2400" spc="-4" dirty="0"/>
              <a:t>the</a:t>
            </a:r>
            <a:r>
              <a:rPr sz="2400" spc="11" dirty="0"/>
              <a:t> </a:t>
            </a:r>
            <a:r>
              <a:rPr sz="2400" spc="-11" dirty="0"/>
              <a:t>next</a:t>
            </a:r>
            <a:r>
              <a:rPr sz="2400" spc="15" dirty="0"/>
              <a:t> </a:t>
            </a:r>
            <a:r>
              <a:rPr sz="2400" spc="-8" dirty="0"/>
              <a:t>normal</a:t>
            </a:r>
            <a:r>
              <a:rPr sz="2400" spc="11" dirty="0"/>
              <a:t> </a:t>
            </a:r>
            <a:r>
              <a:rPr sz="2400" spc="-8" dirty="0"/>
              <a:t>build </a:t>
            </a:r>
            <a:r>
              <a:rPr sz="2400" spc="-465" dirty="0"/>
              <a:t> </a:t>
            </a:r>
            <a:r>
              <a:rPr sz="2400" spc="-4" dirty="0"/>
              <a:t>of </a:t>
            </a:r>
            <a:r>
              <a:rPr sz="2400" spc="-11" dirty="0"/>
              <a:t>your</a:t>
            </a:r>
            <a:r>
              <a:rPr sz="2400" spc="15" dirty="0"/>
              <a:t> </a:t>
            </a:r>
            <a:r>
              <a:rPr sz="2400" spc="-19" dirty="0"/>
              <a:t>system</a:t>
            </a:r>
            <a:r>
              <a:rPr sz="2400" spc="-49" dirty="0"/>
              <a:t> </a:t>
            </a:r>
            <a:r>
              <a:rPr sz="2400" spc="-15" dirty="0"/>
              <a:t>to</a:t>
            </a:r>
            <a:r>
              <a:rPr sz="2400" dirty="0"/>
              <a:t> </a:t>
            </a:r>
            <a:r>
              <a:rPr sz="2400" spc="-11" dirty="0"/>
              <a:t>get</a:t>
            </a:r>
            <a:r>
              <a:rPr sz="2400" spc="-8" dirty="0"/>
              <a:t> </a:t>
            </a:r>
            <a:r>
              <a:rPr sz="2400" spc="-15" dirty="0"/>
              <a:t>to</a:t>
            </a:r>
            <a:r>
              <a:rPr sz="2400" spc="-4" dirty="0"/>
              <a:t> the</a:t>
            </a:r>
            <a:r>
              <a:rPr sz="2400" spc="8" dirty="0"/>
              <a:t> </a:t>
            </a:r>
            <a:r>
              <a:rPr sz="2400" spc="-15" dirty="0"/>
              <a:t>latest</a:t>
            </a:r>
            <a:r>
              <a:rPr sz="2400" dirty="0"/>
              <a:t> </a:t>
            </a:r>
            <a:r>
              <a:rPr sz="2400" spc="-11" dirty="0"/>
              <a:t>patch</a:t>
            </a:r>
            <a:r>
              <a:rPr sz="2400" spc="8" dirty="0"/>
              <a:t> </a:t>
            </a:r>
            <a:r>
              <a:rPr sz="2400" spc="-11" dirty="0"/>
              <a:t>level.</a:t>
            </a:r>
            <a:r>
              <a:rPr sz="2400" dirty="0"/>
              <a:t> </a:t>
            </a:r>
            <a:r>
              <a:rPr sz="2400" spc="-4" dirty="0"/>
              <a:t>Some </a:t>
            </a:r>
            <a:r>
              <a:rPr sz="2400" spc="-15" dirty="0"/>
              <a:t>organizations </a:t>
            </a:r>
            <a:r>
              <a:rPr sz="2400" spc="-11" dirty="0"/>
              <a:t> </a:t>
            </a:r>
            <a:r>
              <a:rPr sz="2400" spc="-8" dirty="0"/>
              <a:t>rebuild</a:t>
            </a:r>
            <a:r>
              <a:rPr sz="2400" spc="49" dirty="0"/>
              <a:t> </a:t>
            </a:r>
            <a:r>
              <a:rPr sz="2400" spc="-4" dirty="0"/>
              <a:t>all</a:t>
            </a:r>
            <a:r>
              <a:rPr sz="2400" spc="19" dirty="0"/>
              <a:t> </a:t>
            </a:r>
            <a:r>
              <a:rPr sz="2400" spc="-4" dirty="0"/>
              <a:t>their</a:t>
            </a:r>
            <a:r>
              <a:rPr sz="2400" spc="30" dirty="0"/>
              <a:t> </a:t>
            </a:r>
            <a:r>
              <a:rPr sz="2400" spc="-19" dirty="0"/>
              <a:t>systems</a:t>
            </a:r>
            <a:r>
              <a:rPr sz="2400" spc="45" dirty="0"/>
              <a:t> </a:t>
            </a:r>
            <a:r>
              <a:rPr sz="2400" spc="-8" dirty="0"/>
              <a:t>daily</a:t>
            </a:r>
            <a:r>
              <a:rPr sz="2400" spc="34" dirty="0"/>
              <a:t> </a:t>
            </a:r>
            <a:r>
              <a:rPr sz="2400" spc="-4" dirty="0"/>
              <a:t>or</a:t>
            </a:r>
            <a:r>
              <a:rPr sz="2400" spc="19" dirty="0"/>
              <a:t> </a:t>
            </a:r>
            <a:r>
              <a:rPr sz="2400" dirty="0"/>
              <a:t>on</a:t>
            </a:r>
            <a:r>
              <a:rPr sz="2400" spc="34" dirty="0"/>
              <a:t> </a:t>
            </a:r>
            <a:r>
              <a:rPr sz="2400" spc="-4" dirty="0"/>
              <a:t>a</a:t>
            </a:r>
            <a:r>
              <a:rPr sz="2400" spc="26" dirty="0"/>
              <a:t> </a:t>
            </a:r>
            <a:r>
              <a:rPr sz="2400" spc="-11" dirty="0"/>
              <a:t>frequent</a:t>
            </a:r>
            <a:r>
              <a:rPr sz="2400" spc="45" dirty="0"/>
              <a:t> </a:t>
            </a:r>
            <a:r>
              <a:rPr sz="2400" spc="-8" dirty="0"/>
              <a:t>periodic</a:t>
            </a:r>
            <a:r>
              <a:rPr sz="2400" spc="49" dirty="0"/>
              <a:t> </a:t>
            </a:r>
            <a:r>
              <a:rPr sz="2400" spc="-8" dirty="0"/>
              <a:t>basis</a:t>
            </a:r>
            <a:r>
              <a:rPr sz="2400" spc="41" dirty="0"/>
              <a:t> </a:t>
            </a:r>
            <a:r>
              <a:rPr sz="2400" spc="-4" dirty="0"/>
              <a:t>so</a:t>
            </a:r>
            <a:r>
              <a:rPr sz="2400" spc="26" dirty="0"/>
              <a:t> </a:t>
            </a:r>
            <a:r>
              <a:rPr sz="2400" spc="-8" dirty="0"/>
              <a:t>that </a:t>
            </a:r>
            <a:r>
              <a:rPr sz="2400" spc="-4" dirty="0"/>
              <a:t> all their</a:t>
            </a:r>
            <a:r>
              <a:rPr sz="2400" spc="8" dirty="0"/>
              <a:t> </a:t>
            </a:r>
            <a:r>
              <a:rPr sz="2400" spc="-19" dirty="0"/>
              <a:t>systems</a:t>
            </a:r>
            <a:r>
              <a:rPr sz="2400" spc="23" dirty="0"/>
              <a:t> </a:t>
            </a:r>
            <a:r>
              <a:rPr sz="2400" spc="-15" dirty="0"/>
              <a:t>incorporate</a:t>
            </a:r>
            <a:r>
              <a:rPr sz="2400" spc="15" dirty="0"/>
              <a:t> </a:t>
            </a:r>
            <a:r>
              <a:rPr sz="2400" spc="-11" dirty="0"/>
              <a:t>patches</a:t>
            </a:r>
            <a:r>
              <a:rPr sz="2400" spc="26" dirty="0"/>
              <a:t> </a:t>
            </a:r>
            <a:r>
              <a:rPr sz="2400" spc="-4" dirty="0"/>
              <a:t>without</a:t>
            </a:r>
            <a:r>
              <a:rPr sz="2400" spc="23" dirty="0"/>
              <a:t> </a:t>
            </a:r>
            <a:r>
              <a:rPr sz="2400" spc="-4" dirty="0"/>
              <a:t>special</a:t>
            </a:r>
            <a:r>
              <a:rPr sz="2400" spc="11" dirty="0"/>
              <a:t> </a:t>
            </a:r>
            <a:r>
              <a:rPr sz="2400" dirty="0"/>
              <a:t>action</a:t>
            </a:r>
            <a:r>
              <a:rPr sz="2400" spc="11" dirty="0"/>
              <a:t> </a:t>
            </a:r>
            <a:r>
              <a:rPr sz="2400" spc="-11" dirty="0"/>
              <a:t>by </a:t>
            </a:r>
            <a:r>
              <a:rPr sz="2400" spc="-8" dirty="0"/>
              <a:t> </a:t>
            </a:r>
            <a:r>
              <a:rPr sz="2400" spc="-11" dirty="0"/>
              <a:t>developers.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23807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066800"/>
            <a:ext cx="53851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550944" cy="2393123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pluses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minuses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making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vulnerabilities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public?</a:t>
            </a:r>
            <a:endParaRPr sz="2400" dirty="0">
              <a:latin typeface="Calibri"/>
              <a:cs typeface="Calibri"/>
            </a:endParaRPr>
          </a:p>
          <a:p>
            <a:pPr marL="395764" marR="3810" indent="-386715">
              <a:spcBef>
                <a:spcPts val="795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Find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tool</a:t>
            </a:r>
            <a:r>
              <a:rPr sz="2400" spc="-4" dirty="0">
                <a:latin typeface="Calibri"/>
                <a:cs typeface="Calibri"/>
              </a:rPr>
              <a:t> 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deployment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pipeline.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patch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vulnerability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released?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serious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vulnerability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priority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would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applying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patch?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6146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551295" cy="312976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11" dirty="0">
                <a:latin typeface="Calibri"/>
                <a:cs typeface="Calibri"/>
              </a:rPr>
              <a:t>What to protect</a:t>
            </a:r>
            <a:endParaRPr lang="en-US" sz="2800" spc="-11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Software</a:t>
            </a:r>
            <a:r>
              <a:rPr lang="en-US" sz="2800" spc="-19" dirty="0">
                <a:latin typeface="Calibri"/>
                <a:cs typeface="Calibri"/>
              </a:rPr>
              <a:t> </a:t>
            </a:r>
            <a:r>
              <a:rPr lang="en-US" sz="2800" spc="-8" dirty="0">
                <a:latin typeface="Calibri"/>
                <a:cs typeface="Calibri"/>
              </a:rPr>
              <a:t>supply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4" dirty="0">
                <a:latin typeface="Calibri"/>
                <a:cs typeface="Calibri"/>
              </a:rPr>
              <a:t>chain</a:t>
            </a: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Weaknesses </a:t>
            </a:r>
            <a:r>
              <a:rPr lang="en-US" sz="2800" spc="-4" dirty="0">
                <a:latin typeface="Calibri"/>
                <a:cs typeface="Calibri"/>
              </a:rPr>
              <a:t>and</a:t>
            </a:r>
            <a:r>
              <a:rPr lang="en-US" sz="2800" spc="-8" dirty="0">
                <a:latin typeface="Calibri"/>
                <a:cs typeface="Calibri"/>
              </a:rPr>
              <a:t> vulnerabilities</a:t>
            </a:r>
            <a:endParaRPr lang="en-US" sz="2800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69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Authentication </a:t>
            </a:r>
            <a:endParaRPr lang="en-US" sz="2800" b="1" spc="-8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Authorization</a:t>
            </a:r>
            <a:endParaRPr sz="2800" dirty="0">
              <a:latin typeface="Calibri"/>
              <a:cs typeface="Calibri"/>
            </a:endParaRPr>
          </a:p>
          <a:p>
            <a:pPr marL="9525" marR="998696">
              <a:lnSpc>
                <a:spcPct val="119600"/>
              </a:lnSpc>
              <a:spcBef>
                <a:spcPts val="11"/>
              </a:spcBef>
            </a:pPr>
            <a:r>
              <a:rPr sz="2800" spc="-4" dirty="0" err="1">
                <a:latin typeface="Calibri"/>
                <a:cs typeface="Calibri"/>
              </a:rPr>
              <a:t>DevSecOps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201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971448"/>
            <a:ext cx="435921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Authentication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11517" y="1647769"/>
            <a:ext cx="7720965" cy="4734469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marR="3810" indent="-171450">
              <a:spcBef>
                <a:spcPts val="5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Authentication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process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4" dirty="0">
                <a:latin typeface="Calibri"/>
                <a:cs typeface="Calibri"/>
              </a:rPr>
              <a:t> who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say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you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Three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categories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identification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factors</a:t>
            </a:r>
            <a:endParaRPr sz="2400" dirty="0">
              <a:latin typeface="Calibri"/>
              <a:cs typeface="Calibri"/>
            </a:endParaRPr>
          </a:p>
          <a:p>
            <a:pPr marL="695325" lvl="1" indent="-343376">
              <a:buAutoNum type="arabicPeriod"/>
              <a:tabLst>
                <a:tab pos="695325" algn="l"/>
                <a:tab pos="695801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know.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Items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-11" dirty="0">
                <a:latin typeface="Calibri"/>
                <a:cs typeface="Calibri"/>
              </a:rPr>
              <a:t> category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passwords,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numbers,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</a:p>
          <a:p>
            <a:pPr marL="695325"/>
            <a:r>
              <a:rPr sz="2400" spc="-19" dirty="0">
                <a:latin typeface="Calibri"/>
                <a:cs typeface="Calibri"/>
              </a:rPr>
              <a:t>keys.</a:t>
            </a:r>
            <a:endParaRPr sz="2400" dirty="0">
              <a:latin typeface="Calibri"/>
              <a:cs typeface="Calibri"/>
            </a:endParaRPr>
          </a:p>
          <a:p>
            <a:pPr marL="695325" marR="698183" lvl="1" indent="-342900">
              <a:spcBef>
                <a:spcPts val="405"/>
              </a:spcBef>
              <a:buAutoNum type="arabicPeriod" startAt="2"/>
              <a:tabLst>
                <a:tab pos="695325" algn="l"/>
                <a:tab pos="695801" algn="l"/>
              </a:tabLst>
            </a:pPr>
            <a:r>
              <a:rPr sz="2400" spc="-8" dirty="0">
                <a:latin typeface="Calibri"/>
                <a:cs typeface="Calibri"/>
              </a:rPr>
              <a:t>What you </a:t>
            </a:r>
            <a:r>
              <a:rPr sz="2400" spc="-11" dirty="0">
                <a:latin typeface="Calibri"/>
                <a:cs typeface="Calibri"/>
              </a:rPr>
              <a:t>have. </a:t>
            </a:r>
            <a:r>
              <a:rPr sz="2400" spc="-8" dirty="0">
                <a:latin typeface="Calibri"/>
                <a:cs typeface="Calibri"/>
              </a:rPr>
              <a:t>Items </a:t>
            </a:r>
            <a:r>
              <a:rPr sz="2400" dirty="0">
                <a:latin typeface="Calibri"/>
                <a:cs typeface="Calibri"/>
              </a:rPr>
              <a:t>in this </a:t>
            </a:r>
            <a:r>
              <a:rPr sz="2400" spc="-8" dirty="0">
                <a:latin typeface="Calibri"/>
                <a:cs typeface="Calibri"/>
              </a:rPr>
              <a:t>category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smartphone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4" dirty="0">
                <a:latin typeface="Calibri"/>
                <a:cs typeface="Calibri"/>
              </a:rPr>
              <a:t>known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number 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smart</a:t>
            </a:r>
            <a:r>
              <a:rPr sz="2400" spc="-11" dirty="0">
                <a:latin typeface="Calibri"/>
                <a:cs typeface="Calibri"/>
              </a:rPr>
              <a:t> card</a:t>
            </a:r>
            <a:endParaRPr sz="2400" dirty="0">
              <a:latin typeface="Calibri"/>
              <a:cs typeface="Calibri"/>
            </a:endParaRPr>
          </a:p>
          <a:p>
            <a:pPr marL="695325" marR="10001" lvl="1" indent="-342900">
              <a:spcBef>
                <a:spcPts val="368"/>
              </a:spcBef>
              <a:buAutoNum type="arabicPeriod" startAt="2"/>
              <a:tabLst>
                <a:tab pos="695325" algn="l"/>
                <a:tab pos="695801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you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are.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Various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forms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biometric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identification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(fingerprints,</a:t>
            </a:r>
            <a:r>
              <a:rPr sz="2400" spc="-8" dirty="0">
                <a:latin typeface="Calibri"/>
                <a:cs typeface="Calibri"/>
              </a:rPr>
              <a:t> retinal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scan) </a:t>
            </a:r>
            <a:r>
              <a:rPr sz="2400" spc="-11" dirty="0">
                <a:latin typeface="Calibri"/>
                <a:cs typeface="Calibri"/>
              </a:rPr>
              <a:t>exist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8" dirty="0">
                <a:latin typeface="Calibri"/>
                <a:cs typeface="Calibri"/>
              </a:rPr>
              <a:t>technology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8" dirty="0">
                <a:latin typeface="Calibri"/>
                <a:cs typeface="Calibri"/>
              </a:rPr>
              <a:t>recognizing </a:t>
            </a:r>
            <a:r>
              <a:rPr sz="2400" spc="-4" dirty="0">
                <a:latin typeface="Calibri"/>
                <a:cs typeface="Calibri"/>
              </a:rPr>
              <a:t>biometric identifiers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continues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improve.</a:t>
            </a:r>
            <a:endParaRPr sz="2400" dirty="0">
              <a:latin typeface="Calibri"/>
              <a:cs typeface="Calibri"/>
            </a:endParaRPr>
          </a:p>
          <a:p>
            <a:pPr marL="180975" marR="454819" indent="-171450">
              <a:spcBef>
                <a:spcPts val="727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factor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6" dirty="0">
                <a:latin typeface="Calibri"/>
                <a:cs typeface="Calibri"/>
              </a:rPr>
              <a:t>(TFA)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lang="en-US" sz="2400" spc="-11" dirty="0">
                <a:latin typeface="Calibri"/>
                <a:cs typeface="Calibri"/>
              </a:rPr>
              <a:t>has become </a:t>
            </a:r>
            <a:r>
              <a:rPr sz="2400" spc="-8" dirty="0">
                <a:latin typeface="Calibri"/>
                <a:cs typeface="Calibri"/>
              </a:rPr>
              <a:t>common.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4945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833541"/>
            <a:ext cx="249802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L</a:t>
            </a:r>
            <a:r>
              <a:rPr spc="-64" dirty="0"/>
              <a:t>D</a:t>
            </a:r>
            <a:r>
              <a:rPr spc="-26" dirty="0"/>
              <a:t>A</a:t>
            </a:r>
            <a:r>
              <a:rPr dirty="0"/>
              <a:t>P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323" y="1843267"/>
            <a:ext cx="7773353" cy="4813017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71450" marR="594836" indent="-171450">
              <a:spcBef>
                <a:spcPts val="71"/>
              </a:spcBef>
              <a:buFont typeface="Arial MT"/>
              <a:buChar char="•"/>
              <a:tabLst>
                <a:tab pos="171450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Lightweight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Directory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Protocol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(LDAP)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4" dirty="0" err="1">
                <a:latin typeface="Calibri"/>
                <a:cs typeface="Calibri"/>
              </a:rPr>
              <a:t>t</a:t>
            </a:r>
            <a:r>
              <a:rPr sz="2400" spc="-15" dirty="0" err="1">
                <a:latin typeface="Calibri"/>
                <a:cs typeface="Calibri"/>
              </a:rPr>
              <a:t>standard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method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managing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employee’s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organization.</a:t>
            </a:r>
            <a:endParaRPr sz="2400" dirty="0">
              <a:latin typeface="Calibri"/>
              <a:cs typeface="Calibri"/>
            </a:endParaRPr>
          </a:p>
          <a:p>
            <a:pPr marL="180975" marR="981551" indent="-171450">
              <a:spcBef>
                <a:spcPts val="73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multiple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authentication.</a:t>
            </a:r>
            <a:endParaRPr sz="2400" dirty="0">
              <a:latin typeface="Calibri"/>
              <a:cs typeface="Calibri"/>
            </a:endParaRPr>
          </a:p>
          <a:p>
            <a:pPr marL="180975" marR="275749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LDAP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central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repository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where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members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an </a:t>
            </a:r>
            <a:r>
              <a:rPr sz="2400" spc="-15" dirty="0">
                <a:latin typeface="Calibri"/>
                <a:cs typeface="Calibri"/>
              </a:rPr>
              <a:t>organization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entered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together</a:t>
            </a:r>
            <a:r>
              <a:rPr sz="2400" spc="-4" dirty="0">
                <a:latin typeface="Calibri"/>
                <a:cs typeface="Calibri"/>
              </a:rPr>
              <a:t> with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password.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Systems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LDAP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user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signs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sent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LDAP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5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LDAP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user.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54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914400"/>
            <a:ext cx="492156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Items</a:t>
            </a:r>
            <a:r>
              <a:rPr spc="-83" dirty="0"/>
              <a:t> </a:t>
            </a:r>
            <a:r>
              <a:rPr spc="-26" dirty="0"/>
              <a:t>to</a:t>
            </a:r>
            <a:r>
              <a:rPr spc="-64" dirty="0"/>
              <a:t> </a:t>
            </a:r>
            <a:r>
              <a:rPr spc="-38" dirty="0"/>
              <a:t>protect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2207895" cy="87732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34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esou</a:t>
            </a:r>
            <a:r>
              <a:rPr sz="2400" spc="-26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5471" y="457200"/>
            <a:ext cx="6173057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Joining</a:t>
            </a:r>
            <a:r>
              <a:rPr spc="-83" dirty="0"/>
              <a:t> </a:t>
            </a:r>
            <a:r>
              <a:rPr spc="-11" dirty="0"/>
              <a:t>or</a:t>
            </a:r>
            <a:r>
              <a:rPr spc="-56" dirty="0"/>
              <a:t> </a:t>
            </a:r>
            <a:r>
              <a:rPr spc="-30" dirty="0"/>
              <a:t>leaving</a:t>
            </a:r>
            <a:r>
              <a:rPr spc="-83" dirty="0"/>
              <a:t> </a:t>
            </a:r>
            <a:r>
              <a:rPr spc="-11" dirty="0"/>
              <a:t>an</a:t>
            </a:r>
            <a:r>
              <a:rPr spc="-68" dirty="0"/>
              <a:t> </a:t>
            </a:r>
            <a:r>
              <a:rPr spc="-41" dirty="0"/>
              <a:t>organization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577138" cy="2360421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211931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member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joins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login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identifier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method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themselves.</a:t>
            </a:r>
            <a:r>
              <a:rPr sz="2400" spc="-4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entered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LDAP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service.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8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member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leaves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organization,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LDAP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deleted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longer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r>
              <a:rPr sz="2100" spc="-11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7142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5682" y="2057400"/>
            <a:ext cx="3132069" cy="3429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685800"/>
            <a:ext cx="349662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19" dirty="0"/>
              <a:t>Single</a:t>
            </a:r>
            <a:r>
              <a:rPr spc="-105" dirty="0"/>
              <a:t> </a:t>
            </a:r>
            <a:r>
              <a:rPr spc="-15" dirty="0"/>
              <a:t>sign</a:t>
            </a:r>
            <a:r>
              <a:rPr spc="-98" dirty="0"/>
              <a:t> </a:t>
            </a:r>
            <a:r>
              <a:rPr spc="-11" dirty="0"/>
              <a:t>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7705" y="1905000"/>
            <a:ext cx="5399723" cy="4418838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237649" indent="-171450">
              <a:spcBef>
                <a:spcPts val="57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Single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Sign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(SSO)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mechanism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whereby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providing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once is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sufficient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Both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users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</a:t>
            </a:r>
            <a:r>
              <a:rPr sz="2400" spc="-4" dirty="0">
                <a:latin typeface="Calibri"/>
                <a:cs typeface="Calibri"/>
              </a:rPr>
              <a:t> with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LDAP</a:t>
            </a:r>
            <a:endParaRPr sz="2400" dirty="0">
              <a:latin typeface="Calibri"/>
              <a:cs typeface="Calibri"/>
            </a:endParaRPr>
          </a:p>
          <a:p>
            <a:pPr marL="180975" marR="8573" indent="-171450">
              <a:spcBef>
                <a:spcPts val="7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user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signs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one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LDAP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 </a:t>
            </a:r>
            <a:r>
              <a:rPr sz="2400" spc="-8" dirty="0">
                <a:latin typeface="Calibri"/>
                <a:cs typeface="Calibri"/>
              </a:rPr>
              <a:t>returns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9" dirty="0">
                <a:latin typeface="Calibri"/>
                <a:cs typeface="Calibri"/>
              </a:rPr>
              <a:t>token.</a:t>
            </a:r>
            <a:endParaRPr sz="2400" dirty="0">
              <a:latin typeface="Calibri"/>
              <a:cs typeface="Calibri"/>
            </a:endParaRPr>
          </a:p>
          <a:p>
            <a:pPr marL="180975" marR="109538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This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token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sufficient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signing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other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registered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2698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7749" y="762000"/>
            <a:ext cx="55285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422833" cy="1217802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  <a:tab pos="1656874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token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returned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during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SSO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erphermal.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does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mean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why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useful?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Where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9" dirty="0">
                <a:latin typeface="Calibri"/>
                <a:cs typeface="Calibri"/>
              </a:rPr>
              <a:t>token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returned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during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SSO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stored?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1275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551295" cy="312976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11" dirty="0">
                <a:latin typeface="Calibri"/>
                <a:cs typeface="Calibri"/>
              </a:rPr>
              <a:t>What to protect</a:t>
            </a:r>
            <a:endParaRPr lang="en-US" sz="2800" spc="-11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Software</a:t>
            </a:r>
            <a:r>
              <a:rPr lang="en-US" sz="2800" spc="-19" dirty="0">
                <a:latin typeface="Calibri"/>
                <a:cs typeface="Calibri"/>
              </a:rPr>
              <a:t> </a:t>
            </a:r>
            <a:r>
              <a:rPr lang="en-US" sz="2800" spc="-8" dirty="0">
                <a:latin typeface="Calibri"/>
                <a:cs typeface="Calibri"/>
              </a:rPr>
              <a:t>supply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4" dirty="0">
                <a:latin typeface="Calibri"/>
                <a:cs typeface="Calibri"/>
              </a:rPr>
              <a:t>chain</a:t>
            </a: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Weaknesses </a:t>
            </a:r>
            <a:r>
              <a:rPr lang="en-US" sz="2800" spc="-4" dirty="0">
                <a:latin typeface="Calibri"/>
                <a:cs typeface="Calibri"/>
              </a:rPr>
              <a:t>and</a:t>
            </a:r>
            <a:r>
              <a:rPr lang="en-US" sz="2800" spc="-8" dirty="0">
                <a:latin typeface="Calibri"/>
                <a:cs typeface="Calibri"/>
              </a:rPr>
              <a:t> vulnerabilities</a:t>
            </a:r>
            <a:endParaRPr lang="en-US" sz="2800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11" dirty="0">
                <a:latin typeface="Calibri"/>
                <a:cs typeface="Calibri"/>
              </a:rPr>
              <a:t> </a:t>
            </a:r>
            <a:r>
              <a:rPr sz="2800" spc="-46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Authentication </a:t>
            </a:r>
            <a:endParaRPr lang="en-US" sz="2800" spc="-8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 </a:t>
            </a:r>
            <a:r>
              <a:rPr sz="2800" b="1" spc="-8" dirty="0">
                <a:latin typeface="Calibri"/>
                <a:cs typeface="Calibri"/>
              </a:rPr>
              <a:t>Authorization</a:t>
            </a:r>
            <a:endParaRPr sz="2800" b="1" dirty="0">
              <a:latin typeface="Calibri"/>
              <a:cs typeface="Calibri"/>
            </a:endParaRPr>
          </a:p>
          <a:p>
            <a:pPr marL="9525" marR="998696">
              <a:lnSpc>
                <a:spcPct val="119600"/>
              </a:lnSpc>
              <a:spcBef>
                <a:spcPts val="11"/>
              </a:spcBef>
            </a:pPr>
            <a:r>
              <a:rPr sz="2800" spc="-4" dirty="0" err="1">
                <a:latin typeface="Calibri"/>
                <a:cs typeface="Calibri"/>
              </a:rPr>
              <a:t>DevSecOps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459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372065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Authorization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1848136"/>
            <a:ext cx="7730014" cy="5009864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55245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Authorization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process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determining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privileges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specific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function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resource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could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API,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file,</a:t>
            </a:r>
            <a:r>
              <a:rPr sz="2400" dirty="0">
                <a:latin typeface="Calibri"/>
                <a:cs typeface="Calibri"/>
              </a:rPr>
              <a:t> 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hardware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ways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looking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authorization.</a:t>
            </a:r>
            <a:endParaRPr sz="2400" dirty="0">
              <a:latin typeface="Calibri"/>
              <a:cs typeface="Calibri"/>
            </a:endParaRPr>
          </a:p>
          <a:p>
            <a:pPr marL="523875" marR="3810" lvl="1" indent="-171450">
              <a:spcBef>
                <a:spcPts val="42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From </a:t>
            </a:r>
            <a:r>
              <a:rPr sz="2400" dirty="0">
                <a:latin typeface="Calibri"/>
                <a:cs typeface="Calibri"/>
              </a:rPr>
              <a:t>th </a:t>
            </a:r>
            <a:r>
              <a:rPr sz="2400" spc="-8" dirty="0">
                <a:latin typeface="Calibri"/>
                <a:cs typeface="Calibri"/>
              </a:rPr>
              <a:t>perspective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resource, </a:t>
            </a:r>
            <a:r>
              <a:rPr sz="2400" spc="-4" dirty="0">
                <a:latin typeface="Calibri"/>
                <a:cs typeface="Calibri"/>
              </a:rPr>
              <a:t>authorization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1" dirty="0">
                <a:latin typeface="Calibri"/>
                <a:cs typeface="Calibri"/>
              </a:rPr>
              <a:t>granted to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list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users,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roles,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holders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credentials.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Control</a:t>
            </a:r>
            <a:r>
              <a:rPr sz="2400" spc="-8" dirty="0">
                <a:latin typeface="Calibri"/>
                <a:cs typeface="Calibri"/>
              </a:rPr>
              <a:t> Lists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(ACLs)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typically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enumerate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entities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entitled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</a:t>
            </a:r>
            <a:r>
              <a:rPr sz="2400" spc="-4" dirty="0">
                <a:latin typeface="Calibri"/>
                <a:cs typeface="Calibri"/>
              </a:rPr>
              <a:t> functions </a:t>
            </a:r>
            <a:r>
              <a:rPr sz="2400" spc="-8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8" dirty="0">
                <a:latin typeface="Calibri"/>
                <a:cs typeface="Calibri"/>
              </a:rPr>
              <a:t>resources.</a:t>
            </a:r>
            <a:endParaRPr sz="2400" dirty="0">
              <a:latin typeface="Calibri"/>
              <a:cs typeface="Calibri"/>
            </a:endParaRPr>
          </a:p>
          <a:p>
            <a:pPr marL="523875" marR="644843" lvl="1" indent="-171450">
              <a:spcBef>
                <a:spcPts val="386"/>
              </a:spcBef>
              <a:buFont typeface="Arial MT"/>
              <a:buChar char="•"/>
              <a:tabLst>
                <a:tab pos="524351" algn="l"/>
                <a:tab pos="2009775" algn="l"/>
              </a:tabLst>
            </a:pPr>
            <a:r>
              <a:rPr sz="2400" spc="-8" dirty="0">
                <a:latin typeface="Calibri"/>
                <a:cs typeface="Calibri"/>
              </a:rPr>
              <a:t>From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point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lang="en-US" sz="2400" spc="-8" dirty="0" err="1">
                <a:latin typeface="Calibri"/>
                <a:cs typeface="Calibri"/>
              </a:rPr>
              <a:t>of</a:t>
            </a:r>
            <a:r>
              <a:rPr sz="2400" spc="-4" dirty="0" err="1">
                <a:latin typeface="Calibri"/>
                <a:cs typeface="Calibri"/>
              </a:rPr>
              <a:t>view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user or </a:t>
            </a:r>
            <a:r>
              <a:rPr sz="2400" spc="-15" dirty="0">
                <a:latin typeface="Calibri"/>
                <a:cs typeface="Calibri"/>
              </a:rPr>
              <a:t>system.,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i="1" spc="-4" dirty="0">
                <a:latin typeface="Calibri"/>
                <a:cs typeface="Calibri"/>
              </a:rPr>
              <a:t>capability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perform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specific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functions on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762000"/>
            <a:ext cx="5856827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Authorization</a:t>
            </a:r>
            <a:r>
              <a:rPr spc="-143" dirty="0"/>
              <a:t> </a:t>
            </a:r>
            <a:r>
              <a:rPr spc="-23" dirty="0"/>
              <a:t>principles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28096" cy="352356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Authorization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policy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governed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rules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established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1" dirty="0">
                <a:latin typeface="Calibri"/>
                <a:cs typeface="Calibri"/>
              </a:rPr>
              <a:t>owner.</a:t>
            </a:r>
            <a:endParaRPr sz="2400" dirty="0">
              <a:latin typeface="Calibri"/>
              <a:cs typeface="Calibri"/>
            </a:endParaRPr>
          </a:p>
          <a:p>
            <a:pPr marL="523875" marR="324803" lvl="1" indent="-171450">
              <a:spcBef>
                <a:spcPts val="39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These </a:t>
            </a:r>
            <a:r>
              <a:rPr sz="2400" dirty="0">
                <a:latin typeface="Calibri"/>
                <a:cs typeface="Calibri"/>
              </a:rPr>
              <a:t>rules </a:t>
            </a:r>
            <a:r>
              <a:rPr sz="2400" spc="-4" dirty="0">
                <a:latin typeface="Calibri"/>
                <a:cs typeface="Calibri"/>
              </a:rPr>
              <a:t>should be independent of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4" dirty="0">
                <a:latin typeface="Calibri"/>
                <a:cs typeface="Calibri"/>
              </a:rPr>
              <a:t>implementation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system. </a:t>
            </a:r>
            <a:r>
              <a:rPr sz="2400" spc="-39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rules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changed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without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requiring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code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dirty="0">
                <a:latin typeface="Calibri"/>
                <a:cs typeface="Calibri"/>
              </a:rPr>
              <a:t> rules</a:t>
            </a:r>
            <a:r>
              <a:rPr sz="2400" spc="-4" dirty="0">
                <a:latin typeface="Calibri"/>
                <a:cs typeface="Calibri"/>
              </a:rPr>
              <a:t> should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version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controlled.</a:t>
            </a:r>
            <a:endParaRPr sz="2400" dirty="0">
              <a:latin typeface="Calibri"/>
              <a:cs typeface="Calibri"/>
            </a:endParaRPr>
          </a:p>
          <a:p>
            <a:pPr marL="180975" marR="91440" indent="-171450">
              <a:spcBef>
                <a:spcPts val="70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Least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privilege.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Users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require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privileges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52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jobs.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user should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granted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4" dirty="0">
                <a:latin typeface="Calibri"/>
                <a:cs typeface="Calibri"/>
              </a:rPr>
              <a:t>least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privileges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necessary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job.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5998" y="457200"/>
            <a:ext cx="4341495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Role</a:t>
            </a:r>
            <a:r>
              <a:rPr spc="-75" dirty="0"/>
              <a:t> </a:t>
            </a:r>
            <a:r>
              <a:rPr spc="-19" dirty="0"/>
              <a:t>Based</a:t>
            </a:r>
            <a:r>
              <a:rPr spc="-71" dirty="0"/>
              <a:t> </a:t>
            </a:r>
            <a:r>
              <a:rPr spc="-19" dirty="0"/>
              <a:t>Access</a:t>
            </a:r>
            <a:r>
              <a:rPr spc="-71" dirty="0"/>
              <a:t> </a:t>
            </a:r>
            <a:r>
              <a:rPr spc="-38" dirty="0"/>
              <a:t>Control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2" y="1933432"/>
            <a:ext cx="7538085" cy="4480233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477203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Role</a:t>
            </a:r>
            <a:r>
              <a:rPr sz="2400" spc="-4" dirty="0">
                <a:latin typeface="Calibri"/>
                <a:cs typeface="Calibri"/>
              </a:rPr>
              <a:t> Based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(RBAC)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method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groups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members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organization.</a:t>
            </a:r>
            <a:endParaRPr sz="2400" dirty="0">
              <a:latin typeface="Calibri"/>
              <a:cs typeface="Calibri"/>
            </a:endParaRPr>
          </a:p>
          <a:p>
            <a:pPr marL="180975" marR="510064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Every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member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more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roles.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roles.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11" dirty="0">
                <a:latin typeface="Calibri"/>
                <a:cs typeface="Calibri"/>
              </a:rPr>
              <a:t>roles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performs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LDAP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server.</a:t>
            </a:r>
            <a:endParaRPr sz="2400" dirty="0">
              <a:latin typeface="Calibri"/>
              <a:cs typeface="Calibri"/>
            </a:endParaRPr>
          </a:p>
          <a:p>
            <a:pPr marL="180975" marR="139065" indent="-171450">
              <a:spcBef>
                <a:spcPts val="78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logs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in,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granted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will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based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changes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new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entered</a:t>
            </a:r>
            <a:r>
              <a:rPr sz="2400" spc="-4" dirty="0">
                <a:latin typeface="Calibri"/>
                <a:cs typeface="Calibri"/>
              </a:rPr>
              <a:t> and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their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old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role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deleted.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964570"/>
            <a:ext cx="526332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41" dirty="0"/>
              <a:t>Problems</a:t>
            </a:r>
            <a:r>
              <a:rPr spc="-83" dirty="0"/>
              <a:t> </a:t>
            </a:r>
            <a:r>
              <a:rPr spc="-19" dirty="0"/>
              <a:t>with</a:t>
            </a:r>
            <a:r>
              <a:rPr spc="-86" dirty="0"/>
              <a:t> </a:t>
            </a:r>
            <a:r>
              <a:rPr spc="-34" dirty="0"/>
              <a:t>RBAC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4134" y="1869175"/>
            <a:ext cx="7755731" cy="4595810"/>
          </a:xfrm>
          <a:prstGeom prst="rect">
            <a:avLst/>
          </a:prstGeom>
        </p:spPr>
        <p:txBody>
          <a:bodyPr vert="horz" wrap="square" lIns="0" tIns="73343" rIns="0" bIns="0" rtlCol="0">
            <a:spAutoFit/>
          </a:bodyPr>
          <a:lstStyle/>
          <a:p>
            <a:pPr marL="180975" marR="3810" indent="-171450">
              <a:spcBef>
                <a:spcPts val="57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Explosion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roles.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Suppose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bank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multiple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branches,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branch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managers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power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approve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$10,000</a:t>
            </a:r>
            <a:r>
              <a:rPr sz="2400" spc="5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another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branch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gives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managers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power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approve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loans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up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lang="en-US" sz="2400" spc="-11" dirty="0">
                <a:latin typeface="Calibri"/>
                <a:cs typeface="Calibri"/>
              </a:rPr>
              <a:t>  </a:t>
            </a:r>
            <a:r>
              <a:rPr sz="2400" spc="-4" dirty="0">
                <a:latin typeface="Calibri"/>
                <a:cs typeface="Calibri"/>
              </a:rPr>
              <a:t>$20,000.</a:t>
            </a:r>
            <a:r>
              <a:rPr sz="2400" spc="56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roles?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Managing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subtleties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various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roles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becomes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problem.</a:t>
            </a:r>
            <a:endParaRPr sz="2400" dirty="0">
              <a:latin typeface="Calibri"/>
              <a:cs typeface="Calibri"/>
            </a:endParaRPr>
          </a:p>
          <a:p>
            <a:pPr marL="180975" marR="66199" indent="-171450"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The same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assigned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everyone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same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role. </a:t>
            </a:r>
            <a:r>
              <a:rPr sz="2400" spc="-8" dirty="0">
                <a:latin typeface="Calibri"/>
                <a:cs typeface="Calibri"/>
              </a:rPr>
              <a:t> Suppose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leaves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database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credentials.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rescinded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individuals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role?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one </a:t>
            </a: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case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rotation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Rotation,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turn,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one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-8" dirty="0">
                <a:latin typeface="Calibri"/>
                <a:cs typeface="Calibri"/>
              </a:rPr>
              <a:t> case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Vault.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2178" y="838200"/>
            <a:ext cx="5499545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Authorization</a:t>
            </a:r>
            <a:r>
              <a:rPr spc="-101" dirty="0"/>
              <a:t> </a:t>
            </a:r>
            <a:r>
              <a:rPr spc="-23" dirty="0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008495" cy="1956465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3810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general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solution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authorization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problem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involves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three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different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elements: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46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SSO</a:t>
            </a: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OAuth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Vault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81151"/>
            <a:ext cx="454247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</a:t>
            </a:r>
            <a:r>
              <a:rPr lang="en-US" spc="-23" dirty="0"/>
              <a:t>A</a:t>
            </a:r>
            <a:r>
              <a:rPr spc="-23" dirty="0"/>
              <a:t>uth</a:t>
            </a:r>
            <a:r>
              <a:rPr spc="-105" dirty="0"/>
              <a:t> </a:t>
            </a:r>
            <a:r>
              <a:rPr spc="-26" dirty="0"/>
              <a:t>description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81200"/>
            <a:ext cx="7564755" cy="3442769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180975" marR="455295" indent="-171450">
              <a:spcBef>
                <a:spcPts val="32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OAuth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(Open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Authorization)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standard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replaces </a:t>
            </a:r>
            <a:r>
              <a:rPr sz="2400" spc="-46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authentication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access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i="1" spc="-19" dirty="0">
                <a:latin typeface="Calibri"/>
                <a:cs typeface="Calibri"/>
              </a:rPr>
              <a:t>tokens</a:t>
            </a:r>
            <a:r>
              <a:rPr sz="2400" i="1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created, 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exchanged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among,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used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four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roles.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resource owner</a:t>
            </a:r>
            <a:r>
              <a:rPr sz="2400" i="1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person</a:t>
            </a:r>
            <a:r>
              <a:rPr sz="2400" spc="-4" dirty="0">
                <a:latin typeface="Calibri"/>
                <a:cs typeface="Calibri"/>
              </a:rPr>
              <a:t> (or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service)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lang="en-US" sz="2400" spc="-11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protected </a:t>
            </a:r>
            <a:r>
              <a:rPr sz="2400" spc="-8" dirty="0">
                <a:latin typeface="Calibri"/>
                <a:cs typeface="Calibri"/>
              </a:rPr>
              <a:t>resource.</a:t>
            </a:r>
            <a:endParaRPr sz="2400" dirty="0">
              <a:latin typeface="Calibri"/>
              <a:cs typeface="Calibri"/>
            </a:endParaRPr>
          </a:p>
          <a:p>
            <a:pPr marL="523875" marR="278130" lvl="1" indent="-171450">
              <a:spcBef>
                <a:spcPts val="40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resource </a:t>
            </a:r>
            <a:r>
              <a:rPr sz="2400" i="1" dirty="0">
                <a:latin typeface="Calibri"/>
                <a:cs typeface="Calibri"/>
              </a:rPr>
              <a:t>server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hosts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spc="-4" dirty="0">
                <a:latin typeface="Calibri"/>
                <a:cs typeface="Calibri"/>
              </a:rPr>
              <a:t>accept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use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tokens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grant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resource..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5190" y="838200"/>
            <a:ext cx="5761673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Data</a:t>
            </a:r>
            <a:r>
              <a:rPr spc="-83" dirty="0"/>
              <a:t> </a:t>
            </a:r>
            <a:r>
              <a:rPr spc="-26" dirty="0"/>
              <a:t>to</a:t>
            </a:r>
            <a:r>
              <a:rPr spc="-64" dirty="0"/>
              <a:t> </a:t>
            </a:r>
            <a:r>
              <a:rPr spc="-11" dirty="0"/>
              <a:t>be</a:t>
            </a:r>
            <a:r>
              <a:rPr spc="-75" dirty="0"/>
              <a:t> </a:t>
            </a:r>
            <a:r>
              <a:rPr spc="-38" dirty="0"/>
              <a:t>protected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7436644" cy="3489256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There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categories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must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protected.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User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credentials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access–user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passwords.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Corporate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sensitive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data--business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plans,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sales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data,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product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specifications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Personally</a:t>
            </a:r>
            <a:r>
              <a:rPr sz="2400" spc="-4" dirty="0">
                <a:latin typeface="Calibri"/>
                <a:cs typeface="Calibri"/>
              </a:rPr>
              <a:t> identifiable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(PII)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subject</a:t>
            </a:r>
            <a:r>
              <a:rPr sz="2400" spc="-11" dirty="0">
                <a:latin typeface="Calibri"/>
                <a:cs typeface="Calibri"/>
              </a:rPr>
              <a:t> to </a:t>
            </a:r>
            <a:r>
              <a:rPr sz="2400" spc="-8" dirty="0">
                <a:latin typeface="Calibri"/>
                <a:cs typeface="Calibri"/>
              </a:rPr>
              <a:t>regulatory </a:t>
            </a:r>
            <a:r>
              <a:rPr sz="2400" spc="-11" dirty="0">
                <a:latin typeface="Calibri"/>
                <a:cs typeface="Calibri"/>
              </a:rPr>
              <a:t>control.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HIPAA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subject</a:t>
            </a:r>
            <a:r>
              <a:rPr sz="2400" spc="-11" dirty="0">
                <a:latin typeface="Calibri"/>
                <a:cs typeface="Calibri"/>
              </a:rPr>
              <a:t> to contractual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agreements. </a:t>
            </a:r>
            <a:r>
              <a:rPr sz="2400" dirty="0">
                <a:latin typeface="Calibri"/>
                <a:cs typeface="Calibri"/>
              </a:rPr>
              <a:t>E..g.</a:t>
            </a:r>
            <a:r>
              <a:rPr sz="2400" spc="-8" dirty="0">
                <a:latin typeface="Calibri"/>
                <a:cs typeface="Calibri"/>
              </a:rPr>
              <a:t> PCI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881151"/>
            <a:ext cx="4542472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O</a:t>
            </a:r>
            <a:r>
              <a:rPr lang="en-US" spc="-23" dirty="0"/>
              <a:t>A</a:t>
            </a:r>
            <a:r>
              <a:rPr spc="-23" dirty="0"/>
              <a:t>uth</a:t>
            </a:r>
            <a:r>
              <a:rPr spc="-105" dirty="0"/>
              <a:t> </a:t>
            </a:r>
            <a:r>
              <a:rPr spc="-26" dirty="0"/>
              <a:t>description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81200"/>
            <a:ext cx="7564755" cy="3429945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523875" marR="278130" lvl="1" indent="-171450">
              <a:spcBef>
                <a:spcPts val="40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resource </a:t>
            </a:r>
            <a:r>
              <a:rPr sz="2400" i="1" dirty="0">
                <a:latin typeface="Calibri"/>
                <a:cs typeface="Calibri"/>
              </a:rPr>
              <a:t>server</a:t>
            </a:r>
            <a:r>
              <a:rPr sz="2400" i="1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hosts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spc="-4" dirty="0">
                <a:latin typeface="Calibri"/>
                <a:cs typeface="Calibri"/>
              </a:rPr>
              <a:t>accept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use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tokens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grant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1" dirty="0">
                <a:latin typeface="Calibri"/>
                <a:cs typeface="Calibri"/>
              </a:rPr>
              <a:t> to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27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i="1" spc="-4" dirty="0">
                <a:latin typeface="Calibri"/>
                <a:cs typeface="Calibri"/>
              </a:rPr>
              <a:t>OAuth</a:t>
            </a:r>
            <a:r>
              <a:rPr sz="2400" i="1" dirty="0">
                <a:latin typeface="Calibri"/>
                <a:cs typeface="Calibri"/>
              </a:rPr>
              <a:t> </a:t>
            </a:r>
            <a:r>
              <a:rPr sz="2400" i="1" spc="-4" dirty="0">
                <a:latin typeface="Calibri"/>
                <a:cs typeface="Calibri"/>
              </a:rPr>
              <a:t>client</a:t>
            </a:r>
            <a:r>
              <a:rPr sz="2400" i="1" spc="-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dirty="0">
                <a:latin typeface="Calibri"/>
                <a:cs typeface="Calibri"/>
              </a:rPr>
              <a:t> with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authorization</a:t>
            </a:r>
            <a:r>
              <a:rPr lang="en-US"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token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granted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34" dirty="0">
                <a:latin typeface="Calibri"/>
                <a:cs typeface="Calibri"/>
              </a:rPr>
              <a:t>owner.</a:t>
            </a:r>
            <a:endParaRPr sz="2400" dirty="0">
              <a:latin typeface="Calibri"/>
              <a:cs typeface="Calibri"/>
            </a:endParaRPr>
          </a:p>
          <a:p>
            <a:pPr marL="523875" marR="571024" lvl="1" indent="-171450">
              <a:spcBef>
                <a:spcPts val="409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i="1" spc="-8" dirty="0">
                <a:latin typeface="Calibri"/>
                <a:cs typeface="Calibri"/>
              </a:rPr>
              <a:t>authorization</a:t>
            </a:r>
            <a:r>
              <a:rPr sz="2400" i="1" dirty="0">
                <a:latin typeface="Calibri"/>
                <a:cs typeface="Calibri"/>
              </a:rPr>
              <a:t> server</a:t>
            </a:r>
            <a:r>
              <a:rPr sz="2400" i="1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 access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tokens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OAuth </a:t>
            </a:r>
            <a:r>
              <a:rPr sz="2400" spc="-4" dirty="0">
                <a:latin typeface="Calibri"/>
                <a:cs typeface="Calibri"/>
              </a:rPr>
              <a:t>client,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after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authenticating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owner</a:t>
            </a:r>
            <a:r>
              <a:rPr sz="2400" dirty="0">
                <a:latin typeface="Calibri"/>
                <a:cs typeface="Calibri"/>
              </a:rPr>
              <a:t> and </a:t>
            </a:r>
            <a:r>
              <a:rPr sz="2400" spc="-8" dirty="0">
                <a:latin typeface="Calibri"/>
                <a:cs typeface="Calibri"/>
              </a:rPr>
              <a:t>obtaining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authorization.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451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765554"/>
            <a:ext cx="330669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OAuth</a:t>
            </a:r>
            <a:r>
              <a:rPr spc="-135" dirty="0"/>
              <a:t> </a:t>
            </a:r>
            <a:r>
              <a:rPr spc="-15" dirty="0"/>
              <a:t>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16629" y="2412606"/>
            <a:ext cx="110014" cy="209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68"/>
              </a:lnSpc>
            </a:pPr>
            <a:r>
              <a:rPr sz="1650" spc="-4" dirty="0">
                <a:latin typeface="Calibri"/>
                <a:cs typeface="Calibri"/>
              </a:rPr>
              <a:t>n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704" y="2174710"/>
            <a:ext cx="4327208" cy="3954352"/>
          </a:xfrm>
          <a:prstGeom prst="rect">
            <a:avLst/>
          </a:prstGeom>
        </p:spPr>
        <p:txBody>
          <a:bodyPr vert="horz" wrap="square" lIns="0" tIns="84773" rIns="0" bIns="0" rtlCol="0">
            <a:spAutoFit/>
          </a:bodyPr>
          <a:lstStyle/>
          <a:p>
            <a:pPr marL="180975" marR="13811" indent="-171450">
              <a:lnSpc>
                <a:spcPct val="70000"/>
              </a:lnSpc>
              <a:spcBef>
                <a:spcPts val="668"/>
              </a:spcBef>
              <a:buFont typeface="Arial MT"/>
              <a:buChar char="•"/>
              <a:tabLst>
                <a:tab pos="180499" algn="l"/>
                <a:tab pos="180975" algn="l"/>
              </a:tabLst>
            </a:pP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resource </a:t>
            </a:r>
            <a:r>
              <a:rPr sz="2000" spc="-4" dirty="0">
                <a:latin typeface="Calibri"/>
                <a:cs typeface="Calibri"/>
              </a:rPr>
              <a:t>owner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authenticates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OAuth </a:t>
            </a:r>
            <a:r>
              <a:rPr sz="2000" spc="-4" dirty="0">
                <a:latin typeface="Calibri"/>
                <a:cs typeface="Calibri"/>
              </a:rPr>
              <a:t> authorization</a:t>
            </a:r>
            <a:r>
              <a:rPr sz="2000" spc="-8" dirty="0">
                <a:latin typeface="Calibri"/>
                <a:cs typeface="Calibri"/>
              </a:rPr>
              <a:t> </a:t>
            </a:r>
            <a:r>
              <a:rPr sz="2000" spc="-26" dirty="0">
                <a:latin typeface="Calibri"/>
                <a:cs typeface="Calibri"/>
              </a:rPr>
              <a:t>server.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This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returns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</a:t>
            </a:r>
            <a:r>
              <a:rPr sz="2000" spc="-8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single </a:t>
            </a:r>
            <a:r>
              <a:rPr sz="2000" spc="-11" dirty="0">
                <a:latin typeface="Calibri"/>
                <a:cs typeface="Calibri"/>
              </a:rPr>
              <a:t>sign-o </a:t>
            </a:r>
            <a:r>
              <a:rPr sz="2000" spc="-8" dirty="0">
                <a:latin typeface="Calibri"/>
                <a:cs typeface="Calibri"/>
              </a:rPr>
              <a:t> identification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token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that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saved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so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that</a:t>
            </a:r>
            <a:r>
              <a:rPr sz="2000" spc="-4" dirty="0">
                <a:latin typeface="Calibri"/>
                <a:cs typeface="Calibri"/>
              </a:rPr>
              <a:t> the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resource owner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does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not </a:t>
            </a:r>
            <a:r>
              <a:rPr sz="2000" spc="-11" dirty="0">
                <a:latin typeface="Calibri"/>
                <a:cs typeface="Calibri"/>
              </a:rPr>
              <a:t>have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4" dirty="0">
                <a:latin typeface="Calibri"/>
                <a:cs typeface="Calibri"/>
              </a:rPr>
              <a:t> every </a:t>
            </a:r>
            <a:r>
              <a:rPr sz="2000" spc="-36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access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protected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API.</a:t>
            </a:r>
            <a:endParaRPr sz="2000" dirty="0">
              <a:latin typeface="Calibri"/>
              <a:cs typeface="Calibri"/>
            </a:endParaRPr>
          </a:p>
          <a:p>
            <a:pPr marL="180975" marR="3810" indent="-171450">
              <a:lnSpc>
                <a:spcPct val="70000"/>
              </a:lnSpc>
              <a:spcBef>
                <a:spcPts val="746"/>
              </a:spcBef>
              <a:buFont typeface="Arial MT"/>
              <a:buChar char="•"/>
              <a:tabLst>
                <a:tab pos="180499" algn="l"/>
                <a:tab pos="180975" algn="l"/>
              </a:tabLst>
            </a:pP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client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gets</a:t>
            </a:r>
            <a:r>
              <a:rPr sz="2000" spc="26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initial</a:t>
            </a:r>
            <a:r>
              <a:rPr sz="2000" spc="-1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access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9" dirty="0">
                <a:latin typeface="Calibri"/>
                <a:cs typeface="Calibri"/>
              </a:rPr>
              <a:t>token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can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be </a:t>
            </a:r>
            <a:r>
              <a:rPr sz="2000" spc="-363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used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register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specific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instances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client. 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client</a:t>
            </a:r>
            <a:r>
              <a:rPr sz="2000" spc="-4" dirty="0">
                <a:latin typeface="Calibri"/>
                <a:cs typeface="Calibri"/>
              </a:rPr>
              <a:t> identifies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itself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OAuth 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authorization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spc="-26" dirty="0">
                <a:latin typeface="Calibri"/>
                <a:cs typeface="Calibri"/>
              </a:rPr>
              <a:t>server.</a:t>
            </a:r>
            <a:r>
              <a:rPr sz="2000" spc="-1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It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specifies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access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privileges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available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access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through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instance.</a:t>
            </a:r>
            <a:endParaRPr sz="2000" dirty="0">
              <a:latin typeface="Calibri"/>
              <a:cs typeface="Calibri"/>
            </a:endParaRPr>
          </a:p>
          <a:p>
            <a:pPr marL="180975" marR="209074" indent="-171450">
              <a:lnSpc>
                <a:spcPct val="70000"/>
              </a:lnSpc>
              <a:spcBef>
                <a:spcPts val="750"/>
              </a:spcBef>
              <a:buFont typeface="Arial MT"/>
              <a:buChar char="•"/>
              <a:tabLst>
                <a:tab pos="180499" algn="l"/>
                <a:tab pos="180975" algn="l"/>
              </a:tabLst>
            </a:pPr>
            <a:r>
              <a:rPr sz="2000" spc="-8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credentials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of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user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client</a:t>
            </a:r>
            <a:r>
              <a:rPr sz="2000" spc="-4" dirty="0">
                <a:latin typeface="Calibri"/>
                <a:cs typeface="Calibri"/>
              </a:rPr>
              <a:t> and</a:t>
            </a:r>
            <a:r>
              <a:rPr sz="2000" dirty="0">
                <a:latin typeface="Calibri"/>
                <a:cs typeface="Calibri"/>
              </a:rPr>
              <a:t> of </a:t>
            </a:r>
            <a:r>
              <a:rPr sz="2000" spc="-36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client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then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sent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protected</a:t>
            </a:r>
            <a:r>
              <a:rPr sz="2000" spc="19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API,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which verifies</a:t>
            </a:r>
            <a:r>
              <a:rPr sz="2000" spc="8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them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with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8" dirty="0">
                <a:latin typeface="Calibri"/>
                <a:cs typeface="Calibri"/>
              </a:rPr>
              <a:t>OAuth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6" dirty="0">
                <a:latin typeface="Calibri"/>
                <a:cs typeface="Calibri"/>
              </a:rPr>
              <a:t>server.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9482" y="2296287"/>
            <a:ext cx="3763518" cy="357111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715237"/>
            <a:ext cx="60408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0" dirty="0"/>
              <a:t>Credential</a:t>
            </a:r>
            <a:r>
              <a:rPr spc="-101" dirty="0"/>
              <a:t> </a:t>
            </a:r>
            <a:r>
              <a:rPr spc="-38" dirty="0"/>
              <a:t>management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81568"/>
            <a:ext cx="7767638" cy="1583606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marR="1359694" indent="-171450">
              <a:spcBef>
                <a:spcPts val="52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anything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authentication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authorization.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29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Vault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common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open-source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tool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manage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715237"/>
            <a:ext cx="604085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lang="en-US" spc="-30" dirty="0"/>
              <a:t>Vault functions</a:t>
            </a:r>
            <a:endParaRPr spc="-38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8181" y="1981200"/>
            <a:ext cx="7767638" cy="4271522"/>
          </a:xfrm>
          <a:prstGeom prst="rect">
            <a:avLst/>
          </a:prstGeom>
        </p:spPr>
        <p:txBody>
          <a:bodyPr vert="horz" wrap="square" lIns="0" tIns="6715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Calibri"/>
                <a:cs typeface="Calibri"/>
              </a:rPr>
              <a:t>Vault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functions:</a:t>
            </a:r>
          </a:p>
          <a:p>
            <a:pPr marL="523875" marR="145733" lvl="1" indent="-171450">
              <a:spcBef>
                <a:spcPts val="390"/>
              </a:spcBef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Encrypting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individual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delegate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responsibility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36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saving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8" dirty="0">
                <a:latin typeface="Calibri"/>
                <a:cs typeface="Calibri"/>
              </a:rPr>
              <a:t>retrieving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Vault.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Providing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 </a:t>
            </a:r>
            <a:r>
              <a:rPr sz="2400" spc="-15" dirty="0">
                <a:latin typeface="Calibri"/>
                <a:cs typeface="Calibri"/>
              </a:rPr>
              <a:t>control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Providing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audit </a:t>
            </a:r>
            <a:r>
              <a:rPr sz="2400" spc="-11" dirty="0">
                <a:latin typeface="Calibri"/>
                <a:cs typeface="Calibri"/>
              </a:rPr>
              <a:t>trail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has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accessed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which </a:t>
            </a:r>
            <a:r>
              <a:rPr sz="2400" spc="-8" dirty="0">
                <a:latin typeface="Calibri"/>
                <a:cs typeface="Calibri"/>
              </a:rPr>
              <a:t>credentials.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buFont typeface="Arial MT"/>
              <a:buChar char="•"/>
              <a:tabLst>
                <a:tab pos="523875" algn="l"/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Rotation</a:t>
            </a:r>
            <a:r>
              <a:rPr sz="2400" spc="-4" dirty="0">
                <a:latin typeface="Calibri"/>
                <a:cs typeface="Calibri"/>
              </a:rPr>
              <a:t> 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credentials.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4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Once </a:t>
            </a:r>
            <a:r>
              <a:rPr sz="2400" spc="-4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centralized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solution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problem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managing 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credentials,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4" dirty="0">
                <a:latin typeface="Calibri"/>
                <a:cs typeface="Calibri"/>
              </a:rPr>
              <a:t>credentials can be </a:t>
            </a:r>
            <a:r>
              <a:rPr sz="2400" dirty="0">
                <a:latin typeface="Calibri"/>
                <a:cs typeface="Calibri"/>
              </a:rPr>
              <a:t>made </a:t>
            </a:r>
            <a:r>
              <a:rPr sz="2400" spc="-4" dirty="0">
                <a:latin typeface="Calibri"/>
                <a:cs typeface="Calibri"/>
              </a:rPr>
              <a:t>ephemeral. Ephemeral credentials </a:t>
            </a:r>
            <a:r>
              <a:rPr sz="2400" spc="-43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expiration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periods.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4412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3770" y="457200"/>
            <a:ext cx="5713094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Putting</a:t>
            </a:r>
            <a:r>
              <a:rPr spc="-79" dirty="0"/>
              <a:t> </a:t>
            </a:r>
            <a:r>
              <a:rPr spc="-34" dirty="0"/>
              <a:t>together</a:t>
            </a:r>
            <a:r>
              <a:rPr spc="-60" dirty="0"/>
              <a:t> </a:t>
            </a:r>
            <a:r>
              <a:rPr spc="-41" dirty="0"/>
              <a:t>SSO,</a:t>
            </a:r>
            <a:r>
              <a:rPr spc="-45" dirty="0"/>
              <a:t> </a:t>
            </a:r>
            <a:r>
              <a:rPr spc="-26" dirty="0"/>
              <a:t>Oauth;</a:t>
            </a:r>
            <a:r>
              <a:rPr spc="-64" dirty="0"/>
              <a:t> </a:t>
            </a:r>
            <a:r>
              <a:rPr spc="-53" dirty="0"/>
              <a:t>Vault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981200"/>
            <a:ext cx="8153400" cy="4313841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694849" lvl="1" indent="-342900">
              <a:spcBef>
                <a:spcPts val="146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registered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Vault.</a:t>
            </a:r>
            <a:endParaRPr sz="2400" dirty="0">
              <a:latin typeface="Calibri"/>
              <a:cs typeface="Calibri"/>
            </a:endParaRPr>
          </a:p>
          <a:p>
            <a:pPr marL="694849" lvl="1" indent="-342900">
              <a:spcBef>
                <a:spcPts val="161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system</a:t>
            </a:r>
            <a:r>
              <a:rPr sz="2400" spc="-8" dirty="0">
                <a:latin typeface="Calibri"/>
                <a:cs typeface="Calibri"/>
              </a:rPr>
              <a:t> that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registers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 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Vault.</a:t>
            </a:r>
            <a:endParaRPr sz="2400" dirty="0">
              <a:latin typeface="Calibri"/>
              <a:cs typeface="Calibri"/>
            </a:endParaRPr>
          </a:p>
          <a:p>
            <a:pPr marL="694849" lvl="1" indent="-342900">
              <a:spcBef>
                <a:spcPts val="153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stores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SSO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token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Vault.</a:t>
            </a:r>
            <a:endParaRPr sz="2400" dirty="0">
              <a:latin typeface="Calibri"/>
              <a:cs typeface="Calibri"/>
            </a:endParaRPr>
          </a:p>
          <a:p>
            <a:pPr marL="694849" lvl="1" indent="-342900">
              <a:spcBef>
                <a:spcPts val="164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OAuth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request</a:t>
            </a:r>
            <a:r>
              <a:rPr sz="2400" dirty="0">
                <a:latin typeface="Calibri"/>
                <a:cs typeface="Calibri"/>
              </a:rPr>
              <a:t> access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resource.</a:t>
            </a:r>
            <a:endParaRPr sz="2400" dirty="0">
              <a:latin typeface="Calibri"/>
              <a:cs typeface="Calibri"/>
            </a:endParaRPr>
          </a:p>
          <a:p>
            <a:pPr marL="694849" lvl="1" indent="-342900">
              <a:spcBef>
                <a:spcPts val="161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returned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token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stored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 </a:t>
            </a:r>
            <a:r>
              <a:rPr sz="2400" spc="-11" dirty="0">
                <a:latin typeface="Calibri"/>
                <a:cs typeface="Calibri"/>
              </a:rPr>
              <a:t>into </a:t>
            </a:r>
            <a:r>
              <a:rPr sz="2400" spc="-19" dirty="0">
                <a:latin typeface="Calibri"/>
                <a:cs typeface="Calibri"/>
              </a:rPr>
              <a:t>Vault.</a:t>
            </a:r>
            <a:endParaRPr sz="2400" dirty="0">
              <a:latin typeface="Calibri"/>
              <a:cs typeface="Calibri"/>
            </a:endParaRPr>
          </a:p>
          <a:p>
            <a:pPr marL="694849" lvl="1" indent="-342900">
              <a:spcBef>
                <a:spcPts val="153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retrieves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token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from</a:t>
            </a:r>
            <a:r>
              <a:rPr sz="2400" spc="-19" dirty="0">
                <a:latin typeface="Calibri"/>
                <a:cs typeface="Calibri"/>
              </a:rPr>
              <a:t> Vault.</a:t>
            </a:r>
            <a:endParaRPr sz="2400" dirty="0">
              <a:latin typeface="Calibri"/>
              <a:cs typeface="Calibri"/>
            </a:endParaRPr>
          </a:p>
          <a:p>
            <a:pPr marL="694849" lvl="1" indent="-342900">
              <a:spcBef>
                <a:spcPts val="161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400" spc="-23" dirty="0">
                <a:latin typeface="Calibri"/>
                <a:cs typeface="Calibri"/>
              </a:rPr>
              <a:t>Vault</a:t>
            </a:r>
            <a:r>
              <a:rPr sz="2400" spc="-4" dirty="0">
                <a:latin typeface="Calibri"/>
                <a:cs typeface="Calibri"/>
              </a:rPr>
              <a:t> verifies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1" dirty="0">
                <a:latin typeface="Calibri"/>
                <a:cs typeface="Calibri"/>
              </a:rPr>
              <a:t> client’s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allow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 access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resource</a:t>
            </a:r>
            <a:endParaRPr sz="2400" dirty="0">
              <a:latin typeface="Calibri"/>
              <a:cs typeface="Calibri"/>
            </a:endParaRPr>
          </a:p>
          <a:p>
            <a:pPr marL="866775" indent="-342900">
              <a:buFont typeface="Arial" panose="020B0604020202020204" pitchFamily="34" charset="0"/>
              <a:buChar char="•"/>
            </a:pP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returns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current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resource.</a:t>
            </a:r>
            <a:endParaRPr sz="2400" dirty="0">
              <a:latin typeface="Calibri"/>
              <a:cs typeface="Calibri"/>
            </a:endParaRPr>
          </a:p>
          <a:p>
            <a:pPr marL="694849" lvl="1" indent="-342900">
              <a:spcBef>
                <a:spcPts val="161"/>
              </a:spcBef>
              <a:buFont typeface="Arial" panose="020B0604020202020204" pitchFamily="34" charset="0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client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access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</a:t>
            </a:r>
            <a:r>
              <a:rPr sz="2400" spc="-11" dirty="0">
                <a:latin typeface="Calibri"/>
                <a:cs typeface="Calibri"/>
              </a:rPr>
              <a:t> to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0601" y="838200"/>
            <a:ext cx="5276088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202142"/>
            <a:ext cx="7441883" cy="2360421"/>
          </a:xfrm>
          <a:prstGeom prst="rect">
            <a:avLst/>
          </a:prstGeom>
        </p:spPr>
        <p:txBody>
          <a:bodyPr vert="horz" wrap="square" lIns="0" tIns="41433" rIns="0" bIns="0" rtlCol="0">
            <a:spAutoFit/>
          </a:bodyPr>
          <a:lstStyle/>
          <a:p>
            <a:pPr marL="395764" marR="3810" indent="-386715">
              <a:spcBef>
                <a:spcPts val="326"/>
              </a:spcBef>
              <a:buAutoNum type="arabicPeriod"/>
              <a:tabLst>
                <a:tab pos="395764" algn="l"/>
                <a:tab pos="396240" algn="l"/>
                <a:tab pos="1438275" algn="l"/>
              </a:tabLst>
            </a:pPr>
            <a:r>
              <a:rPr sz="2400" spc="-8" dirty="0">
                <a:latin typeface="Calibri"/>
                <a:cs typeface="Calibri"/>
              </a:rPr>
              <a:t>Suppose	entry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secured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controlled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by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keypad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9" dirty="0">
                <a:latin typeface="Calibri"/>
                <a:cs typeface="Calibri"/>
              </a:rPr>
              <a:t>door.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How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entry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affected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individual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had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access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leaves</a:t>
            </a:r>
            <a:r>
              <a:rPr sz="2400" spc="-4" dirty="0">
                <a:latin typeface="Calibri"/>
                <a:cs typeface="Calibri"/>
              </a:rPr>
              <a:t> the </a:t>
            </a:r>
            <a:r>
              <a:rPr sz="2400" spc="-15" dirty="0">
                <a:latin typeface="Calibri"/>
                <a:cs typeface="Calibri"/>
              </a:rPr>
              <a:t>organization?</a:t>
            </a:r>
            <a:endParaRPr sz="2400" dirty="0">
              <a:latin typeface="Calibri"/>
              <a:cs typeface="Calibri"/>
            </a:endParaRPr>
          </a:p>
          <a:p>
            <a:pPr marL="395764" marR="151448" indent="-386715">
              <a:spcBef>
                <a:spcPts val="784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centralized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management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23" dirty="0">
                <a:latin typeface="Calibri"/>
                <a:cs typeface="Calibri"/>
              </a:rPr>
              <a:t>system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better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than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allowing </a:t>
            </a:r>
            <a:r>
              <a:rPr sz="2400" spc="-8" dirty="0">
                <a:latin typeface="Calibri"/>
                <a:cs typeface="Calibri"/>
              </a:rPr>
              <a:t>applications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manage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their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own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credentials?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0CC30-8F8D-7228-15A8-0A3A203E6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79"/>
              </a:spcBef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914400"/>
            <a:ext cx="582930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859">
              <a:spcBef>
                <a:spcPts val="79"/>
              </a:spcBef>
            </a:pPr>
            <a:r>
              <a:rPr spc="-34" dirty="0"/>
              <a:t>O</a:t>
            </a:r>
            <a:r>
              <a:rPr spc="-26" dirty="0"/>
              <a:t>u</a:t>
            </a:r>
            <a:r>
              <a:rPr spc="-19" dirty="0"/>
              <a:t>t</a:t>
            </a:r>
            <a:r>
              <a:rPr spc="-23" dirty="0"/>
              <a:t>li</a:t>
            </a:r>
            <a:r>
              <a:rPr spc="-45" dirty="0"/>
              <a:t>n</a:t>
            </a:r>
            <a:r>
              <a:rPr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6551295" cy="3129768"/>
          </a:xfrm>
          <a:prstGeom prst="rect">
            <a:avLst/>
          </a:prstGeom>
        </p:spPr>
        <p:txBody>
          <a:bodyPr vert="horz" wrap="square" lIns="0" tIns="10478" rIns="0" bIns="0" rtlCol="0">
            <a:spAutoFit/>
          </a:bodyPr>
          <a:lstStyle/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11" dirty="0">
                <a:latin typeface="Calibri"/>
                <a:cs typeface="Calibri"/>
              </a:rPr>
              <a:t>What to protect</a:t>
            </a:r>
            <a:endParaRPr lang="en-US" sz="2800" spc="-11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Software</a:t>
            </a:r>
            <a:r>
              <a:rPr lang="en-US" sz="2800" spc="-19" dirty="0">
                <a:latin typeface="Calibri"/>
                <a:cs typeface="Calibri"/>
              </a:rPr>
              <a:t> </a:t>
            </a:r>
            <a:r>
              <a:rPr lang="en-US" sz="2800" spc="-8" dirty="0">
                <a:latin typeface="Calibri"/>
                <a:cs typeface="Calibri"/>
              </a:rPr>
              <a:t>supply</a:t>
            </a:r>
            <a:r>
              <a:rPr lang="en-US" sz="2800" dirty="0">
                <a:latin typeface="Calibri"/>
                <a:cs typeface="Calibri"/>
              </a:rPr>
              <a:t> </a:t>
            </a:r>
            <a:r>
              <a:rPr lang="en-US" sz="2800" spc="-4" dirty="0">
                <a:latin typeface="Calibri"/>
                <a:cs typeface="Calibri"/>
              </a:rPr>
              <a:t>chain</a:t>
            </a: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lang="en-US" sz="2800" spc="-11" dirty="0">
                <a:latin typeface="Calibri"/>
                <a:cs typeface="Calibri"/>
              </a:rPr>
              <a:t>Weaknesses </a:t>
            </a:r>
            <a:r>
              <a:rPr lang="en-US" sz="2800" spc="-4" dirty="0">
                <a:latin typeface="Calibri"/>
                <a:cs typeface="Calibri"/>
              </a:rPr>
              <a:t>and</a:t>
            </a:r>
            <a:r>
              <a:rPr lang="en-US" sz="2800" spc="-8" dirty="0">
                <a:latin typeface="Calibri"/>
                <a:cs typeface="Calibri"/>
              </a:rPr>
              <a:t> vulnerabilities</a:t>
            </a:r>
            <a:endParaRPr lang="en-US" sz="2800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b="1" spc="-11" dirty="0">
                <a:latin typeface="Calibri"/>
                <a:cs typeface="Calibri"/>
              </a:rPr>
              <a:t> </a:t>
            </a:r>
            <a:r>
              <a:rPr sz="2800" b="1" spc="-469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Authentication </a:t>
            </a:r>
            <a:endParaRPr lang="en-US" sz="2800" spc="-8" dirty="0">
              <a:latin typeface="Calibri"/>
              <a:cs typeface="Calibri"/>
            </a:endParaRPr>
          </a:p>
          <a:p>
            <a:pPr marL="9525" marR="1612106">
              <a:lnSpc>
                <a:spcPct val="119900"/>
              </a:lnSpc>
              <a:spcBef>
                <a:spcPts val="83"/>
              </a:spcBef>
            </a:pP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Authorization</a:t>
            </a:r>
            <a:endParaRPr sz="2800" dirty="0">
              <a:latin typeface="Calibri"/>
              <a:cs typeface="Calibri"/>
            </a:endParaRPr>
          </a:p>
          <a:p>
            <a:pPr marL="9525" marR="998696">
              <a:lnSpc>
                <a:spcPct val="119600"/>
              </a:lnSpc>
              <a:spcBef>
                <a:spcPts val="11"/>
              </a:spcBef>
            </a:pPr>
            <a:r>
              <a:rPr sz="2800" b="1" spc="-4" dirty="0" err="1">
                <a:latin typeface="Calibri"/>
                <a:cs typeface="Calibri"/>
              </a:rPr>
              <a:t>DevSecOps</a:t>
            </a:r>
            <a:endParaRPr sz="2800" b="1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1324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0300" y="533400"/>
            <a:ext cx="4343400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What</a:t>
            </a:r>
            <a:r>
              <a:rPr spc="-90" dirty="0"/>
              <a:t> </a:t>
            </a:r>
            <a:r>
              <a:rPr spc="-8" dirty="0"/>
              <a:t>is</a:t>
            </a:r>
            <a:r>
              <a:rPr spc="-68" dirty="0"/>
              <a:t> </a:t>
            </a:r>
            <a:r>
              <a:rPr spc="-30" dirty="0" err="1"/>
              <a:t>DevSecOps</a:t>
            </a:r>
            <a:r>
              <a:rPr lang="en-US" spc="-30" dirty="0"/>
              <a:t>?</a:t>
            </a:r>
            <a:endParaRPr spc="-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37381"/>
            <a:ext cx="7636669" cy="2087912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DevSecOps=DevOps+Security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Security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always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portion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description</a:t>
            </a:r>
            <a:r>
              <a:rPr sz="2400" spc="4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duties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of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IT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organization.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DevSecOps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serves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emphasize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security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aspects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11" dirty="0">
                <a:latin typeface="Calibri"/>
                <a:cs typeface="Calibri"/>
              </a:rPr>
              <a:t>operations.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762000"/>
            <a:ext cx="5646230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Impact</a:t>
            </a:r>
            <a:r>
              <a:rPr spc="-79" dirty="0"/>
              <a:t> </a:t>
            </a:r>
            <a:r>
              <a:rPr spc="-11" dirty="0"/>
              <a:t>of</a:t>
            </a:r>
            <a:r>
              <a:rPr spc="-71" dirty="0"/>
              <a:t> </a:t>
            </a:r>
            <a:r>
              <a:rPr spc="-30" dirty="0"/>
              <a:t>DevSecOps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930712"/>
            <a:ext cx="8746188" cy="431768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71450" marR="3810" indent="-171450">
              <a:spcBef>
                <a:spcPts val="289"/>
              </a:spcBef>
              <a:buFont typeface="Arial MT"/>
              <a:buChar char="•"/>
              <a:tabLst>
                <a:tab pos="171450" algn="l"/>
              </a:tabLst>
            </a:pP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following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have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" dirty="0">
                <a:latin typeface="Calibri"/>
                <a:cs typeface="Calibri"/>
              </a:rPr>
              <a:t> matured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significantly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past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several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years,</a:t>
            </a:r>
            <a:endParaRPr sz="2400" dirty="0">
              <a:latin typeface="Calibri"/>
              <a:cs typeface="Calibri"/>
            </a:endParaRPr>
          </a:p>
          <a:p>
            <a:pPr marL="171450" marR="33814" lvl="1" indent="-171450">
              <a:spcBef>
                <a:spcPts val="184"/>
              </a:spcBef>
              <a:buFont typeface="Arial MT"/>
              <a:buChar char="•"/>
              <a:tabLst>
                <a:tab pos="171450" algn="l"/>
              </a:tabLst>
            </a:pPr>
            <a:r>
              <a:rPr sz="2400" spc="-4" dirty="0">
                <a:latin typeface="Calibri"/>
                <a:cs typeface="Calibri"/>
              </a:rPr>
              <a:t>Authentication</a:t>
            </a:r>
            <a:r>
              <a:rPr sz="2400" spc="-26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authorization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credential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management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Monitoring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individual</a:t>
            </a:r>
            <a:r>
              <a:rPr sz="2400" spc="-4" dirty="0">
                <a:latin typeface="Calibri"/>
                <a:cs typeface="Calibri"/>
              </a:rPr>
              <a:t> microservices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consolidated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logging.</a:t>
            </a: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Secure communication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between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pods</a:t>
            </a:r>
            <a:r>
              <a:rPr sz="2400" dirty="0">
                <a:latin typeface="Calibri"/>
                <a:cs typeface="Calibri"/>
              </a:rPr>
              <a:t> in </a:t>
            </a:r>
            <a:r>
              <a:rPr sz="2400" spc="-8" dirty="0">
                <a:latin typeface="Calibri"/>
                <a:cs typeface="Calibri"/>
              </a:rPr>
              <a:t>Kubernetes </a:t>
            </a:r>
            <a:r>
              <a:rPr sz="2400" spc="4" dirty="0">
                <a:latin typeface="Calibri"/>
                <a:cs typeface="Calibri"/>
              </a:rPr>
              <a:t>(e.g.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TLS)</a:t>
            </a:r>
            <a:endParaRPr sz="2400" dirty="0">
              <a:latin typeface="Calibri"/>
              <a:cs typeface="Calibri"/>
            </a:endParaRPr>
          </a:p>
          <a:p>
            <a:pPr marL="523875" marR="84296" lvl="1" indent="-171450">
              <a:spcBef>
                <a:spcPts val="41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38" dirty="0">
                <a:latin typeface="Calibri"/>
                <a:cs typeface="Calibri"/>
              </a:rPr>
              <a:t>Tools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examine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bill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materials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containers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compare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39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known vulnerabilities.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3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Securing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deployment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pipeline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Securing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1" dirty="0">
                <a:latin typeface="Calibri"/>
                <a:cs typeface="Calibri"/>
              </a:rPr>
              <a:t> orchestration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platform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Protecting</a:t>
            </a:r>
            <a:r>
              <a:rPr sz="2400" spc="-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Infrastructure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Code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dirty="0">
                <a:latin typeface="Calibri"/>
                <a:cs typeface="Calibri"/>
              </a:rPr>
              <a:t>Building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secure container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registries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3A06-9DEC-8CE8-9A7A-B3EFD3C1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B738-6146-D3B8-5784-9871916A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r>
              <a:rPr lang="en-US" sz="4400" dirty="0"/>
              <a:t>END OF </a:t>
            </a:r>
            <a:r>
              <a:rPr lang="en-US" sz="4400" dirty="0" err="1"/>
              <a:t>OF</a:t>
            </a:r>
            <a:r>
              <a:rPr lang="en-US" sz="4400" dirty="0"/>
              <a:t> CHAP 14</a:t>
            </a:r>
          </a:p>
        </p:txBody>
      </p:sp>
    </p:spTree>
    <p:extLst>
      <p:ext uri="{BB962C8B-B14F-4D97-AF65-F5344CB8AC3E}">
        <p14:creationId xmlns:p14="http://schemas.microsoft.com/office/powerpoint/2010/main" val="236402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446819"/>
            <a:ext cx="5321618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6" dirty="0"/>
              <a:t>Sample</a:t>
            </a:r>
            <a:r>
              <a:rPr spc="-71" dirty="0"/>
              <a:t> </a:t>
            </a:r>
            <a:r>
              <a:rPr spc="-38" dirty="0"/>
              <a:t>data</a:t>
            </a:r>
            <a:r>
              <a:rPr spc="-64" dirty="0"/>
              <a:t> </a:t>
            </a:r>
            <a:r>
              <a:rPr spc="-26" dirty="0"/>
              <a:t>collection</a:t>
            </a:r>
            <a:r>
              <a:rPr spc="-83" dirty="0"/>
              <a:t> </a:t>
            </a:r>
            <a:r>
              <a:rPr spc="-30" dirty="0"/>
              <a:t>practices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202142"/>
            <a:ext cx="7666196" cy="2861841"/>
          </a:xfrm>
          <a:prstGeom prst="rect">
            <a:avLst/>
          </a:prstGeom>
        </p:spPr>
        <p:txBody>
          <a:bodyPr vert="horz" wrap="square" lIns="0" tIns="45244" rIns="0" bIns="0" rtlCol="0">
            <a:spAutoFit/>
          </a:bodyPr>
          <a:lstStyle/>
          <a:p>
            <a:pPr marL="180975" marR="664845" indent="-171450">
              <a:spcBef>
                <a:spcPts val="35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5" dirty="0">
                <a:latin typeface="Calibri"/>
                <a:cs typeface="Calibri"/>
              </a:rPr>
              <a:t>Avoid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collection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critical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(if </a:t>
            </a:r>
            <a:r>
              <a:rPr sz="2400" spc="-8" dirty="0">
                <a:latin typeface="Calibri"/>
                <a:cs typeface="Calibri"/>
              </a:rPr>
              <a:t>possible)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1" dirty="0">
                <a:latin typeface="Calibri"/>
                <a:cs typeface="Calibri"/>
              </a:rPr>
              <a:t>minimize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amount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critical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acquired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retained.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6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Encrypt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critical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when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rest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motion</a:t>
            </a:r>
            <a:endParaRPr sz="2400" dirty="0">
              <a:latin typeface="Calibri"/>
              <a:cs typeface="Calibri"/>
            </a:endParaRPr>
          </a:p>
          <a:p>
            <a:pPr marL="180975" marR="3810" indent="-171450"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models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schemas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separate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critical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information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 </a:t>
            </a:r>
            <a:r>
              <a:rPr sz="2400" spc="-46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other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58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not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expose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critical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 logs</a:t>
            </a:r>
            <a:r>
              <a:rPr sz="2100" spc="-4" dirty="0">
                <a:latin typeface="Calibri"/>
                <a:cs typeface="Calibri"/>
              </a:rPr>
              <a:t>.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381000"/>
            <a:ext cx="4363403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8" dirty="0"/>
              <a:t>Resources</a:t>
            </a:r>
            <a:r>
              <a:rPr spc="-83" dirty="0"/>
              <a:t> </a:t>
            </a:r>
            <a:r>
              <a:rPr spc="-26" dirty="0"/>
              <a:t>to</a:t>
            </a:r>
            <a:r>
              <a:rPr spc="-64" dirty="0"/>
              <a:t> </a:t>
            </a:r>
            <a:r>
              <a:rPr spc="-11" dirty="0"/>
              <a:t>be</a:t>
            </a:r>
            <a:r>
              <a:rPr spc="-75" dirty="0"/>
              <a:t> </a:t>
            </a:r>
            <a:r>
              <a:rPr spc="-38" dirty="0"/>
              <a:t>protected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789072"/>
            <a:ext cx="6739890" cy="4712668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Critical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resources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attacked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spc="-8" dirty="0">
                <a:latin typeface="Calibri"/>
                <a:cs typeface="Calibri"/>
              </a:rPr>
              <a:t>two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reasons: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inhibit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availability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8" dirty="0">
                <a:latin typeface="Calibri"/>
                <a:cs typeface="Calibri"/>
              </a:rPr>
              <a:t>data(the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4" dirty="0">
                <a:latin typeface="Calibri"/>
                <a:cs typeface="Calibri"/>
              </a:rPr>
              <a:t>CIA)</a:t>
            </a:r>
            <a:endParaRPr sz="2400" dirty="0">
              <a:latin typeface="Calibri"/>
              <a:cs typeface="Calibri"/>
            </a:endParaRPr>
          </a:p>
          <a:p>
            <a:pPr marL="575310" lvl="1" indent="-223361">
              <a:spcBef>
                <a:spcPts val="164"/>
              </a:spcBef>
              <a:buFont typeface="Arial MT"/>
              <a:buChar char="•"/>
              <a:tabLst>
                <a:tab pos="575310" algn="l"/>
                <a:tab pos="575786" algn="l"/>
              </a:tabLst>
            </a:pP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15" dirty="0">
                <a:latin typeface="Calibri"/>
                <a:cs typeface="Calibri"/>
              </a:rPr>
              <a:t> 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gaining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critical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4" dirty="0">
                <a:latin typeface="Calibri"/>
                <a:cs typeface="Calibri"/>
              </a:rPr>
              <a:t>CIA).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Resources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protected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1" dirty="0">
                <a:latin typeface="Calibri"/>
                <a:cs typeface="Calibri"/>
              </a:rPr>
              <a:t>CPU.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19" dirty="0">
                <a:latin typeface="Calibri"/>
                <a:cs typeface="Calibri"/>
              </a:rPr>
              <a:t>Memory.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1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Disk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space.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5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Network</a:t>
            </a:r>
            <a:r>
              <a:rPr sz="2400" spc="-3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access.</a:t>
            </a:r>
          </a:p>
          <a:p>
            <a:pPr marL="523875" lvl="1" indent="-171926">
              <a:spcBef>
                <a:spcPts val="153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APIs.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200" y="457200"/>
            <a:ext cx="5726906" cy="1364316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34" dirty="0"/>
              <a:t>Practices</a:t>
            </a:r>
            <a:r>
              <a:rPr spc="-75" dirty="0"/>
              <a:t> </a:t>
            </a:r>
            <a:r>
              <a:rPr spc="-38" dirty="0"/>
              <a:t>for</a:t>
            </a:r>
            <a:r>
              <a:rPr spc="-75" dirty="0"/>
              <a:t> </a:t>
            </a:r>
            <a:r>
              <a:rPr spc="-23" dirty="0"/>
              <a:t>securing</a:t>
            </a:r>
            <a:r>
              <a:rPr spc="-79" dirty="0"/>
              <a:t> </a:t>
            </a:r>
            <a:r>
              <a:rPr spc="-30" dirty="0"/>
              <a:t>web</a:t>
            </a:r>
            <a:r>
              <a:rPr spc="-75" dirty="0"/>
              <a:t> </a:t>
            </a:r>
            <a:r>
              <a:rPr spc="-49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008495" cy="2177680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180975" indent="-171450">
              <a:spcBef>
                <a:spcPts val="581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11" dirty="0">
                <a:latin typeface="Calibri"/>
                <a:cs typeface="Calibri"/>
              </a:rPr>
              <a:t>Sanitize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inputs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</a:t>
            </a:r>
            <a:r>
              <a:rPr sz="2400" spc="-4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client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server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side.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Calibri"/>
                <a:cs typeface="Calibri"/>
              </a:rPr>
              <a:t>Encode request/response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5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Use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only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current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encryption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hashing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algorithms.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49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allow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HTTP/HTTPS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requests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to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list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23" dirty="0">
                <a:latin typeface="Calibri"/>
                <a:cs typeface="Calibri"/>
              </a:rPr>
              <a:t>directory.</a:t>
            </a:r>
            <a:endParaRPr sz="2400" dirty="0">
              <a:latin typeface="Calibri"/>
              <a:cs typeface="Calibri"/>
            </a:endParaRPr>
          </a:p>
          <a:p>
            <a:pPr marL="180975" indent="-171450">
              <a:spcBef>
                <a:spcPts val="50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Do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not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store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sensitive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inside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cookies.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838200"/>
            <a:ext cx="4242626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Security</a:t>
            </a:r>
            <a:r>
              <a:rPr spc="-98" dirty="0"/>
              <a:t> </a:t>
            </a:r>
            <a:r>
              <a:rPr spc="-41" dirty="0"/>
              <a:t>reviews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5" y="2174674"/>
            <a:ext cx="6563201" cy="2329965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indent="-171450"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Calibri"/>
                <a:cs typeface="Calibri"/>
              </a:rPr>
              <a:t>Services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reviewed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security.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8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8" dirty="0">
                <a:latin typeface="Calibri"/>
                <a:cs typeface="Calibri"/>
              </a:rPr>
              <a:t>Requirements.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11" dirty="0">
                <a:latin typeface="Calibri"/>
                <a:cs typeface="Calibri"/>
              </a:rPr>
              <a:t> Are</a:t>
            </a:r>
            <a:r>
              <a:rPr sz="2400" spc="8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potential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adversaries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identified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explicitly?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64"/>
              </a:spcBef>
              <a:buFont typeface="Arial MT"/>
              <a:buChar char="•"/>
              <a:tabLst>
                <a:tab pos="524351" algn="l"/>
              </a:tabLst>
            </a:pPr>
            <a:r>
              <a:rPr sz="2400" spc="-4" dirty="0">
                <a:latin typeface="Calibri"/>
                <a:cs typeface="Calibri"/>
              </a:rPr>
              <a:t>Design,.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attack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surface?</a:t>
            </a:r>
            <a:endParaRPr sz="2400" dirty="0">
              <a:latin typeface="Calibri"/>
              <a:cs typeface="Calibri"/>
            </a:endParaRPr>
          </a:p>
          <a:p>
            <a:pPr marL="523875" lvl="1" indent="-171926">
              <a:spcBef>
                <a:spcPts val="150"/>
              </a:spcBef>
              <a:buFont typeface="Arial MT"/>
              <a:buChar char="•"/>
              <a:tabLst>
                <a:tab pos="524351" algn="l"/>
                <a:tab pos="1937861" algn="l"/>
              </a:tabLst>
            </a:pPr>
            <a:r>
              <a:rPr sz="2400" spc="-8" dirty="0">
                <a:latin typeface="Calibri"/>
                <a:cs typeface="Calibri"/>
              </a:rPr>
              <a:t>Development.	</a:t>
            </a:r>
            <a:r>
              <a:rPr sz="2400" dirty="0">
                <a:latin typeface="Calibri"/>
                <a:cs typeface="Calibri"/>
              </a:rPr>
              <a:t>E.g.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Have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secure</a:t>
            </a:r>
            <a:r>
              <a:rPr sz="2400" spc="-4" dirty="0">
                <a:latin typeface="Calibri"/>
                <a:cs typeface="Calibri"/>
              </a:rPr>
              <a:t> coding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techniques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been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used?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914400"/>
            <a:ext cx="5376101" cy="687207"/>
          </a:xfrm>
          <a:prstGeom prst="rect">
            <a:avLst/>
          </a:prstGeom>
        </p:spPr>
        <p:txBody>
          <a:bodyPr vert="horz" wrap="square" lIns="0" tIns="10001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>
              <a:spcBef>
                <a:spcPts val="79"/>
              </a:spcBef>
            </a:pPr>
            <a:r>
              <a:rPr spc="-23" dirty="0"/>
              <a:t>Discussion</a:t>
            </a:r>
            <a:r>
              <a:rPr spc="-116" dirty="0"/>
              <a:t> </a:t>
            </a:r>
            <a:r>
              <a:rPr spc="-30" dirty="0"/>
              <a:t>questions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68557" y="6464985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7704" y="2137381"/>
            <a:ext cx="7389496" cy="877324"/>
          </a:xfrm>
          <a:prstGeom prst="rect">
            <a:avLst/>
          </a:prstGeom>
        </p:spPr>
        <p:txBody>
          <a:bodyPr vert="horz" wrap="square" lIns="0" tIns="73819" rIns="0" bIns="0" rtlCol="0">
            <a:spAutoFit/>
          </a:bodyPr>
          <a:lstStyle/>
          <a:p>
            <a:pPr marL="395764" indent="-386715">
              <a:spcBef>
                <a:spcPts val="581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8" dirty="0">
                <a:latin typeface="Calibri"/>
                <a:cs typeface="Calibri"/>
              </a:rPr>
              <a:t>What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 PCI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requirements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respect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data?</a:t>
            </a:r>
            <a:endParaRPr sz="2400" dirty="0">
              <a:latin typeface="Calibri"/>
              <a:cs typeface="Calibri"/>
            </a:endParaRPr>
          </a:p>
          <a:p>
            <a:pPr marL="395764" indent="-386715">
              <a:spcBef>
                <a:spcPts val="506"/>
              </a:spcBef>
              <a:buAutoNum type="arabicPeriod"/>
              <a:tabLst>
                <a:tab pos="395764" algn="l"/>
                <a:tab pos="396240" algn="l"/>
              </a:tabLst>
            </a:pPr>
            <a:r>
              <a:rPr sz="2400" spc="-19" dirty="0">
                <a:latin typeface="Calibri"/>
                <a:cs typeface="Calibri"/>
              </a:rPr>
              <a:t>Why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should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APIs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protected?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6145</TotalTime>
  <Words>2895</Words>
  <Application>Microsoft Office PowerPoint</Application>
  <PresentationFormat>On-screen Show (4:3)</PresentationFormat>
  <Paragraphs>298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Arial MT</vt:lpstr>
      <vt:lpstr>Calibri</vt:lpstr>
      <vt:lpstr>Times</vt:lpstr>
      <vt:lpstr>Verdana</vt:lpstr>
      <vt:lpstr>Blank Presentation</vt:lpstr>
      <vt:lpstr>Deployment and Operations for Software Engineers 2nd  Ed</vt:lpstr>
      <vt:lpstr>Outline</vt:lpstr>
      <vt:lpstr>Items to protect</vt:lpstr>
      <vt:lpstr>Data to be protected</vt:lpstr>
      <vt:lpstr>Sample data collection practices</vt:lpstr>
      <vt:lpstr>Resources to be protected</vt:lpstr>
      <vt:lpstr>Practices for securing web systems</vt:lpstr>
      <vt:lpstr>Security reviews</vt:lpstr>
      <vt:lpstr>Discussion questions</vt:lpstr>
      <vt:lpstr>Outline</vt:lpstr>
      <vt:lpstr>What is a supply chain?</vt:lpstr>
      <vt:lpstr>Choosing open source software</vt:lpstr>
      <vt:lpstr>Choosing open source software</vt:lpstr>
      <vt:lpstr>Principles for securing the supply chain</vt:lpstr>
      <vt:lpstr>Principles for securing the supply chain</vt:lpstr>
      <vt:lpstr>Securing Kubernetes</vt:lpstr>
      <vt:lpstr>Securing Kubernetes</vt:lpstr>
      <vt:lpstr>Discussion questions</vt:lpstr>
      <vt:lpstr>Outline </vt:lpstr>
      <vt:lpstr>Weaknesses and vulnerabilities</vt:lpstr>
      <vt:lpstr>Vulnerability Discovery</vt:lpstr>
      <vt:lpstr>Vulnerability Discovery</vt:lpstr>
      <vt:lpstr>Vulnerability Patching</vt:lpstr>
      <vt:lpstr>Problems with patch process</vt:lpstr>
      <vt:lpstr>Deciding whether to apply a patch</vt:lpstr>
      <vt:lpstr>Discussion questions</vt:lpstr>
      <vt:lpstr>Outline </vt:lpstr>
      <vt:lpstr>Authentication</vt:lpstr>
      <vt:lpstr>LDAP</vt:lpstr>
      <vt:lpstr>Joining or leaving an organization</vt:lpstr>
      <vt:lpstr>Single sign on</vt:lpstr>
      <vt:lpstr>Discussion questions</vt:lpstr>
      <vt:lpstr>Outline </vt:lpstr>
      <vt:lpstr>Authorization</vt:lpstr>
      <vt:lpstr>Authorization principles</vt:lpstr>
      <vt:lpstr>Role Based Access Control</vt:lpstr>
      <vt:lpstr>Problems with RBAC</vt:lpstr>
      <vt:lpstr>Authorization solution</vt:lpstr>
      <vt:lpstr>OAuth description</vt:lpstr>
      <vt:lpstr>OAuth description</vt:lpstr>
      <vt:lpstr>OAuth flow</vt:lpstr>
      <vt:lpstr>Credential management</vt:lpstr>
      <vt:lpstr>Vault functions</vt:lpstr>
      <vt:lpstr>Putting together SSO, Oauth; Vault</vt:lpstr>
      <vt:lpstr>Discussion questions</vt:lpstr>
      <vt:lpstr>Outline</vt:lpstr>
      <vt:lpstr>What is DevSecOps?</vt:lpstr>
      <vt:lpstr>Impact of DevSecOps</vt:lpstr>
      <vt:lpstr>PowerPoint Presentation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Len Bass</cp:lastModifiedBy>
  <cp:revision>462</cp:revision>
  <dcterms:created xsi:type="dcterms:W3CDTF">2004-11-16T18:39:34Z</dcterms:created>
  <dcterms:modified xsi:type="dcterms:W3CDTF">2023-08-02T19:41:53Z</dcterms:modified>
</cp:coreProperties>
</file>