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9" r:id="rId3"/>
    <p:sldId id="260" r:id="rId4"/>
    <p:sldId id="261" r:id="rId5"/>
    <p:sldId id="262" r:id="rId6"/>
    <p:sldId id="295" r:id="rId7"/>
    <p:sldId id="264" r:id="rId8"/>
    <p:sldId id="265" r:id="rId9"/>
    <p:sldId id="266" r:id="rId10"/>
    <p:sldId id="267" r:id="rId11"/>
    <p:sldId id="294" r:id="rId12"/>
    <p:sldId id="269" r:id="rId13"/>
    <p:sldId id="270" r:id="rId14"/>
    <p:sldId id="271" r:id="rId15"/>
    <p:sldId id="272" r:id="rId16"/>
    <p:sldId id="273" r:id="rId17"/>
    <p:sldId id="274" r:id="rId18"/>
    <p:sldId id="296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97" r:id="rId28"/>
    <p:sldId id="285" r:id="rId29"/>
    <p:sldId id="321" r:id="rId30"/>
    <p:sldId id="286" r:id="rId31"/>
    <p:sldId id="287" r:id="rId32"/>
    <p:sldId id="298" r:id="rId33"/>
    <p:sldId id="289" r:id="rId34"/>
    <p:sldId id="290" r:id="rId35"/>
    <p:sldId id="299" r:id="rId36"/>
    <p:sldId id="291" r:id="rId37"/>
    <p:sldId id="322" r:id="rId38"/>
    <p:sldId id="292" r:id="rId39"/>
    <p:sldId id="293" r:id="rId40"/>
    <p:sldId id="320" r:id="rId4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2C1"/>
    <a:srgbClr val="96F371"/>
    <a:srgbClr val="6AB5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>
      <p:cViewPr varScale="1">
        <p:scale>
          <a:sx n="54" d="100"/>
          <a:sy n="54" d="100"/>
        </p:scale>
        <p:origin x="9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72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B1B19-18A7-46BE-88D9-2164BF8B47A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91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ordmark3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8288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685800" y="6019800"/>
            <a:ext cx="77724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1F1D8-9B7A-8953-96F9-72259BB49248}"/>
              </a:ext>
            </a:extLst>
          </p:cNvPr>
          <p:cNvSpPr txBox="1"/>
          <p:nvPr userDrawn="1"/>
        </p:nvSpPr>
        <p:spPr>
          <a:xfrm>
            <a:off x="685800" y="61692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r>
              <a:rPr lang="en-US" sz="1400" dirty="0"/>
              <a:t>©Len Bass and John Klein 2022</a:t>
            </a:r>
          </a:p>
        </p:txBody>
      </p:sp>
      <p:pic>
        <p:nvPicPr>
          <p:cNvPr id="5" name="Picture 7" descr="wordmark3r">
            <a:extLst>
              <a:ext uri="{FF2B5EF4-FFF2-40B4-BE49-F238E27FC236}">
                <a16:creationId xmlns:a16="http://schemas.microsoft.com/office/drawing/2014/main" id="{DEAAF924-CEB2-9182-B3D1-ECBEABEDCC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8" descr="isr_logo_308_r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91400" y="6096000"/>
            <a:ext cx="16002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1" descr="CMU_logo_horiz_187 red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6850" y="153988"/>
            <a:ext cx="37369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6324600"/>
            <a:ext cx="198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</a:t>
            </a:r>
            <a:r>
              <a:rPr lang="en-US" sz="1000" baseline="0" dirty="0"/>
              <a:t> Len Bass 2018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4D23-7EF4-440A-9DC7-CE6E64135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810000"/>
            <a:ext cx="8382000" cy="838200"/>
          </a:xfrm>
        </p:spPr>
        <p:txBody>
          <a:bodyPr/>
          <a:lstStyle/>
          <a:p>
            <a:r>
              <a:rPr lang="en-US" dirty="0"/>
              <a:t>Deployment and Operations for Software Engineers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352F8-B6F5-482B-856C-30CD51C70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62600"/>
            <a:ext cx="6400800" cy="533400"/>
          </a:xfrm>
        </p:spPr>
        <p:txBody>
          <a:bodyPr/>
          <a:lstStyle/>
          <a:p>
            <a:r>
              <a:rPr lang="en-US" dirty="0"/>
              <a:t>Chapter 15 – Disaster Recovery</a:t>
            </a:r>
          </a:p>
        </p:txBody>
      </p:sp>
    </p:spTree>
    <p:extLst>
      <p:ext uri="{BB962C8B-B14F-4D97-AF65-F5344CB8AC3E}">
        <p14:creationId xmlns:p14="http://schemas.microsoft.com/office/powerpoint/2010/main" val="402466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914400"/>
            <a:ext cx="5468684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4" dirty="0">
                <a:latin typeface="Calibri"/>
                <a:cs typeface="Calibri"/>
              </a:rPr>
              <a:t>Discussion</a:t>
            </a:r>
            <a:r>
              <a:rPr spc="-53" dirty="0">
                <a:latin typeface="Calibri"/>
                <a:cs typeface="Calibri"/>
              </a:rPr>
              <a:t> </a:t>
            </a:r>
            <a:r>
              <a:rPr spc="-8" dirty="0">
                <a:latin typeface="Calibri"/>
                <a:cs typeface="Calibri"/>
              </a:rPr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6856095" cy="877324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395764" indent="-386715">
              <a:spcBef>
                <a:spcPts val="581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Identify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two</a:t>
            </a:r>
            <a:r>
              <a:rPr sz="2400" spc="-4" dirty="0">
                <a:latin typeface="Calibri"/>
                <a:cs typeface="Calibri"/>
              </a:rPr>
              <a:t> Tier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organization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506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Identify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two</a:t>
            </a:r>
            <a:r>
              <a:rPr sz="2400" dirty="0">
                <a:latin typeface="Calibri"/>
                <a:cs typeface="Calibri"/>
              </a:rPr>
              <a:t> Tier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4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organization</a:t>
            </a:r>
            <a:r>
              <a:rPr sz="2100" spc="-15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9144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859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5829300" cy="3056254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9525">
              <a:spcBef>
                <a:spcPts val="581"/>
              </a:spcBef>
            </a:pPr>
            <a:r>
              <a:rPr sz="2800" spc="-11" dirty="0">
                <a:latin typeface="Calibri"/>
                <a:cs typeface="Calibri"/>
              </a:rPr>
              <a:t>Disaster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recovery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plan</a:t>
            </a:r>
            <a:endParaRPr sz="2800" dirty="0">
              <a:latin typeface="Calibri"/>
              <a:cs typeface="Calibri"/>
            </a:endParaRPr>
          </a:p>
          <a:p>
            <a:pPr marL="9525" marR="3810">
              <a:lnSpc>
                <a:spcPct val="119700"/>
              </a:lnSpc>
              <a:spcBef>
                <a:spcPts val="11"/>
              </a:spcBef>
            </a:pPr>
            <a:r>
              <a:rPr sz="2800" spc="-30" dirty="0">
                <a:latin typeface="Calibri"/>
                <a:cs typeface="Calibri"/>
              </a:rPr>
              <a:t>RTO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RPO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Tiers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9" dirty="0">
                <a:latin typeface="Calibri"/>
                <a:cs typeface="Calibri"/>
              </a:rPr>
              <a:t>systems </a:t>
            </a:r>
            <a:r>
              <a:rPr sz="2800" spc="-15" dirty="0">
                <a:latin typeface="Calibri"/>
                <a:cs typeface="Calibri"/>
              </a:rPr>
              <a:t> </a:t>
            </a:r>
            <a:endParaRPr lang="en-US" sz="2800" spc="-15" dirty="0">
              <a:latin typeface="Calibri"/>
              <a:cs typeface="Calibri"/>
            </a:endParaRPr>
          </a:p>
          <a:p>
            <a:pPr marL="9525" marR="3810">
              <a:lnSpc>
                <a:spcPct val="119700"/>
              </a:lnSpc>
              <a:spcBef>
                <a:spcPts val="11"/>
              </a:spcBef>
            </a:pPr>
            <a:r>
              <a:rPr sz="2800" b="1" spc="-4" dirty="0">
                <a:latin typeface="Calibri"/>
                <a:cs typeface="Calibri"/>
              </a:rPr>
              <a:t>Primary</a:t>
            </a:r>
            <a:r>
              <a:rPr sz="2800" b="1" spc="11" dirty="0">
                <a:latin typeface="Calibri"/>
                <a:cs typeface="Calibri"/>
              </a:rPr>
              <a:t> </a:t>
            </a:r>
            <a:r>
              <a:rPr sz="2800" b="1" spc="-4" dirty="0">
                <a:latin typeface="Calibri"/>
                <a:cs typeface="Calibri"/>
              </a:rPr>
              <a:t>and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8" dirty="0">
                <a:latin typeface="Calibri"/>
                <a:cs typeface="Calibri"/>
              </a:rPr>
              <a:t>secondary</a:t>
            </a:r>
            <a:r>
              <a:rPr sz="2800" b="1" spc="19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data</a:t>
            </a:r>
            <a:r>
              <a:rPr sz="2800" b="1" spc="-8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centers </a:t>
            </a:r>
            <a:r>
              <a:rPr sz="2800" b="1" spc="-465" dirty="0">
                <a:latin typeface="Calibri"/>
                <a:cs typeface="Calibri"/>
              </a:rPr>
              <a:t> </a:t>
            </a:r>
            <a:endParaRPr lang="en-US" sz="2800" b="1" spc="-465" dirty="0">
              <a:latin typeface="Calibri"/>
              <a:cs typeface="Calibri"/>
            </a:endParaRPr>
          </a:p>
          <a:p>
            <a:pPr marL="9525" marR="3810">
              <a:lnSpc>
                <a:spcPct val="119700"/>
              </a:lnSpc>
              <a:spcBef>
                <a:spcPts val="11"/>
              </a:spcBef>
            </a:pPr>
            <a:r>
              <a:rPr sz="2800" spc="-15" dirty="0">
                <a:latin typeface="Calibri"/>
                <a:cs typeface="Calibri"/>
              </a:rPr>
              <a:t>Data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Management</a:t>
            </a:r>
            <a:endParaRPr sz="2800" dirty="0">
              <a:latin typeface="Calibri"/>
              <a:cs typeface="Calibri"/>
            </a:endParaRPr>
          </a:p>
          <a:p>
            <a:pPr marL="9525" marR="1419225">
              <a:lnSpc>
                <a:spcPct val="119600"/>
              </a:lnSpc>
              <a:spcBef>
                <a:spcPts val="11"/>
              </a:spcBef>
            </a:pPr>
            <a:r>
              <a:rPr sz="2800" spc="-11" dirty="0">
                <a:latin typeface="Calibri"/>
                <a:cs typeface="Calibri"/>
              </a:rPr>
              <a:t>Software</a:t>
            </a:r>
            <a:r>
              <a:rPr sz="2800" spc="-4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management </a:t>
            </a:r>
            <a:r>
              <a:rPr sz="2800" spc="-461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Failover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9648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914400"/>
            <a:ext cx="332593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8" dirty="0"/>
              <a:t>Data</a:t>
            </a:r>
            <a:r>
              <a:rPr spc="-105" dirty="0"/>
              <a:t> </a:t>
            </a:r>
            <a:r>
              <a:rPr spc="-41" dirty="0"/>
              <a:t>centers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922896" cy="2852223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1" dirty="0">
                <a:latin typeface="Calibri"/>
                <a:cs typeface="Calibri"/>
              </a:rPr>
              <a:t>Your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execute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hardware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inside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center.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center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physical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location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76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roughly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100,000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computers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backup</a:t>
            </a:r>
            <a:r>
              <a:rPr sz="2400" spc="-11" dirty="0">
                <a:latin typeface="Calibri"/>
                <a:cs typeface="Calibri"/>
              </a:rPr>
              <a:t> power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source</a:t>
            </a:r>
            <a:r>
              <a:rPr sz="2400" spc="-11" dirty="0">
                <a:latin typeface="Calibri"/>
                <a:cs typeface="Calibri"/>
              </a:rPr>
              <a:t> (for </a:t>
            </a:r>
            <a:r>
              <a:rPr sz="2400" spc="-4" dirty="0">
                <a:latin typeface="Calibri"/>
                <a:cs typeface="Calibri"/>
              </a:rPr>
              <a:t>some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period),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physical </a:t>
            </a:r>
            <a:r>
              <a:rPr sz="2400" spc="-4" dirty="0">
                <a:latin typeface="Calibri"/>
                <a:cs typeface="Calibri"/>
              </a:rPr>
              <a:t>security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controls,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fire-suppression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system,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air-conditioning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5912" y="457200"/>
            <a:ext cx="5212175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Secondary</a:t>
            </a:r>
            <a:r>
              <a:rPr spc="-113" dirty="0"/>
              <a:t> </a:t>
            </a:r>
            <a:r>
              <a:rPr spc="-38" dirty="0"/>
              <a:t>data</a:t>
            </a:r>
            <a:r>
              <a:rPr spc="-83" dirty="0"/>
              <a:t> </a:t>
            </a:r>
            <a:r>
              <a:rPr spc="-30" dirty="0"/>
              <a:t>center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1981200"/>
            <a:ext cx="7754779" cy="394611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450">
              <a:spcBef>
                <a:spcPts val="7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If a </a:t>
            </a:r>
            <a:r>
              <a:rPr sz="2400" spc="-11" dirty="0">
                <a:latin typeface="Calibri"/>
                <a:cs typeface="Calibri"/>
              </a:rPr>
              <a:t>disaster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occurs,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organization’s</a:t>
            </a:r>
            <a:r>
              <a:rPr sz="2400" spc="-4" dirty="0">
                <a:latin typeface="Calibri"/>
                <a:cs typeface="Calibri"/>
              </a:rPr>
              <a:t> only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way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restore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operation</a:t>
            </a:r>
            <a:r>
              <a:rPr lang="en-US"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software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run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secondary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center,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88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This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secondary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center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should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geographically </a:t>
            </a:r>
            <a:r>
              <a:rPr sz="2400" spc="-11" dirty="0">
                <a:latin typeface="Calibri"/>
                <a:cs typeface="Calibri"/>
              </a:rPr>
              <a:t>located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far 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enough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away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primary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center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both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centers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affected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single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disaster.</a:t>
            </a:r>
            <a:endParaRPr sz="2400" dirty="0">
              <a:latin typeface="Calibri"/>
              <a:cs typeface="Calibri"/>
            </a:endParaRPr>
          </a:p>
          <a:p>
            <a:pPr marL="180975" marR="185738" indent="-171450">
              <a:spcBef>
                <a:spcPts val="743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94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restore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system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service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(failover)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secondary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center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need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1" dirty="0">
                <a:latin typeface="Calibri"/>
                <a:cs typeface="Calibri"/>
              </a:rPr>
              <a:t>software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9" dirty="0">
                <a:latin typeface="Calibri"/>
                <a:cs typeface="Calibri"/>
              </a:rPr>
              <a:t>system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comprises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valid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data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81000"/>
            <a:ext cx="4286726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Disaster</a:t>
            </a:r>
            <a:r>
              <a:rPr spc="-75" dirty="0"/>
              <a:t> </a:t>
            </a:r>
            <a:r>
              <a:rPr spc="-38" dirty="0"/>
              <a:t>recovery</a:t>
            </a:r>
            <a:r>
              <a:rPr spc="-90" dirty="0"/>
              <a:t> </a:t>
            </a:r>
            <a:r>
              <a:rPr spc="-41" dirty="0"/>
              <a:t>strategy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74674"/>
            <a:ext cx="7407593" cy="3591848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disaster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recovery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strategy</a:t>
            </a:r>
            <a:r>
              <a:rPr sz="2400" spc="-4" dirty="0">
                <a:latin typeface="Calibri"/>
                <a:cs typeface="Calibri"/>
              </a:rPr>
              <a:t> has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three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parts: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identify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secondary </a:t>
            </a:r>
            <a:r>
              <a:rPr sz="2400" spc="-8" dirty="0">
                <a:latin typeface="Calibri"/>
                <a:cs typeface="Calibri"/>
              </a:rPr>
              <a:t>computing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facility,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provide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needed</a:t>
            </a:r>
            <a:r>
              <a:rPr sz="2400" spc="-11" dirty="0">
                <a:latin typeface="Calibri"/>
                <a:cs typeface="Calibri"/>
              </a:rPr>
              <a:t> software</a:t>
            </a:r>
            <a:endParaRPr sz="2400" dirty="0">
              <a:latin typeface="Calibri"/>
              <a:cs typeface="Calibri"/>
            </a:endParaRPr>
          </a:p>
          <a:p>
            <a:pPr marL="575310" lvl="1" indent="-223361">
              <a:spcBef>
                <a:spcPts val="150"/>
              </a:spcBef>
              <a:buFont typeface="Arial MT"/>
              <a:buChar char="•"/>
              <a:tabLst>
                <a:tab pos="575310" algn="l"/>
                <a:tab pos="575786" algn="l"/>
              </a:tabLst>
            </a:pPr>
            <a:r>
              <a:rPr sz="2400" spc="-8" dirty="0">
                <a:latin typeface="Calibri"/>
                <a:cs typeface="Calibri"/>
              </a:rPr>
              <a:t>provide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data.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88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Each</a:t>
            </a:r>
            <a:r>
              <a:rPr sz="2400" spc="-8" dirty="0">
                <a:latin typeface="Calibri"/>
                <a:cs typeface="Calibri"/>
              </a:rPr>
              <a:t> part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changes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at</a:t>
            </a:r>
            <a:r>
              <a:rPr sz="2400" spc="-4" dirty="0">
                <a:latin typeface="Calibri"/>
                <a:cs typeface="Calibri"/>
              </a:rPr>
              <a:t> 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different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rate.</a:t>
            </a:r>
            <a:endParaRPr sz="2400" dirty="0">
              <a:latin typeface="Calibri"/>
              <a:cs typeface="Calibri"/>
            </a:endParaRPr>
          </a:p>
          <a:p>
            <a:pPr marL="523875" marR="3810" lvl="1" indent="-171450">
              <a:spcBef>
                <a:spcPts val="42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The selection 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4" dirty="0">
                <a:latin typeface="Calibri"/>
                <a:cs typeface="Calibri"/>
              </a:rPr>
              <a:t>secondary </a:t>
            </a:r>
            <a:r>
              <a:rPr sz="2400" spc="-8" dirty="0">
                <a:latin typeface="Calibri"/>
                <a:cs typeface="Calibri"/>
              </a:rPr>
              <a:t>computing facility </a:t>
            </a:r>
            <a:r>
              <a:rPr sz="2400" spc="-4" dirty="0">
                <a:latin typeface="Calibri"/>
                <a:cs typeface="Calibri"/>
              </a:rPr>
              <a:t>might be </a:t>
            </a:r>
            <a:r>
              <a:rPr sz="2400" spc="-8" dirty="0">
                <a:latin typeface="Calibri"/>
                <a:cs typeface="Calibri"/>
              </a:rPr>
              <a:t>reviewed </a:t>
            </a:r>
            <a:r>
              <a:rPr sz="2400" spc="-4" dirty="0">
                <a:latin typeface="Calibri"/>
                <a:cs typeface="Calibri"/>
              </a:rPr>
              <a:t>once or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twice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41" dirty="0">
                <a:latin typeface="Calibri"/>
                <a:cs typeface="Calibri"/>
              </a:rPr>
              <a:t>year.</a:t>
            </a:r>
            <a:endParaRPr sz="2400" dirty="0">
              <a:latin typeface="Calibri"/>
              <a:cs typeface="Calibri"/>
            </a:endParaRPr>
          </a:p>
          <a:p>
            <a:pPr marL="575310" lvl="1" indent="-223361">
              <a:spcBef>
                <a:spcPts val="135"/>
              </a:spcBef>
              <a:buFont typeface="Arial MT"/>
              <a:buChar char="•"/>
              <a:tabLst>
                <a:tab pos="575310" algn="l"/>
                <a:tab pos="575786" algn="l"/>
              </a:tabLst>
            </a:pPr>
            <a:r>
              <a:rPr sz="2400" spc="-38" dirty="0">
                <a:latin typeface="Calibri"/>
                <a:cs typeface="Calibri"/>
              </a:rPr>
              <a:t>Your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software</a:t>
            </a:r>
            <a:r>
              <a:rPr sz="2400" spc="-8" dirty="0">
                <a:latin typeface="Calibri"/>
                <a:cs typeface="Calibri"/>
              </a:rPr>
              <a:t> could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change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many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every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1" dirty="0">
                <a:latin typeface="Calibri"/>
                <a:cs typeface="Calibri"/>
              </a:rPr>
              <a:t>day.</a:t>
            </a:r>
            <a:endParaRPr sz="2400" dirty="0">
              <a:latin typeface="Calibri"/>
              <a:cs typeface="Calibri"/>
            </a:endParaRPr>
          </a:p>
          <a:p>
            <a:pPr marL="575310" lvl="1" indent="-223361">
              <a:spcBef>
                <a:spcPts val="161"/>
              </a:spcBef>
              <a:buFont typeface="Arial MT"/>
              <a:buChar char="•"/>
              <a:tabLst>
                <a:tab pos="575310" algn="l"/>
                <a:tab pos="575786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data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your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change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nearly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constantly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282738"/>
            <a:ext cx="5243036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53" dirty="0"/>
              <a:t>Warm</a:t>
            </a:r>
            <a:r>
              <a:rPr spc="-105" dirty="0"/>
              <a:t> </a:t>
            </a:r>
            <a:r>
              <a:rPr spc="-19" dirty="0"/>
              <a:t>and</a:t>
            </a:r>
            <a:r>
              <a:rPr spc="-79" dirty="0"/>
              <a:t> </a:t>
            </a:r>
            <a:r>
              <a:rPr spc="-15" dirty="0"/>
              <a:t>hot</a:t>
            </a:r>
            <a:r>
              <a:rPr spc="-71" dirty="0"/>
              <a:t> </a:t>
            </a:r>
            <a:r>
              <a:rPr spc="-26" dirty="0"/>
              <a:t>second</a:t>
            </a:r>
            <a:r>
              <a:rPr spc="-86" dirty="0"/>
              <a:t> </a:t>
            </a:r>
            <a:r>
              <a:rPr spc="-30" dirty="0"/>
              <a:t>locations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1981200"/>
            <a:ext cx="7685723" cy="4093716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180975" marR="3810" indent="-171450">
              <a:lnSpc>
                <a:spcPct val="90000"/>
              </a:lnSpc>
              <a:spcBef>
                <a:spcPts val="32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23" dirty="0">
                <a:latin typeface="Calibri"/>
                <a:cs typeface="Calibri"/>
              </a:rPr>
              <a:t>Warm</a:t>
            </a:r>
            <a:r>
              <a:rPr sz="2400" spc="-4" dirty="0">
                <a:latin typeface="Calibri"/>
                <a:cs typeface="Calibri"/>
              </a:rPr>
              <a:t> secondary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location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has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space,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power,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cooling.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Depending </a:t>
            </a:r>
            <a:r>
              <a:rPr sz="2400" spc="-4" dirty="0">
                <a:latin typeface="Calibri"/>
                <a:cs typeface="Calibri"/>
              </a:rPr>
              <a:t> 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cloud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provider,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this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could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achieved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reserving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space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different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availability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zone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expanding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different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zone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disaster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occurs.</a:t>
            </a:r>
            <a:endParaRPr sz="2400" dirty="0">
              <a:latin typeface="Calibri"/>
              <a:cs typeface="Calibri"/>
            </a:endParaRPr>
          </a:p>
          <a:p>
            <a:pPr marL="523875" marR="141923" lvl="1" indent="-171450">
              <a:lnSpc>
                <a:spcPts val="1943"/>
              </a:lnSpc>
              <a:spcBef>
                <a:spcPts val="428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No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software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installed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warm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location.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just</a:t>
            </a:r>
            <a:r>
              <a:rPr sz="2400" spc="-8" dirty="0">
                <a:latin typeface="Calibri"/>
                <a:cs typeface="Calibri"/>
              </a:rPr>
              <a:t> provides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8" dirty="0">
                <a:latin typeface="Calibri"/>
                <a:cs typeface="Calibri"/>
              </a:rPr>
              <a:t>available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data </a:t>
            </a:r>
            <a:r>
              <a:rPr sz="2400" spc="-394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center.</a:t>
            </a:r>
            <a:endParaRPr sz="2400" dirty="0">
              <a:latin typeface="Calibri"/>
              <a:cs typeface="Calibri"/>
            </a:endParaRPr>
          </a:p>
          <a:p>
            <a:pPr marL="180975" marR="145733" indent="-171450" algn="just">
              <a:lnSpc>
                <a:spcPct val="90000"/>
              </a:lnSpc>
              <a:spcBef>
                <a:spcPts val="70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Hot </a:t>
            </a:r>
            <a:r>
              <a:rPr sz="2400" spc="-8" dirty="0">
                <a:latin typeface="Calibri"/>
                <a:cs typeface="Calibri"/>
              </a:rPr>
              <a:t>secondary location </a:t>
            </a:r>
            <a:r>
              <a:rPr sz="2400" spc="-4" dirty="0">
                <a:latin typeface="Calibri"/>
                <a:cs typeface="Calibri"/>
              </a:rPr>
              <a:t>has all the </a:t>
            </a:r>
            <a:r>
              <a:rPr sz="2400" spc="-15" dirty="0">
                <a:latin typeface="Calibri"/>
                <a:cs typeface="Calibri"/>
              </a:rPr>
              <a:t>features </a:t>
            </a:r>
            <a:r>
              <a:rPr sz="2400" spc="-4" dirty="0">
                <a:latin typeface="Calibri"/>
                <a:cs typeface="Calibri"/>
              </a:rPr>
              <a:t>of a </a:t>
            </a:r>
            <a:r>
              <a:rPr sz="2400" spc="-8" dirty="0">
                <a:latin typeface="Calibri"/>
                <a:cs typeface="Calibri"/>
              </a:rPr>
              <a:t>warm location, </a:t>
            </a:r>
            <a:r>
              <a:rPr sz="2400" spc="-4" dirty="0">
                <a:latin typeface="Calibri"/>
                <a:cs typeface="Calibri"/>
              </a:rPr>
              <a:t>with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addition </a:t>
            </a:r>
            <a:r>
              <a:rPr sz="2400" spc="-8" dirty="0">
                <a:latin typeface="Calibri"/>
                <a:cs typeface="Calibri"/>
              </a:rPr>
              <a:t>that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11" dirty="0">
                <a:latin typeface="Calibri"/>
                <a:cs typeface="Calibri"/>
              </a:rPr>
              <a:t>most current versions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11" dirty="0">
                <a:latin typeface="Calibri"/>
                <a:cs typeface="Calibri"/>
              </a:rPr>
              <a:t>software </a:t>
            </a:r>
            <a:r>
              <a:rPr sz="2400" spc="-19" dirty="0">
                <a:latin typeface="Calibri"/>
                <a:cs typeface="Calibri"/>
              </a:rPr>
              <a:t>systems </a:t>
            </a:r>
            <a:r>
              <a:rPr sz="2400" spc="-4" dirty="0">
                <a:latin typeface="Calibri"/>
                <a:cs typeface="Calibri"/>
              </a:rPr>
              <a:t>and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infrastructure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loaded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executing.</a:t>
            </a:r>
            <a:endParaRPr sz="2400" dirty="0">
              <a:latin typeface="Calibri"/>
              <a:cs typeface="Calibri"/>
            </a:endParaRPr>
          </a:p>
          <a:p>
            <a:pPr marL="523875" lvl="1" indent="-171926" algn="just">
              <a:spcBef>
                <a:spcPts val="18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hot </a:t>
            </a:r>
            <a:r>
              <a:rPr sz="2400" spc="-8" dirty="0">
                <a:latin typeface="Calibri"/>
                <a:cs typeface="Calibri"/>
              </a:rPr>
              <a:t>location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have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software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but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not </a:t>
            </a:r>
            <a:r>
              <a:rPr sz="2400" spc="-15" dirty="0">
                <a:latin typeface="Calibri"/>
                <a:cs typeface="Calibri"/>
              </a:rPr>
              <a:t>have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most current </a:t>
            </a:r>
            <a:r>
              <a:rPr sz="2400" spc="-19" dirty="0">
                <a:latin typeface="Calibri"/>
                <a:cs typeface="Calibri"/>
              </a:rPr>
              <a:t>system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data</a:t>
            </a:r>
            <a:r>
              <a:rPr sz="1800" spc="-11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208" y="457200"/>
            <a:ext cx="4706779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8" dirty="0"/>
              <a:t>Mirrored</a:t>
            </a:r>
            <a:r>
              <a:rPr spc="-105" dirty="0"/>
              <a:t> </a:t>
            </a:r>
            <a:r>
              <a:rPr spc="-26" dirty="0"/>
              <a:t>secondary</a:t>
            </a:r>
            <a:r>
              <a:rPr spc="-86" dirty="0"/>
              <a:t> </a:t>
            </a:r>
            <a:r>
              <a:rPr spc="-30" dirty="0"/>
              <a:t>location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628096" cy="2059058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163830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Mirrored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locations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have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identical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software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two</a:t>
            </a:r>
            <a:r>
              <a:rPr sz="2400" dirty="0">
                <a:latin typeface="Calibri"/>
                <a:cs typeface="Calibri"/>
              </a:rPr>
              <a:t> or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more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centers.</a:t>
            </a:r>
            <a:endParaRPr sz="2400" dirty="0">
              <a:latin typeface="Calibri"/>
              <a:cs typeface="Calibri"/>
            </a:endParaRPr>
          </a:p>
          <a:p>
            <a:pPr marL="241459" indent="-232410">
              <a:spcBef>
                <a:spcPts val="465"/>
              </a:spcBef>
              <a:buFont typeface="Arial MT"/>
              <a:buChar char="•"/>
              <a:tabLst>
                <a:tab pos="241459" algn="l"/>
                <a:tab pos="241935" algn="l"/>
              </a:tabLst>
            </a:pPr>
            <a:r>
              <a:rPr sz="2400" spc="-4" dirty="0">
                <a:latin typeface="Calibri"/>
                <a:cs typeface="Calibri"/>
              </a:rPr>
              <a:t>In this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configuration,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30" dirty="0">
                <a:latin typeface="Calibri"/>
                <a:cs typeface="Calibri"/>
              </a:rPr>
              <a:t>RTO</a:t>
            </a:r>
            <a:r>
              <a:rPr sz="2400" spc="-4" dirty="0">
                <a:latin typeface="Calibri"/>
                <a:cs typeface="Calibri"/>
              </a:rPr>
              <a:t> and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RPO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-4" dirty="0">
                <a:latin typeface="Calibri"/>
                <a:cs typeface="Calibri"/>
              </a:rPr>
              <a:t> be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truly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1" dirty="0">
                <a:latin typeface="Calibri"/>
                <a:cs typeface="Calibri"/>
              </a:rPr>
              <a:t>“0.”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7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approach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requires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designed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start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support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mirrored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data.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914400"/>
            <a:ext cx="5481352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7647146" cy="1654460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4" dirty="0">
                <a:latin typeface="Calibri"/>
                <a:cs typeface="Calibri"/>
              </a:rPr>
              <a:t>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costs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having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mirrored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secondary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center?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different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secondary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centers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different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tiers?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Why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would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do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9144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859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5829300" cy="3056254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9525">
              <a:spcBef>
                <a:spcPts val="581"/>
              </a:spcBef>
            </a:pPr>
            <a:r>
              <a:rPr sz="2800" spc="-11" dirty="0">
                <a:latin typeface="Calibri"/>
                <a:cs typeface="Calibri"/>
              </a:rPr>
              <a:t>Disaster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recovery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plan</a:t>
            </a:r>
            <a:endParaRPr sz="2800" dirty="0">
              <a:latin typeface="Calibri"/>
              <a:cs typeface="Calibri"/>
            </a:endParaRPr>
          </a:p>
          <a:p>
            <a:pPr marL="9525" marR="3810">
              <a:lnSpc>
                <a:spcPct val="119700"/>
              </a:lnSpc>
              <a:spcBef>
                <a:spcPts val="11"/>
              </a:spcBef>
            </a:pPr>
            <a:r>
              <a:rPr sz="2800" spc="-30" dirty="0">
                <a:latin typeface="Calibri"/>
                <a:cs typeface="Calibri"/>
              </a:rPr>
              <a:t>RTO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RPO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Tiers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9" dirty="0">
                <a:latin typeface="Calibri"/>
                <a:cs typeface="Calibri"/>
              </a:rPr>
              <a:t>systems </a:t>
            </a:r>
            <a:r>
              <a:rPr sz="2800" spc="-15" dirty="0">
                <a:latin typeface="Calibri"/>
                <a:cs typeface="Calibri"/>
              </a:rPr>
              <a:t> </a:t>
            </a:r>
            <a:endParaRPr lang="en-US" sz="2800" spc="-15" dirty="0">
              <a:latin typeface="Calibri"/>
              <a:cs typeface="Calibri"/>
            </a:endParaRPr>
          </a:p>
          <a:p>
            <a:pPr marL="9525" marR="3810">
              <a:lnSpc>
                <a:spcPct val="119700"/>
              </a:lnSpc>
              <a:spcBef>
                <a:spcPts val="11"/>
              </a:spcBef>
            </a:pPr>
            <a:r>
              <a:rPr sz="2800" spc="-4" dirty="0">
                <a:latin typeface="Calibri"/>
                <a:cs typeface="Calibri"/>
              </a:rPr>
              <a:t>Primary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secondary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centers </a:t>
            </a:r>
            <a:r>
              <a:rPr sz="2800" spc="-465" dirty="0">
                <a:latin typeface="Calibri"/>
                <a:cs typeface="Calibri"/>
              </a:rPr>
              <a:t> </a:t>
            </a:r>
            <a:endParaRPr lang="en-US" sz="2800" spc="-465" dirty="0">
              <a:latin typeface="Calibri"/>
              <a:cs typeface="Calibri"/>
            </a:endParaRPr>
          </a:p>
          <a:p>
            <a:pPr marL="9525" marR="3810">
              <a:lnSpc>
                <a:spcPct val="119700"/>
              </a:lnSpc>
              <a:spcBef>
                <a:spcPts val="11"/>
              </a:spcBef>
            </a:pPr>
            <a:r>
              <a:rPr sz="2800" b="1" spc="-15" dirty="0">
                <a:latin typeface="Calibri"/>
                <a:cs typeface="Calibri"/>
              </a:rPr>
              <a:t>Data</a:t>
            </a:r>
            <a:r>
              <a:rPr sz="2800" b="1" spc="-4" dirty="0">
                <a:latin typeface="Calibri"/>
                <a:cs typeface="Calibri"/>
              </a:rPr>
              <a:t> </a:t>
            </a:r>
            <a:r>
              <a:rPr sz="2800" b="1" spc="-8" dirty="0">
                <a:latin typeface="Calibri"/>
                <a:cs typeface="Calibri"/>
              </a:rPr>
              <a:t>Management</a:t>
            </a:r>
            <a:endParaRPr sz="2800" b="1" dirty="0">
              <a:latin typeface="Calibri"/>
              <a:cs typeface="Calibri"/>
            </a:endParaRPr>
          </a:p>
          <a:p>
            <a:pPr marL="9525" marR="1419225">
              <a:lnSpc>
                <a:spcPct val="119600"/>
              </a:lnSpc>
              <a:spcBef>
                <a:spcPts val="11"/>
              </a:spcBef>
            </a:pPr>
            <a:r>
              <a:rPr sz="2800" spc="-11" dirty="0">
                <a:latin typeface="Calibri"/>
                <a:cs typeface="Calibri"/>
              </a:rPr>
              <a:t>Software</a:t>
            </a:r>
            <a:r>
              <a:rPr sz="2800" spc="-4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management </a:t>
            </a:r>
            <a:r>
              <a:rPr sz="2800" spc="-461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Failover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846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2197" y="533400"/>
            <a:ext cx="4459605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1" dirty="0"/>
              <a:t>Tier</a:t>
            </a:r>
            <a:r>
              <a:rPr spc="-86" dirty="0"/>
              <a:t> </a:t>
            </a:r>
            <a:r>
              <a:rPr spc="-15" dirty="0"/>
              <a:t>2-4</a:t>
            </a:r>
            <a:r>
              <a:rPr spc="-83" dirty="0"/>
              <a:t> </a:t>
            </a:r>
            <a:r>
              <a:rPr spc="-38" dirty="0"/>
              <a:t>Data</a:t>
            </a:r>
            <a:r>
              <a:rPr spc="-68" dirty="0"/>
              <a:t> </a:t>
            </a:r>
            <a:r>
              <a:rPr spc="-38"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74674"/>
            <a:ext cx="6246496" cy="1196321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38" dirty="0">
                <a:latin typeface="Calibri"/>
                <a:cs typeface="Calibri"/>
              </a:rPr>
              <a:t>Two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issues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exist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management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tier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2-4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Backup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frequency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5" dirty="0">
                <a:latin typeface="Calibri"/>
                <a:cs typeface="Calibri"/>
              </a:rPr>
              <a:t>Storage </a:t>
            </a:r>
            <a:r>
              <a:rPr sz="2400" dirty="0">
                <a:latin typeface="Calibri"/>
                <a:cs typeface="Calibri"/>
              </a:rPr>
              <a:t>media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1" dirty="0">
                <a:latin typeface="Calibri"/>
                <a:cs typeface="Calibri"/>
              </a:rPr>
              <a:t> recovery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9144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859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5829300" cy="3056254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9525">
              <a:spcBef>
                <a:spcPts val="581"/>
              </a:spcBef>
            </a:pPr>
            <a:r>
              <a:rPr sz="2800" b="1" spc="-11" dirty="0">
                <a:latin typeface="Calibri"/>
                <a:cs typeface="Calibri"/>
              </a:rPr>
              <a:t>Disaster</a:t>
            </a:r>
            <a:r>
              <a:rPr sz="2800" b="1" spc="-8" dirty="0">
                <a:latin typeface="Calibri"/>
                <a:cs typeface="Calibri"/>
              </a:rPr>
              <a:t> </a:t>
            </a:r>
            <a:r>
              <a:rPr sz="2800" b="1" spc="-11" dirty="0">
                <a:latin typeface="Calibri"/>
                <a:cs typeface="Calibri"/>
              </a:rPr>
              <a:t>recovery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4" dirty="0">
                <a:latin typeface="Calibri"/>
                <a:cs typeface="Calibri"/>
              </a:rPr>
              <a:t>plan</a:t>
            </a:r>
            <a:endParaRPr sz="2800" dirty="0">
              <a:latin typeface="Calibri"/>
              <a:cs typeface="Calibri"/>
            </a:endParaRPr>
          </a:p>
          <a:p>
            <a:pPr marL="9525" marR="3810">
              <a:lnSpc>
                <a:spcPct val="119700"/>
              </a:lnSpc>
              <a:spcBef>
                <a:spcPts val="11"/>
              </a:spcBef>
            </a:pPr>
            <a:r>
              <a:rPr sz="2800" spc="-30" dirty="0">
                <a:latin typeface="Calibri"/>
                <a:cs typeface="Calibri"/>
              </a:rPr>
              <a:t>RTO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RPO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Tiers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9" dirty="0">
                <a:latin typeface="Calibri"/>
                <a:cs typeface="Calibri"/>
              </a:rPr>
              <a:t>systems </a:t>
            </a:r>
            <a:r>
              <a:rPr sz="2800" spc="-15" dirty="0">
                <a:latin typeface="Calibri"/>
                <a:cs typeface="Calibri"/>
              </a:rPr>
              <a:t> </a:t>
            </a:r>
            <a:endParaRPr lang="en-US" sz="2800" spc="-15" dirty="0">
              <a:latin typeface="Calibri"/>
              <a:cs typeface="Calibri"/>
            </a:endParaRPr>
          </a:p>
          <a:p>
            <a:pPr marL="9525" marR="3810">
              <a:lnSpc>
                <a:spcPct val="119700"/>
              </a:lnSpc>
              <a:spcBef>
                <a:spcPts val="11"/>
              </a:spcBef>
            </a:pPr>
            <a:r>
              <a:rPr sz="2800" spc="-4" dirty="0">
                <a:latin typeface="Calibri"/>
                <a:cs typeface="Calibri"/>
              </a:rPr>
              <a:t>Primary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secondary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centers </a:t>
            </a:r>
            <a:r>
              <a:rPr sz="2800" spc="-465" dirty="0">
                <a:latin typeface="Calibri"/>
                <a:cs typeface="Calibri"/>
              </a:rPr>
              <a:t> </a:t>
            </a:r>
            <a:endParaRPr lang="en-US" sz="2800" spc="-465" dirty="0">
              <a:latin typeface="Calibri"/>
              <a:cs typeface="Calibri"/>
            </a:endParaRPr>
          </a:p>
          <a:p>
            <a:pPr marL="9525" marR="3810">
              <a:lnSpc>
                <a:spcPct val="119700"/>
              </a:lnSpc>
              <a:spcBef>
                <a:spcPts val="11"/>
              </a:spcBef>
            </a:pPr>
            <a:r>
              <a:rPr sz="2800" spc="-15" dirty="0">
                <a:latin typeface="Calibri"/>
                <a:cs typeface="Calibri"/>
              </a:rPr>
              <a:t>Data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Management</a:t>
            </a:r>
            <a:endParaRPr sz="2800" dirty="0">
              <a:latin typeface="Calibri"/>
              <a:cs typeface="Calibri"/>
            </a:endParaRPr>
          </a:p>
          <a:p>
            <a:pPr marL="9525" marR="1419225">
              <a:lnSpc>
                <a:spcPct val="119600"/>
              </a:lnSpc>
              <a:spcBef>
                <a:spcPts val="11"/>
              </a:spcBef>
            </a:pPr>
            <a:r>
              <a:rPr sz="2800" spc="-11" dirty="0">
                <a:latin typeface="Calibri"/>
                <a:cs typeface="Calibri"/>
              </a:rPr>
              <a:t>Software</a:t>
            </a:r>
            <a:r>
              <a:rPr sz="2800" spc="-4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management </a:t>
            </a:r>
            <a:r>
              <a:rPr sz="2800" spc="-461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Failover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2488" y="381000"/>
            <a:ext cx="3340894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9" dirty="0"/>
              <a:t>Back</a:t>
            </a:r>
            <a:r>
              <a:rPr spc="-101" dirty="0"/>
              <a:t> </a:t>
            </a:r>
            <a:r>
              <a:rPr spc="-11" dirty="0"/>
              <a:t>up</a:t>
            </a:r>
            <a:r>
              <a:rPr spc="-98" dirty="0"/>
              <a:t> </a:t>
            </a:r>
            <a:r>
              <a:rPr spc="-30" dirty="0"/>
              <a:t>frequencies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510463" cy="3137557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180975" marR="3810" indent="-171450">
              <a:spcBef>
                <a:spcPts val="32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When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disaster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occurs,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must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assume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all 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affected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center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lost.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94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have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recovery,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must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made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backup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copy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data.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3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frequency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backups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determined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RPO.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76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Tier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should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-11" dirty="0">
                <a:latin typeface="Calibri"/>
                <a:cs typeface="Calibri"/>
              </a:rPr>
              <a:t> backed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up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once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1" dirty="0">
                <a:latin typeface="Calibri"/>
                <a:cs typeface="Calibri"/>
              </a:rPr>
              <a:t>day,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Tier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systems </a:t>
            </a:r>
            <a:r>
              <a:rPr sz="2400" spc="-11" dirty="0">
                <a:latin typeface="Calibri"/>
                <a:cs typeface="Calibri"/>
              </a:rPr>
              <a:t>backed </a:t>
            </a:r>
            <a:r>
              <a:rPr sz="2400" spc="-4" dirty="0">
                <a:latin typeface="Calibri"/>
                <a:cs typeface="Calibri"/>
              </a:rPr>
              <a:t>up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every </a:t>
            </a:r>
            <a:r>
              <a:rPr sz="2400" dirty="0">
                <a:latin typeface="Calibri"/>
                <a:cs typeface="Calibri"/>
              </a:rPr>
              <a:t>4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hours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Tier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systems </a:t>
            </a:r>
            <a:r>
              <a:rPr sz="2400" spc="-4" dirty="0">
                <a:latin typeface="Calibri"/>
                <a:cs typeface="Calibri"/>
              </a:rPr>
              <a:t>every</a:t>
            </a:r>
            <a:r>
              <a:rPr sz="2400" spc="-8" dirty="0">
                <a:latin typeface="Calibri"/>
                <a:cs typeface="Calibri"/>
              </a:rPr>
              <a:t> two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hours.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5100" y="548250"/>
            <a:ext cx="3733800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Storage</a:t>
            </a:r>
            <a:r>
              <a:rPr spc="-98" dirty="0"/>
              <a:t> </a:t>
            </a:r>
            <a:r>
              <a:rPr spc="-23" dirty="0"/>
              <a:t>media</a:t>
            </a:r>
            <a:r>
              <a:rPr spc="-90" dirty="0"/>
              <a:t> </a:t>
            </a:r>
            <a:r>
              <a:rPr spc="-26" dirty="0"/>
              <a:t>options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74674"/>
            <a:ext cx="7470934" cy="3871412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Online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storage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8" dirty="0">
                <a:latin typeface="Calibri"/>
                <a:cs typeface="Calibri"/>
              </a:rPr>
              <a:t> disk</a:t>
            </a:r>
            <a:endParaRPr sz="2400" dirty="0">
              <a:latin typeface="Calibri"/>
              <a:cs typeface="Calibri"/>
            </a:endParaRPr>
          </a:p>
          <a:p>
            <a:pPr marL="523875" marR="3810" lvl="1" indent="-171450">
              <a:spcBef>
                <a:spcPts val="43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5" dirty="0">
                <a:latin typeface="Calibri"/>
                <a:cs typeface="Calibri"/>
              </a:rPr>
              <a:t>Storage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at</a:t>
            </a:r>
            <a:r>
              <a:rPr sz="2400" spc="-8" dirty="0">
                <a:latin typeface="Calibri"/>
                <a:cs typeface="Calibri"/>
              </a:rPr>
              <a:t> your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secondary </a:t>
            </a:r>
            <a:r>
              <a:rPr sz="2400" spc="-8" dirty="0">
                <a:latin typeface="Calibri"/>
                <a:cs typeface="Calibri"/>
              </a:rPr>
              <a:t>location must </a:t>
            </a:r>
            <a:r>
              <a:rPr sz="2400" spc="-15" dirty="0">
                <a:latin typeface="Calibri"/>
                <a:cs typeface="Calibri"/>
              </a:rPr>
              <a:t>always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available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accessible </a:t>
            </a:r>
            <a:r>
              <a:rPr sz="2400" spc="-39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over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" dirty="0">
                <a:latin typeface="Calibri"/>
                <a:cs typeface="Calibri"/>
              </a:rPr>
              <a:t> network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from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your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primary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data </a:t>
            </a:r>
            <a:r>
              <a:rPr sz="2400" spc="-8" dirty="0">
                <a:latin typeface="Calibri"/>
                <a:cs typeface="Calibri"/>
              </a:rPr>
              <a:t>center</a:t>
            </a:r>
            <a:r>
              <a:rPr lang="en-US" sz="2400" spc="-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Replication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one-way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copy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from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disk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storage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data</a:t>
            </a:r>
            <a:r>
              <a:rPr sz="2400" spc="-8" dirty="0">
                <a:latin typeface="Calibri"/>
                <a:cs typeface="Calibri"/>
              </a:rPr>
              <a:t> center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4" dirty="0">
                <a:latin typeface="Calibri"/>
                <a:cs typeface="Calibri"/>
              </a:rPr>
              <a:t>disk</a:t>
            </a:r>
            <a:endParaRPr sz="2400" dirty="0">
              <a:latin typeface="Calibri"/>
              <a:cs typeface="Calibri"/>
            </a:endParaRPr>
          </a:p>
          <a:p>
            <a:pPr marL="523875"/>
            <a:r>
              <a:rPr sz="2400" spc="-15" dirty="0">
                <a:latin typeface="Calibri"/>
                <a:cs typeface="Calibri"/>
              </a:rPr>
              <a:t>storage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another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data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center.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72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Off </a:t>
            </a:r>
            <a:r>
              <a:rPr sz="2400" spc="-8" dirty="0">
                <a:latin typeface="Calibri"/>
                <a:cs typeface="Calibri"/>
              </a:rPr>
              <a:t>line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storage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tape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Replication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8" dirty="0">
                <a:latin typeface="Calibri"/>
                <a:cs typeface="Calibri"/>
              </a:rPr>
              <a:t>copying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tape,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delivering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tape</a:t>
            </a:r>
            <a:r>
              <a:rPr sz="2400" spc="-11" dirty="0">
                <a:latin typeface="Calibri"/>
                <a:cs typeface="Calibri"/>
              </a:rPr>
              <a:t> to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secondary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data</a:t>
            </a:r>
            <a:r>
              <a:rPr lang="en-US" sz="2400" spc="-11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center,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" dirty="0">
                <a:latin typeface="Calibri"/>
                <a:cs typeface="Calibri"/>
              </a:rPr>
              <a:t> copying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4" dirty="0">
                <a:latin typeface="Calibri"/>
                <a:cs typeface="Calibri"/>
              </a:rPr>
              <a:t>disk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secondary </a:t>
            </a:r>
            <a:r>
              <a:rPr sz="2400" spc="-11" dirty="0">
                <a:latin typeface="Calibri"/>
                <a:cs typeface="Calibri"/>
              </a:rPr>
              <a:t>data </a:t>
            </a:r>
            <a:r>
              <a:rPr sz="2400" spc="-8" dirty="0">
                <a:latin typeface="Calibri"/>
                <a:cs typeface="Calibri"/>
              </a:rPr>
              <a:t>center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7447" y="381000"/>
            <a:ext cx="4269105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49" dirty="0"/>
              <a:t>Why</a:t>
            </a:r>
            <a:r>
              <a:rPr spc="-71" dirty="0"/>
              <a:t> </a:t>
            </a:r>
            <a:r>
              <a:rPr spc="-34" dirty="0"/>
              <a:t>would</a:t>
            </a:r>
            <a:r>
              <a:rPr spc="-90" dirty="0"/>
              <a:t> </a:t>
            </a:r>
            <a:r>
              <a:rPr spc="-30" dirty="0"/>
              <a:t>you</a:t>
            </a:r>
            <a:r>
              <a:rPr spc="-86" dirty="0"/>
              <a:t> </a:t>
            </a:r>
            <a:r>
              <a:rPr spc="-15" dirty="0"/>
              <a:t>use</a:t>
            </a:r>
            <a:r>
              <a:rPr spc="-79" dirty="0"/>
              <a:t> </a:t>
            </a:r>
            <a:r>
              <a:rPr spc="-30" dirty="0"/>
              <a:t>tape?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74674"/>
            <a:ext cx="7454265" cy="1934985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38" dirty="0">
                <a:latin typeface="Calibri"/>
                <a:cs typeface="Calibri"/>
              </a:rPr>
              <a:t>Two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reasons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using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tape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4" dirty="0">
                <a:latin typeface="Calibri"/>
                <a:cs typeface="Calibri"/>
              </a:rPr>
              <a:t>secondary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data </a:t>
            </a:r>
            <a:r>
              <a:rPr sz="2400" spc="-8" dirty="0">
                <a:latin typeface="Calibri"/>
                <a:cs typeface="Calibri"/>
              </a:rPr>
              <a:t>center location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not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always </a:t>
            </a:r>
            <a:r>
              <a:rPr sz="2400" spc="-8" dirty="0">
                <a:latin typeface="Calibri"/>
                <a:cs typeface="Calibri"/>
              </a:rPr>
              <a:t>available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 MT"/>
              <a:buChar char="•"/>
              <a:tabLst>
                <a:tab pos="524351" algn="l"/>
                <a:tab pos="5811203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8" dirty="0">
                <a:latin typeface="Calibri"/>
                <a:cs typeface="Calibri"/>
              </a:rPr>
              <a:t> your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data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set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too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large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timely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fashion	</a:t>
            </a:r>
            <a:r>
              <a:rPr sz="2400" spc="-11" dirty="0">
                <a:latin typeface="Calibri"/>
                <a:cs typeface="Calibri"/>
              </a:rPr>
              <a:t>over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internet.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8878" y="457200"/>
            <a:ext cx="4070509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5" dirty="0"/>
              <a:t>Tier</a:t>
            </a:r>
            <a:r>
              <a:rPr spc="-86" dirty="0"/>
              <a:t> </a:t>
            </a:r>
            <a:r>
              <a:rPr dirty="0"/>
              <a:t>1</a:t>
            </a:r>
            <a:r>
              <a:rPr spc="-60" dirty="0"/>
              <a:t> </a:t>
            </a:r>
            <a:r>
              <a:rPr spc="-38" dirty="0"/>
              <a:t>data</a:t>
            </a:r>
            <a:r>
              <a:rPr spc="-71" dirty="0"/>
              <a:t> </a:t>
            </a:r>
            <a:r>
              <a:rPr spc="-34"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057400"/>
            <a:ext cx="7612856" cy="4249401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516731" indent="-171450">
              <a:spcBef>
                <a:spcPts val="356"/>
              </a:spcBef>
              <a:buFont typeface="Arial MT"/>
              <a:buChar char="•"/>
              <a:tabLst>
                <a:tab pos="180975" algn="l"/>
                <a:tab pos="3753803" algn="l"/>
              </a:tabLst>
            </a:pPr>
            <a:r>
              <a:rPr sz="2400" spc="-94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achieve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Tier 1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RPO,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must	</a:t>
            </a:r>
            <a:r>
              <a:rPr sz="2400" spc="-19" dirty="0">
                <a:latin typeface="Calibri"/>
                <a:cs typeface="Calibri"/>
              </a:rPr>
              <a:t>keep</a:t>
            </a:r>
            <a:r>
              <a:rPr sz="2400" spc="-4" dirty="0">
                <a:latin typeface="Calibri"/>
                <a:cs typeface="Calibri"/>
              </a:rPr>
              <a:t> an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up-to-date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copy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system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secondary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center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location.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replication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</a:t>
            </a:r>
            <a:endParaRPr sz="2400" dirty="0">
              <a:latin typeface="Calibri"/>
              <a:cs typeface="Calibri"/>
            </a:endParaRPr>
          </a:p>
          <a:p>
            <a:pPr marL="523875" marR="3810" lvl="1" indent="-171450">
              <a:spcBef>
                <a:spcPts val="39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bidirectional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(often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called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i="1" spc="-8" dirty="0">
                <a:latin typeface="Calibri"/>
                <a:cs typeface="Calibri"/>
              </a:rPr>
              <a:t>master-master</a:t>
            </a:r>
            <a:r>
              <a:rPr sz="2400" i="1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configuration),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where </a:t>
            </a:r>
            <a:r>
              <a:rPr sz="2400" dirty="0">
                <a:latin typeface="Calibri"/>
                <a:cs typeface="Calibri"/>
              </a:rPr>
              <a:t>either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data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-4" dirty="0">
                <a:latin typeface="Calibri"/>
                <a:cs typeface="Calibri"/>
              </a:rPr>
              <a:t> be </a:t>
            </a:r>
            <a:r>
              <a:rPr sz="2400" spc="-8" dirty="0">
                <a:latin typeface="Calibri"/>
                <a:cs typeface="Calibri"/>
              </a:rPr>
              <a:t>updated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1" dirty="0">
                <a:latin typeface="Calibri"/>
                <a:cs typeface="Calibri"/>
              </a:rPr>
              <a:t>update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propagated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other </a:t>
            </a:r>
            <a:r>
              <a:rPr sz="2400" spc="-11" dirty="0">
                <a:latin typeface="Calibri"/>
                <a:cs typeface="Calibri"/>
              </a:rPr>
              <a:t>copy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set.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way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(often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called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i="1" spc="-8" dirty="0">
                <a:latin typeface="Calibri"/>
                <a:cs typeface="Calibri"/>
              </a:rPr>
              <a:t>master-follower</a:t>
            </a:r>
            <a:r>
              <a:rPr sz="2400" i="1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configuration)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where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data</a:t>
            </a:r>
            <a:r>
              <a:rPr lang="en-US"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updated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other </a:t>
            </a:r>
            <a:r>
              <a:rPr sz="2400" spc="-8" dirty="0">
                <a:latin typeface="Calibri"/>
                <a:cs typeface="Calibri"/>
              </a:rPr>
              <a:t>maintains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copy.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3153" y="457200"/>
            <a:ext cx="3841813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8" dirty="0"/>
              <a:t>Unreplicated</a:t>
            </a:r>
            <a:r>
              <a:rPr spc="-124" dirty="0"/>
              <a:t> </a:t>
            </a:r>
            <a:r>
              <a:rPr spc="-38" dirty="0"/>
              <a:t>data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74674"/>
            <a:ext cx="7764304" cy="3094276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Not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all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must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 </a:t>
            </a:r>
            <a:r>
              <a:rPr sz="2400" spc="-11" dirty="0">
                <a:latin typeface="Calibri"/>
                <a:cs typeface="Calibri"/>
              </a:rPr>
              <a:t>replicated.</a:t>
            </a:r>
            <a:endParaRPr sz="2400" dirty="0">
              <a:latin typeface="Calibri"/>
              <a:cs typeface="Calibri"/>
            </a:endParaRPr>
          </a:p>
          <a:p>
            <a:pPr marL="523875" marR="3810" lvl="1" indent="-171450" algn="just">
              <a:spcBef>
                <a:spcPts val="43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i="1" spc="-4" dirty="0">
                <a:latin typeface="Calibri"/>
                <a:cs typeface="Calibri"/>
              </a:rPr>
              <a:t>Session </a:t>
            </a:r>
            <a:r>
              <a:rPr sz="2400" i="1" spc="-8" dirty="0">
                <a:latin typeface="Calibri"/>
                <a:cs typeface="Calibri"/>
              </a:rPr>
              <a:t>data</a:t>
            </a:r>
            <a:r>
              <a:rPr sz="2400" spc="-8" dirty="0">
                <a:latin typeface="Calibri"/>
                <a:cs typeface="Calibri"/>
              </a:rPr>
              <a:t>. In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4" dirty="0">
                <a:latin typeface="Calibri"/>
                <a:cs typeface="Calibri"/>
              </a:rPr>
              <a:t>case,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4" dirty="0">
                <a:latin typeface="Calibri"/>
                <a:cs typeface="Calibri"/>
              </a:rPr>
              <a:t>user </a:t>
            </a:r>
            <a:r>
              <a:rPr sz="2400" spc="-8" dirty="0">
                <a:latin typeface="Calibri"/>
                <a:cs typeface="Calibri"/>
              </a:rPr>
              <a:t>would </a:t>
            </a:r>
            <a:r>
              <a:rPr sz="2400" spc="-4" dirty="0">
                <a:latin typeface="Calibri"/>
                <a:cs typeface="Calibri"/>
              </a:rPr>
              <a:t>be </a:t>
            </a:r>
            <a:r>
              <a:rPr sz="2400" spc="-8" dirty="0">
                <a:latin typeface="Calibri"/>
                <a:cs typeface="Calibri"/>
              </a:rPr>
              <a:t>required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log in </a:t>
            </a:r>
            <a:r>
              <a:rPr sz="2400" spc="-8" dirty="0">
                <a:latin typeface="Calibri"/>
                <a:cs typeface="Calibri"/>
              </a:rPr>
              <a:t>again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1" dirty="0">
                <a:latin typeface="Calibri"/>
                <a:cs typeface="Calibri"/>
              </a:rPr>
              <a:t>event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6" dirty="0">
                <a:latin typeface="Calibri"/>
                <a:cs typeface="Calibri"/>
              </a:rPr>
              <a:t>disaster. </a:t>
            </a:r>
            <a:r>
              <a:rPr sz="2400" spc="-4" dirty="0">
                <a:latin typeface="Calibri"/>
                <a:cs typeface="Calibri"/>
              </a:rPr>
              <a:t>Whether </a:t>
            </a:r>
            <a:r>
              <a:rPr sz="2400" dirty="0">
                <a:latin typeface="Calibri"/>
                <a:cs typeface="Calibri"/>
              </a:rPr>
              <a:t>this is </a:t>
            </a:r>
            <a:r>
              <a:rPr sz="2400" spc="-4" dirty="0">
                <a:latin typeface="Calibri"/>
                <a:cs typeface="Calibri"/>
              </a:rPr>
              <a:t>acceptable </a:t>
            </a: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spc="-8" dirty="0">
                <a:latin typeface="Calibri"/>
                <a:cs typeface="Calibri"/>
              </a:rPr>
              <a:t>your </a:t>
            </a:r>
            <a:r>
              <a:rPr sz="2400" spc="-19" dirty="0">
                <a:latin typeface="Calibri"/>
                <a:cs typeface="Calibri"/>
              </a:rPr>
              <a:t>system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4" dirty="0">
                <a:latin typeface="Calibri"/>
                <a:cs typeface="Calibri"/>
              </a:rPr>
              <a:t>business decision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technical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one.</a:t>
            </a:r>
            <a:endParaRPr sz="2400" dirty="0">
              <a:latin typeface="Calibri"/>
              <a:cs typeface="Calibri"/>
            </a:endParaRPr>
          </a:p>
          <a:p>
            <a:pPr marL="523875" marR="214789" lvl="1" indent="-171450" algn="just">
              <a:spcBef>
                <a:spcPts val="382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i="1" spc="-4" dirty="0">
                <a:latin typeface="Calibri"/>
                <a:cs typeface="Calibri"/>
              </a:rPr>
              <a:t>Infrequently changed </a:t>
            </a:r>
            <a:r>
              <a:rPr sz="2400" i="1" spc="-8" dirty="0">
                <a:latin typeface="Calibri"/>
                <a:cs typeface="Calibri"/>
              </a:rPr>
              <a:t>data. </a:t>
            </a:r>
            <a:r>
              <a:rPr sz="2400" spc="-8" dirty="0">
                <a:latin typeface="Calibri"/>
                <a:cs typeface="Calibri"/>
              </a:rPr>
              <a:t>Items </a:t>
            </a:r>
            <a:r>
              <a:rPr sz="2400" spc="-4" dirty="0">
                <a:latin typeface="Calibri"/>
                <a:cs typeface="Calibri"/>
              </a:rPr>
              <a:t>such </a:t>
            </a:r>
            <a:r>
              <a:rPr sz="2400" dirty="0">
                <a:latin typeface="Calibri"/>
                <a:cs typeface="Calibri"/>
              </a:rPr>
              <a:t>as the </a:t>
            </a:r>
            <a:r>
              <a:rPr sz="2400" spc="-11" dirty="0">
                <a:latin typeface="Calibri"/>
                <a:cs typeface="Calibri"/>
              </a:rPr>
              <a:t>static </a:t>
            </a:r>
            <a:r>
              <a:rPr sz="2400" spc="-4" dirty="0">
                <a:latin typeface="Calibri"/>
                <a:cs typeface="Calibri"/>
              </a:rPr>
              <a:t>portion of </a:t>
            </a:r>
            <a:r>
              <a:rPr sz="2400" spc="-8" dirty="0">
                <a:latin typeface="Calibri"/>
                <a:cs typeface="Calibri"/>
              </a:rPr>
              <a:t>web pages, </a:t>
            </a:r>
            <a:r>
              <a:rPr sz="2400" dirty="0">
                <a:latin typeface="Calibri"/>
                <a:cs typeface="Calibri"/>
              </a:rPr>
              <a:t>e-</a:t>
            </a:r>
            <a:r>
              <a:rPr sz="2400" spc="-4" dirty="0">
                <a:latin typeface="Calibri"/>
                <a:cs typeface="Calibri"/>
              </a:rPr>
              <a:t>shopping </a:t>
            </a:r>
            <a:r>
              <a:rPr sz="2400" spc="-8" dirty="0">
                <a:latin typeface="Calibri"/>
                <a:cs typeface="Calibri"/>
              </a:rPr>
              <a:t>data,</a:t>
            </a:r>
            <a:r>
              <a:rPr sz="2400" spc="-4" dirty="0">
                <a:latin typeface="Calibri"/>
                <a:cs typeface="Calibri"/>
              </a:rPr>
              <a:t> videos,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8" dirty="0">
                <a:latin typeface="Calibri"/>
                <a:cs typeface="Calibri"/>
              </a:rPr>
              <a:t> pictures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changed</a:t>
            </a:r>
            <a:r>
              <a:rPr sz="2400" spc="-8" dirty="0">
                <a:latin typeface="Calibri"/>
                <a:cs typeface="Calibri"/>
              </a:rPr>
              <a:t> infrequently</a:t>
            </a:r>
            <a:r>
              <a:rPr sz="2400" dirty="0">
                <a:latin typeface="Calibri"/>
                <a:cs typeface="Calibri"/>
              </a:rPr>
              <a:t> if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at </a:t>
            </a:r>
            <a:r>
              <a:rPr sz="2400" spc="-4" dirty="0">
                <a:latin typeface="Calibri"/>
                <a:cs typeface="Calibri"/>
              </a:rPr>
              <a:t>all.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9372" y="838200"/>
            <a:ext cx="2425256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1" dirty="0"/>
              <a:t>Big</a:t>
            </a:r>
            <a:r>
              <a:rPr spc="-131" dirty="0"/>
              <a:t> </a:t>
            </a:r>
            <a:r>
              <a:rPr spc="-38" dirty="0"/>
              <a:t>data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491413" cy="2929168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Big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that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too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large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backed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up.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Big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split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chunks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called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i="1" spc="-4" dirty="0">
                <a:latin typeface="Calibri"/>
                <a:cs typeface="Calibri"/>
              </a:rPr>
              <a:t>shards</a:t>
            </a:r>
            <a:r>
              <a:rPr sz="2400" spc="-4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8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Each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shard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replicated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create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several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copies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distributed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across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multiple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locations,</a:t>
            </a:r>
            <a:endParaRPr sz="2400" dirty="0">
              <a:latin typeface="Calibri"/>
              <a:cs typeface="Calibri"/>
            </a:endParaRPr>
          </a:p>
          <a:p>
            <a:pPr marL="180975" marR="320516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Distributed</a:t>
            </a:r>
            <a:r>
              <a:rPr sz="2400" spc="4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coordination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mechanisms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built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database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lang="en-US" sz="2400" spc="11" dirty="0">
                <a:latin typeface="Calibri"/>
                <a:cs typeface="Calibri"/>
              </a:rPr>
              <a:t>to </a:t>
            </a:r>
            <a:r>
              <a:rPr sz="2400" spc="-19" dirty="0">
                <a:latin typeface="Calibri"/>
                <a:cs typeface="Calibri"/>
              </a:rPr>
              <a:t>keep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all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copies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shard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consistent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across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all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locations.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762000"/>
            <a:ext cx="5376101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7437596" cy="1285128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395764" indent="-386715">
              <a:spcBef>
                <a:spcPts val="581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 </a:t>
            </a:r>
            <a:r>
              <a:rPr sz="2400" spc="-11" dirty="0">
                <a:latin typeface="Calibri"/>
                <a:cs typeface="Calibri"/>
              </a:rPr>
              <a:t>incremental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backup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when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-8" dirty="0">
                <a:latin typeface="Calibri"/>
                <a:cs typeface="Calibri"/>
              </a:rPr>
              <a:t> used?</a:t>
            </a:r>
            <a:endParaRPr sz="2400" dirty="0">
              <a:latin typeface="Calibri"/>
              <a:cs typeface="Calibri"/>
            </a:endParaRPr>
          </a:p>
          <a:p>
            <a:pPr marL="395764" marR="3810" indent="-386715">
              <a:spcBef>
                <a:spcPts val="795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Banks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moving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private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clouds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public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clouds.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does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affect </a:t>
            </a:r>
            <a:r>
              <a:rPr sz="2400" spc="-4" dirty="0">
                <a:latin typeface="Calibri"/>
                <a:cs typeface="Calibri"/>
              </a:rPr>
              <a:t>their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disaster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recovery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plans?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9144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859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5829300" cy="3056254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9525">
              <a:spcBef>
                <a:spcPts val="581"/>
              </a:spcBef>
            </a:pPr>
            <a:r>
              <a:rPr sz="2800" spc="-11" dirty="0">
                <a:latin typeface="Calibri"/>
                <a:cs typeface="Calibri"/>
              </a:rPr>
              <a:t>Disaster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recovery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plan</a:t>
            </a:r>
            <a:endParaRPr sz="2800" dirty="0">
              <a:latin typeface="Calibri"/>
              <a:cs typeface="Calibri"/>
            </a:endParaRPr>
          </a:p>
          <a:p>
            <a:pPr marL="9525" marR="3810">
              <a:lnSpc>
                <a:spcPct val="119700"/>
              </a:lnSpc>
              <a:spcBef>
                <a:spcPts val="11"/>
              </a:spcBef>
            </a:pPr>
            <a:r>
              <a:rPr sz="2800" spc="-30" dirty="0">
                <a:latin typeface="Calibri"/>
                <a:cs typeface="Calibri"/>
              </a:rPr>
              <a:t>RTO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RPO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Tiers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9" dirty="0">
                <a:latin typeface="Calibri"/>
                <a:cs typeface="Calibri"/>
              </a:rPr>
              <a:t>systems </a:t>
            </a:r>
            <a:r>
              <a:rPr sz="2800" spc="-15" dirty="0">
                <a:latin typeface="Calibri"/>
                <a:cs typeface="Calibri"/>
              </a:rPr>
              <a:t> </a:t>
            </a:r>
            <a:endParaRPr lang="en-US" sz="2800" spc="-15" dirty="0">
              <a:latin typeface="Calibri"/>
              <a:cs typeface="Calibri"/>
            </a:endParaRPr>
          </a:p>
          <a:p>
            <a:pPr marL="9525" marR="3810">
              <a:lnSpc>
                <a:spcPct val="119700"/>
              </a:lnSpc>
              <a:spcBef>
                <a:spcPts val="11"/>
              </a:spcBef>
            </a:pPr>
            <a:r>
              <a:rPr sz="2800" spc="-4" dirty="0">
                <a:latin typeface="Calibri"/>
                <a:cs typeface="Calibri"/>
              </a:rPr>
              <a:t>Primary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secondary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centers </a:t>
            </a:r>
            <a:r>
              <a:rPr sz="2800" spc="-465" dirty="0">
                <a:latin typeface="Calibri"/>
                <a:cs typeface="Calibri"/>
              </a:rPr>
              <a:t> </a:t>
            </a:r>
            <a:endParaRPr lang="en-US" sz="2800" spc="-465" dirty="0">
              <a:latin typeface="Calibri"/>
              <a:cs typeface="Calibri"/>
            </a:endParaRPr>
          </a:p>
          <a:p>
            <a:pPr marL="9525" marR="3810">
              <a:lnSpc>
                <a:spcPct val="119700"/>
              </a:lnSpc>
              <a:spcBef>
                <a:spcPts val="11"/>
              </a:spcBef>
            </a:pPr>
            <a:r>
              <a:rPr sz="2800" spc="-15" dirty="0">
                <a:latin typeface="Calibri"/>
                <a:cs typeface="Calibri"/>
              </a:rPr>
              <a:t>Data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Management</a:t>
            </a:r>
            <a:endParaRPr sz="2800" dirty="0">
              <a:latin typeface="Calibri"/>
              <a:cs typeface="Calibri"/>
            </a:endParaRPr>
          </a:p>
          <a:p>
            <a:pPr marL="9525" marR="1419225">
              <a:lnSpc>
                <a:spcPct val="119600"/>
              </a:lnSpc>
              <a:spcBef>
                <a:spcPts val="11"/>
              </a:spcBef>
            </a:pPr>
            <a:r>
              <a:rPr sz="2800" b="1" spc="-11" dirty="0">
                <a:latin typeface="Calibri"/>
                <a:cs typeface="Calibri"/>
              </a:rPr>
              <a:t>Software</a:t>
            </a:r>
            <a:r>
              <a:rPr sz="2800" b="1" spc="-49" dirty="0">
                <a:latin typeface="Calibri"/>
                <a:cs typeface="Calibri"/>
              </a:rPr>
              <a:t> </a:t>
            </a:r>
            <a:r>
              <a:rPr sz="2800" b="1" spc="-8" dirty="0">
                <a:latin typeface="Calibri"/>
                <a:cs typeface="Calibri"/>
              </a:rPr>
              <a:t>management </a:t>
            </a:r>
            <a:r>
              <a:rPr sz="2800" b="1" spc="-461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Failover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9803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865" y="381000"/>
            <a:ext cx="5762149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Software</a:t>
            </a:r>
            <a:r>
              <a:rPr spc="-83" dirty="0"/>
              <a:t> </a:t>
            </a:r>
            <a:r>
              <a:rPr spc="-30" dirty="0"/>
              <a:t>at</a:t>
            </a:r>
            <a:r>
              <a:rPr spc="-26" dirty="0"/>
              <a:t> </a:t>
            </a:r>
            <a:r>
              <a:rPr spc="-19" dirty="0"/>
              <a:t>the</a:t>
            </a:r>
            <a:r>
              <a:rPr spc="-79" dirty="0"/>
              <a:t> </a:t>
            </a:r>
            <a:r>
              <a:rPr spc="-26" dirty="0"/>
              <a:t>secondary</a:t>
            </a:r>
            <a:r>
              <a:rPr spc="-86" dirty="0"/>
              <a:t> </a:t>
            </a:r>
            <a:r>
              <a:rPr spc="-30" dirty="0"/>
              <a:t>location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12837" y="1753233"/>
            <a:ext cx="7590473" cy="2119972"/>
          </a:xfrm>
          <a:prstGeom prst="rect">
            <a:avLst/>
          </a:prstGeom>
        </p:spPr>
        <p:txBody>
          <a:bodyPr vert="horz" wrap="square" lIns="0" tIns="92869" rIns="0" bIns="0" rtlCol="0">
            <a:spAutoFit/>
          </a:bodyPr>
          <a:lstStyle/>
          <a:p>
            <a:pPr marL="180975" indent="-171450">
              <a:spcBef>
                <a:spcPts val="73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Tiers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2-4.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56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Use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1" dirty="0">
                <a:latin typeface="Calibri"/>
                <a:cs typeface="Calibri"/>
              </a:rPr>
              <a:t>configuration </a:t>
            </a:r>
            <a:r>
              <a:rPr sz="2400" spc="-4" dirty="0">
                <a:latin typeface="Calibri"/>
                <a:cs typeface="Calibri"/>
              </a:rPr>
              <a:t>management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keep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software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up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date.</a:t>
            </a:r>
            <a:endParaRPr sz="2400" dirty="0">
              <a:latin typeface="Calibri"/>
              <a:cs typeface="Calibri"/>
            </a:endParaRPr>
          </a:p>
          <a:p>
            <a:pPr marL="523875" marR="144780" lvl="1" indent="-171450">
              <a:spcBef>
                <a:spcPts val="776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must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identical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version/patch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number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primary.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Dependencies </a:t>
            </a:r>
            <a:r>
              <a:rPr sz="2400" spc="-39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mut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 </a:t>
            </a:r>
            <a:r>
              <a:rPr sz="2400" spc="-8" dirty="0">
                <a:latin typeface="Calibri"/>
                <a:cs typeface="Calibri"/>
              </a:rPr>
              <a:t>identical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865" y="381000"/>
            <a:ext cx="5762149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Software</a:t>
            </a:r>
            <a:r>
              <a:rPr spc="-83" dirty="0"/>
              <a:t> </a:t>
            </a:r>
            <a:r>
              <a:rPr spc="-30" dirty="0"/>
              <a:t>at</a:t>
            </a:r>
            <a:r>
              <a:rPr spc="-26" dirty="0"/>
              <a:t> </a:t>
            </a:r>
            <a:r>
              <a:rPr spc="-19" dirty="0"/>
              <a:t>the</a:t>
            </a:r>
            <a:r>
              <a:rPr spc="-79" dirty="0"/>
              <a:t> </a:t>
            </a:r>
            <a:r>
              <a:rPr spc="-26" dirty="0"/>
              <a:t>secondary</a:t>
            </a:r>
            <a:r>
              <a:rPr spc="-86" dirty="0"/>
              <a:t> </a:t>
            </a:r>
            <a:r>
              <a:rPr spc="-30" dirty="0"/>
              <a:t>location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12837" y="1753233"/>
            <a:ext cx="7590473" cy="2832987"/>
          </a:xfrm>
          <a:prstGeom prst="rect">
            <a:avLst/>
          </a:prstGeom>
        </p:spPr>
        <p:txBody>
          <a:bodyPr vert="horz" wrap="square" lIns="0" tIns="92869" rIns="0" bIns="0" rtlCol="0">
            <a:spAutoFit/>
          </a:bodyPr>
          <a:lstStyle/>
          <a:p>
            <a:pPr marL="180975" indent="-171450">
              <a:spcBef>
                <a:spcPts val="450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Tier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1</a:t>
            </a:r>
            <a:endParaRPr sz="2400" dirty="0">
              <a:latin typeface="Calibri"/>
              <a:cs typeface="Calibri"/>
            </a:endParaRPr>
          </a:p>
          <a:p>
            <a:pPr marL="523875" marR="322898" lvl="1" indent="-171450">
              <a:spcBef>
                <a:spcPts val="806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Updated </a:t>
            </a:r>
            <a:r>
              <a:rPr sz="2400" dirty="0">
                <a:latin typeface="Calibri"/>
                <a:cs typeface="Calibri"/>
              </a:rPr>
              <a:t>as a </a:t>
            </a:r>
            <a:r>
              <a:rPr sz="2400" spc="-4" dirty="0">
                <a:latin typeface="Calibri"/>
                <a:cs typeface="Calibri"/>
              </a:rPr>
              <a:t>portion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4" dirty="0">
                <a:latin typeface="Calibri"/>
                <a:cs typeface="Calibri"/>
              </a:rPr>
              <a:t>normal deployment </a:t>
            </a:r>
            <a:r>
              <a:rPr sz="2400" spc="-8" dirty="0">
                <a:latin typeface="Calibri"/>
                <a:cs typeface="Calibri"/>
              </a:rPr>
              <a:t>process. </a:t>
            </a:r>
            <a:r>
              <a:rPr sz="2400" spc="-4" dirty="0">
                <a:latin typeface="Calibri"/>
                <a:cs typeface="Calibri"/>
              </a:rPr>
              <a:t>Thus, </a:t>
            </a:r>
            <a:r>
              <a:rPr sz="2400" dirty="0">
                <a:latin typeface="Calibri"/>
                <a:cs typeface="Calibri"/>
              </a:rPr>
              <a:t>when the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primary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4" dirty="0">
                <a:latin typeface="Calibri"/>
                <a:cs typeface="Calibri"/>
              </a:rPr>
              <a:t>changed,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secondary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changed.</a:t>
            </a:r>
            <a:endParaRPr sz="2400" dirty="0">
              <a:latin typeface="Calibri"/>
              <a:cs typeface="Calibri"/>
            </a:endParaRPr>
          </a:p>
          <a:p>
            <a:pPr marL="523875" marR="3810" lvl="1" indent="-171450">
              <a:spcBef>
                <a:spcPts val="375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should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silently–it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should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not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allow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output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affect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behavior </a:t>
            </a:r>
            <a:r>
              <a:rPr sz="2400" spc="-39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4" dirty="0">
                <a:latin typeface="Calibri"/>
                <a:cs typeface="Calibri"/>
              </a:rPr>
              <a:t>primary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location </a:t>
            </a:r>
            <a:r>
              <a:rPr sz="2400" spc="-4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modify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backup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database.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399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78" y="374286"/>
            <a:ext cx="3834289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Disaster</a:t>
            </a:r>
            <a:r>
              <a:rPr spc="-79" dirty="0"/>
              <a:t> </a:t>
            </a:r>
            <a:r>
              <a:rPr spc="-38" dirty="0"/>
              <a:t>recovery</a:t>
            </a:r>
            <a:r>
              <a:rPr spc="-98" dirty="0"/>
              <a:t> </a:t>
            </a:r>
            <a:r>
              <a:rPr spc="-19" dirty="0"/>
              <a:t>plans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539038" cy="3124733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180975" marR="512921" indent="-171450">
              <a:spcBef>
                <a:spcPts val="32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disaster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event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such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flood,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earthquake,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hurricane,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or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tornado,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renders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entire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center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availability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zone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unusable.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3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“Business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continuity”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refers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complete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concerns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when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lang="en-US"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disaster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occurs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including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people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customers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“Disaster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recovery”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refers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information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technology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concerns.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2052" y="762000"/>
            <a:ext cx="488346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Licenses</a:t>
            </a:r>
            <a:r>
              <a:rPr spc="-90" dirty="0"/>
              <a:t> </a:t>
            </a:r>
            <a:r>
              <a:rPr spc="-19" dirty="0"/>
              <a:t>and</a:t>
            </a:r>
            <a:r>
              <a:rPr spc="-90" dirty="0"/>
              <a:t> </a:t>
            </a:r>
            <a:r>
              <a:rPr spc="-60" dirty="0"/>
              <a:t>keys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581424" cy="1519165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180975" marR="3810" indent="-171450">
              <a:spcBef>
                <a:spcPts val="32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If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system,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infrastructure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services,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development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tools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use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any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commercially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licensed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software,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software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secondary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1" dirty="0">
                <a:latin typeface="Calibri"/>
                <a:cs typeface="Calibri"/>
              </a:rPr>
              <a:t> center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must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appropriate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license</a:t>
            </a:r>
            <a:r>
              <a:rPr lang="en-US" sz="2400" spc="-4" dirty="0">
                <a:latin typeface="Calibri"/>
                <a:cs typeface="Calibri"/>
              </a:rPr>
              <a:t>s and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keys.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990600"/>
            <a:ext cx="5602796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Discussion</a:t>
            </a:r>
            <a:r>
              <a:rPr spc="-131" dirty="0"/>
              <a:t> </a:t>
            </a:r>
            <a:r>
              <a:rPr spc="-26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592854" cy="1994937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395764" marR="3810" indent="-386715">
              <a:spcBef>
                <a:spcPts val="356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4" dirty="0">
                <a:latin typeface="Calibri"/>
                <a:cs typeface="Calibri"/>
              </a:rPr>
              <a:t>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software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costs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associated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keeping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mirrored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or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secondary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site?</a:t>
            </a:r>
            <a:endParaRPr sz="2400" dirty="0">
              <a:latin typeface="Calibri"/>
              <a:cs typeface="Calibri"/>
            </a:endParaRPr>
          </a:p>
          <a:p>
            <a:pPr marL="395764" marR="65723" indent="-386715">
              <a:spcBef>
                <a:spcPts val="754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database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considerations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maintaining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consistency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between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primary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secondary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centers?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9144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859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5829300" cy="3056254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9525">
              <a:spcBef>
                <a:spcPts val="581"/>
              </a:spcBef>
            </a:pPr>
            <a:r>
              <a:rPr sz="2800" spc="-11" dirty="0">
                <a:latin typeface="Calibri"/>
                <a:cs typeface="Calibri"/>
              </a:rPr>
              <a:t>Disaster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recovery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plan</a:t>
            </a:r>
            <a:endParaRPr sz="2800" dirty="0">
              <a:latin typeface="Calibri"/>
              <a:cs typeface="Calibri"/>
            </a:endParaRPr>
          </a:p>
          <a:p>
            <a:pPr marL="9525" marR="3810">
              <a:lnSpc>
                <a:spcPct val="119700"/>
              </a:lnSpc>
              <a:spcBef>
                <a:spcPts val="11"/>
              </a:spcBef>
            </a:pPr>
            <a:r>
              <a:rPr sz="2800" spc="-30" dirty="0">
                <a:latin typeface="Calibri"/>
                <a:cs typeface="Calibri"/>
              </a:rPr>
              <a:t>RTO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RPO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Tiers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9" dirty="0">
                <a:latin typeface="Calibri"/>
                <a:cs typeface="Calibri"/>
              </a:rPr>
              <a:t>systems </a:t>
            </a:r>
            <a:r>
              <a:rPr sz="2800" spc="-15" dirty="0">
                <a:latin typeface="Calibri"/>
                <a:cs typeface="Calibri"/>
              </a:rPr>
              <a:t> </a:t>
            </a:r>
            <a:endParaRPr lang="en-US" sz="2800" spc="-15" dirty="0">
              <a:latin typeface="Calibri"/>
              <a:cs typeface="Calibri"/>
            </a:endParaRPr>
          </a:p>
          <a:p>
            <a:pPr marL="9525" marR="3810">
              <a:lnSpc>
                <a:spcPct val="119700"/>
              </a:lnSpc>
              <a:spcBef>
                <a:spcPts val="11"/>
              </a:spcBef>
            </a:pPr>
            <a:r>
              <a:rPr sz="2800" spc="-4" dirty="0">
                <a:latin typeface="Calibri"/>
                <a:cs typeface="Calibri"/>
              </a:rPr>
              <a:t>Primary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secondary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centers </a:t>
            </a:r>
            <a:r>
              <a:rPr sz="2800" spc="-465" dirty="0">
                <a:latin typeface="Calibri"/>
                <a:cs typeface="Calibri"/>
              </a:rPr>
              <a:t> </a:t>
            </a:r>
            <a:endParaRPr lang="en-US" sz="2800" spc="-465" dirty="0">
              <a:latin typeface="Calibri"/>
              <a:cs typeface="Calibri"/>
            </a:endParaRPr>
          </a:p>
          <a:p>
            <a:pPr marL="9525" marR="3810">
              <a:lnSpc>
                <a:spcPct val="119700"/>
              </a:lnSpc>
              <a:spcBef>
                <a:spcPts val="11"/>
              </a:spcBef>
            </a:pPr>
            <a:r>
              <a:rPr sz="2800" spc="-15" dirty="0">
                <a:latin typeface="Calibri"/>
                <a:cs typeface="Calibri"/>
              </a:rPr>
              <a:t>Data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Management</a:t>
            </a:r>
            <a:endParaRPr sz="2800" dirty="0">
              <a:latin typeface="Calibri"/>
              <a:cs typeface="Calibri"/>
            </a:endParaRPr>
          </a:p>
          <a:p>
            <a:pPr marL="9525" marR="1419225">
              <a:lnSpc>
                <a:spcPct val="119600"/>
              </a:lnSpc>
              <a:spcBef>
                <a:spcPts val="11"/>
              </a:spcBef>
            </a:pPr>
            <a:r>
              <a:rPr sz="2800" spc="-11" dirty="0">
                <a:latin typeface="Calibri"/>
                <a:cs typeface="Calibri"/>
              </a:rPr>
              <a:t>Software</a:t>
            </a:r>
            <a:r>
              <a:rPr sz="2800" spc="-4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management </a:t>
            </a:r>
            <a:r>
              <a:rPr sz="2800" spc="-461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Failover</a:t>
            </a:r>
            <a:endParaRPr sz="28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2319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3659" y="762000"/>
            <a:ext cx="301656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09" dirty="0"/>
              <a:t>F</a:t>
            </a:r>
            <a:r>
              <a:rPr spc="-26" dirty="0"/>
              <a:t>a</a:t>
            </a:r>
            <a:r>
              <a:rPr spc="-11" dirty="0"/>
              <a:t>il</a:t>
            </a:r>
            <a:r>
              <a:rPr spc="-49" dirty="0"/>
              <a:t>o</a:t>
            </a:r>
            <a:r>
              <a:rPr spc="-71" dirty="0"/>
              <a:t>v</a:t>
            </a:r>
            <a:r>
              <a:rPr spc="-34" dirty="0"/>
              <a:t>e</a:t>
            </a:r>
            <a:r>
              <a:rPr dirty="0"/>
              <a:t>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6868478" cy="2800927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5" dirty="0">
                <a:latin typeface="Calibri"/>
                <a:cs typeface="Calibri"/>
              </a:rPr>
              <a:t>Failover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transfer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activity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secondary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center.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Three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activities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76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trigger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" dirty="0">
                <a:latin typeface="Calibri"/>
                <a:cs typeface="Calibri"/>
              </a:rPr>
              <a:t> switch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4" dirty="0">
                <a:latin typeface="Calibri"/>
                <a:cs typeface="Calibri"/>
              </a:rPr>
              <a:t>secondary</a:t>
            </a:r>
            <a:r>
              <a:rPr sz="2400" spc="-8" dirty="0">
                <a:latin typeface="Calibri"/>
                <a:cs typeface="Calibri"/>
              </a:rPr>
              <a:t> location,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activate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secondary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location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restore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data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software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secondary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location,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resume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operation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secondary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location.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705" y="889403"/>
            <a:ext cx="396259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Manual</a:t>
            </a:r>
            <a:r>
              <a:rPr spc="-127" dirty="0"/>
              <a:t> </a:t>
            </a:r>
            <a:r>
              <a:rPr spc="-34" dirty="0"/>
              <a:t>failover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815755"/>
            <a:ext cx="8077200" cy="3003226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80975" indent="-171450">
              <a:spcBef>
                <a:spcPts val="7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9" dirty="0">
                <a:latin typeface="Calibri"/>
                <a:cs typeface="Calibri"/>
              </a:rPr>
              <a:t>Trigger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3875" algn="l"/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During </a:t>
            </a:r>
            <a:r>
              <a:rPr sz="2400" spc="-26" dirty="0">
                <a:latin typeface="Calibri"/>
                <a:cs typeface="Calibri"/>
              </a:rPr>
              <a:t>failover,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unmirrored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are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unavailable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3875" algn="l"/>
                <a:tab pos="524351" algn="l"/>
              </a:tabLst>
            </a:pPr>
            <a:r>
              <a:rPr sz="2400" spc="-19" dirty="0">
                <a:latin typeface="Calibri"/>
                <a:cs typeface="Calibri"/>
              </a:rPr>
              <a:t>Even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mirrored </a:t>
            </a:r>
            <a:r>
              <a:rPr sz="2400" spc="-15" dirty="0">
                <a:latin typeface="Calibri"/>
                <a:cs typeface="Calibri"/>
              </a:rPr>
              <a:t>systems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may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experience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some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disruptions.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E.g.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unmirrored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3875" algn="l"/>
                <a:tab pos="524351" algn="l"/>
              </a:tabLst>
            </a:pPr>
            <a:r>
              <a:rPr sz="2400" spc="-15" dirty="0">
                <a:latin typeface="Calibri"/>
                <a:cs typeface="Calibri"/>
              </a:rPr>
              <a:t>Consequently,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manual </a:t>
            </a:r>
            <a:r>
              <a:rPr sz="2400" spc="-11" dirty="0">
                <a:latin typeface="Calibri"/>
                <a:cs typeface="Calibri"/>
              </a:rPr>
              <a:t>failover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triggered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human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26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Activating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secondary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location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should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" dirty="0">
                <a:latin typeface="Calibri"/>
                <a:cs typeface="Calibri"/>
              </a:rPr>
              <a:t> scripted.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3875" algn="l"/>
                <a:tab pos="524351" algn="l"/>
              </a:tabLst>
            </a:pPr>
            <a:r>
              <a:rPr sz="2400" spc="-15" dirty="0">
                <a:latin typeface="Calibri"/>
                <a:cs typeface="Calibri"/>
              </a:rPr>
              <a:t>Fewer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errors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3875" algn="l"/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Allows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button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failover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705" y="889403"/>
            <a:ext cx="396259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Manual</a:t>
            </a:r>
            <a:r>
              <a:rPr spc="-127" dirty="0"/>
              <a:t> </a:t>
            </a:r>
            <a:r>
              <a:rPr spc="-34" dirty="0"/>
              <a:t>failover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815755"/>
            <a:ext cx="8077200" cy="2010646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80975" indent="-171450">
              <a:spcBef>
                <a:spcPts val="26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Resuming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operation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done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by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changing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DNS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setting.</a:t>
            </a:r>
            <a:endParaRPr sz="2400" dirty="0">
              <a:latin typeface="Calibri"/>
              <a:cs typeface="Calibri"/>
            </a:endParaRPr>
          </a:p>
          <a:p>
            <a:pPr marL="523875" marR="95726" lvl="1" indent="-171450">
              <a:spcBef>
                <a:spcPts val="761"/>
              </a:spcBef>
              <a:buFont typeface="Arial MT"/>
              <a:buChar char="•"/>
              <a:tabLst>
                <a:tab pos="523875" algn="l"/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Until</a:t>
            </a:r>
            <a:r>
              <a:rPr sz="2400" spc="-4" dirty="0">
                <a:latin typeface="Calibri"/>
                <a:cs typeface="Calibri"/>
              </a:rPr>
              <a:t> this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completes,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requests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 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sent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your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(now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failed)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primary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363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center.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360"/>
              </a:spcBef>
              <a:buFont typeface="Arial MT"/>
              <a:buChar char="•"/>
              <a:tabLst>
                <a:tab pos="523875" algn="l"/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If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possible,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“temporarily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out</a:t>
            </a:r>
            <a:r>
              <a:rPr sz="2400" dirty="0">
                <a:latin typeface="Calibri"/>
                <a:cs typeface="Calibri"/>
              </a:rPr>
              <a:t> of </a:t>
            </a:r>
            <a:r>
              <a:rPr sz="2400" spc="-4" dirty="0">
                <a:latin typeface="Calibri"/>
                <a:cs typeface="Calibri"/>
              </a:rPr>
              <a:t>service”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should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posted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87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8376" y="842635"/>
            <a:ext cx="464724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Automatic</a:t>
            </a:r>
            <a:r>
              <a:rPr spc="-116" dirty="0"/>
              <a:t> </a:t>
            </a:r>
            <a:r>
              <a:rPr spc="-34" dirty="0"/>
              <a:t>failover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1828800"/>
            <a:ext cx="7622381" cy="1502495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lnSpc>
                <a:spcPts val="2273"/>
              </a:lnSpc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Used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have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very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short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RTO,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where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time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needed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human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decision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action</a:t>
            </a:r>
            <a:r>
              <a:rPr sz="2400" spc="-4" dirty="0">
                <a:latin typeface="Calibri"/>
                <a:cs typeface="Calibri"/>
              </a:rPr>
              <a:t> 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long.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Assumes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mirrored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secondary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location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Requires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monitor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trigger</a:t>
            </a:r>
            <a:r>
              <a:rPr sz="2400" spc="-11" dirty="0">
                <a:latin typeface="Calibri"/>
                <a:cs typeface="Calibri"/>
              </a:rPr>
              <a:t> failover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lang="en-US" sz="2400" spc="-11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these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systems,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8376" y="842635"/>
            <a:ext cx="464724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Automatic</a:t>
            </a:r>
            <a:r>
              <a:rPr spc="-116" dirty="0"/>
              <a:t> </a:t>
            </a:r>
            <a:r>
              <a:rPr spc="-34" dirty="0"/>
              <a:t>failover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1828800"/>
            <a:ext cx="7622381" cy="3128581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Possible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false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positives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2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center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fail,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just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VM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primary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center.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8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VMs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-4" dirty="0">
                <a:latin typeface="Calibri"/>
                <a:cs typeface="Calibri"/>
              </a:rPr>
              <a:t> primary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center </a:t>
            </a:r>
            <a:r>
              <a:rPr sz="2400" spc="-11" dirty="0">
                <a:latin typeface="Calibri"/>
                <a:cs typeface="Calibri"/>
              </a:rPr>
              <a:t>were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slow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respond.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between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" dirty="0">
                <a:latin typeface="Calibri"/>
                <a:cs typeface="Calibri"/>
              </a:rPr>
              <a:t> two </a:t>
            </a:r>
            <a:r>
              <a:rPr sz="2400" spc="-11" dirty="0">
                <a:latin typeface="Calibri"/>
                <a:cs typeface="Calibri"/>
              </a:rPr>
              <a:t>data centers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failed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was</a:t>
            </a:r>
            <a:r>
              <a:rPr sz="2400" spc="-11" dirty="0">
                <a:latin typeface="Calibri"/>
                <a:cs typeface="Calibri"/>
              </a:rPr>
              <a:t> congested.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8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false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positive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cause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database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inconsistency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77341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6005" y="435491"/>
            <a:ext cx="4491990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68" dirty="0"/>
              <a:t>Testing</a:t>
            </a:r>
            <a:r>
              <a:rPr spc="-86" dirty="0"/>
              <a:t> </a:t>
            </a:r>
            <a:r>
              <a:rPr spc="-15" dirty="0"/>
              <a:t>the</a:t>
            </a:r>
            <a:r>
              <a:rPr spc="-75" dirty="0"/>
              <a:t> </a:t>
            </a:r>
            <a:r>
              <a:rPr spc="-34" dirty="0"/>
              <a:t>failover</a:t>
            </a:r>
            <a:r>
              <a:rPr spc="-86" dirty="0"/>
              <a:t> </a:t>
            </a:r>
            <a:r>
              <a:rPr spc="-30" dirty="0"/>
              <a:t>process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1905000"/>
            <a:ext cx="7520940" cy="3961180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Concerns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9" dirty="0">
                <a:latin typeface="Calibri"/>
                <a:cs typeface="Calibri"/>
              </a:rPr>
              <a:t>You</a:t>
            </a:r>
            <a:r>
              <a:rPr sz="2400" spc="-4" dirty="0">
                <a:latin typeface="Calibri"/>
                <a:cs typeface="Calibri"/>
              </a:rPr>
              <a:t> do not</a:t>
            </a:r>
            <a:r>
              <a:rPr sz="2400" spc="-11" dirty="0">
                <a:latin typeface="Calibri"/>
                <a:cs typeface="Calibri"/>
              </a:rPr>
              <a:t> want to</a:t>
            </a:r>
            <a:r>
              <a:rPr sz="2400" spc="-8" dirty="0">
                <a:latin typeface="Calibri"/>
                <a:cs typeface="Calibri"/>
              </a:rPr>
              <a:t> interrupt </a:t>
            </a:r>
            <a:r>
              <a:rPr sz="2400" dirty="0">
                <a:latin typeface="Calibri"/>
                <a:cs typeface="Calibri"/>
              </a:rPr>
              <a:t>service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your</a:t>
            </a:r>
            <a:r>
              <a:rPr sz="2400" spc="-4" dirty="0">
                <a:latin typeface="Calibri"/>
                <a:cs typeface="Calibri"/>
              </a:rPr>
              <a:t> clients.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test </a:t>
            </a:r>
            <a:r>
              <a:rPr sz="2400" spc="-8" dirty="0">
                <a:latin typeface="Calibri"/>
                <a:cs typeface="Calibri"/>
              </a:rPr>
              <a:t>fails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production database becomes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corrupted.</a:t>
            </a:r>
            <a:endParaRPr sz="2400" dirty="0">
              <a:latin typeface="Calibri"/>
              <a:cs typeface="Calibri"/>
            </a:endParaRPr>
          </a:p>
          <a:p>
            <a:pPr marL="523875" marR="3810" lvl="1" indent="-171450">
              <a:spcBef>
                <a:spcPts val="368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1" dirty="0">
                <a:latin typeface="Calibri"/>
                <a:cs typeface="Calibri"/>
              </a:rPr>
              <a:t>Your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clients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receive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from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secondary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location.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While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desired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behavior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8" dirty="0">
                <a:latin typeface="Calibri"/>
                <a:cs typeface="Calibri"/>
              </a:rPr>
              <a:t>there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was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disaster,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should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not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escape during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test.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8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If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possible,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during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scheduled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down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time.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Back up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database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prior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838200"/>
            <a:ext cx="5299901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563803" cy="1217802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Suppose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possible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schedule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down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time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failover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testing.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perform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test?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personnel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should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available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during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failover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8971" y="457200"/>
            <a:ext cx="2440781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5" dirty="0"/>
              <a:t>Risk</a:t>
            </a:r>
            <a:r>
              <a:rPr spc="-105" dirty="0"/>
              <a:t> </a:t>
            </a:r>
            <a:r>
              <a:rPr spc="-34" dirty="0"/>
              <a:t>mitigation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7463314" cy="3247203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All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business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continuity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planning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risk-mitigation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activity.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95"/>
              </a:spcBef>
              <a:buFont typeface="Arial MT"/>
              <a:buChar char="•"/>
              <a:tabLst>
                <a:tab pos="241459" algn="l"/>
                <a:tab pos="241935" algn="l"/>
              </a:tabLst>
            </a:pPr>
            <a:r>
              <a:rPr sz="2400" dirty="0"/>
              <a:t>	</a:t>
            </a:r>
            <a:r>
              <a:rPr sz="2400" spc="-4" dirty="0">
                <a:latin typeface="Calibri"/>
                <a:cs typeface="Calibri"/>
              </a:rPr>
              <a:t>Risk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quantified: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risk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an </a:t>
            </a:r>
            <a:r>
              <a:rPr sz="2400" spc="-15" dirty="0">
                <a:latin typeface="Calibri"/>
                <a:cs typeface="Calibri"/>
              </a:rPr>
              <a:t>event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probability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event</a:t>
            </a:r>
            <a:r>
              <a:rPr sz="2400" spc="-4" dirty="0">
                <a:latin typeface="Calibri"/>
                <a:cs typeface="Calibri"/>
              </a:rPr>
              <a:t> occurring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multiplied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loss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incurred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event</a:t>
            </a:r>
            <a:r>
              <a:rPr sz="2400" spc="-4" dirty="0">
                <a:latin typeface="Calibri"/>
                <a:cs typeface="Calibri"/>
              </a:rPr>
              <a:t> does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occur.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Insurance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appropriate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analogy.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Having </a:t>
            </a:r>
            <a:r>
              <a:rPr sz="2400" spc="-4" dirty="0">
                <a:latin typeface="Calibri"/>
                <a:cs typeface="Calibri"/>
              </a:rPr>
              <a:t>no </a:t>
            </a:r>
            <a:r>
              <a:rPr sz="2400" spc="-8" dirty="0">
                <a:latin typeface="Calibri"/>
                <a:cs typeface="Calibri"/>
              </a:rPr>
              <a:t>insurance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catastrophic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disaster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event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occurs.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Having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too </a:t>
            </a:r>
            <a:r>
              <a:rPr sz="2400" dirty="0">
                <a:latin typeface="Calibri"/>
                <a:cs typeface="Calibri"/>
              </a:rPr>
              <a:t>much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insurance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financial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drain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C2EA-D1B0-2B79-3DB9-AB6040F5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BFBF-1BBE-DE42-8381-F764C1A4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	END OF</a:t>
            </a:r>
            <a:r>
              <a:rPr lang="en-US" sz="4400" baseline="0" dirty="0"/>
              <a:t> </a:t>
            </a:r>
            <a:r>
              <a:rPr lang="en-US" sz="4400" baseline="0"/>
              <a:t>CHAPTER 15</a:t>
            </a:r>
            <a:endParaRPr lang="en-US" sz="4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5740D-02FE-6C23-28CC-A411EED4BCA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1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381000"/>
            <a:ext cx="5207318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9" dirty="0"/>
              <a:t>Goal</a:t>
            </a:r>
            <a:r>
              <a:rPr spc="-60" dirty="0"/>
              <a:t> </a:t>
            </a:r>
            <a:r>
              <a:rPr spc="-11" dirty="0"/>
              <a:t>of</a:t>
            </a:r>
            <a:r>
              <a:rPr spc="-56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spc="-30" dirty="0"/>
              <a:t>disaster</a:t>
            </a:r>
            <a:r>
              <a:rPr spc="-75" dirty="0"/>
              <a:t> </a:t>
            </a:r>
            <a:r>
              <a:rPr spc="-38" dirty="0"/>
              <a:t>recovery</a:t>
            </a:r>
            <a:r>
              <a:rPr spc="-83" dirty="0"/>
              <a:t> </a:t>
            </a:r>
            <a:r>
              <a:rPr spc="-15" dirty="0"/>
              <a:t>plan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74674"/>
            <a:ext cx="7544753" cy="1999105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9" dirty="0">
                <a:latin typeface="Calibri"/>
                <a:cs typeface="Calibri"/>
              </a:rPr>
              <a:t>Restore</a:t>
            </a:r>
            <a:r>
              <a:rPr sz="2400" spc="-4" dirty="0">
                <a:latin typeface="Calibri"/>
                <a:cs typeface="Calibri"/>
              </a:rPr>
              <a:t> normal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operations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soon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possible.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15" dirty="0">
                <a:latin typeface="Calibri"/>
                <a:cs typeface="Calibri"/>
              </a:rPr>
              <a:t> cost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constraints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10%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8" dirty="0">
                <a:latin typeface="Calibri"/>
                <a:cs typeface="Calibri"/>
              </a:rPr>
              <a:t>operations </a:t>
            </a:r>
            <a:r>
              <a:rPr sz="2400" spc="-11" dirty="0">
                <a:latin typeface="Calibri"/>
                <a:cs typeface="Calibri"/>
              </a:rPr>
              <a:t>costs </a:t>
            </a:r>
            <a:r>
              <a:rPr sz="2400" dirty="0">
                <a:latin typeface="Calibri"/>
                <a:cs typeface="Calibri"/>
              </a:rPr>
              <a:t>is a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disaster </a:t>
            </a:r>
            <a:r>
              <a:rPr sz="2400" spc="-4" dirty="0">
                <a:latin typeface="Calibri"/>
                <a:cs typeface="Calibri"/>
              </a:rPr>
              <a:t>planning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target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many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organizations.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72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30" dirty="0">
                <a:latin typeface="Calibri"/>
                <a:cs typeface="Calibri"/>
              </a:rPr>
              <a:t>Targets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recovery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must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specified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9144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859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5829300" cy="3056254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9525">
              <a:spcBef>
                <a:spcPts val="581"/>
              </a:spcBef>
            </a:pPr>
            <a:r>
              <a:rPr sz="2800" spc="-11" dirty="0">
                <a:latin typeface="Calibri"/>
                <a:cs typeface="Calibri"/>
              </a:rPr>
              <a:t>Disaster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recovery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plan</a:t>
            </a:r>
            <a:endParaRPr sz="2800" dirty="0">
              <a:latin typeface="Calibri"/>
              <a:cs typeface="Calibri"/>
            </a:endParaRPr>
          </a:p>
          <a:p>
            <a:pPr marL="9525" marR="3810">
              <a:lnSpc>
                <a:spcPct val="119700"/>
              </a:lnSpc>
              <a:spcBef>
                <a:spcPts val="11"/>
              </a:spcBef>
            </a:pPr>
            <a:r>
              <a:rPr sz="2800" b="1" spc="-30" dirty="0">
                <a:latin typeface="Calibri"/>
                <a:cs typeface="Calibri"/>
              </a:rPr>
              <a:t>RTO</a:t>
            </a:r>
            <a:r>
              <a:rPr sz="2800" b="1" spc="-8" dirty="0">
                <a:latin typeface="Calibri"/>
                <a:cs typeface="Calibri"/>
              </a:rPr>
              <a:t> </a:t>
            </a:r>
            <a:r>
              <a:rPr sz="2800" b="1" spc="-4" dirty="0">
                <a:latin typeface="Calibri"/>
                <a:cs typeface="Calibri"/>
              </a:rPr>
              <a:t>and</a:t>
            </a:r>
            <a:r>
              <a:rPr sz="2800" b="1" spc="4" dirty="0">
                <a:latin typeface="Calibri"/>
                <a:cs typeface="Calibri"/>
              </a:rPr>
              <a:t> </a:t>
            </a:r>
            <a:r>
              <a:rPr sz="2800" b="1" spc="-4" dirty="0">
                <a:latin typeface="Calibri"/>
                <a:cs typeface="Calibri"/>
              </a:rPr>
              <a:t>RPO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4" dirty="0">
                <a:latin typeface="Calibri"/>
                <a:cs typeface="Calibri"/>
              </a:rPr>
              <a:t>and</a:t>
            </a:r>
            <a:r>
              <a:rPr sz="2800" b="1" spc="4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Tiers</a:t>
            </a:r>
            <a:r>
              <a:rPr sz="2800" b="1" spc="-8" dirty="0">
                <a:latin typeface="Calibri"/>
                <a:cs typeface="Calibri"/>
              </a:rPr>
              <a:t> </a:t>
            </a:r>
            <a:r>
              <a:rPr sz="2800" b="1" spc="-4" dirty="0">
                <a:latin typeface="Calibri"/>
                <a:cs typeface="Calibri"/>
              </a:rPr>
              <a:t>of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9" dirty="0">
                <a:latin typeface="Calibri"/>
                <a:cs typeface="Calibri"/>
              </a:rPr>
              <a:t>systems </a:t>
            </a:r>
            <a:r>
              <a:rPr sz="2800" b="1" spc="-15" dirty="0">
                <a:latin typeface="Calibri"/>
                <a:cs typeface="Calibri"/>
              </a:rPr>
              <a:t> </a:t>
            </a:r>
            <a:endParaRPr lang="en-US" sz="2800" b="1" spc="-15" dirty="0">
              <a:latin typeface="Calibri"/>
              <a:cs typeface="Calibri"/>
            </a:endParaRPr>
          </a:p>
          <a:p>
            <a:pPr marL="9525" marR="3810">
              <a:lnSpc>
                <a:spcPct val="119700"/>
              </a:lnSpc>
              <a:spcBef>
                <a:spcPts val="11"/>
              </a:spcBef>
            </a:pPr>
            <a:r>
              <a:rPr sz="2800" spc="-4" dirty="0">
                <a:latin typeface="Calibri"/>
                <a:cs typeface="Calibri"/>
              </a:rPr>
              <a:t>Primary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secondary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centers </a:t>
            </a:r>
            <a:r>
              <a:rPr sz="2800" spc="-465" dirty="0">
                <a:latin typeface="Calibri"/>
                <a:cs typeface="Calibri"/>
              </a:rPr>
              <a:t> </a:t>
            </a:r>
            <a:endParaRPr lang="en-US" sz="2800" spc="-465" dirty="0">
              <a:latin typeface="Calibri"/>
              <a:cs typeface="Calibri"/>
            </a:endParaRPr>
          </a:p>
          <a:p>
            <a:pPr marL="9525" marR="3810">
              <a:lnSpc>
                <a:spcPct val="119700"/>
              </a:lnSpc>
              <a:spcBef>
                <a:spcPts val="11"/>
              </a:spcBef>
            </a:pPr>
            <a:r>
              <a:rPr sz="2800" spc="-15" dirty="0">
                <a:latin typeface="Calibri"/>
                <a:cs typeface="Calibri"/>
              </a:rPr>
              <a:t>Data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Management</a:t>
            </a:r>
            <a:endParaRPr sz="2800" dirty="0">
              <a:latin typeface="Calibri"/>
              <a:cs typeface="Calibri"/>
            </a:endParaRPr>
          </a:p>
          <a:p>
            <a:pPr marL="9525" marR="1419225">
              <a:lnSpc>
                <a:spcPct val="119600"/>
              </a:lnSpc>
              <a:spcBef>
                <a:spcPts val="11"/>
              </a:spcBef>
            </a:pPr>
            <a:r>
              <a:rPr sz="2800" spc="-11" dirty="0">
                <a:latin typeface="Calibri"/>
                <a:cs typeface="Calibri"/>
              </a:rPr>
              <a:t>Software</a:t>
            </a:r>
            <a:r>
              <a:rPr sz="2800" spc="-4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management </a:t>
            </a:r>
            <a:r>
              <a:rPr sz="2800" spc="-461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Failover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9144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4842" y="555189"/>
            <a:ext cx="41830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9" dirty="0"/>
              <a:t>RPO</a:t>
            </a:r>
            <a:r>
              <a:rPr spc="-101" dirty="0"/>
              <a:t> </a:t>
            </a:r>
            <a:r>
              <a:rPr spc="-19" dirty="0"/>
              <a:t>and</a:t>
            </a:r>
            <a:r>
              <a:rPr spc="-94" dirty="0"/>
              <a:t> </a:t>
            </a:r>
            <a:r>
              <a:rPr spc="-60" dirty="0"/>
              <a:t>RTO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764" y="1917858"/>
            <a:ext cx="3834765" cy="4465613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200025" marR="347186" indent="-171450">
              <a:lnSpc>
                <a:spcPct val="90000"/>
              </a:lnSpc>
              <a:spcBef>
                <a:spcPts val="326"/>
              </a:spcBef>
              <a:buFont typeface="Arial MT"/>
              <a:buChar char="•"/>
              <a:tabLst>
                <a:tab pos="200025" algn="l"/>
              </a:tabLst>
            </a:pPr>
            <a:r>
              <a:rPr sz="2400" i="1" spc="-8" dirty="0">
                <a:latin typeface="Calibri"/>
                <a:cs typeface="Calibri"/>
              </a:rPr>
              <a:t>RPO–Recovery point </a:t>
            </a:r>
            <a:r>
              <a:rPr sz="2400" i="1" spc="-4" dirty="0">
                <a:latin typeface="Calibri"/>
                <a:cs typeface="Calibri"/>
              </a:rPr>
              <a:t>objective. </a:t>
            </a:r>
            <a:r>
              <a:rPr sz="2400" i="1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time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interval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between 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backups.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stored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 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database between last backup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ad </a:t>
            </a:r>
            <a:r>
              <a:rPr sz="2400" spc="-11" dirty="0">
                <a:latin typeface="Calibri"/>
                <a:cs typeface="Calibri"/>
              </a:rPr>
              <a:t>disaster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 be </a:t>
            </a:r>
            <a:r>
              <a:rPr sz="2400" spc="-8" dirty="0">
                <a:latin typeface="Calibri"/>
                <a:cs typeface="Calibri"/>
              </a:rPr>
              <a:t>lost.</a:t>
            </a:r>
            <a:endParaRPr sz="2400" dirty="0">
              <a:latin typeface="Calibri"/>
              <a:cs typeface="Calibri"/>
            </a:endParaRPr>
          </a:p>
          <a:p>
            <a:pPr marL="200025" marR="22860" indent="-171450">
              <a:lnSpc>
                <a:spcPct val="90000"/>
              </a:lnSpc>
              <a:spcBef>
                <a:spcPts val="754"/>
              </a:spcBef>
              <a:buFont typeface="Arial MT"/>
              <a:buChar char="•"/>
              <a:tabLst>
                <a:tab pos="200025" algn="l"/>
              </a:tabLst>
            </a:pPr>
            <a:r>
              <a:rPr sz="2400" i="1" spc="-19" dirty="0">
                <a:latin typeface="Calibri"/>
                <a:cs typeface="Calibri"/>
              </a:rPr>
              <a:t>RTO–Recovery</a:t>
            </a:r>
            <a:r>
              <a:rPr sz="2400" i="1" spc="435" dirty="0">
                <a:latin typeface="Calibri"/>
                <a:cs typeface="Calibri"/>
              </a:rPr>
              <a:t> </a:t>
            </a:r>
            <a:r>
              <a:rPr sz="2400" i="1" spc="-8" dirty="0">
                <a:latin typeface="Calibri"/>
                <a:cs typeface="Calibri"/>
              </a:rPr>
              <a:t>time objective. </a:t>
            </a:r>
            <a:r>
              <a:rPr sz="2400" i="1" spc="-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maximum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amount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time</a:t>
            </a:r>
            <a:r>
              <a:rPr sz="2400" spc="5" baseline="34482" dirty="0">
                <a:latin typeface="Arial MT"/>
                <a:cs typeface="Arial MT"/>
              </a:rPr>
              <a:t>Time </a:t>
            </a:r>
            <a:r>
              <a:rPr sz="2400" spc="-439" baseline="34482" dirty="0">
                <a:latin typeface="Arial MT"/>
                <a:cs typeface="Arial MT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down 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before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customers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access it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again.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47290" y="4143045"/>
            <a:ext cx="39052" cy="15240"/>
          </a:xfrm>
          <a:custGeom>
            <a:avLst/>
            <a:gdLst/>
            <a:ahLst/>
            <a:cxnLst/>
            <a:rect l="l" t="t" r="r" b="b"/>
            <a:pathLst>
              <a:path w="52070" h="20320">
                <a:moveTo>
                  <a:pt x="51457" y="0"/>
                </a:moveTo>
                <a:lnTo>
                  <a:pt x="0" y="0"/>
                </a:lnTo>
                <a:lnTo>
                  <a:pt x="0" y="20301"/>
                </a:lnTo>
                <a:lnTo>
                  <a:pt x="514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7</a:t>
            </a:fld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10B411-ED52-6ADF-70E2-BF244D88C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438400"/>
            <a:ext cx="4884583" cy="26589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7886" y="838200"/>
            <a:ext cx="486822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Prioritizing</a:t>
            </a:r>
            <a:r>
              <a:rPr spc="-98" dirty="0"/>
              <a:t> </a:t>
            </a:r>
            <a:r>
              <a:rPr spc="-49" dirty="0"/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742396" cy="3295293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96240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1" dirty="0">
                <a:latin typeface="Calibri"/>
                <a:cs typeface="Calibri"/>
              </a:rPr>
              <a:t>Your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organization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have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hundreds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thousands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different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systems.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Not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every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system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equal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importance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terms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-11" dirty="0">
                <a:latin typeface="Calibri"/>
                <a:cs typeface="Calibri"/>
              </a:rPr>
              <a:t>disaster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recovery.</a:t>
            </a:r>
            <a:endParaRPr sz="2400" dirty="0">
              <a:latin typeface="Calibri"/>
              <a:cs typeface="Calibri"/>
            </a:endParaRPr>
          </a:p>
          <a:p>
            <a:pPr marL="180975" marR="951548" indent="-171450">
              <a:spcBef>
                <a:spcPts val="77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first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step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disaster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recovery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planning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priortize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your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systems.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58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convenience,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priorities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set</a:t>
            </a:r>
            <a:r>
              <a:rPr sz="2400" spc="-4" dirty="0">
                <a:latin typeface="Calibri"/>
                <a:cs typeface="Calibri"/>
              </a:rPr>
              <a:t> in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terms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tiers.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All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given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tier </a:t>
            </a:r>
            <a:r>
              <a:rPr sz="2400" spc="-19" dirty="0">
                <a:latin typeface="Calibri"/>
                <a:cs typeface="Calibri"/>
              </a:rPr>
              <a:t>have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same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disaster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plan.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1774" y="914400"/>
            <a:ext cx="2080451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T</a:t>
            </a:r>
            <a:r>
              <a:rPr spc="-11" dirty="0"/>
              <a:t>i</a:t>
            </a:r>
            <a:r>
              <a:rPr spc="-26" dirty="0"/>
              <a:t>e</a:t>
            </a:r>
            <a:r>
              <a:rPr spc="-86" dirty="0"/>
              <a:t>r</a:t>
            </a:r>
            <a:r>
              <a:rPr dirty="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561421" cy="3485089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192405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model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divides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all </a:t>
            </a:r>
            <a:r>
              <a:rPr sz="2400" spc="-19" dirty="0">
                <a:latin typeface="Calibri"/>
                <a:cs typeface="Calibri"/>
              </a:rPr>
              <a:t>systems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organization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four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tiers.</a:t>
            </a:r>
            <a:endParaRPr sz="2400" dirty="0">
              <a:latin typeface="Calibri"/>
              <a:cs typeface="Calibri"/>
            </a:endParaRPr>
          </a:p>
          <a:p>
            <a:pPr marL="523875" marR="3810" lvl="1" indent="-171450">
              <a:spcBef>
                <a:spcPts val="39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Tier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11" dirty="0">
                <a:latin typeface="Calibri"/>
                <a:cs typeface="Calibri"/>
              </a:rPr>
              <a:t> have,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nominally,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15-minute</a:t>
            </a:r>
            <a:r>
              <a:rPr sz="2400" dirty="0">
                <a:latin typeface="Calibri"/>
                <a:cs typeface="Calibri"/>
              </a:rPr>
              <a:t> RPO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RTO,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These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mission </a:t>
            </a:r>
            <a:r>
              <a:rPr sz="2400" spc="-39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critical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systems.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39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Tier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two hours. </a:t>
            </a:r>
            <a:r>
              <a:rPr sz="2400" spc="-4" dirty="0">
                <a:latin typeface="Calibri"/>
                <a:cs typeface="Calibri"/>
              </a:rPr>
              <a:t>These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important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support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systems,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Tier 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four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hours,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These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less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important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support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systems.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Tier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15" dirty="0">
                <a:latin typeface="Calibri"/>
                <a:cs typeface="Calibri"/>
              </a:rPr>
              <a:t> have</a:t>
            </a:r>
            <a:r>
              <a:rPr sz="2400" dirty="0">
                <a:latin typeface="Calibri"/>
                <a:cs typeface="Calibri"/>
              </a:rPr>
              <a:t> 24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hours. </a:t>
            </a:r>
            <a:r>
              <a:rPr sz="2400" spc="-4" dirty="0">
                <a:latin typeface="Calibri"/>
                <a:cs typeface="Calibri"/>
              </a:rPr>
              <a:t>These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everything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6193</TotalTime>
  <Words>1907</Words>
  <Application>Microsoft Office PowerPoint</Application>
  <PresentationFormat>On-screen Show (4:3)</PresentationFormat>
  <Paragraphs>237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Arial MT</vt:lpstr>
      <vt:lpstr>Calibri</vt:lpstr>
      <vt:lpstr>Times</vt:lpstr>
      <vt:lpstr>Verdana</vt:lpstr>
      <vt:lpstr>Blank Presentation</vt:lpstr>
      <vt:lpstr>Deployment and Operations for Software Engineers 2nd  Ed</vt:lpstr>
      <vt:lpstr>Outline</vt:lpstr>
      <vt:lpstr>Disaster recovery plans</vt:lpstr>
      <vt:lpstr>Risk mitigation</vt:lpstr>
      <vt:lpstr>Goal of a disaster recovery plan</vt:lpstr>
      <vt:lpstr>Outline</vt:lpstr>
      <vt:lpstr>RPO and RTO</vt:lpstr>
      <vt:lpstr>Prioritizing systems</vt:lpstr>
      <vt:lpstr>Tiers</vt:lpstr>
      <vt:lpstr>Discussion questions</vt:lpstr>
      <vt:lpstr>Outline</vt:lpstr>
      <vt:lpstr>Data centers</vt:lpstr>
      <vt:lpstr>Secondary data center</vt:lpstr>
      <vt:lpstr>Disaster recovery strategy</vt:lpstr>
      <vt:lpstr>Warm and hot second locations</vt:lpstr>
      <vt:lpstr>Mirrored secondary location</vt:lpstr>
      <vt:lpstr>Discussion questions</vt:lpstr>
      <vt:lpstr>Outline</vt:lpstr>
      <vt:lpstr>Tier 2-4 Data Management</vt:lpstr>
      <vt:lpstr>Back up frequencies</vt:lpstr>
      <vt:lpstr>Storage media options</vt:lpstr>
      <vt:lpstr>Why would you use tape?</vt:lpstr>
      <vt:lpstr>Tier 1 data management</vt:lpstr>
      <vt:lpstr>Unreplicated data</vt:lpstr>
      <vt:lpstr>Big data</vt:lpstr>
      <vt:lpstr>Discussion questions</vt:lpstr>
      <vt:lpstr>Outline</vt:lpstr>
      <vt:lpstr>Software at the secondary location</vt:lpstr>
      <vt:lpstr>Software at the secondary location</vt:lpstr>
      <vt:lpstr>Licenses and keys</vt:lpstr>
      <vt:lpstr>Discussion questions</vt:lpstr>
      <vt:lpstr>Outline</vt:lpstr>
      <vt:lpstr>Failover</vt:lpstr>
      <vt:lpstr>Manual failover</vt:lpstr>
      <vt:lpstr>Manual failover</vt:lpstr>
      <vt:lpstr>Automatic failover</vt:lpstr>
      <vt:lpstr>Automatic failover</vt:lpstr>
      <vt:lpstr>Testing the failover process</vt:lpstr>
      <vt:lpstr>Discussion questions</vt:lpstr>
      <vt:lpstr>PowerPoint Presentation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463</cp:revision>
  <dcterms:created xsi:type="dcterms:W3CDTF">2004-11-16T18:39:34Z</dcterms:created>
  <dcterms:modified xsi:type="dcterms:W3CDTF">2023-08-02T19:42:24Z</dcterms:modified>
</cp:coreProperties>
</file>