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60" r:id="rId4"/>
    <p:sldId id="261" r:id="rId5"/>
    <p:sldId id="262" r:id="rId6"/>
    <p:sldId id="263" r:id="rId7"/>
    <p:sldId id="272" r:id="rId8"/>
    <p:sldId id="264" r:id="rId9"/>
    <p:sldId id="275" r:id="rId10"/>
    <p:sldId id="265" r:id="rId11"/>
    <p:sldId id="266" r:id="rId12"/>
    <p:sldId id="273" r:id="rId13"/>
    <p:sldId id="276" r:id="rId14"/>
    <p:sldId id="274" r:id="rId15"/>
    <p:sldId id="267" r:id="rId16"/>
    <p:sldId id="268" r:id="rId17"/>
    <p:sldId id="320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2C1"/>
    <a:srgbClr val="96F371"/>
    <a:srgbClr val="6AB5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72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6019800"/>
            <a:ext cx="77724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F62A8D6-84AB-39C2-81BD-DDAEA2BDDA3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pic>
        <p:nvPicPr>
          <p:cNvPr id="5" name="Picture 7" descr="wordmark3r">
            <a:extLst>
              <a:ext uri="{FF2B5EF4-FFF2-40B4-BE49-F238E27FC236}">
                <a16:creationId xmlns:a16="http://schemas.microsoft.com/office/drawing/2014/main" id="{5FBD54D5-4E35-8CFB-4908-A716B2936A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8" descr="isr_logo_308_r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91400" y="6096000"/>
            <a:ext cx="16002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324600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</a:t>
            </a:r>
            <a:r>
              <a:rPr lang="en-US" sz="1000" baseline="0" dirty="0"/>
              <a:t> Len Bass 2018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D23-7EF4-440A-9DC7-CE6E6413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382000" cy="838200"/>
          </a:xfrm>
        </p:spPr>
        <p:txBody>
          <a:bodyPr/>
          <a:lstStyle/>
          <a:p>
            <a:r>
              <a:rPr lang="en-US" dirty="0"/>
              <a:t>Deployment and Operations for Software Engineers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352F8-B6F5-482B-856C-30CD51C7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8200"/>
            <a:ext cx="6400800" cy="533400"/>
          </a:xfrm>
        </p:spPr>
        <p:txBody>
          <a:bodyPr/>
          <a:lstStyle/>
          <a:p>
            <a:r>
              <a:rPr lang="en-US" sz="2800" dirty="0"/>
              <a:t>Chapter 8 – DevOps Preliminaries</a:t>
            </a:r>
          </a:p>
        </p:txBody>
      </p:sp>
    </p:spTree>
    <p:extLst>
      <p:ext uri="{BB962C8B-B14F-4D97-AF65-F5344CB8AC3E}">
        <p14:creationId xmlns:p14="http://schemas.microsoft.com/office/powerpoint/2010/main" val="402466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685800"/>
            <a:ext cx="67056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Imperative</a:t>
            </a:r>
            <a:r>
              <a:rPr spc="-116" dirty="0"/>
              <a:t> </a:t>
            </a:r>
            <a:r>
              <a:rPr spc="-26" dirty="0"/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249954" cy="2152032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Specify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steps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computer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goes </a:t>
            </a:r>
            <a:r>
              <a:rPr sz="2400" spc="-11" dirty="0">
                <a:latin typeface="Calibri"/>
                <a:cs typeface="Calibri"/>
              </a:rPr>
              <a:t>through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Steps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4" dirty="0">
                <a:latin typeface="Calibri"/>
                <a:cs typeface="Calibri"/>
              </a:rPr>
              <a:t> 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series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19" dirty="0">
                <a:latin typeface="Calibri"/>
                <a:cs typeface="Calibri"/>
              </a:rPr>
              <a:t>state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changes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8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debugged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ensure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series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state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changes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ends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up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desired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result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Examples: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C,</a:t>
            </a:r>
            <a:r>
              <a:rPr sz="2400" dirty="0">
                <a:latin typeface="Calibri"/>
                <a:cs typeface="Calibri"/>
              </a:rPr>
              <a:t> C++,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Java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A0AEF-2085-30CD-CE08-B5032962ACF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3110" y="838200"/>
            <a:ext cx="545915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Declarative</a:t>
            </a:r>
            <a:r>
              <a:rPr spc="-120" dirty="0"/>
              <a:t> </a:t>
            </a:r>
            <a:r>
              <a:rPr spc="-26" dirty="0"/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389971" cy="2482891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Specify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desired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state</a:t>
            </a:r>
            <a:r>
              <a:rPr sz="2400" spc="-4" dirty="0">
                <a:latin typeface="Calibri"/>
                <a:cs typeface="Calibri"/>
              </a:rPr>
              <a:t> of </a:t>
            </a:r>
            <a:r>
              <a:rPr sz="2400" spc="-8" dirty="0">
                <a:latin typeface="Calibri"/>
                <a:cs typeface="Calibri"/>
              </a:rPr>
              <a:t>computer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Language </a:t>
            </a:r>
            <a:r>
              <a:rPr sz="2400" spc="-15" dirty="0">
                <a:latin typeface="Calibri"/>
                <a:cs typeface="Calibri"/>
              </a:rPr>
              <a:t>interpreter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determine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how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achieve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desired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result.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examined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determined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achieved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result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desired.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Examples: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HTML,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SQL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F2D28-83A8-AE09-039B-8A851E587C2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685800"/>
            <a:ext cx="35145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59711" y="5705989"/>
            <a:ext cx="115253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Calibri"/>
                <a:cs typeface="Calibri"/>
              </a:rPr>
              <a:pPr marL="28575">
                <a:lnSpc>
                  <a:spcPts val="930"/>
                </a:lnSpc>
              </a:pPr>
              <a:t>12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5789296" cy="2177680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Constructing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executable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Invoking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executable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Imperative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vs</a:t>
            </a:r>
            <a:r>
              <a:rPr sz="2400" spc="-11" dirty="0">
                <a:latin typeface="Calibri"/>
                <a:cs typeface="Calibri"/>
              </a:rPr>
              <a:t> declarative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languages</a:t>
            </a:r>
            <a:endParaRPr lang="en-US" sz="2400" spc="-4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z="2400" b="1" spc="-4" dirty="0">
                <a:latin typeface="Calibri"/>
                <a:cs typeface="Calibri"/>
              </a:rPr>
              <a:t>Strongly typed vs weakly typed languages.</a:t>
            </a:r>
            <a:endParaRPr sz="2400" b="1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Modifiability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BB6B2-B26C-2F1B-0BE8-7B272D3605F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96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3E47-6FB0-C090-64F5-7B94709F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vs weak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B3401-CD29-8A54-A4A9-AA6771DF5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Is 138 an integer, a real number, or a string when it appears in a program?</a:t>
            </a:r>
          </a:p>
          <a:p>
            <a:r>
              <a:rPr lang="en-US" sz="2400" dirty="0"/>
              <a:t>A strongly typed language such as C, C++, or Java requires all variables to be declared as a specific type.</a:t>
            </a:r>
          </a:p>
          <a:p>
            <a:r>
              <a:rPr lang="en-US" sz="2400" dirty="0"/>
              <a:t>A weakly typed language such as Perl or PHP determines the type from context.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EEAC4-8358-E03B-A535-35AD52F210B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29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685800"/>
            <a:ext cx="35145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59711" y="5705989"/>
            <a:ext cx="115253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Calibri"/>
                <a:cs typeface="Calibri"/>
              </a:rPr>
              <a:pPr marL="28575">
                <a:lnSpc>
                  <a:spcPts val="930"/>
                </a:lnSpc>
              </a:pPr>
              <a:t>14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5789296" cy="2177680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Constructing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executable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Invoking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executable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Imperative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vs</a:t>
            </a:r>
            <a:r>
              <a:rPr sz="2400" spc="-11" dirty="0">
                <a:latin typeface="Calibri"/>
                <a:cs typeface="Calibri"/>
              </a:rPr>
              <a:t> declarative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languages</a:t>
            </a:r>
            <a:endParaRPr lang="en-US" sz="2400" spc="-4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z="2400" spc="-4" dirty="0">
                <a:latin typeface="Calibri"/>
                <a:cs typeface="Calibri"/>
              </a:rPr>
              <a:t>Strongly typed vs weakly typed languages.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b="1" spc="-4" dirty="0">
                <a:latin typeface="Calibri"/>
                <a:cs typeface="Calibri"/>
              </a:rPr>
              <a:t>Modifiability</a:t>
            </a:r>
            <a:endParaRPr sz="2400" b="1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5CC11-7B92-B2B5-E8EF-82D53B347AF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78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990600"/>
            <a:ext cx="3791903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Modifiability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724299" cy="2457243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modifiable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changes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system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easy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make.</a:t>
            </a:r>
            <a:endParaRPr sz="2400" dirty="0">
              <a:latin typeface="Calibri"/>
              <a:cs typeface="Calibri"/>
            </a:endParaRPr>
          </a:p>
          <a:p>
            <a:pPr marL="180975" marR="458629" indent="-171450">
              <a:spcBef>
                <a:spcPts val="7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56" dirty="0">
                <a:latin typeface="Calibri"/>
                <a:cs typeface="Calibri"/>
              </a:rPr>
              <a:t>You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want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make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changes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without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side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effects.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side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effect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impact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intend.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Modifiable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achieved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low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coupling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high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cohesion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4A144-957A-82CA-84A4-73839CDEE67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9144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4764">
              <a:spcBef>
                <a:spcPts val="79"/>
              </a:spcBef>
            </a:pPr>
            <a:r>
              <a:rPr spc="-26" dirty="0"/>
              <a:t>Coupling</a:t>
            </a:r>
            <a:r>
              <a:rPr spc="-86" dirty="0"/>
              <a:t> </a:t>
            </a:r>
            <a:r>
              <a:rPr spc="-19" dirty="0"/>
              <a:t>and</a:t>
            </a:r>
            <a:r>
              <a:rPr spc="-83" dirty="0"/>
              <a:t> </a:t>
            </a:r>
            <a:r>
              <a:rPr spc="-30" dirty="0"/>
              <a:t>cohesion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749064" cy="3090109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9529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Coupling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measure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how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much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overlap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 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independent</a:t>
            </a:r>
            <a:r>
              <a:rPr sz="2400" spc="4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modules.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Overlap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lead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unanticipated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side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effects.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1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Cohesion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measure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strongly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responsibilities</a:t>
            </a:r>
            <a:r>
              <a:rPr sz="2400" spc="5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module</a:t>
            </a:r>
            <a:r>
              <a:rPr sz="2400" spc="8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6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related.</a:t>
            </a:r>
            <a:r>
              <a:rPr sz="2400" spc="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responsibilities</a:t>
            </a:r>
            <a:r>
              <a:rPr sz="2400" spc="11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same</a:t>
            </a:r>
            <a:r>
              <a:rPr sz="2400" spc="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goal, 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cohesion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high.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some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responsibilities</a:t>
            </a:r>
            <a:r>
              <a:rPr sz="2400" spc="5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oriented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toward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goal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others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toward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another,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cohestion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low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side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effects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possible.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C7AF8-F00F-1703-41EC-EF6A56F752C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C2EA-D1B0-2B79-3DB9-AB6040F5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BFBF-1BBE-DE42-8381-F764C1A4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	END OF</a:t>
            </a:r>
            <a:r>
              <a:rPr lang="en-US" sz="4400" baseline="0" dirty="0"/>
              <a:t> </a:t>
            </a:r>
            <a:r>
              <a:rPr lang="en-US" sz="4400" baseline="0"/>
              <a:t>CHAPTER </a:t>
            </a:r>
            <a:r>
              <a:rPr lang="en-US" sz="4400"/>
              <a:t>8</a:t>
            </a:r>
            <a:endParaRPr lang="en-US" sz="4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5740D-02FE-6C23-28CC-A411EED4BCA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1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685800"/>
            <a:ext cx="35145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59711" y="5705989"/>
            <a:ext cx="115253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Calibri"/>
                <a:cs typeface="Calibri"/>
              </a:rPr>
              <a:pPr marL="28575">
                <a:lnSpc>
                  <a:spcPts val="930"/>
                </a:lnSpc>
              </a:pPr>
              <a:t>2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5789296" cy="2177680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b="1" spc="-8" dirty="0">
                <a:latin typeface="Calibri"/>
                <a:cs typeface="Calibri"/>
              </a:rPr>
              <a:t>Constructing</a:t>
            </a:r>
            <a:r>
              <a:rPr sz="2400" b="1" spc="11" dirty="0">
                <a:latin typeface="Calibri"/>
                <a:cs typeface="Calibri"/>
              </a:rPr>
              <a:t> </a:t>
            </a:r>
            <a:r>
              <a:rPr sz="2400" b="1" spc="-4" dirty="0">
                <a:latin typeface="Calibri"/>
                <a:cs typeface="Calibri"/>
              </a:rPr>
              <a:t>an</a:t>
            </a:r>
            <a:r>
              <a:rPr sz="2400" b="1" spc="-8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executable</a:t>
            </a:r>
            <a:endParaRPr sz="2400" b="1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Invoking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executable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Imperative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vs</a:t>
            </a:r>
            <a:r>
              <a:rPr sz="2400" spc="-11" dirty="0">
                <a:latin typeface="Calibri"/>
                <a:cs typeface="Calibri"/>
              </a:rPr>
              <a:t> declarative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languages</a:t>
            </a:r>
            <a:endParaRPr lang="en-US" sz="2400" spc="-4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z="2400" spc="-4" dirty="0">
                <a:latin typeface="Calibri"/>
                <a:cs typeface="Calibri"/>
              </a:rPr>
              <a:t>Strongly typed vs weakly typed languages.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Modifiability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D0F42-F75C-2336-AFA8-1AA6660C792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109" y="715185"/>
            <a:ext cx="5109782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Executable</a:t>
            </a:r>
            <a:r>
              <a:rPr spc="-116" dirty="0"/>
              <a:t> </a:t>
            </a:r>
            <a:r>
              <a:rPr spc="-26" dirty="0"/>
              <a:t>image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59711" y="5705989"/>
            <a:ext cx="115253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Calibri"/>
                <a:cs typeface="Calibri"/>
              </a:rPr>
              <a:pPr marL="28575">
                <a:lnSpc>
                  <a:spcPts val="930"/>
                </a:lnSpc>
              </a:pPr>
              <a:t>3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4" y="2174674"/>
            <a:ext cx="7097078" cy="3196868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executable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image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machine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language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instructions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Represented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set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bits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disk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Can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loaded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OS.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Control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transferred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it.</a:t>
            </a:r>
          </a:p>
          <a:p>
            <a:pPr marL="180975" indent="-171450">
              <a:spcBef>
                <a:spcPts val="48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Consists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libraries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wrote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Constructed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differently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compiled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interpreted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languages</a:t>
            </a:r>
            <a:r>
              <a:rPr sz="2100" spc="-4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DF2BF-4CB3-07F9-449D-FF3AA85E80F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452064"/>
            <a:ext cx="6219825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Compiled</a:t>
            </a:r>
            <a:r>
              <a:rPr spc="-90" dirty="0"/>
              <a:t> </a:t>
            </a:r>
            <a:r>
              <a:rPr spc="-26" dirty="0"/>
              <a:t>language</a:t>
            </a:r>
            <a:r>
              <a:rPr spc="-83" dirty="0"/>
              <a:t> </a:t>
            </a:r>
            <a:r>
              <a:rPr spc="-15" dirty="0"/>
              <a:t>=&gt;</a:t>
            </a:r>
            <a:r>
              <a:rPr spc="-60" dirty="0"/>
              <a:t> </a:t>
            </a:r>
            <a:r>
              <a:rPr spc="-23" dirty="0"/>
              <a:t>Object</a:t>
            </a:r>
            <a:r>
              <a:rPr spc="-68" dirty="0"/>
              <a:t> </a:t>
            </a:r>
            <a:r>
              <a:rPr spc="-30"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5677357"/>
            <a:ext cx="1469231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" dirty="0">
                <a:solidFill>
                  <a:srgbClr val="888888"/>
                </a:solidFill>
                <a:latin typeface="Calibri"/>
                <a:cs typeface="Calibri"/>
              </a:rPr>
              <a:t>©Len</a:t>
            </a:r>
            <a:r>
              <a:rPr sz="9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-4" dirty="0">
                <a:solidFill>
                  <a:srgbClr val="888888"/>
                </a:solidFill>
                <a:latin typeface="Calibri"/>
                <a:cs typeface="Calibri"/>
              </a:rPr>
              <a:t>Bass</a:t>
            </a: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 and</a:t>
            </a:r>
            <a:r>
              <a:rPr sz="900" spc="-23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John</a:t>
            </a:r>
            <a:r>
              <a:rPr sz="900" spc="-11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Klein</a:t>
            </a:r>
            <a:r>
              <a:rPr sz="900" spc="-11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2022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8761" y="5677357"/>
            <a:ext cx="77153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9261" y="2239708"/>
            <a:ext cx="1153478" cy="845820"/>
          </a:xfrm>
          <a:custGeom>
            <a:avLst/>
            <a:gdLst/>
            <a:ahLst/>
            <a:cxnLst/>
            <a:rect l="l" t="t" r="r" b="b"/>
            <a:pathLst>
              <a:path w="1537970" h="1127760">
                <a:moveTo>
                  <a:pt x="0" y="187960"/>
                </a:moveTo>
                <a:lnTo>
                  <a:pt x="6717" y="138009"/>
                </a:lnTo>
                <a:lnTo>
                  <a:pt x="25672" y="93114"/>
                </a:lnTo>
                <a:lnTo>
                  <a:pt x="55070" y="55070"/>
                </a:lnTo>
                <a:lnTo>
                  <a:pt x="93114" y="25672"/>
                </a:lnTo>
                <a:lnTo>
                  <a:pt x="138009" y="6717"/>
                </a:lnTo>
                <a:lnTo>
                  <a:pt x="187959" y="0"/>
                </a:lnTo>
                <a:lnTo>
                  <a:pt x="1349756" y="0"/>
                </a:lnTo>
                <a:lnTo>
                  <a:pt x="1399706" y="6717"/>
                </a:lnTo>
                <a:lnTo>
                  <a:pt x="1444601" y="25672"/>
                </a:lnTo>
                <a:lnTo>
                  <a:pt x="1482645" y="55070"/>
                </a:lnTo>
                <a:lnTo>
                  <a:pt x="1512043" y="93114"/>
                </a:lnTo>
                <a:lnTo>
                  <a:pt x="1530998" y="138009"/>
                </a:lnTo>
                <a:lnTo>
                  <a:pt x="1537716" y="187960"/>
                </a:lnTo>
                <a:lnTo>
                  <a:pt x="1537716" y="939800"/>
                </a:lnTo>
                <a:lnTo>
                  <a:pt x="1530998" y="989750"/>
                </a:lnTo>
                <a:lnTo>
                  <a:pt x="1512043" y="1034645"/>
                </a:lnTo>
                <a:lnTo>
                  <a:pt x="1482645" y="1072689"/>
                </a:lnTo>
                <a:lnTo>
                  <a:pt x="1444601" y="1102087"/>
                </a:lnTo>
                <a:lnTo>
                  <a:pt x="1399706" y="1121042"/>
                </a:lnTo>
                <a:lnTo>
                  <a:pt x="1349756" y="1127760"/>
                </a:lnTo>
                <a:lnTo>
                  <a:pt x="187959" y="1127760"/>
                </a:lnTo>
                <a:lnTo>
                  <a:pt x="138009" y="1121042"/>
                </a:lnTo>
                <a:lnTo>
                  <a:pt x="93114" y="1102087"/>
                </a:lnTo>
                <a:lnTo>
                  <a:pt x="55070" y="1072689"/>
                </a:lnTo>
                <a:lnTo>
                  <a:pt x="25672" y="1034645"/>
                </a:lnTo>
                <a:lnTo>
                  <a:pt x="6717" y="989750"/>
                </a:lnTo>
                <a:lnTo>
                  <a:pt x="0" y="939800"/>
                </a:lnTo>
                <a:lnTo>
                  <a:pt x="0" y="187960"/>
                </a:lnTo>
                <a:close/>
              </a:path>
            </a:pathLst>
          </a:custGeom>
          <a:ln w="28575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6" name="object 6"/>
          <p:cNvSpPr txBox="1"/>
          <p:nvPr/>
        </p:nvSpPr>
        <p:spPr>
          <a:xfrm>
            <a:off x="1083373" y="2226145"/>
            <a:ext cx="884873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049" marR="3810" indent="476" algn="ctr">
              <a:spcBef>
                <a:spcPts val="75"/>
              </a:spcBef>
            </a:pPr>
            <a:r>
              <a:rPr sz="1800" spc="-8" dirty="0">
                <a:latin typeface="Calibri"/>
                <a:cs typeface="Calibri"/>
              </a:rPr>
              <a:t>Enter </a:t>
            </a:r>
            <a:r>
              <a:rPr sz="1800" spc="-4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code</a:t>
            </a:r>
            <a:r>
              <a:rPr sz="1800" spc="-64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into </a:t>
            </a:r>
            <a:r>
              <a:rPr sz="1800" spc="-398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editor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96200" y="3059239"/>
            <a:ext cx="2087404" cy="1262063"/>
          </a:xfrm>
          <a:custGeom>
            <a:avLst/>
            <a:gdLst/>
            <a:ahLst/>
            <a:cxnLst/>
            <a:rect l="l" t="t" r="r" b="b"/>
            <a:pathLst>
              <a:path w="2783204" h="1682750">
                <a:moveTo>
                  <a:pt x="0" y="0"/>
                </a:moveTo>
                <a:lnTo>
                  <a:pt x="0" y="657351"/>
                </a:lnTo>
                <a:lnTo>
                  <a:pt x="3330" y="706841"/>
                </a:lnTo>
                <a:lnTo>
                  <a:pt x="13030" y="754308"/>
                </a:lnTo>
                <a:lnTo>
                  <a:pt x="28666" y="799318"/>
                </a:lnTo>
                <a:lnTo>
                  <a:pt x="49802" y="841436"/>
                </a:lnTo>
                <a:lnTo>
                  <a:pt x="76005" y="880227"/>
                </a:lnTo>
                <a:lnTo>
                  <a:pt x="106838" y="915257"/>
                </a:lnTo>
                <a:lnTo>
                  <a:pt x="141868" y="946090"/>
                </a:lnTo>
                <a:lnTo>
                  <a:pt x="180659" y="972293"/>
                </a:lnTo>
                <a:lnTo>
                  <a:pt x="222777" y="993429"/>
                </a:lnTo>
                <a:lnTo>
                  <a:pt x="267787" y="1009065"/>
                </a:lnTo>
                <a:lnTo>
                  <a:pt x="315254" y="1018765"/>
                </a:lnTo>
                <a:lnTo>
                  <a:pt x="364744" y="1022095"/>
                </a:lnTo>
                <a:lnTo>
                  <a:pt x="625220" y="1021969"/>
                </a:lnTo>
                <a:lnTo>
                  <a:pt x="625220" y="1126236"/>
                </a:lnTo>
                <a:lnTo>
                  <a:pt x="833627" y="917828"/>
                </a:lnTo>
                <a:lnTo>
                  <a:pt x="625220" y="709421"/>
                </a:lnTo>
                <a:lnTo>
                  <a:pt x="625220" y="813562"/>
                </a:lnTo>
                <a:lnTo>
                  <a:pt x="364744" y="813562"/>
                </a:lnTo>
                <a:lnTo>
                  <a:pt x="315322" y="805594"/>
                </a:lnTo>
                <a:lnTo>
                  <a:pt x="272405" y="783411"/>
                </a:lnTo>
                <a:lnTo>
                  <a:pt x="238565" y="749590"/>
                </a:lnTo>
                <a:lnTo>
                  <a:pt x="216375" y="706711"/>
                </a:lnTo>
                <a:lnTo>
                  <a:pt x="208406" y="657351"/>
                </a:lnTo>
                <a:lnTo>
                  <a:pt x="208406" y="0"/>
                </a:lnTo>
                <a:lnTo>
                  <a:pt x="0" y="0"/>
                </a:lnTo>
                <a:close/>
              </a:path>
              <a:path w="2783204" h="1682750">
                <a:moveTo>
                  <a:pt x="841247" y="436625"/>
                </a:moveTo>
                <a:lnTo>
                  <a:pt x="845260" y="391822"/>
                </a:lnTo>
                <a:lnTo>
                  <a:pt x="856830" y="349659"/>
                </a:lnTo>
                <a:lnTo>
                  <a:pt x="875255" y="310839"/>
                </a:lnTo>
                <a:lnTo>
                  <a:pt x="899833" y="276064"/>
                </a:lnTo>
                <a:lnTo>
                  <a:pt x="929860" y="246037"/>
                </a:lnTo>
                <a:lnTo>
                  <a:pt x="964635" y="221459"/>
                </a:lnTo>
                <a:lnTo>
                  <a:pt x="1003455" y="203034"/>
                </a:lnTo>
                <a:lnTo>
                  <a:pt x="1045618" y="191464"/>
                </a:lnTo>
                <a:lnTo>
                  <a:pt x="1090421" y="187451"/>
                </a:lnTo>
                <a:lnTo>
                  <a:pt x="2533649" y="187451"/>
                </a:lnTo>
                <a:lnTo>
                  <a:pt x="2578453" y="191464"/>
                </a:lnTo>
                <a:lnTo>
                  <a:pt x="2620616" y="203034"/>
                </a:lnTo>
                <a:lnTo>
                  <a:pt x="2659436" y="221459"/>
                </a:lnTo>
                <a:lnTo>
                  <a:pt x="2694211" y="246037"/>
                </a:lnTo>
                <a:lnTo>
                  <a:pt x="2724238" y="276064"/>
                </a:lnTo>
                <a:lnTo>
                  <a:pt x="2748816" y="310839"/>
                </a:lnTo>
                <a:lnTo>
                  <a:pt x="2767241" y="349659"/>
                </a:lnTo>
                <a:lnTo>
                  <a:pt x="2778811" y="391822"/>
                </a:lnTo>
                <a:lnTo>
                  <a:pt x="2782823" y="436625"/>
                </a:lnTo>
                <a:lnTo>
                  <a:pt x="2782823" y="1433321"/>
                </a:lnTo>
                <a:lnTo>
                  <a:pt x="2778811" y="1478125"/>
                </a:lnTo>
                <a:lnTo>
                  <a:pt x="2767241" y="1520288"/>
                </a:lnTo>
                <a:lnTo>
                  <a:pt x="2748816" y="1559108"/>
                </a:lnTo>
                <a:lnTo>
                  <a:pt x="2724238" y="1593883"/>
                </a:lnTo>
                <a:lnTo>
                  <a:pt x="2694211" y="1623910"/>
                </a:lnTo>
                <a:lnTo>
                  <a:pt x="2659436" y="1648488"/>
                </a:lnTo>
                <a:lnTo>
                  <a:pt x="2620616" y="1666913"/>
                </a:lnTo>
                <a:lnTo>
                  <a:pt x="2578453" y="1678483"/>
                </a:lnTo>
                <a:lnTo>
                  <a:pt x="2533649" y="1682495"/>
                </a:lnTo>
                <a:lnTo>
                  <a:pt x="1090421" y="1682495"/>
                </a:lnTo>
                <a:lnTo>
                  <a:pt x="1045618" y="1678483"/>
                </a:lnTo>
                <a:lnTo>
                  <a:pt x="1003455" y="1666913"/>
                </a:lnTo>
                <a:lnTo>
                  <a:pt x="964635" y="1648488"/>
                </a:lnTo>
                <a:lnTo>
                  <a:pt x="929860" y="1623910"/>
                </a:lnTo>
                <a:lnTo>
                  <a:pt x="899833" y="1593883"/>
                </a:lnTo>
                <a:lnTo>
                  <a:pt x="875255" y="1559108"/>
                </a:lnTo>
                <a:lnTo>
                  <a:pt x="856830" y="1520288"/>
                </a:lnTo>
                <a:lnTo>
                  <a:pt x="845260" y="1478125"/>
                </a:lnTo>
                <a:lnTo>
                  <a:pt x="841247" y="1433321"/>
                </a:lnTo>
                <a:lnTo>
                  <a:pt x="841247" y="436625"/>
                </a:lnTo>
                <a:close/>
              </a:path>
            </a:pathLst>
          </a:custGeom>
          <a:ln w="28575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8" name="object 8"/>
          <p:cNvSpPr txBox="1"/>
          <p:nvPr/>
        </p:nvSpPr>
        <p:spPr>
          <a:xfrm>
            <a:off x="2481547" y="3461537"/>
            <a:ext cx="945833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5" dirty="0">
                <a:latin typeface="Calibri"/>
                <a:cs typeface="Calibri"/>
              </a:rPr>
              <a:t>Save</a:t>
            </a:r>
            <a:r>
              <a:rPr sz="1800" spc="-49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  <a:p>
            <a:pPr marL="101918">
              <a:spcBef>
                <a:spcPts val="4"/>
              </a:spcBef>
            </a:pPr>
            <a:r>
              <a:rPr sz="1800" spc="-4" dirty="0">
                <a:latin typeface="Calibri"/>
                <a:cs typeface="Calibri"/>
              </a:rPr>
              <a:t>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3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43213" y="4306253"/>
            <a:ext cx="2087404" cy="1303020"/>
          </a:xfrm>
          <a:custGeom>
            <a:avLst/>
            <a:gdLst/>
            <a:ahLst/>
            <a:cxnLst/>
            <a:rect l="l" t="t" r="r" b="b"/>
            <a:pathLst>
              <a:path w="2783204" h="1737360">
                <a:moveTo>
                  <a:pt x="0" y="0"/>
                </a:moveTo>
                <a:lnTo>
                  <a:pt x="0" y="657986"/>
                </a:lnTo>
                <a:lnTo>
                  <a:pt x="3335" y="707568"/>
                </a:lnTo>
                <a:lnTo>
                  <a:pt x="13051" y="755122"/>
                </a:lnTo>
                <a:lnTo>
                  <a:pt x="28711" y="800213"/>
                </a:lnTo>
                <a:lnTo>
                  <a:pt x="49882" y="842405"/>
                </a:lnTo>
                <a:lnTo>
                  <a:pt x="76128" y="881263"/>
                </a:lnTo>
                <a:lnTo>
                  <a:pt x="107013" y="916352"/>
                </a:lnTo>
                <a:lnTo>
                  <a:pt x="142102" y="947237"/>
                </a:lnTo>
                <a:lnTo>
                  <a:pt x="180960" y="973483"/>
                </a:lnTo>
                <a:lnTo>
                  <a:pt x="223152" y="994654"/>
                </a:lnTo>
                <a:lnTo>
                  <a:pt x="268243" y="1010314"/>
                </a:lnTo>
                <a:lnTo>
                  <a:pt x="315797" y="1020030"/>
                </a:lnTo>
                <a:lnTo>
                  <a:pt x="365378" y="1023365"/>
                </a:lnTo>
                <a:lnTo>
                  <a:pt x="626363" y="1023365"/>
                </a:lnTo>
                <a:lnTo>
                  <a:pt x="626363" y="1127759"/>
                </a:lnTo>
                <a:lnTo>
                  <a:pt x="835151" y="918971"/>
                </a:lnTo>
                <a:lnTo>
                  <a:pt x="626363" y="710183"/>
                </a:lnTo>
                <a:lnTo>
                  <a:pt x="626363" y="814577"/>
                </a:lnTo>
                <a:lnTo>
                  <a:pt x="365378" y="814577"/>
                </a:lnTo>
                <a:lnTo>
                  <a:pt x="315882" y="806595"/>
                </a:lnTo>
                <a:lnTo>
                  <a:pt x="272896" y="784366"/>
                </a:lnTo>
                <a:lnTo>
                  <a:pt x="238999" y="750469"/>
                </a:lnTo>
                <a:lnTo>
                  <a:pt x="216770" y="707483"/>
                </a:lnTo>
                <a:lnTo>
                  <a:pt x="208787" y="657986"/>
                </a:lnTo>
                <a:lnTo>
                  <a:pt x="208787" y="0"/>
                </a:lnTo>
                <a:lnTo>
                  <a:pt x="0" y="0"/>
                </a:lnTo>
                <a:close/>
              </a:path>
              <a:path w="2783204" h="1737360">
                <a:moveTo>
                  <a:pt x="841248" y="490219"/>
                </a:moveTo>
                <a:lnTo>
                  <a:pt x="845265" y="445374"/>
                </a:lnTo>
                <a:lnTo>
                  <a:pt x="856848" y="403170"/>
                </a:lnTo>
                <a:lnTo>
                  <a:pt x="875293" y="364311"/>
                </a:lnTo>
                <a:lnTo>
                  <a:pt x="899897" y="329500"/>
                </a:lnTo>
                <a:lnTo>
                  <a:pt x="929956" y="299441"/>
                </a:lnTo>
                <a:lnTo>
                  <a:pt x="964767" y="274837"/>
                </a:lnTo>
                <a:lnTo>
                  <a:pt x="1003626" y="256392"/>
                </a:lnTo>
                <a:lnTo>
                  <a:pt x="1045830" y="244809"/>
                </a:lnTo>
                <a:lnTo>
                  <a:pt x="1090676" y="240791"/>
                </a:lnTo>
                <a:lnTo>
                  <a:pt x="2533396" y="240791"/>
                </a:lnTo>
                <a:lnTo>
                  <a:pt x="2578241" y="244809"/>
                </a:lnTo>
                <a:lnTo>
                  <a:pt x="2620445" y="256392"/>
                </a:lnTo>
                <a:lnTo>
                  <a:pt x="2659304" y="274837"/>
                </a:lnTo>
                <a:lnTo>
                  <a:pt x="2694115" y="299441"/>
                </a:lnTo>
                <a:lnTo>
                  <a:pt x="2724174" y="329500"/>
                </a:lnTo>
                <a:lnTo>
                  <a:pt x="2748778" y="364311"/>
                </a:lnTo>
                <a:lnTo>
                  <a:pt x="2767223" y="403170"/>
                </a:lnTo>
                <a:lnTo>
                  <a:pt x="2778806" y="445374"/>
                </a:lnTo>
                <a:lnTo>
                  <a:pt x="2782824" y="490219"/>
                </a:lnTo>
                <a:lnTo>
                  <a:pt x="2782824" y="1487931"/>
                </a:lnTo>
                <a:lnTo>
                  <a:pt x="2778806" y="1532767"/>
                </a:lnTo>
                <a:lnTo>
                  <a:pt x="2767223" y="1574966"/>
                </a:lnTo>
                <a:lnTo>
                  <a:pt x="2748778" y="1613823"/>
                </a:lnTo>
                <a:lnTo>
                  <a:pt x="2724174" y="1648635"/>
                </a:lnTo>
                <a:lnTo>
                  <a:pt x="2694115" y="1678698"/>
                </a:lnTo>
                <a:lnTo>
                  <a:pt x="2659304" y="1703306"/>
                </a:lnTo>
                <a:lnTo>
                  <a:pt x="2620445" y="1721755"/>
                </a:lnTo>
                <a:lnTo>
                  <a:pt x="2578241" y="1733341"/>
                </a:lnTo>
                <a:lnTo>
                  <a:pt x="2533396" y="1737359"/>
                </a:lnTo>
                <a:lnTo>
                  <a:pt x="1090676" y="1737359"/>
                </a:lnTo>
                <a:lnTo>
                  <a:pt x="1045830" y="1733341"/>
                </a:lnTo>
                <a:lnTo>
                  <a:pt x="1003626" y="1721755"/>
                </a:lnTo>
                <a:lnTo>
                  <a:pt x="964767" y="1703306"/>
                </a:lnTo>
                <a:lnTo>
                  <a:pt x="929956" y="1678698"/>
                </a:lnTo>
                <a:lnTo>
                  <a:pt x="899897" y="1648635"/>
                </a:lnTo>
                <a:lnTo>
                  <a:pt x="875293" y="1613823"/>
                </a:lnTo>
                <a:lnTo>
                  <a:pt x="856848" y="1574966"/>
                </a:lnTo>
                <a:lnTo>
                  <a:pt x="845265" y="1532767"/>
                </a:lnTo>
                <a:lnTo>
                  <a:pt x="841248" y="1487931"/>
                </a:lnTo>
                <a:lnTo>
                  <a:pt x="841248" y="490219"/>
                </a:lnTo>
                <a:close/>
              </a:path>
            </a:pathLst>
          </a:custGeom>
          <a:ln w="28575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10" name="object 10"/>
          <p:cNvSpPr txBox="1"/>
          <p:nvPr/>
        </p:nvSpPr>
        <p:spPr>
          <a:xfrm>
            <a:off x="3783901" y="4749031"/>
            <a:ext cx="835343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14300">
              <a:spcBef>
                <a:spcPts val="75"/>
              </a:spcBef>
            </a:pPr>
            <a:r>
              <a:rPr sz="1800" spc="-23" dirty="0">
                <a:latin typeface="Calibri"/>
                <a:cs typeface="Calibri"/>
              </a:rPr>
              <a:t>Invoke</a:t>
            </a:r>
            <a:endParaRPr sz="1800" dirty="0">
              <a:latin typeface="Calibri"/>
              <a:cs typeface="Calibri"/>
            </a:endParaRPr>
          </a:p>
          <a:p>
            <a:pPr marL="9525">
              <a:spcBef>
                <a:spcPts val="4"/>
              </a:spcBef>
            </a:pPr>
            <a:r>
              <a:rPr sz="1800" spc="-8" dirty="0">
                <a:latin typeface="Calibri"/>
                <a:cs typeface="Calibri"/>
              </a:rPr>
              <a:t>compiler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29902" y="3333131"/>
            <a:ext cx="1845945" cy="1769269"/>
            <a:chOff x="6573202" y="3301174"/>
            <a:chExt cx="2461260" cy="2359025"/>
          </a:xfrm>
        </p:grpSpPr>
        <p:sp>
          <p:nvSpPr>
            <p:cNvPr id="12" name="object 12"/>
            <p:cNvSpPr/>
            <p:nvPr/>
          </p:nvSpPr>
          <p:spPr>
            <a:xfrm>
              <a:off x="6587490" y="4812029"/>
              <a:ext cx="1126490" cy="833755"/>
            </a:xfrm>
            <a:custGeom>
              <a:avLst/>
              <a:gdLst/>
              <a:ahLst/>
              <a:cxnLst/>
              <a:rect l="l" t="t" r="r" b="b"/>
              <a:pathLst>
                <a:path w="1126490" h="833754">
                  <a:moveTo>
                    <a:pt x="0" y="833628"/>
                  </a:moveTo>
                  <a:lnTo>
                    <a:pt x="657351" y="833628"/>
                  </a:lnTo>
                  <a:lnTo>
                    <a:pt x="706838" y="830297"/>
                  </a:lnTo>
                  <a:lnTo>
                    <a:pt x="754298" y="820597"/>
                  </a:lnTo>
                  <a:lnTo>
                    <a:pt x="799298" y="804961"/>
                  </a:lnTo>
                  <a:lnTo>
                    <a:pt x="841403" y="783825"/>
                  </a:lnTo>
                  <a:lnTo>
                    <a:pt x="880179" y="757622"/>
                  </a:lnTo>
                  <a:lnTo>
                    <a:pt x="915193" y="726789"/>
                  </a:lnTo>
                  <a:lnTo>
                    <a:pt x="946011" y="691759"/>
                  </a:lnTo>
                  <a:lnTo>
                    <a:pt x="972199" y="652968"/>
                  </a:lnTo>
                  <a:lnTo>
                    <a:pt x="993322" y="610850"/>
                  </a:lnTo>
                  <a:lnTo>
                    <a:pt x="1008947" y="565840"/>
                  </a:lnTo>
                  <a:lnTo>
                    <a:pt x="1018641" y="518373"/>
                  </a:lnTo>
                  <a:lnTo>
                    <a:pt x="1021968" y="468884"/>
                  </a:lnTo>
                  <a:lnTo>
                    <a:pt x="1021968" y="208407"/>
                  </a:lnTo>
                  <a:lnTo>
                    <a:pt x="1126235" y="208407"/>
                  </a:lnTo>
                  <a:lnTo>
                    <a:pt x="917828" y="0"/>
                  </a:lnTo>
                  <a:lnTo>
                    <a:pt x="709421" y="208407"/>
                  </a:lnTo>
                  <a:lnTo>
                    <a:pt x="813561" y="208407"/>
                  </a:lnTo>
                  <a:lnTo>
                    <a:pt x="813561" y="468884"/>
                  </a:lnTo>
                  <a:lnTo>
                    <a:pt x="805594" y="518305"/>
                  </a:lnTo>
                  <a:lnTo>
                    <a:pt x="783411" y="561222"/>
                  </a:lnTo>
                  <a:lnTo>
                    <a:pt x="749590" y="595062"/>
                  </a:lnTo>
                  <a:lnTo>
                    <a:pt x="706711" y="617252"/>
                  </a:lnTo>
                  <a:lnTo>
                    <a:pt x="657351" y="625221"/>
                  </a:lnTo>
                  <a:lnTo>
                    <a:pt x="0" y="625221"/>
                  </a:lnTo>
                  <a:lnTo>
                    <a:pt x="0" y="833628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6747510" y="3315461"/>
              <a:ext cx="2272665" cy="1496695"/>
            </a:xfrm>
            <a:custGeom>
              <a:avLst/>
              <a:gdLst/>
              <a:ahLst/>
              <a:cxnLst/>
              <a:rect l="l" t="t" r="r" b="b"/>
              <a:pathLst>
                <a:path w="2272665" h="1496695">
                  <a:moveTo>
                    <a:pt x="0" y="249427"/>
                  </a:moveTo>
                  <a:lnTo>
                    <a:pt x="4017" y="204582"/>
                  </a:lnTo>
                  <a:lnTo>
                    <a:pt x="15600" y="162378"/>
                  </a:lnTo>
                  <a:lnTo>
                    <a:pt x="34045" y="123519"/>
                  </a:lnTo>
                  <a:lnTo>
                    <a:pt x="58649" y="88708"/>
                  </a:lnTo>
                  <a:lnTo>
                    <a:pt x="88708" y="58649"/>
                  </a:lnTo>
                  <a:lnTo>
                    <a:pt x="123519" y="34045"/>
                  </a:lnTo>
                  <a:lnTo>
                    <a:pt x="162378" y="15600"/>
                  </a:lnTo>
                  <a:lnTo>
                    <a:pt x="204582" y="4017"/>
                  </a:lnTo>
                  <a:lnTo>
                    <a:pt x="249428" y="0"/>
                  </a:lnTo>
                  <a:lnTo>
                    <a:pt x="2022856" y="0"/>
                  </a:lnTo>
                  <a:lnTo>
                    <a:pt x="2067701" y="4017"/>
                  </a:lnTo>
                  <a:lnTo>
                    <a:pt x="2109905" y="15600"/>
                  </a:lnTo>
                  <a:lnTo>
                    <a:pt x="2148764" y="34045"/>
                  </a:lnTo>
                  <a:lnTo>
                    <a:pt x="2183575" y="58649"/>
                  </a:lnTo>
                  <a:lnTo>
                    <a:pt x="2213634" y="88708"/>
                  </a:lnTo>
                  <a:lnTo>
                    <a:pt x="2238238" y="123519"/>
                  </a:lnTo>
                  <a:lnTo>
                    <a:pt x="2256683" y="162378"/>
                  </a:lnTo>
                  <a:lnTo>
                    <a:pt x="2268266" y="204582"/>
                  </a:lnTo>
                  <a:lnTo>
                    <a:pt x="2272284" y="249427"/>
                  </a:lnTo>
                  <a:lnTo>
                    <a:pt x="2272284" y="1247139"/>
                  </a:lnTo>
                  <a:lnTo>
                    <a:pt x="2268266" y="1291985"/>
                  </a:lnTo>
                  <a:lnTo>
                    <a:pt x="2256683" y="1334189"/>
                  </a:lnTo>
                  <a:lnTo>
                    <a:pt x="2238238" y="1373048"/>
                  </a:lnTo>
                  <a:lnTo>
                    <a:pt x="2213634" y="1407859"/>
                  </a:lnTo>
                  <a:lnTo>
                    <a:pt x="2183575" y="1437918"/>
                  </a:lnTo>
                  <a:lnTo>
                    <a:pt x="2148764" y="1462522"/>
                  </a:lnTo>
                  <a:lnTo>
                    <a:pt x="2109905" y="1480967"/>
                  </a:lnTo>
                  <a:lnTo>
                    <a:pt x="2067701" y="1492550"/>
                  </a:lnTo>
                  <a:lnTo>
                    <a:pt x="2022856" y="1496568"/>
                  </a:lnTo>
                  <a:lnTo>
                    <a:pt x="249428" y="1496568"/>
                  </a:lnTo>
                  <a:lnTo>
                    <a:pt x="204582" y="1492550"/>
                  </a:lnTo>
                  <a:lnTo>
                    <a:pt x="162378" y="1480967"/>
                  </a:lnTo>
                  <a:lnTo>
                    <a:pt x="123519" y="1462522"/>
                  </a:lnTo>
                  <a:lnTo>
                    <a:pt x="88708" y="1437918"/>
                  </a:lnTo>
                  <a:lnTo>
                    <a:pt x="58649" y="1407859"/>
                  </a:lnTo>
                  <a:lnTo>
                    <a:pt x="34045" y="1373048"/>
                  </a:lnTo>
                  <a:lnTo>
                    <a:pt x="15600" y="1334189"/>
                  </a:lnTo>
                  <a:lnTo>
                    <a:pt x="4017" y="1291985"/>
                  </a:lnTo>
                  <a:lnTo>
                    <a:pt x="0" y="1247139"/>
                  </a:lnTo>
                  <a:lnTo>
                    <a:pt x="0" y="249427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198650" y="3331654"/>
            <a:ext cx="1427321" cy="111761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algn="ctr">
              <a:spcBef>
                <a:spcPts val="75"/>
              </a:spcBef>
            </a:pPr>
            <a:r>
              <a:rPr sz="1800" spc="-4" dirty="0">
                <a:latin typeface="Calibri"/>
                <a:cs typeface="Calibri"/>
              </a:rPr>
              <a:t>Compiler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translates</a:t>
            </a:r>
            <a:r>
              <a:rPr sz="1800" spc="-79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code </a:t>
            </a:r>
            <a:r>
              <a:rPr sz="1800" spc="-398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machine 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language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03707" y="2200846"/>
            <a:ext cx="1627823" cy="1122521"/>
          </a:xfrm>
          <a:custGeom>
            <a:avLst/>
            <a:gdLst/>
            <a:ahLst/>
            <a:cxnLst/>
            <a:rect l="l" t="t" r="r" b="b"/>
            <a:pathLst>
              <a:path w="2170429" h="1496695">
                <a:moveTo>
                  <a:pt x="0" y="249427"/>
                </a:moveTo>
                <a:lnTo>
                  <a:pt x="4017" y="204582"/>
                </a:lnTo>
                <a:lnTo>
                  <a:pt x="15600" y="162378"/>
                </a:lnTo>
                <a:lnTo>
                  <a:pt x="34045" y="123519"/>
                </a:lnTo>
                <a:lnTo>
                  <a:pt x="58649" y="88708"/>
                </a:lnTo>
                <a:lnTo>
                  <a:pt x="88708" y="58649"/>
                </a:lnTo>
                <a:lnTo>
                  <a:pt x="123519" y="34045"/>
                </a:lnTo>
                <a:lnTo>
                  <a:pt x="162378" y="15600"/>
                </a:lnTo>
                <a:lnTo>
                  <a:pt x="204582" y="4017"/>
                </a:lnTo>
                <a:lnTo>
                  <a:pt x="249428" y="0"/>
                </a:lnTo>
                <a:lnTo>
                  <a:pt x="1920748" y="0"/>
                </a:lnTo>
                <a:lnTo>
                  <a:pt x="1965593" y="4017"/>
                </a:lnTo>
                <a:lnTo>
                  <a:pt x="2007797" y="15600"/>
                </a:lnTo>
                <a:lnTo>
                  <a:pt x="2046656" y="34045"/>
                </a:lnTo>
                <a:lnTo>
                  <a:pt x="2081467" y="58649"/>
                </a:lnTo>
                <a:lnTo>
                  <a:pt x="2111526" y="88708"/>
                </a:lnTo>
                <a:lnTo>
                  <a:pt x="2136130" y="123519"/>
                </a:lnTo>
                <a:lnTo>
                  <a:pt x="2154575" y="162378"/>
                </a:lnTo>
                <a:lnTo>
                  <a:pt x="2166158" y="204582"/>
                </a:lnTo>
                <a:lnTo>
                  <a:pt x="2170176" y="249427"/>
                </a:lnTo>
                <a:lnTo>
                  <a:pt x="2170176" y="1247139"/>
                </a:lnTo>
                <a:lnTo>
                  <a:pt x="2166158" y="1291985"/>
                </a:lnTo>
                <a:lnTo>
                  <a:pt x="2154575" y="1334189"/>
                </a:lnTo>
                <a:lnTo>
                  <a:pt x="2136130" y="1373048"/>
                </a:lnTo>
                <a:lnTo>
                  <a:pt x="2111526" y="1407859"/>
                </a:lnTo>
                <a:lnTo>
                  <a:pt x="2081467" y="1437918"/>
                </a:lnTo>
                <a:lnTo>
                  <a:pt x="2046656" y="1462522"/>
                </a:lnTo>
                <a:lnTo>
                  <a:pt x="2007797" y="1480967"/>
                </a:lnTo>
                <a:lnTo>
                  <a:pt x="1965593" y="1492550"/>
                </a:lnTo>
                <a:lnTo>
                  <a:pt x="1920748" y="1496567"/>
                </a:lnTo>
                <a:lnTo>
                  <a:pt x="249428" y="1496567"/>
                </a:lnTo>
                <a:lnTo>
                  <a:pt x="204582" y="1492550"/>
                </a:lnTo>
                <a:lnTo>
                  <a:pt x="162378" y="1480967"/>
                </a:lnTo>
                <a:lnTo>
                  <a:pt x="123519" y="1462522"/>
                </a:lnTo>
                <a:lnTo>
                  <a:pt x="88708" y="1437918"/>
                </a:lnTo>
                <a:lnTo>
                  <a:pt x="58649" y="1407859"/>
                </a:lnTo>
                <a:lnTo>
                  <a:pt x="34045" y="1373048"/>
                </a:lnTo>
                <a:lnTo>
                  <a:pt x="15600" y="1334189"/>
                </a:lnTo>
                <a:lnTo>
                  <a:pt x="4017" y="1291985"/>
                </a:lnTo>
                <a:lnTo>
                  <a:pt x="0" y="1247139"/>
                </a:lnTo>
                <a:lnTo>
                  <a:pt x="0" y="249427"/>
                </a:lnTo>
                <a:close/>
              </a:path>
            </a:pathLst>
          </a:custGeom>
          <a:ln w="28575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16" name="object 16"/>
          <p:cNvSpPr txBox="1"/>
          <p:nvPr/>
        </p:nvSpPr>
        <p:spPr>
          <a:xfrm>
            <a:off x="6936485" y="2188464"/>
            <a:ext cx="1362075" cy="111761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-2381" algn="ctr">
              <a:spcBef>
                <a:spcPts val="75"/>
              </a:spcBef>
            </a:pPr>
            <a:r>
              <a:rPr sz="1800" spc="-4" dirty="0">
                <a:latin typeface="Calibri"/>
                <a:cs typeface="Calibri"/>
              </a:rPr>
              <a:t>Machine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language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saved</a:t>
            </a:r>
            <a:r>
              <a:rPr sz="1800" spc="-8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object</a:t>
            </a:r>
            <a:r>
              <a:rPr sz="1800" spc="-56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module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26567" y="3376994"/>
            <a:ext cx="844868" cy="626745"/>
          </a:xfrm>
          <a:custGeom>
            <a:avLst/>
            <a:gdLst/>
            <a:ahLst/>
            <a:cxnLst/>
            <a:rect l="l" t="t" r="r" b="b"/>
            <a:pathLst>
              <a:path w="1126490" h="835660">
                <a:moveTo>
                  <a:pt x="0" y="835151"/>
                </a:moveTo>
                <a:lnTo>
                  <a:pt x="656462" y="835151"/>
                </a:lnTo>
                <a:lnTo>
                  <a:pt x="706044" y="831816"/>
                </a:lnTo>
                <a:lnTo>
                  <a:pt x="753598" y="822100"/>
                </a:lnTo>
                <a:lnTo>
                  <a:pt x="798689" y="806440"/>
                </a:lnTo>
                <a:lnTo>
                  <a:pt x="840881" y="785269"/>
                </a:lnTo>
                <a:lnTo>
                  <a:pt x="879739" y="759023"/>
                </a:lnTo>
                <a:lnTo>
                  <a:pt x="914828" y="728138"/>
                </a:lnTo>
                <a:lnTo>
                  <a:pt x="945713" y="693049"/>
                </a:lnTo>
                <a:lnTo>
                  <a:pt x="971959" y="654191"/>
                </a:lnTo>
                <a:lnTo>
                  <a:pt x="993130" y="611999"/>
                </a:lnTo>
                <a:lnTo>
                  <a:pt x="1008790" y="566908"/>
                </a:lnTo>
                <a:lnTo>
                  <a:pt x="1018506" y="519354"/>
                </a:lnTo>
                <a:lnTo>
                  <a:pt x="1021841" y="469772"/>
                </a:lnTo>
                <a:lnTo>
                  <a:pt x="1021841" y="208787"/>
                </a:lnTo>
                <a:lnTo>
                  <a:pt x="1126235" y="208787"/>
                </a:lnTo>
                <a:lnTo>
                  <a:pt x="917448" y="0"/>
                </a:lnTo>
                <a:lnTo>
                  <a:pt x="708659" y="208787"/>
                </a:lnTo>
                <a:lnTo>
                  <a:pt x="813053" y="208787"/>
                </a:lnTo>
                <a:lnTo>
                  <a:pt x="813053" y="469772"/>
                </a:lnTo>
                <a:lnTo>
                  <a:pt x="805071" y="519269"/>
                </a:lnTo>
                <a:lnTo>
                  <a:pt x="782842" y="562255"/>
                </a:lnTo>
                <a:lnTo>
                  <a:pt x="748945" y="596152"/>
                </a:lnTo>
                <a:lnTo>
                  <a:pt x="705959" y="618381"/>
                </a:lnTo>
                <a:lnTo>
                  <a:pt x="656462" y="626363"/>
                </a:lnTo>
                <a:lnTo>
                  <a:pt x="0" y="626363"/>
                </a:lnTo>
                <a:lnTo>
                  <a:pt x="0" y="835151"/>
                </a:lnTo>
                <a:close/>
              </a:path>
            </a:pathLst>
          </a:custGeom>
          <a:ln w="28575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18" name="object 18"/>
          <p:cNvSpPr txBox="1"/>
          <p:nvPr/>
        </p:nvSpPr>
        <p:spPr>
          <a:xfrm>
            <a:off x="1058037" y="5820689"/>
            <a:ext cx="1468279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sz="900" spc="-4" dirty="0">
                <a:solidFill>
                  <a:srgbClr val="888888"/>
                </a:solidFill>
                <a:latin typeface="Calibri"/>
                <a:cs typeface="Calibri"/>
              </a:rPr>
              <a:t>©Len</a:t>
            </a:r>
            <a:r>
              <a:rPr sz="9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-4" dirty="0">
                <a:solidFill>
                  <a:srgbClr val="888888"/>
                </a:solidFill>
                <a:latin typeface="Calibri"/>
                <a:cs typeface="Calibri"/>
              </a:rPr>
              <a:t>Bass </a:t>
            </a: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and</a:t>
            </a:r>
            <a:r>
              <a:rPr sz="900" spc="-23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John</a:t>
            </a:r>
            <a:r>
              <a:rPr sz="900" spc="-11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Klein</a:t>
            </a:r>
            <a:r>
              <a:rPr sz="900" spc="-11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2022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93061" y="5820689"/>
            <a:ext cx="77153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AFFD7B8-E7EF-B91B-6E96-EADFE8182C2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0229" y="530433"/>
            <a:ext cx="5033486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Object</a:t>
            </a:r>
            <a:r>
              <a:rPr spc="-71" dirty="0"/>
              <a:t> </a:t>
            </a:r>
            <a:r>
              <a:rPr spc="-30" dirty="0"/>
              <a:t>Modules</a:t>
            </a:r>
            <a:r>
              <a:rPr spc="-75" dirty="0"/>
              <a:t> </a:t>
            </a:r>
            <a:r>
              <a:rPr spc="-15" dirty="0"/>
              <a:t>=&gt;</a:t>
            </a:r>
            <a:r>
              <a:rPr spc="-56" dirty="0"/>
              <a:t> </a:t>
            </a:r>
            <a:r>
              <a:rPr spc="-38" dirty="0"/>
              <a:t>Executable</a:t>
            </a:r>
          </a:p>
        </p:txBody>
      </p:sp>
      <p:sp>
        <p:nvSpPr>
          <p:cNvPr id="3" name="object 3"/>
          <p:cNvSpPr/>
          <p:nvPr/>
        </p:nvSpPr>
        <p:spPr>
          <a:xfrm>
            <a:off x="3950779" y="3013520"/>
            <a:ext cx="1979771" cy="1122521"/>
          </a:xfrm>
          <a:custGeom>
            <a:avLst/>
            <a:gdLst/>
            <a:ahLst/>
            <a:cxnLst/>
            <a:rect l="l" t="t" r="r" b="b"/>
            <a:pathLst>
              <a:path w="2639695" h="1496695">
                <a:moveTo>
                  <a:pt x="0" y="249427"/>
                </a:moveTo>
                <a:lnTo>
                  <a:pt x="4017" y="204582"/>
                </a:lnTo>
                <a:lnTo>
                  <a:pt x="15600" y="162378"/>
                </a:lnTo>
                <a:lnTo>
                  <a:pt x="34045" y="123519"/>
                </a:lnTo>
                <a:lnTo>
                  <a:pt x="58649" y="88708"/>
                </a:lnTo>
                <a:lnTo>
                  <a:pt x="88708" y="58649"/>
                </a:lnTo>
                <a:lnTo>
                  <a:pt x="123519" y="34045"/>
                </a:lnTo>
                <a:lnTo>
                  <a:pt x="162378" y="15600"/>
                </a:lnTo>
                <a:lnTo>
                  <a:pt x="204582" y="4017"/>
                </a:lnTo>
                <a:lnTo>
                  <a:pt x="249428" y="0"/>
                </a:lnTo>
                <a:lnTo>
                  <a:pt x="2390140" y="0"/>
                </a:lnTo>
                <a:lnTo>
                  <a:pt x="2434985" y="4017"/>
                </a:lnTo>
                <a:lnTo>
                  <a:pt x="2477189" y="15600"/>
                </a:lnTo>
                <a:lnTo>
                  <a:pt x="2516048" y="34045"/>
                </a:lnTo>
                <a:lnTo>
                  <a:pt x="2550859" y="58649"/>
                </a:lnTo>
                <a:lnTo>
                  <a:pt x="2580918" y="88708"/>
                </a:lnTo>
                <a:lnTo>
                  <a:pt x="2605522" y="123519"/>
                </a:lnTo>
                <a:lnTo>
                  <a:pt x="2623967" y="162378"/>
                </a:lnTo>
                <a:lnTo>
                  <a:pt x="2635550" y="204582"/>
                </a:lnTo>
                <a:lnTo>
                  <a:pt x="2639568" y="249427"/>
                </a:lnTo>
                <a:lnTo>
                  <a:pt x="2639568" y="1247140"/>
                </a:lnTo>
                <a:lnTo>
                  <a:pt x="2635550" y="1291985"/>
                </a:lnTo>
                <a:lnTo>
                  <a:pt x="2623967" y="1334189"/>
                </a:lnTo>
                <a:lnTo>
                  <a:pt x="2605522" y="1373048"/>
                </a:lnTo>
                <a:lnTo>
                  <a:pt x="2580918" y="1407859"/>
                </a:lnTo>
                <a:lnTo>
                  <a:pt x="2550859" y="1437918"/>
                </a:lnTo>
                <a:lnTo>
                  <a:pt x="2516048" y="1462522"/>
                </a:lnTo>
                <a:lnTo>
                  <a:pt x="2477189" y="1480967"/>
                </a:lnTo>
                <a:lnTo>
                  <a:pt x="2434985" y="1492550"/>
                </a:lnTo>
                <a:lnTo>
                  <a:pt x="2390140" y="1496568"/>
                </a:lnTo>
                <a:lnTo>
                  <a:pt x="249428" y="1496568"/>
                </a:lnTo>
                <a:lnTo>
                  <a:pt x="204582" y="1492550"/>
                </a:lnTo>
                <a:lnTo>
                  <a:pt x="162378" y="1480967"/>
                </a:lnTo>
                <a:lnTo>
                  <a:pt x="123519" y="1462522"/>
                </a:lnTo>
                <a:lnTo>
                  <a:pt x="88708" y="1437918"/>
                </a:lnTo>
                <a:lnTo>
                  <a:pt x="58649" y="1407859"/>
                </a:lnTo>
                <a:lnTo>
                  <a:pt x="34045" y="1373048"/>
                </a:lnTo>
                <a:lnTo>
                  <a:pt x="15600" y="1334189"/>
                </a:lnTo>
                <a:lnTo>
                  <a:pt x="4017" y="1291985"/>
                </a:lnTo>
                <a:lnTo>
                  <a:pt x="0" y="1247140"/>
                </a:lnTo>
                <a:lnTo>
                  <a:pt x="0" y="249427"/>
                </a:lnTo>
                <a:close/>
              </a:path>
            </a:pathLst>
          </a:custGeom>
          <a:ln w="28575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4" name="object 4"/>
          <p:cNvSpPr txBox="1"/>
          <p:nvPr/>
        </p:nvSpPr>
        <p:spPr>
          <a:xfrm>
            <a:off x="4079463" y="3002089"/>
            <a:ext cx="1720691" cy="111761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-476" algn="ctr">
              <a:spcBef>
                <a:spcPts val="75"/>
              </a:spcBef>
            </a:pPr>
            <a:r>
              <a:rPr sz="1800" spc="-11" dirty="0">
                <a:latin typeface="Calibri"/>
                <a:cs typeface="Calibri"/>
              </a:rPr>
              <a:t>Linker </a:t>
            </a:r>
            <a:r>
              <a:rPr sz="1800" spc="-4" dirty="0">
                <a:latin typeface="Calibri"/>
                <a:cs typeface="Calibri"/>
              </a:rPr>
              <a:t>puts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together</a:t>
            </a:r>
            <a:r>
              <a:rPr sz="1800" spc="-41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41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object </a:t>
            </a:r>
            <a:r>
              <a:rPr sz="1800" spc="-394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modules </a:t>
            </a:r>
            <a:r>
              <a:rPr sz="1800" spc="-11" dirty="0">
                <a:latin typeface="Calibri"/>
                <a:cs typeface="Calibri"/>
              </a:rPr>
              <a:t>into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executable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03707" y="3013520"/>
            <a:ext cx="1627823" cy="1122521"/>
          </a:xfrm>
          <a:custGeom>
            <a:avLst/>
            <a:gdLst/>
            <a:ahLst/>
            <a:cxnLst/>
            <a:rect l="l" t="t" r="r" b="b"/>
            <a:pathLst>
              <a:path w="2170429" h="1496695">
                <a:moveTo>
                  <a:pt x="0" y="249427"/>
                </a:moveTo>
                <a:lnTo>
                  <a:pt x="4017" y="204582"/>
                </a:lnTo>
                <a:lnTo>
                  <a:pt x="15600" y="162378"/>
                </a:lnTo>
                <a:lnTo>
                  <a:pt x="34045" y="123519"/>
                </a:lnTo>
                <a:lnTo>
                  <a:pt x="58649" y="88708"/>
                </a:lnTo>
                <a:lnTo>
                  <a:pt x="88708" y="58649"/>
                </a:lnTo>
                <a:lnTo>
                  <a:pt x="123519" y="34045"/>
                </a:lnTo>
                <a:lnTo>
                  <a:pt x="162378" y="15600"/>
                </a:lnTo>
                <a:lnTo>
                  <a:pt x="204582" y="4017"/>
                </a:lnTo>
                <a:lnTo>
                  <a:pt x="249428" y="0"/>
                </a:lnTo>
                <a:lnTo>
                  <a:pt x="1920748" y="0"/>
                </a:lnTo>
                <a:lnTo>
                  <a:pt x="1965593" y="4017"/>
                </a:lnTo>
                <a:lnTo>
                  <a:pt x="2007797" y="15600"/>
                </a:lnTo>
                <a:lnTo>
                  <a:pt x="2046656" y="34045"/>
                </a:lnTo>
                <a:lnTo>
                  <a:pt x="2081467" y="58649"/>
                </a:lnTo>
                <a:lnTo>
                  <a:pt x="2111526" y="88708"/>
                </a:lnTo>
                <a:lnTo>
                  <a:pt x="2136130" y="123519"/>
                </a:lnTo>
                <a:lnTo>
                  <a:pt x="2154575" y="162378"/>
                </a:lnTo>
                <a:lnTo>
                  <a:pt x="2166158" y="204582"/>
                </a:lnTo>
                <a:lnTo>
                  <a:pt x="2170176" y="249427"/>
                </a:lnTo>
                <a:lnTo>
                  <a:pt x="2170176" y="1247140"/>
                </a:lnTo>
                <a:lnTo>
                  <a:pt x="2166158" y="1291985"/>
                </a:lnTo>
                <a:lnTo>
                  <a:pt x="2154575" y="1334189"/>
                </a:lnTo>
                <a:lnTo>
                  <a:pt x="2136130" y="1373048"/>
                </a:lnTo>
                <a:lnTo>
                  <a:pt x="2111526" y="1407859"/>
                </a:lnTo>
                <a:lnTo>
                  <a:pt x="2081467" y="1437918"/>
                </a:lnTo>
                <a:lnTo>
                  <a:pt x="2046656" y="1462522"/>
                </a:lnTo>
                <a:lnTo>
                  <a:pt x="2007797" y="1480967"/>
                </a:lnTo>
                <a:lnTo>
                  <a:pt x="1965593" y="1492550"/>
                </a:lnTo>
                <a:lnTo>
                  <a:pt x="1920748" y="1496568"/>
                </a:lnTo>
                <a:lnTo>
                  <a:pt x="249428" y="1496568"/>
                </a:lnTo>
                <a:lnTo>
                  <a:pt x="204582" y="1492550"/>
                </a:lnTo>
                <a:lnTo>
                  <a:pt x="162378" y="1480967"/>
                </a:lnTo>
                <a:lnTo>
                  <a:pt x="123519" y="1462522"/>
                </a:lnTo>
                <a:lnTo>
                  <a:pt x="88708" y="1437918"/>
                </a:lnTo>
                <a:lnTo>
                  <a:pt x="58649" y="1407859"/>
                </a:lnTo>
                <a:lnTo>
                  <a:pt x="34045" y="1373048"/>
                </a:lnTo>
                <a:lnTo>
                  <a:pt x="15600" y="1334189"/>
                </a:lnTo>
                <a:lnTo>
                  <a:pt x="4017" y="1291985"/>
                </a:lnTo>
                <a:lnTo>
                  <a:pt x="0" y="1247140"/>
                </a:lnTo>
                <a:lnTo>
                  <a:pt x="0" y="249427"/>
                </a:lnTo>
                <a:close/>
              </a:path>
            </a:pathLst>
          </a:custGeom>
          <a:ln w="28575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6" name="object 6"/>
          <p:cNvSpPr txBox="1"/>
          <p:nvPr/>
        </p:nvSpPr>
        <p:spPr>
          <a:xfrm>
            <a:off x="6982205" y="3139249"/>
            <a:ext cx="1269683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476" algn="ctr">
              <a:spcBef>
                <a:spcPts val="75"/>
              </a:spcBef>
            </a:pPr>
            <a:r>
              <a:rPr sz="1800" spc="-15" dirty="0">
                <a:latin typeface="Calibri"/>
                <a:cs typeface="Calibri"/>
              </a:rPr>
              <a:t>Write </a:t>
            </a:r>
            <a:r>
              <a:rPr sz="1800" spc="-11" dirty="0">
                <a:latin typeface="Calibri"/>
                <a:cs typeface="Calibri"/>
              </a:rPr>
              <a:t> executable</a:t>
            </a:r>
            <a:r>
              <a:rPr sz="1800" spc="-68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to </a:t>
            </a:r>
            <a:r>
              <a:rPr sz="1800" spc="-394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file</a:t>
            </a:r>
            <a:r>
              <a:rPr sz="1800" spc="-11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disk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4926" y="2182558"/>
            <a:ext cx="6248876" cy="1598295"/>
          </a:xfrm>
          <a:custGeom>
            <a:avLst/>
            <a:gdLst/>
            <a:ahLst/>
            <a:cxnLst/>
            <a:rect l="l" t="t" r="r" b="b"/>
            <a:pathLst>
              <a:path w="8331834" h="2131060">
                <a:moveTo>
                  <a:pt x="7188708" y="1724787"/>
                </a:moveTo>
                <a:lnTo>
                  <a:pt x="8061198" y="1724787"/>
                </a:lnTo>
                <a:lnTo>
                  <a:pt x="8061198" y="1589532"/>
                </a:lnTo>
                <a:lnTo>
                  <a:pt x="8331708" y="1860042"/>
                </a:lnTo>
                <a:lnTo>
                  <a:pt x="8061198" y="2130552"/>
                </a:lnTo>
                <a:lnTo>
                  <a:pt x="8061198" y="1995297"/>
                </a:lnTo>
                <a:lnTo>
                  <a:pt x="7188708" y="1995297"/>
                </a:lnTo>
                <a:lnTo>
                  <a:pt x="7188708" y="1724787"/>
                </a:lnTo>
                <a:close/>
              </a:path>
              <a:path w="8331834" h="2131060">
                <a:moveTo>
                  <a:pt x="0" y="186944"/>
                </a:moveTo>
                <a:lnTo>
                  <a:pt x="6677" y="137245"/>
                </a:lnTo>
                <a:lnTo>
                  <a:pt x="25522" y="92587"/>
                </a:lnTo>
                <a:lnTo>
                  <a:pt x="54752" y="54752"/>
                </a:lnTo>
                <a:lnTo>
                  <a:pt x="92587" y="25522"/>
                </a:lnTo>
                <a:lnTo>
                  <a:pt x="137245" y="6677"/>
                </a:lnTo>
                <a:lnTo>
                  <a:pt x="186944" y="0"/>
                </a:lnTo>
                <a:lnTo>
                  <a:pt x="2170684" y="0"/>
                </a:lnTo>
                <a:lnTo>
                  <a:pt x="2220382" y="6677"/>
                </a:lnTo>
                <a:lnTo>
                  <a:pt x="2265040" y="25522"/>
                </a:lnTo>
                <a:lnTo>
                  <a:pt x="2302875" y="54752"/>
                </a:lnTo>
                <a:lnTo>
                  <a:pt x="2332105" y="92587"/>
                </a:lnTo>
                <a:lnTo>
                  <a:pt x="2350950" y="137245"/>
                </a:lnTo>
                <a:lnTo>
                  <a:pt x="2357628" y="186944"/>
                </a:lnTo>
                <a:lnTo>
                  <a:pt x="2357628" y="934720"/>
                </a:lnTo>
                <a:lnTo>
                  <a:pt x="2350950" y="984418"/>
                </a:lnTo>
                <a:lnTo>
                  <a:pt x="2332105" y="1029076"/>
                </a:lnTo>
                <a:lnTo>
                  <a:pt x="2302875" y="1066911"/>
                </a:lnTo>
                <a:lnTo>
                  <a:pt x="2265040" y="1096141"/>
                </a:lnTo>
                <a:lnTo>
                  <a:pt x="2220382" y="1114986"/>
                </a:lnTo>
                <a:lnTo>
                  <a:pt x="2170684" y="1121664"/>
                </a:lnTo>
                <a:lnTo>
                  <a:pt x="186944" y="1121664"/>
                </a:lnTo>
                <a:lnTo>
                  <a:pt x="137245" y="1114986"/>
                </a:lnTo>
                <a:lnTo>
                  <a:pt x="92587" y="1096141"/>
                </a:lnTo>
                <a:lnTo>
                  <a:pt x="54752" y="1066911"/>
                </a:lnTo>
                <a:lnTo>
                  <a:pt x="25522" y="1029076"/>
                </a:lnTo>
                <a:lnTo>
                  <a:pt x="6677" y="984418"/>
                </a:lnTo>
                <a:lnTo>
                  <a:pt x="0" y="934720"/>
                </a:lnTo>
                <a:lnTo>
                  <a:pt x="0" y="186944"/>
                </a:lnTo>
                <a:close/>
              </a:path>
            </a:pathLst>
          </a:custGeom>
          <a:ln w="28575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8" name="object 8"/>
          <p:cNvSpPr txBox="1"/>
          <p:nvPr/>
        </p:nvSpPr>
        <p:spPr>
          <a:xfrm>
            <a:off x="904647" y="2304574"/>
            <a:ext cx="1066324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8594" marR="3810" indent="-169545">
              <a:spcBef>
                <a:spcPts val="75"/>
              </a:spcBef>
            </a:pPr>
            <a:r>
              <a:rPr sz="1800" spc="-143" dirty="0">
                <a:latin typeface="Calibri"/>
                <a:cs typeface="Calibri"/>
              </a:rPr>
              <a:t>Y</a:t>
            </a:r>
            <a:r>
              <a:rPr sz="1800" spc="-4" dirty="0">
                <a:latin typeface="Calibri"/>
                <a:cs typeface="Calibri"/>
              </a:rPr>
              <a:t>ou</a:t>
            </a:r>
            <a:r>
              <a:rPr sz="1800" dirty="0">
                <a:latin typeface="Calibri"/>
                <a:cs typeface="Calibri"/>
              </a:rPr>
              <a:t>r </a:t>
            </a:r>
            <a:r>
              <a:rPr sz="1800" spc="-4" dirty="0">
                <a:latin typeface="Calibri"/>
                <a:cs typeface="Calibri"/>
              </a:rPr>
              <a:t>object  </a:t>
            </a:r>
            <a:r>
              <a:rPr sz="1800" dirty="0">
                <a:latin typeface="Calibri"/>
                <a:cs typeface="Calibri"/>
              </a:rPr>
              <a:t>module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4352" y="3310699"/>
            <a:ext cx="1768316" cy="841534"/>
          </a:xfrm>
          <a:custGeom>
            <a:avLst/>
            <a:gdLst/>
            <a:ahLst/>
            <a:cxnLst/>
            <a:rect l="l" t="t" r="r" b="b"/>
            <a:pathLst>
              <a:path w="2357755" h="1122045">
                <a:moveTo>
                  <a:pt x="0" y="186944"/>
                </a:moveTo>
                <a:lnTo>
                  <a:pt x="6677" y="137245"/>
                </a:lnTo>
                <a:lnTo>
                  <a:pt x="25522" y="92587"/>
                </a:lnTo>
                <a:lnTo>
                  <a:pt x="54752" y="54752"/>
                </a:lnTo>
                <a:lnTo>
                  <a:pt x="92587" y="25522"/>
                </a:lnTo>
                <a:lnTo>
                  <a:pt x="137245" y="6677"/>
                </a:lnTo>
                <a:lnTo>
                  <a:pt x="186943" y="0"/>
                </a:lnTo>
                <a:lnTo>
                  <a:pt x="2170684" y="0"/>
                </a:lnTo>
                <a:lnTo>
                  <a:pt x="2220382" y="6677"/>
                </a:lnTo>
                <a:lnTo>
                  <a:pt x="2265040" y="25522"/>
                </a:lnTo>
                <a:lnTo>
                  <a:pt x="2302875" y="54752"/>
                </a:lnTo>
                <a:lnTo>
                  <a:pt x="2332105" y="92587"/>
                </a:lnTo>
                <a:lnTo>
                  <a:pt x="2350950" y="137245"/>
                </a:lnTo>
                <a:lnTo>
                  <a:pt x="2357628" y="186944"/>
                </a:lnTo>
                <a:lnTo>
                  <a:pt x="2357628" y="934720"/>
                </a:lnTo>
                <a:lnTo>
                  <a:pt x="2350950" y="984418"/>
                </a:lnTo>
                <a:lnTo>
                  <a:pt x="2332105" y="1029076"/>
                </a:lnTo>
                <a:lnTo>
                  <a:pt x="2302875" y="1066911"/>
                </a:lnTo>
                <a:lnTo>
                  <a:pt x="2265040" y="1096141"/>
                </a:lnTo>
                <a:lnTo>
                  <a:pt x="2220382" y="1114986"/>
                </a:lnTo>
                <a:lnTo>
                  <a:pt x="2170684" y="1121664"/>
                </a:lnTo>
                <a:lnTo>
                  <a:pt x="186943" y="1121664"/>
                </a:lnTo>
                <a:lnTo>
                  <a:pt x="137245" y="1114986"/>
                </a:lnTo>
                <a:lnTo>
                  <a:pt x="92587" y="1096141"/>
                </a:lnTo>
                <a:lnTo>
                  <a:pt x="54752" y="1066911"/>
                </a:lnTo>
                <a:lnTo>
                  <a:pt x="25522" y="1029076"/>
                </a:lnTo>
                <a:lnTo>
                  <a:pt x="6677" y="984418"/>
                </a:lnTo>
                <a:lnTo>
                  <a:pt x="0" y="934720"/>
                </a:lnTo>
                <a:lnTo>
                  <a:pt x="0" y="186944"/>
                </a:lnTo>
                <a:close/>
              </a:path>
            </a:pathLst>
          </a:custGeom>
          <a:ln w="28575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10" name="object 10"/>
          <p:cNvSpPr txBox="1"/>
          <p:nvPr/>
        </p:nvSpPr>
        <p:spPr>
          <a:xfrm>
            <a:off x="820064" y="3295365"/>
            <a:ext cx="1194435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9052" marR="3810" indent="-30004" algn="just">
              <a:spcBef>
                <a:spcPts val="75"/>
              </a:spcBef>
            </a:pPr>
            <a:r>
              <a:rPr sz="1800" spc="-4" dirty="0">
                <a:latin typeface="Calibri"/>
                <a:cs typeface="Calibri"/>
              </a:rPr>
              <a:t>Other</a:t>
            </a:r>
            <a:r>
              <a:rPr sz="1800" spc="-64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object </a:t>
            </a:r>
            <a:r>
              <a:rPr sz="1800" spc="-398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modules </a:t>
            </a:r>
            <a:r>
              <a:rPr sz="1800" spc="-19" dirty="0">
                <a:latin typeface="Calibri"/>
                <a:cs typeface="Calibri"/>
              </a:rPr>
              <a:t>for </a:t>
            </a:r>
            <a:r>
              <a:rPr sz="1800" spc="-398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your</a:t>
            </a:r>
            <a:r>
              <a:rPr sz="1800" spc="-49" dirty="0">
                <a:latin typeface="Calibri"/>
                <a:cs typeface="Calibri"/>
              </a:rPr>
              <a:t> </a:t>
            </a:r>
            <a:r>
              <a:rPr sz="1800" spc="-19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4352" y="4438840"/>
            <a:ext cx="1788795" cy="840105"/>
          </a:xfrm>
          <a:custGeom>
            <a:avLst/>
            <a:gdLst/>
            <a:ahLst/>
            <a:cxnLst/>
            <a:rect l="l" t="t" r="r" b="b"/>
            <a:pathLst>
              <a:path w="2385060" h="1120139">
                <a:moveTo>
                  <a:pt x="0" y="186690"/>
                </a:moveTo>
                <a:lnTo>
                  <a:pt x="6669" y="137054"/>
                </a:lnTo>
                <a:lnTo>
                  <a:pt x="25490" y="92456"/>
                </a:lnTo>
                <a:lnTo>
                  <a:pt x="54683" y="54673"/>
                </a:lnTo>
                <a:lnTo>
                  <a:pt x="92467" y="25484"/>
                </a:lnTo>
                <a:lnTo>
                  <a:pt x="137062" y="6667"/>
                </a:lnTo>
                <a:lnTo>
                  <a:pt x="186689" y="0"/>
                </a:lnTo>
                <a:lnTo>
                  <a:pt x="2198370" y="0"/>
                </a:lnTo>
                <a:lnTo>
                  <a:pt x="2248005" y="6667"/>
                </a:lnTo>
                <a:lnTo>
                  <a:pt x="2292604" y="25484"/>
                </a:lnTo>
                <a:lnTo>
                  <a:pt x="2330386" y="54673"/>
                </a:lnTo>
                <a:lnTo>
                  <a:pt x="2359575" y="92456"/>
                </a:lnTo>
                <a:lnTo>
                  <a:pt x="2378392" y="137054"/>
                </a:lnTo>
                <a:lnTo>
                  <a:pt x="2385060" y="186690"/>
                </a:lnTo>
                <a:lnTo>
                  <a:pt x="2385060" y="933450"/>
                </a:lnTo>
                <a:lnTo>
                  <a:pt x="2378392" y="983077"/>
                </a:lnTo>
                <a:lnTo>
                  <a:pt x="2359575" y="1027672"/>
                </a:lnTo>
                <a:lnTo>
                  <a:pt x="2330386" y="1065456"/>
                </a:lnTo>
                <a:lnTo>
                  <a:pt x="2292604" y="1094649"/>
                </a:lnTo>
                <a:lnTo>
                  <a:pt x="2248005" y="1113470"/>
                </a:lnTo>
                <a:lnTo>
                  <a:pt x="2198370" y="1120140"/>
                </a:lnTo>
                <a:lnTo>
                  <a:pt x="186689" y="1120140"/>
                </a:lnTo>
                <a:lnTo>
                  <a:pt x="137062" y="1113470"/>
                </a:lnTo>
                <a:lnTo>
                  <a:pt x="92467" y="1094649"/>
                </a:lnTo>
                <a:lnTo>
                  <a:pt x="54683" y="1065456"/>
                </a:lnTo>
                <a:lnTo>
                  <a:pt x="25490" y="1027672"/>
                </a:lnTo>
                <a:lnTo>
                  <a:pt x="6669" y="983077"/>
                </a:lnTo>
                <a:lnTo>
                  <a:pt x="0" y="933450"/>
                </a:lnTo>
                <a:lnTo>
                  <a:pt x="0" y="186690"/>
                </a:lnTo>
                <a:close/>
              </a:path>
            </a:pathLst>
          </a:custGeom>
          <a:ln w="28575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12" name="object 12"/>
          <p:cNvSpPr txBox="1"/>
          <p:nvPr/>
        </p:nvSpPr>
        <p:spPr>
          <a:xfrm>
            <a:off x="657301" y="4422991"/>
            <a:ext cx="1543050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-1429" algn="ctr">
              <a:spcBef>
                <a:spcPts val="75"/>
              </a:spcBef>
            </a:pPr>
            <a:r>
              <a:rPr sz="1800" spc="-8" dirty="0">
                <a:latin typeface="Calibri"/>
                <a:cs typeface="Calibri"/>
              </a:rPr>
              <a:t>Libraries </a:t>
            </a:r>
            <a:r>
              <a:rPr sz="1800" spc="-4" dirty="0">
                <a:latin typeface="Calibri"/>
                <a:cs typeface="Calibri"/>
              </a:rPr>
              <a:t>called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by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your</a:t>
            </a:r>
            <a:r>
              <a:rPr sz="1800" spc="-41" dirty="0">
                <a:latin typeface="Calibri"/>
                <a:cs typeface="Calibri"/>
              </a:rPr>
              <a:t> </a:t>
            </a:r>
            <a:r>
              <a:rPr sz="1800" spc="-26" dirty="0">
                <a:latin typeface="Calibri"/>
                <a:cs typeface="Calibri"/>
              </a:rPr>
              <a:t>system’s </a:t>
            </a:r>
            <a:r>
              <a:rPr sz="1800" spc="-394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object</a:t>
            </a:r>
            <a:r>
              <a:rPr sz="1800" spc="-3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modules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79856" y="2561987"/>
            <a:ext cx="1748314" cy="2321719"/>
            <a:chOff x="3039808" y="2272982"/>
            <a:chExt cx="2331085" cy="3095625"/>
          </a:xfrm>
        </p:grpSpPr>
        <p:sp>
          <p:nvSpPr>
            <p:cNvPr id="14" name="object 14"/>
            <p:cNvSpPr/>
            <p:nvPr/>
          </p:nvSpPr>
          <p:spPr>
            <a:xfrm>
              <a:off x="3112769" y="3487674"/>
              <a:ext cx="2132330" cy="541020"/>
            </a:xfrm>
            <a:custGeom>
              <a:avLst/>
              <a:gdLst/>
              <a:ahLst/>
              <a:cxnLst/>
              <a:rect l="l" t="t" r="r" b="b"/>
              <a:pathLst>
                <a:path w="2132329" h="541020">
                  <a:moveTo>
                    <a:pt x="0" y="135255"/>
                  </a:moveTo>
                  <a:lnTo>
                    <a:pt x="1861566" y="135255"/>
                  </a:lnTo>
                  <a:lnTo>
                    <a:pt x="1861566" y="0"/>
                  </a:lnTo>
                  <a:lnTo>
                    <a:pt x="2132076" y="270509"/>
                  </a:lnTo>
                  <a:lnTo>
                    <a:pt x="1861566" y="541019"/>
                  </a:lnTo>
                  <a:lnTo>
                    <a:pt x="1861566" y="405764"/>
                  </a:lnTo>
                  <a:lnTo>
                    <a:pt x="0" y="405764"/>
                  </a:lnTo>
                  <a:lnTo>
                    <a:pt x="0" y="135255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3054095" y="2287270"/>
              <a:ext cx="2302510" cy="3067050"/>
            </a:xfrm>
            <a:custGeom>
              <a:avLst/>
              <a:gdLst/>
              <a:ahLst/>
              <a:cxnLst/>
              <a:rect l="l" t="t" r="r" b="b"/>
              <a:pathLst>
                <a:path w="2302510" h="3067050">
                  <a:moveTo>
                    <a:pt x="74549" y="0"/>
                  </a:moveTo>
                  <a:lnTo>
                    <a:pt x="2014093" y="556259"/>
                  </a:lnTo>
                  <a:lnTo>
                    <a:pt x="2051431" y="426338"/>
                  </a:lnTo>
                  <a:lnTo>
                    <a:pt x="2236724" y="760729"/>
                  </a:lnTo>
                  <a:lnTo>
                    <a:pt x="1902333" y="946150"/>
                  </a:lnTo>
                  <a:lnTo>
                    <a:pt x="1939544" y="816228"/>
                  </a:lnTo>
                  <a:lnTo>
                    <a:pt x="0" y="259968"/>
                  </a:lnTo>
                  <a:lnTo>
                    <a:pt x="74549" y="0"/>
                  </a:lnTo>
                  <a:close/>
                </a:path>
                <a:path w="2302510" h="3067050">
                  <a:moveTo>
                    <a:pt x="71881" y="2816605"/>
                  </a:moveTo>
                  <a:lnTo>
                    <a:pt x="2001012" y="2023998"/>
                  </a:lnTo>
                  <a:lnTo>
                    <a:pt x="1949577" y="1898903"/>
                  </a:lnTo>
                  <a:lnTo>
                    <a:pt x="2302510" y="2046350"/>
                  </a:lnTo>
                  <a:lnTo>
                    <a:pt x="2155063" y="2399156"/>
                  </a:lnTo>
                  <a:lnTo>
                    <a:pt x="2103755" y="2274188"/>
                  </a:lnTo>
                  <a:lnTo>
                    <a:pt x="174752" y="3066668"/>
                  </a:lnTo>
                  <a:lnTo>
                    <a:pt x="71881" y="2816605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4C50606-F158-7394-85FE-B78F97BA560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4728" y="455925"/>
            <a:ext cx="5874544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Interpreted</a:t>
            </a:r>
            <a:r>
              <a:rPr spc="-90" dirty="0"/>
              <a:t> </a:t>
            </a:r>
            <a:r>
              <a:rPr spc="-26" dirty="0"/>
              <a:t>language</a:t>
            </a:r>
            <a:r>
              <a:rPr spc="-94" dirty="0"/>
              <a:t> </a:t>
            </a:r>
            <a:r>
              <a:rPr spc="-15" dirty="0"/>
              <a:t>=&gt;</a:t>
            </a:r>
            <a:r>
              <a:rPr spc="-75" dirty="0"/>
              <a:t> </a:t>
            </a:r>
            <a:r>
              <a:rPr spc="-38" dirty="0"/>
              <a:t>Executable</a:t>
            </a:r>
          </a:p>
        </p:txBody>
      </p:sp>
      <p:sp>
        <p:nvSpPr>
          <p:cNvPr id="3" name="object 3"/>
          <p:cNvSpPr/>
          <p:nvPr/>
        </p:nvSpPr>
        <p:spPr>
          <a:xfrm>
            <a:off x="2220278" y="2525458"/>
            <a:ext cx="3141345" cy="841534"/>
          </a:xfrm>
          <a:custGeom>
            <a:avLst/>
            <a:gdLst/>
            <a:ahLst/>
            <a:cxnLst/>
            <a:rect l="l" t="t" r="r" b="b"/>
            <a:pathLst>
              <a:path w="4188459" h="1122045">
                <a:moveTo>
                  <a:pt x="0" y="186944"/>
                </a:moveTo>
                <a:lnTo>
                  <a:pt x="6677" y="137245"/>
                </a:lnTo>
                <a:lnTo>
                  <a:pt x="25522" y="92587"/>
                </a:lnTo>
                <a:lnTo>
                  <a:pt x="54752" y="54752"/>
                </a:lnTo>
                <a:lnTo>
                  <a:pt x="92587" y="25522"/>
                </a:lnTo>
                <a:lnTo>
                  <a:pt x="137245" y="6677"/>
                </a:lnTo>
                <a:lnTo>
                  <a:pt x="186944" y="0"/>
                </a:lnTo>
                <a:lnTo>
                  <a:pt x="4001007" y="0"/>
                </a:lnTo>
                <a:lnTo>
                  <a:pt x="4050706" y="6677"/>
                </a:lnTo>
                <a:lnTo>
                  <a:pt x="4095364" y="25522"/>
                </a:lnTo>
                <a:lnTo>
                  <a:pt x="4133199" y="54752"/>
                </a:lnTo>
                <a:lnTo>
                  <a:pt x="4162429" y="92587"/>
                </a:lnTo>
                <a:lnTo>
                  <a:pt x="4181274" y="137245"/>
                </a:lnTo>
                <a:lnTo>
                  <a:pt x="4187952" y="186944"/>
                </a:lnTo>
                <a:lnTo>
                  <a:pt x="4187952" y="934720"/>
                </a:lnTo>
                <a:lnTo>
                  <a:pt x="4181274" y="984418"/>
                </a:lnTo>
                <a:lnTo>
                  <a:pt x="4162429" y="1029076"/>
                </a:lnTo>
                <a:lnTo>
                  <a:pt x="4133199" y="1066911"/>
                </a:lnTo>
                <a:lnTo>
                  <a:pt x="4095364" y="1096141"/>
                </a:lnTo>
                <a:lnTo>
                  <a:pt x="4050706" y="1114986"/>
                </a:lnTo>
                <a:lnTo>
                  <a:pt x="4001007" y="1121664"/>
                </a:lnTo>
                <a:lnTo>
                  <a:pt x="186944" y="1121664"/>
                </a:lnTo>
                <a:lnTo>
                  <a:pt x="137245" y="1114986"/>
                </a:lnTo>
                <a:lnTo>
                  <a:pt x="92587" y="1096141"/>
                </a:lnTo>
                <a:lnTo>
                  <a:pt x="54752" y="1066911"/>
                </a:lnTo>
                <a:lnTo>
                  <a:pt x="25522" y="1029076"/>
                </a:lnTo>
                <a:lnTo>
                  <a:pt x="6677" y="984418"/>
                </a:lnTo>
                <a:lnTo>
                  <a:pt x="0" y="934720"/>
                </a:lnTo>
                <a:lnTo>
                  <a:pt x="0" y="186944"/>
                </a:lnTo>
                <a:close/>
              </a:path>
            </a:pathLst>
          </a:custGeom>
          <a:ln w="28575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4" name="object 4"/>
          <p:cNvSpPr/>
          <p:nvPr/>
        </p:nvSpPr>
        <p:spPr>
          <a:xfrm>
            <a:off x="2198561" y="4028504"/>
            <a:ext cx="3221355" cy="841534"/>
          </a:xfrm>
          <a:custGeom>
            <a:avLst/>
            <a:gdLst/>
            <a:ahLst/>
            <a:cxnLst/>
            <a:rect l="l" t="t" r="r" b="b"/>
            <a:pathLst>
              <a:path w="4295140" h="1122045">
                <a:moveTo>
                  <a:pt x="0" y="186944"/>
                </a:moveTo>
                <a:lnTo>
                  <a:pt x="6677" y="137245"/>
                </a:lnTo>
                <a:lnTo>
                  <a:pt x="25522" y="92587"/>
                </a:lnTo>
                <a:lnTo>
                  <a:pt x="54752" y="54752"/>
                </a:lnTo>
                <a:lnTo>
                  <a:pt x="92587" y="25522"/>
                </a:lnTo>
                <a:lnTo>
                  <a:pt x="137245" y="6677"/>
                </a:lnTo>
                <a:lnTo>
                  <a:pt x="186944" y="0"/>
                </a:lnTo>
                <a:lnTo>
                  <a:pt x="4107688" y="0"/>
                </a:lnTo>
                <a:lnTo>
                  <a:pt x="4157386" y="6677"/>
                </a:lnTo>
                <a:lnTo>
                  <a:pt x="4202044" y="25522"/>
                </a:lnTo>
                <a:lnTo>
                  <a:pt x="4239879" y="54752"/>
                </a:lnTo>
                <a:lnTo>
                  <a:pt x="4269109" y="92587"/>
                </a:lnTo>
                <a:lnTo>
                  <a:pt x="4287954" y="137245"/>
                </a:lnTo>
                <a:lnTo>
                  <a:pt x="4294632" y="186944"/>
                </a:lnTo>
                <a:lnTo>
                  <a:pt x="4294632" y="934719"/>
                </a:lnTo>
                <a:lnTo>
                  <a:pt x="4287954" y="984418"/>
                </a:lnTo>
                <a:lnTo>
                  <a:pt x="4269109" y="1029076"/>
                </a:lnTo>
                <a:lnTo>
                  <a:pt x="4239879" y="1066911"/>
                </a:lnTo>
                <a:lnTo>
                  <a:pt x="4202044" y="1096141"/>
                </a:lnTo>
                <a:lnTo>
                  <a:pt x="4157386" y="1114986"/>
                </a:lnTo>
                <a:lnTo>
                  <a:pt x="4107688" y="1121664"/>
                </a:lnTo>
                <a:lnTo>
                  <a:pt x="186944" y="1121664"/>
                </a:lnTo>
                <a:lnTo>
                  <a:pt x="137245" y="1114986"/>
                </a:lnTo>
                <a:lnTo>
                  <a:pt x="92587" y="1096141"/>
                </a:lnTo>
                <a:lnTo>
                  <a:pt x="54752" y="1066911"/>
                </a:lnTo>
                <a:lnTo>
                  <a:pt x="25522" y="1029076"/>
                </a:lnTo>
                <a:lnTo>
                  <a:pt x="6677" y="984418"/>
                </a:lnTo>
                <a:lnTo>
                  <a:pt x="0" y="934719"/>
                </a:lnTo>
                <a:lnTo>
                  <a:pt x="0" y="186944"/>
                </a:lnTo>
                <a:close/>
              </a:path>
            </a:pathLst>
          </a:custGeom>
          <a:ln w="28575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5" name="object 5"/>
          <p:cNvSpPr txBox="1"/>
          <p:nvPr/>
        </p:nvSpPr>
        <p:spPr>
          <a:xfrm>
            <a:off x="2447734" y="2510085"/>
            <a:ext cx="2725103" cy="23410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33814" algn="ctr">
              <a:spcBef>
                <a:spcPts val="75"/>
              </a:spcBef>
            </a:pPr>
            <a:r>
              <a:rPr sz="1800" spc="-41" dirty="0">
                <a:latin typeface="Calibri"/>
                <a:cs typeface="Calibri"/>
              </a:rPr>
              <a:t>Your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code</a:t>
            </a:r>
            <a:r>
              <a:rPr sz="1800" spc="-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interpreted</a:t>
            </a:r>
            <a:endParaRPr sz="1800">
              <a:latin typeface="Calibri"/>
              <a:cs typeface="Calibri"/>
            </a:endParaRPr>
          </a:p>
          <a:p>
            <a:pPr marL="711518" marR="746283" indent="953" algn="ctr">
              <a:spcBef>
                <a:spcPts val="4"/>
              </a:spcBef>
            </a:pPr>
            <a:r>
              <a:rPr sz="1800" spc="-4" dirty="0">
                <a:latin typeface="Calibri"/>
                <a:cs typeface="Calibri"/>
              </a:rPr>
              <a:t>language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written</a:t>
            </a:r>
            <a:r>
              <a:rPr sz="1800" spc="-41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to</a:t>
            </a:r>
            <a:r>
              <a:rPr sz="1800" spc="-49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spcBef>
                <a:spcPts val="41"/>
              </a:spcBef>
            </a:pPr>
            <a:endParaRPr sz="2550">
              <a:latin typeface="Calibri"/>
              <a:cs typeface="Calibri"/>
            </a:endParaRPr>
          </a:p>
          <a:p>
            <a:pPr marL="9525" marR="3810" indent="-3810" algn="ctr"/>
            <a:r>
              <a:rPr sz="1800" spc="-8" dirty="0">
                <a:latin typeface="Calibri"/>
                <a:cs typeface="Calibri"/>
              </a:rPr>
              <a:t>Executable </a:t>
            </a:r>
            <a:r>
              <a:rPr sz="1800" spc="-11" dirty="0">
                <a:latin typeface="Calibri"/>
                <a:cs typeface="Calibri"/>
              </a:rPr>
              <a:t>version </a:t>
            </a:r>
            <a:r>
              <a:rPr sz="1800" spc="-4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interpreter </a:t>
            </a:r>
            <a:r>
              <a:rPr sz="1800" spc="-4" dirty="0">
                <a:latin typeface="Calibri"/>
                <a:cs typeface="Calibri"/>
              </a:rPr>
              <a:t>runtime </a:t>
            </a:r>
            <a:r>
              <a:rPr sz="1800" dirty="0">
                <a:latin typeface="Calibri"/>
                <a:cs typeface="Calibri"/>
              </a:rPr>
              <a:t>including </a:t>
            </a:r>
            <a:r>
              <a:rPr sz="1800" spc="-398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libraries</a:t>
            </a:r>
            <a:r>
              <a:rPr sz="1800" spc="-19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on</a:t>
            </a:r>
            <a:r>
              <a:rPr sz="1800" spc="-11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disk</a:t>
            </a:r>
            <a:r>
              <a:rPr sz="1800" spc="-8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7DA8B-C058-6A8C-CC2A-58C26C94B0D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685800"/>
            <a:ext cx="35145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59711" y="5705989"/>
            <a:ext cx="115253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Calibri"/>
                <a:cs typeface="Calibri"/>
              </a:rPr>
              <a:pPr marL="28575">
                <a:lnSpc>
                  <a:spcPts val="930"/>
                </a:lnSpc>
              </a:pPr>
              <a:t>7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5789296" cy="2177680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Constructing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executable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b="1" spc="-11" dirty="0">
                <a:latin typeface="Calibri"/>
                <a:cs typeface="Calibri"/>
              </a:rPr>
              <a:t>Invoking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4" dirty="0">
                <a:latin typeface="Calibri"/>
                <a:cs typeface="Calibri"/>
              </a:rPr>
              <a:t>an</a:t>
            </a:r>
            <a:r>
              <a:rPr sz="2400" b="1" spc="4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executable</a:t>
            </a:r>
            <a:endParaRPr sz="2400" b="1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Imperative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vs</a:t>
            </a:r>
            <a:r>
              <a:rPr sz="2400" spc="-11" dirty="0">
                <a:latin typeface="Calibri"/>
                <a:cs typeface="Calibri"/>
              </a:rPr>
              <a:t> declarative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languages</a:t>
            </a:r>
            <a:endParaRPr lang="en-US" sz="2400" spc="-4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z="2400" spc="-4" dirty="0">
                <a:latin typeface="Calibri"/>
                <a:cs typeface="Calibri"/>
              </a:rPr>
              <a:t>Strongly typed vs weakly typed languages.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Modifiability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334D5-AAA0-5A41-CCCD-76ECF9575DA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7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686" y="838200"/>
            <a:ext cx="713698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Invoking</a:t>
            </a:r>
            <a:r>
              <a:rPr spc="-94" dirty="0"/>
              <a:t> </a:t>
            </a:r>
            <a:r>
              <a:rPr spc="-41" dirty="0"/>
              <a:t>executable</a:t>
            </a:r>
            <a:r>
              <a:rPr spc="-86" dirty="0"/>
              <a:t> </a:t>
            </a:r>
            <a:r>
              <a:rPr spc="-26" dirty="0"/>
              <a:t>image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8654" y="2174674"/>
            <a:ext cx="7805738" cy="3961180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200025" indent="-171450">
              <a:spcBef>
                <a:spcPts val="289"/>
              </a:spcBef>
              <a:buFont typeface="Arial MT"/>
              <a:buChar char="•"/>
              <a:tabLst>
                <a:tab pos="200025" algn="l"/>
              </a:tabLst>
            </a:pPr>
            <a:r>
              <a:rPr sz="2400" spc="-8" dirty="0">
                <a:latin typeface="Calibri"/>
                <a:cs typeface="Calibri"/>
              </a:rPr>
              <a:t>Prequisites</a:t>
            </a:r>
            <a:endParaRPr sz="2400" dirty="0">
              <a:latin typeface="Calibri"/>
              <a:cs typeface="Calibri"/>
            </a:endParaRPr>
          </a:p>
          <a:p>
            <a:pPr marL="542925" lvl="1" indent="-171926">
              <a:spcBef>
                <a:spcPts val="184"/>
              </a:spcBef>
              <a:buFont typeface="Arial MT"/>
              <a:buChar char="•"/>
              <a:tabLst>
                <a:tab pos="543401" algn="l"/>
              </a:tabLst>
            </a:pPr>
            <a:r>
              <a:rPr sz="2400" spc="-38" dirty="0">
                <a:latin typeface="Calibri"/>
                <a:cs typeface="Calibri"/>
              </a:rPr>
              <a:t>Your</a:t>
            </a:r>
            <a:r>
              <a:rPr sz="2400" spc="-11" dirty="0">
                <a:latin typeface="Calibri"/>
                <a:cs typeface="Calibri"/>
              </a:rPr>
              <a:t> executable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baseline="-20833" dirty="0">
                <a:latin typeface="Calibri"/>
                <a:cs typeface="Calibri"/>
              </a:rPr>
              <a:t>1</a:t>
            </a:r>
          </a:p>
          <a:p>
            <a:pPr marL="542925" lvl="1" indent="-171926">
              <a:spcBef>
                <a:spcPts val="164"/>
              </a:spcBef>
              <a:buFont typeface="Arial MT"/>
              <a:buChar char="•"/>
              <a:tabLst>
                <a:tab pos="543401" algn="l"/>
              </a:tabLst>
            </a:pPr>
            <a:r>
              <a:rPr sz="2400" spc="-11" dirty="0">
                <a:latin typeface="Calibri"/>
                <a:cs typeface="Calibri"/>
              </a:rPr>
              <a:t>Possibly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your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interpreter</a:t>
            </a:r>
            <a:r>
              <a:rPr sz="2400" spc="-8" dirty="0">
                <a:latin typeface="Calibri"/>
                <a:cs typeface="Calibri"/>
              </a:rPr>
              <a:t> code</a:t>
            </a:r>
            <a:r>
              <a:rPr sz="2400" spc="-4" dirty="0">
                <a:latin typeface="Calibri"/>
                <a:cs typeface="Calibri"/>
              </a:rPr>
              <a:t> on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baseline="-20833" dirty="0">
                <a:latin typeface="Calibri"/>
                <a:cs typeface="Calibri"/>
              </a:rPr>
              <a:t>2</a:t>
            </a:r>
          </a:p>
          <a:p>
            <a:pPr marL="542925" lvl="1" indent="-171926">
              <a:spcBef>
                <a:spcPts val="150"/>
              </a:spcBef>
              <a:buFont typeface="Arial MT"/>
              <a:buChar char="•"/>
              <a:tabLst>
                <a:tab pos="543401" algn="l"/>
              </a:tabLst>
            </a:pPr>
            <a:r>
              <a:rPr sz="2400" spc="-11" dirty="0">
                <a:latin typeface="Calibri"/>
                <a:cs typeface="Calibri"/>
              </a:rPr>
              <a:t>Data</a:t>
            </a:r>
            <a:r>
              <a:rPr sz="2400" spc="-15" dirty="0">
                <a:latin typeface="Calibri"/>
                <a:cs typeface="Calibri"/>
              </a:rPr>
              <a:t> for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your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file</a:t>
            </a:r>
            <a:r>
              <a:rPr sz="2400" spc="-5" baseline="-20833" dirty="0">
                <a:latin typeface="Calibri"/>
                <a:cs typeface="Calibri"/>
              </a:rPr>
              <a:t>3</a:t>
            </a:r>
            <a:endParaRPr sz="2400" baseline="-20833" dirty="0">
              <a:latin typeface="Calibri"/>
              <a:cs typeface="Calibri"/>
            </a:endParaRPr>
          </a:p>
          <a:p>
            <a:pPr marL="200025" indent="-171450">
              <a:spcBef>
                <a:spcPts val="488"/>
              </a:spcBef>
              <a:buFont typeface="Arial MT"/>
              <a:buChar char="•"/>
              <a:tabLst>
                <a:tab pos="200025" algn="l"/>
              </a:tabLst>
            </a:pPr>
            <a:r>
              <a:rPr sz="2400" spc="-8" dirty="0">
                <a:latin typeface="Calibri"/>
                <a:cs typeface="Calibri"/>
              </a:rPr>
              <a:t>Steps</a:t>
            </a:r>
            <a:endParaRPr sz="2400" dirty="0">
              <a:latin typeface="Calibri"/>
              <a:cs typeface="Calibri"/>
            </a:endParaRPr>
          </a:p>
          <a:p>
            <a:pPr marL="542925" marR="22860" lvl="1" indent="-171450">
              <a:spcBef>
                <a:spcPts val="420"/>
              </a:spcBef>
              <a:buFont typeface="Arial MT"/>
              <a:buChar char="•"/>
              <a:tabLst>
                <a:tab pos="543401" algn="l"/>
              </a:tabLst>
            </a:pPr>
            <a:r>
              <a:rPr sz="2400" spc="-4" dirty="0">
                <a:latin typeface="Calibri"/>
                <a:cs typeface="Calibri"/>
              </a:rPr>
              <a:t>Human or script </a:t>
            </a:r>
            <a:r>
              <a:rPr sz="2400" dirty="0">
                <a:latin typeface="Calibri"/>
                <a:cs typeface="Calibri"/>
              </a:rPr>
              <a:t>issues </a:t>
            </a:r>
            <a:r>
              <a:rPr sz="2400" spc="-8" dirty="0">
                <a:latin typeface="Calibri"/>
                <a:cs typeface="Calibri"/>
              </a:rPr>
              <a:t>command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" dirty="0">
                <a:latin typeface="Calibri"/>
                <a:cs typeface="Calibri"/>
              </a:rPr>
              <a:t>Command Line </a:t>
            </a:r>
            <a:r>
              <a:rPr sz="2400" spc="-11" dirty="0">
                <a:latin typeface="Calibri"/>
                <a:cs typeface="Calibri"/>
              </a:rPr>
              <a:t>Interpreter </a:t>
            </a:r>
            <a:r>
              <a:rPr sz="2400" spc="-4" dirty="0">
                <a:latin typeface="Calibri"/>
                <a:cs typeface="Calibri"/>
              </a:rPr>
              <a:t>(CLI): </a:t>
            </a:r>
            <a:r>
              <a:rPr sz="2400" spc="-8" dirty="0">
                <a:latin typeface="Calibri"/>
                <a:cs typeface="Calibri"/>
              </a:rPr>
              <a:t>“Execute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file</a:t>
            </a:r>
            <a:r>
              <a:rPr sz="2400" spc="-5" baseline="-20833" dirty="0">
                <a:latin typeface="Calibri"/>
                <a:cs typeface="Calibri"/>
              </a:rPr>
              <a:t>1</a:t>
            </a:r>
            <a:r>
              <a:rPr sz="2400" spc="219" baseline="-2083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[file</a:t>
            </a:r>
            <a:r>
              <a:rPr sz="2400" spc="-5" baseline="-20833" dirty="0">
                <a:latin typeface="Calibri"/>
                <a:cs typeface="Calibri"/>
              </a:rPr>
              <a:t>2</a:t>
            </a:r>
            <a:r>
              <a:rPr sz="2400" spc="-4" dirty="0">
                <a:latin typeface="Calibri"/>
                <a:cs typeface="Calibri"/>
              </a:rPr>
              <a:t>]with file</a:t>
            </a:r>
            <a:r>
              <a:rPr sz="2400" spc="-5" baseline="-20833" dirty="0">
                <a:latin typeface="Calibri"/>
                <a:cs typeface="Calibri"/>
              </a:rPr>
              <a:t>3</a:t>
            </a:r>
            <a:r>
              <a:rPr sz="2400" spc="-4" dirty="0">
                <a:latin typeface="Calibri"/>
                <a:cs typeface="Calibri"/>
              </a:rPr>
              <a:t>”</a:t>
            </a:r>
            <a:endParaRPr sz="2400" dirty="0">
              <a:latin typeface="Calibri"/>
              <a:cs typeface="Calibri"/>
            </a:endParaRPr>
          </a:p>
          <a:p>
            <a:pPr marL="542925" lvl="1" indent="-171926">
              <a:spcBef>
                <a:spcPts val="135"/>
              </a:spcBef>
              <a:buFont typeface="Arial MT"/>
              <a:buChar char="•"/>
              <a:tabLst>
                <a:tab pos="543401" algn="l"/>
              </a:tabLst>
            </a:pPr>
            <a:r>
              <a:rPr sz="2400" spc="-4" dirty="0">
                <a:latin typeface="Calibri"/>
                <a:cs typeface="Calibri"/>
              </a:rPr>
              <a:t>CLI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calls OS.</a:t>
            </a:r>
            <a:r>
              <a:rPr sz="2400" spc="-11" dirty="0">
                <a:latin typeface="Calibri"/>
                <a:cs typeface="Calibri"/>
              </a:rPr>
              <a:t> Execute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file</a:t>
            </a:r>
            <a:r>
              <a:rPr sz="2400" spc="-5" baseline="-20833" dirty="0">
                <a:latin typeface="Calibri"/>
                <a:cs typeface="Calibri"/>
              </a:rPr>
              <a:t>1</a:t>
            </a:r>
            <a:r>
              <a:rPr sz="2400" spc="213" baseline="-2083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[file</a:t>
            </a:r>
            <a:r>
              <a:rPr sz="2400" spc="-5" baseline="-20833" dirty="0">
                <a:latin typeface="Calibri"/>
                <a:cs typeface="Calibri"/>
              </a:rPr>
              <a:t>2</a:t>
            </a:r>
            <a:r>
              <a:rPr sz="2400" spc="-4" dirty="0">
                <a:latin typeface="Calibri"/>
                <a:cs typeface="Calibri"/>
              </a:rPr>
              <a:t>]with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file</a:t>
            </a:r>
            <a:r>
              <a:rPr sz="2400" spc="-5" baseline="-20833" dirty="0">
                <a:latin typeface="Calibri"/>
                <a:cs typeface="Calibri"/>
              </a:rPr>
              <a:t>3</a:t>
            </a:r>
            <a:r>
              <a:rPr sz="2400" spc="-4" dirty="0">
                <a:latin typeface="Calibri"/>
                <a:cs typeface="Calibri"/>
              </a:rPr>
              <a:t>”</a:t>
            </a:r>
            <a:endParaRPr sz="2400" dirty="0">
              <a:latin typeface="Calibri"/>
              <a:cs typeface="Calibri"/>
            </a:endParaRPr>
          </a:p>
          <a:p>
            <a:pPr marL="542925" lvl="1" indent="-171926">
              <a:spcBef>
                <a:spcPts val="161"/>
              </a:spcBef>
              <a:buFont typeface="Arial MT"/>
              <a:buChar char="•"/>
              <a:tabLst>
                <a:tab pos="543401" algn="l"/>
              </a:tabLst>
            </a:pPr>
            <a:r>
              <a:rPr sz="2400" spc="-4" dirty="0">
                <a:latin typeface="Calibri"/>
                <a:cs typeface="Calibri"/>
              </a:rPr>
              <a:t>OS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loads file</a:t>
            </a:r>
            <a:r>
              <a:rPr sz="2400" spc="-5" baseline="-20833" dirty="0">
                <a:latin typeface="Calibri"/>
                <a:cs typeface="Calibri"/>
              </a:rPr>
              <a:t>1</a:t>
            </a:r>
            <a:r>
              <a:rPr sz="2400" spc="-4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transfers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control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parameter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[file</a:t>
            </a:r>
            <a:r>
              <a:rPr sz="2400" baseline="-20833" dirty="0">
                <a:latin typeface="Calibri"/>
                <a:cs typeface="Calibri"/>
              </a:rPr>
              <a:t>2</a:t>
            </a:r>
            <a:r>
              <a:rPr sz="2400" dirty="0">
                <a:latin typeface="Calibri"/>
                <a:cs typeface="Calibri"/>
              </a:rPr>
              <a:t>], </a:t>
            </a:r>
            <a:r>
              <a:rPr sz="2400" spc="-4" dirty="0">
                <a:latin typeface="Calibri"/>
                <a:cs typeface="Calibri"/>
              </a:rPr>
              <a:t>file</a:t>
            </a:r>
            <a:r>
              <a:rPr sz="2400" spc="-5" baseline="-20833" dirty="0">
                <a:latin typeface="Calibri"/>
                <a:cs typeface="Calibri"/>
              </a:rPr>
              <a:t>3</a:t>
            </a:r>
            <a:endParaRPr sz="2400" baseline="-20833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82006-B8D3-96BF-CF88-A75FE2CC265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685800"/>
            <a:ext cx="35145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59711" y="5705989"/>
            <a:ext cx="115253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Calibri"/>
                <a:cs typeface="Calibri"/>
              </a:rPr>
              <a:pPr marL="28575">
                <a:lnSpc>
                  <a:spcPts val="930"/>
                </a:lnSpc>
              </a:pPr>
              <a:t>9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5789296" cy="2177680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Constructing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executable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Invoking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executable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b="1" spc="-11" dirty="0">
                <a:latin typeface="Calibri"/>
                <a:cs typeface="Calibri"/>
              </a:rPr>
              <a:t>Imperative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4" dirty="0">
                <a:latin typeface="Calibri"/>
                <a:cs typeface="Calibri"/>
              </a:rPr>
              <a:t>vs</a:t>
            </a:r>
            <a:r>
              <a:rPr sz="2400" b="1" spc="-11" dirty="0">
                <a:latin typeface="Calibri"/>
                <a:cs typeface="Calibri"/>
              </a:rPr>
              <a:t> declarative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4" dirty="0">
                <a:latin typeface="Calibri"/>
                <a:cs typeface="Calibri"/>
              </a:rPr>
              <a:t>languages</a:t>
            </a:r>
            <a:endParaRPr lang="en-US" sz="2400" b="1" spc="-4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z="2400" spc="-4" dirty="0">
                <a:latin typeface="Calibri"/>
                <a:cs typeface="Calibri"/>
              </a:rPr>
              <a:t>Strongly typed vs weakly typed languages.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Modifiability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827CF-970B-1775-B707-E62B749EF12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9307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6117</TotalTime>
  <Words>705</Words>
  <Application>Microsoft Office PowerPoint</Application>
  <PresentationFormat>On-screen Show (4:3)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MT</vt:lpstr>
      <vt:lpstr>Calibri</vt:lpstr>
      <vt:lpstr>Times</vt:lpstr>
      <vt:lpstr>Verdana</vt:lpstr>
      <vt:lpstr>Blank Presentation</vt:lpstr>
      <vt:lpstr>Deployment and Operations for Software Engineers 2nd  Ed</vt:lpstr>
      <vt:lpstr>Outline</vt:lpstr>
      <vt:lpstr>Executable image</vt:lpstr>
      <vt:lpstr>Compiled language =&gt; Object module</vt:lpstr>
      <vt:lpstr>Object Modules =&gt; Executable</vt:lpstr>
      <vt:lpstr>Interpreted language =&gt; Executable</vt:lpstr>
      <vt:lpstr>Outline</vt:lpstr>
      <vt:lpstr>Invoking executable image</vt:lpstr>
      <vt:lpstr>Outline</vt:lpstr>
      <vt:lpstr>Imperative language</vt:lpstr>
      <vt:lpstr>Declarative language</vt:lpstr>
      <vt:lpstr>Outline</vt:lpstr>
      <vt:lpstr>Strong vs weak typing</vt:lpstr>
      <vt:lpstr>Outline</vt:lpstr>
      <vt:lpstr>Modifiability</vt:lpstr>
      <vt:lpstr>Coupling and cohesion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460</cp:revision>
  <dcterms:created xsi:type="dcterms:W3CDTF">2004-11-16T18:39:34Z</dcterms:created>
  <dcterms:modified xsi:type="dcterms:W3CDTF">2023-08-02T19:23:04Z</dcterms:modified>
</cp:coreProperties>
</file>