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10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20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718A6-FCBD-F4D3-E1C5-B2EB9716D82D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77E64DF2-A9F6-F57F-8857-D00967FF6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1DC9-BEBD-D43D-3BE9-E977A68979A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05B34B2F-BCA8-1321-BD18-0178FEF967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F0C3969A-F588-B48A-7368-F5DB821E24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06774-738B-74EB-F764-0199BEE9B8D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0099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533400"/>
          </a:xfrm>
        </p:spPr>
        <p:txBody>
          <a:bodyPr/>
          <a:lstStyle/>
          <a:p>
            <a:r>
              <a:rPr lang="en-US" dirty="0"/>
              <a:t>Chapter 9 – What is DevOps?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5246" y="762000"/>
            <a:ext cx="8477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83456">
              <a:spcBef>
                <a:spcPts val="79"/>
              </a:spcBef>
            </a:pPr>
            <a:r>
              <a:rPr spc="-23" dirty="0"/>
              <a:t>Sources</a:t>
            </a:r>
            <a:r>
              <a:rPr spc="-120" dirty="0"/>
              <a:t> </a:t>
            </a:r>
            <a:r>
              <a:rPr dirty="0"/>
              <a:t>of</a:t>
            </a:r>
            <a:r>
              <a:rPr spc="-98" dirty="0"/>
              <a:t> </a:t>
            </a:r>
            <a:r>
              <a:rPr spc="-15" dirty="0"/>
              <a:t>delay</a:t>
            </a:r>
            <a:r>
              <a:rPr spc="-113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23" dirty="0"/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74840" y="1905000"/>
            <a:ext cx="7724299" cy="406281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Defining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</a:t>
            </a:r>
            <a:r>
              <a:rPr sz="2400" spc="-10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language,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versions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libraries,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interfaces,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supporting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tooling,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coordination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processes.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Getting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abide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719" y="762000"/>
            <a:ext cx="83439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493">
              <a:spcBef>
                <a:spcPts val="79"/>
              </a:spcBef>
            </a:pPr>
            <a:r>
              <a:rPr spc="-23" dirty="0"/>
              <a:t>Sources</a:t>
            </a:r>
            <a:r>
              <a:rPr spc="-113" dirty="0"/>
              <a:t> </a:t>
            </a:r>
            <a:r>
              <a:rPr dirty="0"/>
              <a:t>of</a:t>
            </a:r>
            <a:r>
              <a:rPr spc="-98" dirty="0"/>
              <a:t> </a:t>
            </a:r>
            <a:r>
              <a:rPr spc="-15" dirty="0"/>
              <a:t>delay</a:t>
            </a:r>
            <a:r>
              <a:rPr spc="-113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30" dirty="0"/>
              <a:t>integration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251859" cy="25213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Incorrect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interfaces,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inconsistent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versions,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inconsistencies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Integration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completed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finished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third-</a:t>
            </a:r>
            <a:r>
              <a:rPr sz="2400" dirty="0">
                <a:latin typeface="Calibri"/>
                <a:cs typeface="Calibri"/>
              </a:rPr>
              <a:t>party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dependencies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65309" y="685800"/>
            <a:ext cx="8477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33964">
              <a:spcBef>
                <a:spcPts val="79"/>
              </a:spcBef>
            </a:pPr>
            <a:r>
              <a:rPr spc="-19" dirty="0"/>
              <a:t>Sources</a:t>
            </a:r>
            <a:r>
              <a:rPr spc="-116" dirty="0"/>
              <a:t> </a:t>
            </a:r>
            <a:r>
              <a:rPr dirty="0"/>
              <a:t>of</a:t>
            </a:r>
            <a:r>
              <a:rPr spc="-98" dirty="0"/>
              <a:t> </a:t>
            </a:r>
            <a:r>
              <a:rPr spc="-15" dirty="0"/>
              <a:t>delay</a:t>
            </a:r>
            <a:r>
              <a:rPr spc="-127" dirty="0"/>
              <a:t> </a:t>
            </a:r>
            <a:r>
              <a:rPr dirty="0"/>
              <a:t>-</a:t>
            </a:r>
            <a:r>
              <a:rPr spc="-79" dirty="0"/>
              <a:t> </a:t>
            </a:r>
            <a:r>
              <a:rPr spc="-19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224236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expected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involved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919" y="533400"/>
            <a:ext cx="748665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02883">
              <a:spcBef>
                <a:spcPts val="79"/>
              </a:spcBef>
            </a:pPr>
            <a:r>
              <a:rPr spc="-19" dirty="0"/>
              <a:t>Sources</a:t>
            </a:r>
            <a:r>
              <a:rPr spc="-116" dirty="0"/>
              <a:t> </a:t>
            </a:r>
            <a:r>
              <a:rPr dirty="0"/>
              <a:t>of</a:t>
            </a:r>
            <a:r>
              <a:rPr spc="-109" dirty="0"/>
              <a:t> </a:t>
            </a:r>
            <a:r>
              <a:rPr spc="-15" dirty="0"/>
              <a:t>delay</a:t>
            </a:r>
            <a:r>
              <a:rPr spc="-113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spc="-26" dirty="0"/>
              <a:t>errors</a:t>
            </a:r>
            <a:r>
              <a:rPr spc="-120" dirty="0"/>
              <a:t> </a:t>
            </a:r>
            <a:r>
              <a:rPr dirty="0"/>
              <a:t>in</a:t>
            </a:r>
            <a:r>
              <a:rPr spc="-109" dirty="0"/>
              <a:t> </a:t>
            </a:r>
            <a:r>
              <a:rPr spc="-19" dirty="0"/>
              <a:t>production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107079" cy="17185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Inconsistent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inconsistencies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81" y="838200"/>
            <a:ext cx="78105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01128">
              <a:spcBef>
                <a:spcPts val="79"/>
              </a:spcBef>
            </a:pPr>
            <a:r>
              <a:rPr spc="-23" dirty="0"/>
              <a:t>Consequence</a:t>
            </a:r>
            <a:r>
              <a:rPr spc="-120" dirty="0"/>
              <a:t> </a:t>
            </a:r>
            <a:r>
              <a:rPr dirty="0"/>
              <a:t>of</a:t>
            </a:r>
            <a:r>
              <a:rPr spc="-94" dirty="0"/>
              <a:t> </a:t>
            </a:r>
            <a:r>
              <a:rPr spc="-23" dirty="0"/>
              <a:t>delays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612255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involved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releases.</a:t>
            </a:r>
            <a:endParaRPr sz="2400" dirty="0">
              <a:latin typeface="Calibri"/>
              <a:cs typeface="Calibri"/>
            </a:endParaRPr>
          </a:p>
          <a:p>
            <a:pPr marL="241459" indent="-232410">
              <a:spcBef>
                <a:spcPts val="506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spc="-19" dirty="0">
                <a:latin typeface="Calibri"/>
                <a:cs typeface="Calibri"/>
              </a:rPr>
              <a:t>Monthly,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quarterly,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881" y="850683"/>
            <a:ext cx="72322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Traditional</a:t>
            </a:r>
            <a:r>
              <a:rPr spc="-146" dirty="0"/>
              <a:t> </a:t>
            </a:r>
            <a:r>
              <a:rPr spc="-19" dirty="0"/>
              <a:t>incident</a:t>
            </a:r>
            <a:r>
              <a:rPr spc="-135" dirty="0"/>
              <a:t> </a:t>
            </a:r>
            <a:r>
              <a:rPr spc="-8" dirty="0"/>
              <a:t>handline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17707" y="1856446"/>
            <a:ext cx="7708583" cy="4806765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80975" indent="-171450">
              <a:spcBef>
                <a:spcPts val="32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notified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4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operator’s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ability,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was</a:t>
            </a:r>
            <a:endParaRPr sz="2400" dirty="0">
              <a:latin typeface="Calibri"/>
              <a:cs typeface="Calibri"/>
            </a:endParaRPr>
          </a:p>
          <a:p>
            <a:pPr marL="180975"/>
            <a:r>
              <a:rPr sz="2400" spc="-8" dirty="0">
                <a:latin typeface="Calibri"/>
                <a:cs typeface="Calibri"/>
              </a:rPr>
              <a:t>repaired,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filed,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operator,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33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filed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73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ticket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routed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developers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took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repairing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Diagnosing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took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180975" marR="388619" indent="-171450">
              <a:spcBef>
                <a:spcPts val="750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problems,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scheduled release.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990600"/>
            <a:ext cx="8096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37849">
              <a:spcBef>
                <a:spcPts val="79"/>
              </a:spcBef>
            </a:pPr>
            <a:r>
              <a:rPr spc="-15" dirty="0"/>
              <a:t>Security</a:t>
            </a:r>
            <a:r>
              <a:rPr spc="-135" dirty="0"/>
              <a:t> </a:t>
            </a:r>
            <a:r>
              <a:rPr spc="-23" dirty="0"/>
              <a:t>incidents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450931" cy="23770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securaity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breaches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increasing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dramatically </a:t>
            </a:r>
            <a:r>
              <a:rPr sz="2400" dirty="0">
                <a:latin typeface="Calibri"/>
                <a:cs typeface="Calibri"/>
              </a:rPr>
              <a:t>year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year.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third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breaches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configuration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errors.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mistakes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configuring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firewall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misconfigured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386-C029-4812-7146-3514035F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9E75-EF35-90AD-9849-BE6C1DBD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of the causes of delay in deployment have you experienced? How much time was spent identifying and repairing the errors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7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609" y="990600"/>
            <a:ext cx="32859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130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Motivation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8" dirty="0">
                <a:latin typeface="Calibri"/>
                <a:cs typeface="Calibri"/>
              </a:rPr>
              <a:t>Introduction</a:t>
            </a:r>
            <a:r>
              <a:rPr sz="2800" b="1" spc="-49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technical</a:t>
            </a:r>
            <a:r>
              <a:rPr sz="2800" b="1" spc="-53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aspects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Culture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Organization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Metrics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43" y="770316"/>
            <a:ext cx="690029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98796">
              <a:spcBef>
                <a:spcPts val="79"/>
              </a:spcBef>
            </a:pPr>
            <a:r>
              <a:rPr spc="-19" dirty="0"/>
              <a:t>DevOps</a:t>
            </a:r>
            <a:r>
              <a:rPr spc="-158" dirty="0"/>
              <a:t> </a:t>
            </a:r>
            <a:r>
              <a:rPr spc="-26" dirty="0"/>
              <a:t>processes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34081" y="1943100"/>
            <a:ext cx="2630328" cy="2698433"/>
            <a:chOff x="3912108" y="1447800"/>
            <a:chExt cx="3507104" cy="3597910"/>
          </a:xfrm>
        </p:grpSpPr>
        <p:sp>
          <p:nvSpPr>
            <p:cNvPr id="4" name="object 4"/>
            <p:cNvSpPr/>
            <p:nvPr/>
          </p:nvSpPr>
          <p:spPr>
            <a:xfrm>
              <a:off x="6763893" y="4535423"/>
              <a:ext cx="76200" cy="510540"/>
            </a:xfrm>
            <a:custGeom>
              <a:avLst/>
              <a:gdLst/>
              <a:ahLst/>
              <a:cxnLst/>
              <a:rect l="l" t="t" r="r" b="b"/>
              <a:pathLst>
                <a:path w="76200" h="510539">
                  <a:moveTo>
                    <a:pt x="0" y="433577"/>
                  </a:moveTo>
                  <a:lnTo>
                    <a:pt x="37718" y="510031"/>
                  </a:lnTo>
                  <a:lnTo>
                    <a:pt x="69840" y="446531"/>
                  </a:lnTo>
                  <a:lnTo>
                    <a:pt x="31750" y="446531"/>
                  </a:lnTo>
                  <a:lnTo>
                    <a:pt x="31815" y="433737"/>
                  </a:lnTo>
                  <a:lnTo>
                    <a:pt x="0" y="433577"/>
                  </a:lnTo>
                  <a:close/>
                </a:path>
                <a:path w="76200" h="510539">
                  <a:moveTo>
                    <a:pt x="31815" y="433737"/>
                  </a:moveTo>
                  <a:lnTo>
                    <a:pt x="31750" y="446531"/>
                  </a:lnTo>
                  <a:lnTo>
                    <a:pt x="44450" y="446531"/>
                  </a:lnTo>
                  <a:lnTo>
                    <a:pt x="44515" y="433800"/>
                  </a:lnTo>
                  <a:lnTo>
                    <a:pt x="31815" y="433737"/>
                  </a:lnTo>
                  <a:close/>
                </a:path>
                <a:path w="76200" h="510539">
                  <a:moveTo>
                    <a:pt x="44515" y="433800"/>
                  </a:moveTo>
                  <a:lnTo>
                    <a:pt x="44450" y="446531"/>
                  </a:lnTo>
                  <a:lnTo>
                    <a:pt x="69840" y="446531"/>
                  </a:lnTo>
                  <a:lnTo>
                    <a:pt x="76200" y="433958"/>
                  </a:lnTo>
                  <a:lnTo>
                    <a:pt x="44515" y="433800"/>
                  </a:lnTo>
                  <a:close/>
                </a:path>
                <a:path w="76200" h="510539">
                  <a:moveTo>
                    <a:pt x="46735" y="0"/>
                  </a:moveTo>
                  <a:lnTo>
                    <a:pt x="34035" y="0"/>
                  </a:lnTo>
                  <a:lnTo>
                    <a:pt x="31815" y="433737"/>
                  </a:lnTo>
                  <a:lnTo>
                    <a:pt x="44515" y="433800"/>
                  </a:lnTo>
                  <a:lnTo>
                    <a:pt x="46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5" name="object 5"/>
            <p:cNvSpPr/>
            <p:nvPr/>
          </p:nvSpPr>
          <p:spPr>
            <a:xfrm>
              <a:off x="6304788" y="2199131"/>
              <a:ext cx="1114425" cy="1565275"/>
            </a:xfrm>
            <a:custGeom>
              <a:avLst/>
              <a:gdLst/>
              <a:ahLst/>
              <a:cxnLst/>
              <a:rect l="l" t="t" r="r" b="b"/>
              <a:pathLst>
                <a:path w="1114425" h="1565275">
                  <a:moveTo>
                    <a:pt x="786384" y="0"/>
                  </a:moveTo>
                  <a:lnTo>
                    <a:pt x="569213" y="520953"/>
                  </a:lnTo>
                  <a:lnTo>
                    <a:pt x="0" y="622045"/>
                  </a:lnTo>
                  <a:lnTo>
                    <a:pt x="26542" y="667003"/>
                  </a:lnTo>
                  <a:lnTo>
                    <a:pt x="58420" y="738123"/>
                  </a:lnTo>
                  <a:lnTo>
                    <a:pt x="76835" y="787145"/>
                  </a:lnTo>
                  <a:lnTo>
                    <a:pt x="90677" y="837438"/>
                  </a:lnTo>
                  <a:lnTo>
                    <a:pt x="102235" y="890015"/>
                  </a:lnTo>
                  <a:lnTo>
                    <a:pt x="109727" y="943101"/>
                  </a:lnTo>
                  <a:lnTo>
                    <a:pt x="113284" y="997965"/>
                  </a:lnTo>
                  <a:lnTo>
                    <a:pt x="113791" y="1025778"/>
                  </a:lnTo>
                  <a:lnTo>
                    <a:pt x="113284" y="1067307"/>
                  </a:lnTo>
                  <a:lnTo>
                    <a:pt x="104012" y="1148714"/>
                  </a:lnTo>
                  <a:lnTo>
                    <a:pt x="97027" y="1188592"/>
                  </a:lnTo>
                  <a:lnTo>
                    <a:pt x="524637" y="1565147"/>
                  </a:lnTo>
                  <a:lnTo>
                    <a:pt x="1071880" y="1409826"/>
                  </a:lnTo>
                  <a:lnTo>
                    <a:pt x="1081659" y="1362964"/>
                  </a:lnTo>
                  <a:lnTo>
                    <a:pt x="1097280" y="1268856"/>
                  </a:lnTo>
                  <a:lnTo>
                    <a:pt x="1107693" y="1172464"/>
                  </a:lnTo>
                  <a:lnTo>
                    <a:pt x="1112901" y="1074801"/>
                  </a:lnTo>
                  <a:lnTo>
                    <a:pt x="1114043" y="1025778"/>
                  </a:lnTo>
                  <a:lnTo>
                    <a:pt x="1112265" y="954151"/>
                  </a:lnTo>
                  <a:lnTo>
                    <a:pt x="1101343" y="813815"/>
                  </a:lnTo>
                  <a:lnTo>
                    <a:pt x="1079372" y="676909"/>
                  </a:lnTo>
                  <a:lnTo>
                    <a:pt x="1046988" y="542925"/>
                  </a:lnTo>
                  <a:lnTo>
                    <a:pt x="1005459" y="414146"/>
                  </a:lnTo>
                  <a:lnTo>
                    <a:pt x="954532" y="288797"/>
                  </a:lnTo>
                  <a:lnTo>
                    <a:pt x="893953" y="169163"/>
                  </a:lnTo>
                  <a:lnTo>
                    <a:pt x="824611" y="54863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6" name="object 6"/>
            <p:cNvSpPr/>
            <p:nvPr/>
          </p:nvSpPr>
          <p:spPr>
            <a:xfrm>
              <a:off x="5753100" y="1447800"/>
              <a:ext cx="1285240" cy="1278890"/>
            </a:xfrm>
            <a:custGeom>
              <a:avLst/>
              <a:gdLst/>
              <a:ahLst/>
              <a:cxnLst/>
              <a:rect l="l" t="t" r="r" b="b"/>
              <a:pathLst>
                <a:path w="1285240" h="1278889">
                  <a:moveTo>
                    <a:pt x="5841" y="0"/>
                  </a:moveTo>
                  <a:lnTo>
                    <a:pt x="276225" y="493013"/>
                  </a:lnTo>
                  <a:lnTo>
                    <a:pt x="0" y="1001522"/>
                  </a:lnTo>
                  <a:lnTo>
                    <a:pt x="38100" y="1006728"/>
                  </a:lnTo>
                  <a:lnTo>
                    <a:pt x="111505" y="1023492"/>
                  </a:lnTo>
                  <a:lnTo>
                    <a:pt x="181990" y="1046607"/>
                  </a:lnTo>
                  <a:lnTo>
                    <a:pt x="249682" y="1076071"/>
                  </a:lnTo>
                  <a:lnTo>
                    <a:pt x="313182" y="1111758"/>
                  </a:lnTo>
                  <a:lnTo>
                    <a:pt x="373888" y="1152778"/>
                  </a:lnTo>
                  <a:lnTo>
                    <a:pt x="429387" y="1199007"/>
                  </a:lnTo>
                  <a:lnTo>
                    <a:pt x="480313" y="1250950"/>
                  </a:lnTo>
                  <a:lnTo>
                    <a:pt x="503936" y="1278636"/>
                  </a:lnTo>
                  <a:lnTo>
                    <a:pt x="1066292" y="1178814"/>
                  </a:lnTo>
                  <a:lnTo>
                    <a:pt x="1284731" y="654558"/>
                  </a:lnTo>
                  <a:lnTo>
                    <a:pt x="1256410" y="620013"/>
                  </a:lnTo>
                  <a:lnTo>
                    <a:pt x="1194561" y="551814"/>
                  </a:lnTo>
                  <a:lnTo>
                    <a:pt x="1131061" y="487807"/>
                  </a:lnTo>
                  <a:lnTo>
                    <a:pt x="1064005" y="425958"/>
                  </a:lnTo>
                  <a:lnTo>
                    <a:pt x="993394" y="369442"/>
                  </a:lnTo>
                  <a:lnTo>
                    <a:pt x="920115" y="314578"/>
                  </a:lnTo>
                  <a:lnTo>
                    <a:pt x="843788" y="264922"/>
                  </a:lnTo>
                  <a:lnTo>
                    <a:pt x="764540" y="218186"/>
                  </a:lnTo>
                  <a:lnTo>
                    <a:pt x="683133" y="176657"/>
                  </a:lnTo>
                  <a:lnTo>
                    <a:pt x="599313" y="137413"/>
                  </a:lnTo>
                  <a:lnTo>
                    <a:pt x="513207" y="103886"/>
                  </a:lnTo>
                  <a:lnTo>
                    <a:pt x="425323" y="74422"/>
                  </a:lnTo>
                  <a:lnTo>
                    <a:pt x="334645" y="49022"/>
                  </a:lnTo>
                  <a:lnTo>
                    <a:pt x="242697" y="28828"/>
                  </a:lnTo>
                  <a:lnTo>
                    <a:pt x="149098" y="13335"/>
                  </a:lnTo>
                  <a:lnTo>
                    <a:pt x="53721" y="292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7" name="object 7"/>
            <p:cNvSpPr/>
            <p:nvPr/>
          </p:nvSpPr>
          <p:spPr>
            <a:xfrm>
              <a:off x="3912108" y="3255264"/>
              <a:ext cx="1309370" cy="1521460"/>
            </a:xfrm>
            <a:custGeom>
              <a:avLst/>
              <a:gdLst/>
              <a:ahLst/>
              <a:cxnLst/>
              <a:rect l="l" t="t" r="r" b="b"/>
              <a:pathLst>
                <a:path w="1309370" h="1521460">
                  <a:moveTo>
                    <a:pt x="423037" y="0"/>
                  </a:moveTo>
                  <a:lnTo>
                    <a:pt x="0" y="374777"/>
                  </a:lnTo>
                  <a:lnTo>
                    <a:pt x="11556" y="421005"/>
                  </a:lnTo>
                  <a:lnTo>
                    <a:pt x="37591" y="510413"/>
                  </a:lnTo>
                  <a:lnTo>
                    <a:pt x="68325" y="598805"/>
                  </a:lnTo>
                  <a:lnTo>
                    <a:pt x="104775" y="685927"/>
                  </a:lnTo>
                  <a:lnTo>
                    <a:pt x="144144" y="769747"/>
                  </a:lnTo>
                  <a:lnTo>
                    <a:pt x="187451" y="850519"/>
                  </a:lnTo>
                  <a:lnTo>
                    <a:pt x="235584" y="929640"/>
                  </a:lnTo>
                  <a:lnTo>
                    <a:pt x="287654" y="1005332"/>
                  </a:lnTo>
                  <a:lnTo>
                    <a:pt x="343153" y="1078611"/>
                  </a:lnTo>
                  <a:lnTo>
                    <a:pt x="402208" y="1148461"/>
                  </a:lnTo>
                  <a:lnTo>
                    <a:pt x="465327" y="1215517"/>
                  </a:lnTo>
                  <a:lnTo>
                    <a:pt x="531240" y="1279525"/>
                  </a:lnTo>
                  <a:lnTo>
                    <a:pt x="601344" y="1339088"/>
                  </a:lnTo>
                  <a:lnTo>
                    <a:pt x="673100" y="1396238"/>
                  </a:lnTo>
                  <a:lnTo>
                    <a:pt x="748918" y="1449324"/>
                  </a:lnTo>
                  <a:lnTo>
                    <a:pt x="827024" y="1497838"/>
                  </a:lnTo>
                  <a:lnTo>
                    <a:pt x="866393" y="1520952"/>
                  </a:lnTo>
                  <a:lnTo>
                    <a:pt x="837438" y="960247"/>
                  </a:lnTo>
                  <a:lnTo>
                    <a:pt x="1309115" y="620776"/>
                  </a:lnTo>
                  <a:lnTo>
                    <a:pt x="1221739" y="554863"/>
                  </a:lnTo>
                  <a:lnTo>
                    <a:pt x="1169034" y="504698"/>
                  </a:lnTo>
                  <a:lnTo>
                    <a:pt x="1121664" y="449834"/>
                  </a:lnTo>
                  <a:lnTo>
                    <a:pt x="1078738" y="390906"/>
                  </a:lnTo>
                  <a:lnTo>
                    <a:pt x="1042288" y="327406"/>
                  </a:lnTo>
                  <a:lnTo>
                    <a:pt x="1011681" y="260985"/>
                  </a:lnTo>
                  <a:lnTo>
                    <a:pt x="987297" y="191135"/>
                  </a:lnTo>
                  <a:lnTo>
                    <a:pt x="977518" y="154177"/>
                  </a:lnTo>
                  <a:lnTo>
                    <a:pt x="42303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8" name="object 8"/>
            <p:cNvSpPr/>
            <p:nvPr/>
          </p:nvSpPr>
          <p:spPr>
            <a:xfrm>
              <a:off x="4850892" y="3927348"/>
              <a:ext cx="1468120" cy="1073150"/>
            </a:xfrm>
            <a:custGeom>
              <a:avLst/>
              <a:gdLst/>
              <a:ahLst/>
              <a:cxnLst/>
              <a:rect l="l" t="t" r="r" b="b"/>
              <a:pathLst>
                <a:path w="1468120" h="1073150">
                  <a:moveTo>
                    <a:pt x="465074" y="0"/>
                  </a:moveTo>
                  <a:lnTo>
                    <a:pt x="0" y="335279"/>
                  </a:lnTo>
                  <a:lnTo>
                    <a:pt x="30099" y="901191"/>
                  </a:lnTo>
                  <a:lnTo>
                    <a:pt x="73406" y="921384"/>
                  </a:lnTo>
                  <a:lnTo>
                    <a:pt x="162306" y="957833"/>
                  </a:lnTo>
                  <a:lnTo>
                    <a:pt x="253619" y="989710"/>
                  </a:lnTo>
                  <a:lnTo>
                    <a:pt x="347218" y="1016762"/>
                  </a:lnTo>
                  <a:lnTo>
                    <a:pt x="443230" y="1038732"/>
                  </a:lnTo>
                  <a:lnTo>
                    <a:pt x="541401" y="1055496"/>
                  </a:lnTo>
                  <a:lnTo>
                    <a:pt x="640207" y="1066545"/>
                  </a:lnTo>
                  <a:lnTo>
                    <a:pt x="741299" y="1072895"/>
                  </a:lnTo>
                  <a:lnTo>
                    <a:pt x="837184" y="1072895"/>
                  </a:lnTo>
                  <a:lnTo>
                    <a:pt x="925576" y="1068324"/>
                  </a:lnTo>
                  <a:lnTo>
                    <a:pt x="1013460" y="1059052"/>
                  </a:lnTo>
                  <a:lnTo>
                    <a:pt x="1099566" y="1046352"/>
                  </a:lnTo>
                  <a:lnTo>
                    <a:pt x="1183894" y="1030096"/>
                  </a:lnTo>
                  <a:lnTo>
                    <a:pt x="1267079" y="1009269"/>
                  </a:lnTo>
                  <a:lnTo>
                    <a:pt x="1348613" y="984503"/>
                  </a:lnTo>
                  <a:lnTo>
                    <a:pt x="1428877" y="956182"/>
                  </a:lnTo>
                  <a:lnTo>
                    <a:pt x="1467612" y="939926"/>
                  </a:lnTo>
                  <a:lnTo>
                    <a:pt x="1008888" y="612139"/>
                  </a:lnTo>
                  <a:lnTo>
                    <a:pt x="1036574" y="33527"/>
                  </a:lnTo>
                  <a:lnTo>
                    <a:pt x="1007110" y="42799"/>
                  </a:lnTo>
                  <a:lnTo>
                    <a:pt x="948182" y="57276"/>
                  </a:lnTo>
                  <a:lnTo>
                    <a:pt x="887476" y="67056"/>
                  </a:lnTo>
                  <a:lnTo>
                    <a:pt x="824484" y="72262"/>
                  </a:lnTo>
                  <a:lnTo>
                    <a:pt x="793369" y="72262"/>
                  </a:lnTo>
                  <a:lnTo>
                    <a:pt x="748792" y="71627"/>
                  </a:lnTo>
                  <a:lnTo>
                    <a:pt x="663321" y="62991"/>
                  </a:lnTo>
                  <a:lnTo>
                    <a:pt x="581279" y="43941"/>
                  </a:lnTo>
                  <a:lnTo>
                    <a:pt x="502666" y="16763"/>
                  </a:lnTo>
                  <a:lnTo>
                    <a:pt x="46507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39063" y="4081996"/>
            <a:ext cx="29479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Dev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99791" y="1943100"/>
            <a:ext cx="2611755" cy="2529840"/>
            <a:chOff x="3866388" y="1447800"/>
            <a:chExt cx="3482340" cy="3373120"/>
          </a:xfrm>
        </p:grpSpPr>
        <p:sp>
          <p:nvSpPr>
            <p:cNvPr id="11" name="object 11"/>
            <p:cNvSpPr/>
            <p:nvPr/>
          </p:nvSpPr>
          <p:spPr>
            <a:xfrm>
              <a:off x="5960364" y="3493007"/>
              <a:ext cx="1388745" cy="1327785"/>
            </a:xfrm>
            <a:custGeom>
              <a:avLst/>
              <a:gdLst/>
              <a:ahLst/>
              <a:cxnLst/>
              <a:rect l="l" t="t" r="r" b="b"/>
              <a:pathLst>
                <a:path w="1388745" h="1327785">
                  <a:moveTo>
                    <a:pt x="410845" y="0"/>
                  </a:moveTo>
                  <a:lnTo>
                    <a:pt x="365125" y="101600"/>
                  </a:lnTo>
                  <a:lnTo>
                    <a:pt x="327025" y="164591"/>
                  </a:lnTo>
                  <a:lnTo>
                    <a:pt x="283718" y="223011"/>
                  </a:lnTo>
                  <a:lnTo>
                    <a:pt x="235203" y="277240"/>
                  </a:lnTo>
                  <a:lnTo>
                    <a:pt x="180848" y="326897"/>
                  </a:lnTo>
                  <a:lnTo>
                    <a:pt x="122427" y="371474"/>
                  </a:lnTo>
                  <a:lnTo>
                    <a:pt x="59562" y="410082"/>
                  </a:lnTo>
                  <a:lnTo>
                    <a:pt x="27686" y="427481"/>
                  </a:lnTo>
                  <a:lnTo>
                    <a:pt x="0" y="996949"/>
                  </a:lnTo>
                  <a:lnTo>
                    <a:pt x="461645" y="1327403"/>
                  </a:lnTo>
                  <a:lnTo>
                    <a:pt x="503174" y="1306067"/>
                  </a:lnTo>
                  <a:lnTo>
                    <a:pt x="584708" y="1261490"/>
                  </a:lnTo>
                  <a:lnTo>
                    <a:pt x="662686" y="1212468"/>
                  </a:lnTo>
                  <a:lnTo>
                    <a:pt x="738378" y="1159255"/>
                  </a:lnTo>
                  <a:lnTo>
                    <a:pt x="810640" y="1102740"/>
                  </a:lnTo>
                  <a:lnTo>
                    <a:pt x="880490" y="1042669"/>
                  </a:lnTo>
                  <a:lnTo>
                    <a:pt x="946912" y="978534"/>
                  </a:lnTo>
                  <a:lnTo>
                    <a:pt x="1009904" y="911478"/>
                  </a:lnTo>
                  <a:lnTo>
                    <a:pt x="1069466" y="840993"/>
                  </a:lnTo>
                  <a:lnTo>
                    <a:pt x="1124965" y="767714"/>
                  </a:lnTo>
                  <a:lnTo>
                    <a:pt x="1176909" y="691387"/>
                  </a:lnTo>
                  <a:lnTo>
                    <a:pt x="1224914" y="612266"/>
                  </a:lnTo>
                  <a:lnTo>
                    <a:pt x="1269364" y="530859"/>
                  </a:lnTo>
                  <a:lnTo>
                    <a:pt x="1308608" y="446531"/>
                  </a:lnTo>
                  <a:lnTo>
                    <a:pt x="1343914" y="359917"/>
                  </a:lnTo>
                  <a:lnTo>
                    <a:pt x="1374520" y="271525"/>
                  </a:lnTo>
                  <a:lnTo>
                    <a:pt x="1388364" y="225805"/>
                  </a:lnTo>
                  <a:lnTo>
                    <a:pt x="844677" y="380618"/>
                  </a:lnTo>
                  <a:lnTo>
                    <a:pt x="4108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6388" y="2127504"/>
              <a:ext cx="1163320" cy="1388745"/>
            </a:xfrm>
            <a:custGeom>
              <a:avLst/>
              <a:gdLst/>
              <a:ahLst/>
              <a:cxnLst/>
              <a:rect l="l" t="t" r="r" b="b"/>
              <a:pathLst>
                <a:path w="1163320" h="1388745">
                  <a:moveTo>
                    <a:pt x="381381" y="0"/>
                  </a:moveTo>
                  <a:lnTo>
                    <a:pt x="337438" y="57150"/>
                  </a:lnTo>
                  <a:lnTo>
                    <a:pt x="257556" y="177673"/>
                  </a:lnTo>
                  <a:lnTo>
                    <a:pt x="186944" y="304673"/>
                  </a:lnTo>
                  <a:lnTo>
                    <a:pt x="126746" y="438023"/>
                  </a:lnTo>
                  <a:lnTo>
                    <a:pt x="78104" y="576453"/>
                  </a:lnTo>
                  <a:lnTo>
                    <a:pt x="40512" y="719582"/>
                  </a:lnTo>
                  <a:lnTo>
                    <a:pt x="14477" y="867918"/>
                  </a:lnTo>
                  <a:lnTo>
                    <a:pt x="1777" y="1019683"/>
                  </a:lnTo>
                  <a:lnTo>
                    <a:pt x="0" y="1096899"/>
                  </a:lnTo>
                  <a:lnTo>
                    <a:pt x="1777" y="1171448"/>
                  </a:lnTo>
                  <a:lnTo>
                    <a:pt x="13335" y="1317371"/>
                  </a:lnTo>
                  <a:lnTo>
                    <a:pt x="24891" y="1388364"/>
                  </a:lnTo>
                  <a:lnTo>
                    <a:pt x="443991" y="1016762"/>
                  </a:lnTo>
                  <a:lnTo>
                    <a:pt x="1005332" y="1173734"/>
                  </a:lnTo>
                  <a:lnTo>
                    <a:pt x="1002538" y="1135634"/>
                  </a:lnTo>
                  <a:lnTo>
                    <a:pt x="1001267" y="1096899"/>
                  </a:lnTo>
                  <a:lnTo>
                    <a:pt x="1002538" y="1064006"/>
                  </a:lnTo>
                  <a:lnTo>
                    <a:pt x="1007745" y="998220"/>
                  </a:lnTo>
                  <a:lnTo>
                    <a:pt x="1018666" y="934212"/>
                  </a:lnTo>
                  <a:lnTo>
                    <a:pt x="1034288" y="873125"/>
                  </a:lnTo>
                  <a:lnTo>
                    <a:pt x="1055751" y="813054"/>
                  </a:lnTo>
                  <a:lnTo>
                    <a:pt x="1081151" y="755904"/>
                  </a:lnTo>
                  <a:lnTo>
                    <a:pt x="1110107" y="701167"/>
                  </a:lnTo>
                  <a:lnTo>
                    <a:pt x="1144904" y="649732"/>
                  </a:lnTo>
                  <a:lnTo>
                    <a:pt x="1162812" y="624967"/>
                  </a:lnTo>
                  <a:lnTo>
                    <a:pt x="938784" y="95758"/>
                  </a:lnTo>
                  <a:lnTo>
                    <a:pt x="381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2064" y="1447800"/>
              <a:ext cx="1580515" cy="1222375"/>
            </a:xfrm>
            <a:custGeom>
              <a:avLst/>
              <a:gdLst/>
              <a:ahLst/>
              <a:cxnLst/>
              <a:rect l="l" t="t" r="r" b="b"/>
              <a:pathLst>
                <a:path w="1580514" h="1222375">
                  <a:moveTo>
                    <a:pt x="1307719" y="0"/>
                  </a:moveTo>
                  <a:lnTo>
                    <a:pt x="1259205" y="1142"/>
                  </a:lnTo>
                  <a:lnTo>
                    <a:pt x="1163320" y="6985"/>
                  </a:lnTo>
                  <a:lnTo>
                    <a:pt x="1069213" y="18541"/>
                  </a:lnTo>
                  <a:lnTo>
                    <a:pt x="975613" y="34162"/>
                  </a:lnTo>
                  <a:lnTo>
                    <a:pt x="884301" y="54355"/>
                  </a:lnTo>
                  <a:lnTo>
                    <a:pt x="794765" y="79883"/>
                  </a:lnTo>
                  <a:lnTo>
                    <a:pt x="707644" y="109854"/>
                  </a:lnTo>
                  <a:lnTo>
                    <a:pt x="622046" y="143510"/>
                  </a:lnTo>
                  <a:lnTo>
                    <a:pt x="538352" y="181610"/>
                  </a:lnTo>
                  <a:lnTo>
                    <a:pt x="457453" y="224409"/>
                  </a:lnTo>
                  <a:lnTo>
                    <a:pt x="379475" y="270763"/>
                  </a:lnTo>
                  <a:lnTo>
                    <a:pt x="303784" y="321055"/>
                  </a:lnTo>
                  <a:lnTo>
                    <a:pt x="230505" y="375412"/>
                  </a:lnTo>
                  <a:lnTo>
                    <a:pt x="161162" y="432053"/>
                  </a:lnTo>
                  <a:lnTo>
                    <a:pt x="94107" y="493395"/>
                  </a:lnTo>
                  <a:lnTo>
                    <a:pt x="30099" y="557657"/>
                  </a:lnTo>
                  <a:lnTo>
                    <a:pt x="0" y="591185"/>
                  </a:lnTo>
                  <a:lnTo>
                    <a:pt x="552196" y="687197"/>
                  </a:lnTo>
                  <a:lnTo>
                    <a:pt x="778637" y="1222248"/>
                  </a:lnTo>
                  <a:lnTo>
                    <a:pt x="860678" y="1152778"/>
                  </a:lnTo>
                  <a:lnTo>
                    <a:pt x="920750" y="1112392"/>
                  </a:lnTo>
                  <a:lnTo>
                    <a:pt x="983741" y="1077595"/>
                  </a:lnTo>
                  <a:lnTo>
                    <a:pt x="1051306" y="1049274"/>
                  </a:lnTo>
                  <a:lnTo>
                    <a:pt x="1121156" y="1027302"/>
                  </a:lnTo>
                  <a:lnTo>
                    <a:pt x="1193927" y="1011682"/>
                  </a:lnTo>
                  <a:lnTo>
                    <a:pt x="1268984" y="1002411"/>
                  </a:lnTo>
                  <a:lnTo>
                    <a:pt x="1307211" y="1001267"/>
                  </a:lnTo>
                  <a:lnTo>
                    <a:pt x="1580388" y="497459"/>
                  </a:lnTo>
                  <a:lnTo>
                    <a:pt x="130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08" y="2028456"/>
              <a:ext cx="976121" cy="5112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547806" y="2415444"/>
            <a:ext cx="5219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Deploy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8892" y="3086100"/>
            <a:ext cx="673799" cy="3206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940998" y="3115436"/>
            <a:ext cx="50053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b="1" spc="-8" dirty="0">
                <a:solidFill>
                  <a:srgbClr val="FFFFFF"/>
                </a:solidFill>
                <a:latin typeface="Calibri"/>
                <a:cs typeface="Calibri"/>
              </a:rPr>
              <a:t>Operate</a:t>
            </a:r>
            <a:endParaRPr sz="1125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534" y="3635892"/>
            <a:ext cx="594931" cy="3834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28785" y="3673030"/>
            <a:ext cx="3843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4725" y="2149992"/>
            <a:ext cx="777811" cy="38346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13975" y="2186844"/>
            <a:ext cx="5686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Release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21709" y="3722750"/>
            <a:ext cx="815816" cy="492443"/>
            <a:chOff x="6028944" y="3820667"/>
            <a:chExt cx="1087755" cy="65659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8944" y="3820667"/>
              <a:ext cx="953261" cy="4274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5412" y="3820667"/>
              <a:ext cx="390905" cy="42748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960" y="4049267"/>
              <a:ext cx="874013" cy="42748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602671" y="3751860"/>
            <a:ext cx="642461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125" b="1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125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25" b="1" spc="-38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125">
              <a:latin typeface="Calibri"/>
              <a:cs typeface="Calibri"/>
            </a:endParaRPr>
          </a:p>
          <a:p>
            <a:pPr marL="31433" algn="ctr">
              <a:spcBef>
                <a:spcPts val="4"/>
              </a:spcBef>
            </a:pPr>
            <a:r>
              <a:rPr sz="1125" b="1" spc="-8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endParaRPr sz="1125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71241" y="2784357"/>
            <a:ext cx="511492" cy="38346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169825" y="2821686"/>
            <a:ext cx="3014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3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4028" y="4389358"/>
            <a:ext cx="1243679" cy="67946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283208" y="1926575"/>
            <a:ext cx="1369219" cy="531716"/>
          </a:xfrm>
          <a:prstGeom prst="rect">
            <a:avLst/>
          </a:prstGeom>
        </p:spPr>
        <p:txBody>
          <a:bodyPr vert="horz" wrap="square" lIns="0" tIns="33814" rIns="0" bIns="0" rtlCol="0">
            <a:spAutoFit/>
          </a:bodyPr>
          <a:lstStyle/>
          <a:p>
            <a:pPr marL="9525">
              <a:spcBef>
                <a:spcPts val="266"/>
              </a:spcBef>
            </a:pPr>
            <a:r>
              <a:rPr sz="2100" spc="-8" dirty="0">
                <a:solidFill>
                  <a:srgbClr val="FF0000"/>
                </a:solidFill>
                <a:latin typeface="Calibri"/>
                <a:cs typeface="Calibri"/>
              </a:rPr>
              <a:t>Release</a:t>
            </a:r>
            <a:endParaRPr sz="2100">
              <a:latin typeface="Calibri"/>
              <a:cs typeface="Calibri"/>
            </a:endParaRPr>
          </a:p>
          <a:p>
            <a:pPr marL="33814">
              <a:spcBef>
                <a:spcPts val="98"/>
              </a:spcBef>
            </a:pPr>
            <a:r>
              <a:rPr sz="1050" dirty="0">
                <a:latin typeface="Calibri"/>
                <a:cs typeface="Calibri"/>
              </a:rPr>
              <a:t>Approve</a:t>
            </a:r>
            <a:r>
              <a:rPr sz="1050" spc="-3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deployment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9400" y="2465449"/>
            <a:ext cx="1192530" cy="1061990"/>
          </a:xfrm>
          <a:prstGeom prst="rect">
            <a:avLst/>
          </a:prstGeom>
        </p:spPr>
        <p:txBody>
          <a:bodyPr vert="horz" wrap="square" lIns="0" tIns="66199" rIns="0" bIns="0" rtlCol="0">
            <a:spAutoFit/>
          </a:bodyPr>
          <a:lstStyle/>
          <a:p>
            <a:pPr marL="9525">
              <a:spcBef>
                <a:spcPts val="521"/>
              </a:spcBef>
            </a:pPr>
            <a:r>
              <a:rPr sz="2100" spc="-15" dirty="0">
                <a:latin typeface="Calibri"/>
                <a:cs typeface="Calibri"/>
              </a:rPr>
              <a:t>Test</a:t>
            </a:r>
            <a:endParaRPr sz="2100">
              <a:latin typeface="Calibri"/>
              <a:cs typeface="Calibri"/>
            </a:endParaRPr>
          </a:p>
          <a:p>
            <a:pPr marL="17621" marR="3810">
              <a:spcBef>
                <a:spcPts val="229"/>
              </a:spcBef>
            </a:pPr>
            <a:r>
              <a:rPr sz="1050" dirty="0">
                <a:latin typeface="Calibri"/>
                <a:cs typeface="Calibri"/>
              </a:rPr>
              <a:t>Ensure</a:t>
            </a:r>
            <a:r>
              <a:rPr sz="1050" spc="-34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high</a:t>
            </a:r>
            <a:r>
              <a:rPr sz="1050" spc="-15" dirty="0">
                <a:latin typeface="Calibri"/>
                <a:cs typeface="Calibri"/>
              </a:rPr>
              <a:t> test </a:t>
            </a:r>
            <a:r>
              <a:rPr sz="1050" spc="-8" dirty="0">
                <a:latin typeface="Calibri"/>
                <a:cs typeface="Calibri"/>
              </a:rPr>
              <a:t>coverage</a:t>
            </a:r>
            <a:r>
              <a:rPr sz="1050" spc="-23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-4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automate </a:t>
            </a:r>
            <a:r>
              <a:rPr sz="1050" dirty="0">
                <a:latin typeface="Calibri"/>
                <a:cs typeface="Calibri"/>
              </a:rPr>
              <a:t>tests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much</a:t>
            </a:r>
            <a:r>
              <a:rPr sz="1050" spc="-23" dirty="0">
                <a:latin typeface="Calibri"/>
                <a:cs typeface="Calibri"/>
              </a:rPr>
              <a:t> </a:t>
            </a:r>
            <a:r>
              <a:rPr sz="1050" spc="-19" dirty="0">
                <a:latin typeface="Calibri"/>
                <a:cs typeface="Calibri"/>
              </a:rPr>
              <a:t>as </a:t>
            </a:r>
            <a:r>
              <a:rPr sz="1050" spc="-8" dirty="0">
                <a:latin typeface="Calibri"/>
                <a:cs typeface="Calibri"/>
              </a:rPr>
              <a:t>possible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3208" y="3561470"/>
            <a:ext cx="1180624" cy="734015"/>
          </a:xfrm>
          <a:prstGeom prst="rect">
            <a:avLst/>
          </a:prstGeom>
        </p:spPr>
        <p:txBody>
          <a:bodyPr vert="horz" wrap="square" lIns="0" tIns="61436" rIns="0" bIns="0" rtlCol="0">
            <a:spAutoFit/>
          </a:bodyPr>
          <a:lstStyle/>
          <a:p>
            <a:pPr marL="9525">
              <a:spcBef>
                <a:spcPts val="484"/>
              </a:spcBef>
            </a:pPr>
            <a:r>
              <a:rPr sz="2100" spc="-8" dirty="0">
                <a:solidFill>
                  <a:srgbClr val="FFC000"/>
                </a:solidFill>
                <a:latin typeface="Calibri"/>
                <a:cs typeface="Calibri"/>
              </a:rPr>
              <a:t>Build</a:t>
            </a:r>
            <a:endParaRPr sz="2100">
              <a:latin typeface="Calibri"/>
              <a:cs typeface="Calibri"/>
            </a:endParaRPr>
          </a:p>
          <a:p>
            <a:pPr marL="33814" marR="3810">
              <a:spcBef>
                <a:spcPts val="210"/>
              </a:spcBef>
            </a:pPr>
            <a:r>
              <a:rPr sz="1050" dirty="0">
                <a:latin typeface="Calibri"/>
                <a:cs typeface="Calibri"/>
              </a:rPr>
              <a:t>Create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executable artifact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83208" y="4354469"/>
            <a:ext cx="1294923" cy="1131400"/>
          </a:xfrm>
          <a:prstGeom prst="rect">
            <a:avLst/>
          </a:prstGeom>
        </p:spPr>
        <p:txBody>
          <a:bodyPr vert="horz" wrap="square" lIns="0" tIns="71438" rIns="0" bIns="0" rtlCol="0">
            <a:spAutoFit/>
          </a:bodyPr>
          <a:lstStyle/>
          <a:p>
            <a:pPr marL="9525">
              <a:spcBef>
                <a:spcPts val="563"/>
              </a:spcBef>
            </a:pPr>
            <a:r>
              <a:rPr sz="2100" spc="-19" dirty="0">
                <a:solidFill>
                  <a:srgbClr val="6F2F9F"/>
                </a:solidFill>
                <a:latin typeface="Calibri"/>
                <a:cs typeface="Calibri"/>
              </a:rPr>
              <a:t>Dev</a:t>
            </a:r>
            <a:endParaRPr sz="2100">
              <a:latin typeface="Calibri"/>
              <a:cs typeface="Calibri"/>
            </a:endParaRPr>
          </a:p>
          <a:p>
            <a:pPr marL="33814" marR="22384">
              <a:spcBef>
                <a:spcPts val="248"/>
              </a:spcBef>
            </a:pPr>
            <a:r>
              <a:rPr sz="1050" spc="-8" dirty="0">
                <a:latin typeface="Calibri"/>
                <a:cs typeface="Calibri"/>
              </a:rPr>
              <a:t>Perform</a:t>
            </a:r>
            <a:r>
              <a:rPr sz="1050" spc="-26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normal </a:t>
            </a:r>
            <a:r>
              <a:rPr sz="1050" dirty="0">
                <a:latin typeface="Calibri"/>
                <a:cs typeface="Calibri"/>
              </a:rPr>
              <a:t>development</a:t>
            </a:r>
            <a:r>
              <a:rPr sz="1050" spc="-34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activities</a:t>
            </a:r>
            <a:endParaRPr sz="1050">
              <a:latin typeface="Calibri"/>
              <a:cs typeface="Calibri"/>
            </a:endParaRPr>
          </a:p>
          <a:p>
            <a:pPr marL="33814" marR="3810">
              <a:spcBef>
                <a:spcPts val="450"/>
              </a:spcBef>
            </a:pPr>
            <a:r>
              <a:rPr sz="1050" dirty="0">
                <a:latin typeface="Calibri"/>
                <a:cs typeface="Calibri"/>
              </a:rPr>
              <a:t>Create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scripts</a:t>
            </a:r>
            <a:r>
              <a:rPr sz="1050" spc="-34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</a:t>
            </a:r>
            <a:r>
              <a:rPr sz="1050" spc="-41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other activities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49493" y="2003128"/>
            <a:ext cx="1215866" cy="744114"/>
          </a:xfrm>
          <a:prstGeom prst="rect">
            <a:avLst/>
          </a:prstGeom>
        </p:spPr>
        <p:txBody>
          <a:bodyPr vert="horz" wrap="square" lIns="0" tIns="71438" rIns="0" bIns="0" rtlCol="0">
            <a:spAutoFit/>
          </a:bodyPr>
          <a:lstStyle/>
          <a:p>
            <a:pPr marL="9525">
              <a:spcBef>
                <a:spcPts val="563"/>
              </a:spcBef>
            </a:pPr>
            <a:r>
              <a:rPr sz="2100" spc="-8" dirty="0">
                <a:solidFill>
                  <a:srgbClr val="92D050"/>
                </a:solidFill>
                <a:latin typeface="Calibri"/>
                <a:cs typeface="Calibri"/>
              </a:rPr>
              <a:t>Deploy</a:t>
            </a:r>
            <a:endParaRPr sz="2100">
              <a:latin typeface="Calibri"/>
              <a:cs typeface="Calibri"/>
            </a:endParaRPr>
          </a:p>
          <a:p>
            <a:pPr marL="24765" marR="3810">
              <a:spcBef>
                <a:spcPts val="248"/>
              </a:spcBef>
            </a:pPr>
            <a:r>
              <a:rPr sz="1050" dirty="0">
                <a:latin typeface="Calibri"/>
                <a:cs typeface="Calibri"/>
              </a:rPr>
              <a:t>Move</a:t>
            </a:r>
            <a:r>
              <a:rPr sz="1050" spc="-3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into</a:t>
            </a:r>
            <a:r>
              <a:rPr sz="1050" spc="-11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production environment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49492" y="2811111"/>
            <a:ext cx="1481138" cy="900407"/>
          </a:xfrm>
          <a:prstGeom prst="rect">
            <a:avLst/>
          </a:prstGeom>
        </p:spPr>
        <p:txBody>
          <a:bodyPr vert="horz" wrap="square" lIns="0" tIns="66199" rIns="0" bIns="0" rtlCol="0">
            <a:spAutoFit/>
          </a:bodyPr>
          <a:lstStyle/>
          <a:p>
            <a:pPr marL="9525">
              <a:spcBef>
                <a:spcPts val="521"/>
              </a:spcBef>
            </a:pPr>
            <a:r>
              <a:rPr sz="2100" spc="-8" dirty="0">
                <a:solidFill>
                  <a:srgbClr val="00AF50"/>
                </a:solidFill>
                <a:latin typeface="Calibri"/>
                <a:cs typeface="Calibri"/>
              </a:rPr>
              <a:t>Operate</a:t>
            </a:r>
            <a:endParaRPr sz="2100">
              <a:latin typeface="Calibri"/>
              <a:cs typeface="Calibri"/>
            </a:endParaRPr>
          </a:p>
          <a:p>
            <a:pPr marL="24765" marR="3810">
              <a:spcBef>
                <a:spcPts val="229"/>
              </a:spcBef>
            </a:pPr>
            <a:r>
              <a:rPr sz="1050" dirty="0">
                <a:latin typeface="Calibri"/>
                <a:cs typeface="Calibri"/>
              </a:rPr>
              <a:t>Execute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system</a:t>
            </a:r>
            <a:r>
              <a:rPr sz="1050" spc="-3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gather </a:t>
            </a:r>
            <a:r>
              <a:rPr sz="1050" dirty="0">
                <a:latin typeface="Calibri"/>
                <a:cs typeface="Calibri"/>
              </a:rPr>
              <a:t>measurements</a:t>
            </a:r>
            <a:r>
              <a:rPr sz="1050" spc="-26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about</a:t>
            </a:r>
            <a:r>
              <a:rPr sz="1050" spc="-34" dirty="0">
                <a:latin typeface="Calibri"/>
                <a:cs typeface="Calibri"/>
              </a:rPr>
              <a:t> </a:t>
            </a:r>
            <a:r>
              <a:rPr sz="1050" spc="-19" dirty="0">
                <a:latin typeface="Calibri"/>
                <a:cs typeface="Calibri"/>
              </a:rPr>
              <a:t>its </a:t>
            </a:r>
            <a:r>
              <a:rPr sz="1050" spc="-8" dirty="0">
                <a:latin typeface="Calibri"/>
                <a:cs typeface="Calibri"/>
              </a:rPr>
              <a:t>operation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2694" y="4606534"/>
            <a:ext cx="1687354" cy="879567"/>
          </a:xfrm>
          <a:prstGeom prst="rect">
            <a:avLst/>
          </a:prstGeom>
        </p:spPr>
        <p:txBody>
          <a:bodyPr vert="horz" wrap="square" lIns="0" tIns="154781" rIns="0" bIns="0" rtlCol="0">
            <a:spAutoFit/>
          </a:bodyPr>
          <a:lstStyle/>
          <a:p>
            <a:pPr marL="9525">
              <a:spcBef>
                <a:spcPts val="1219"/>
              </a:spcBef>
            </a:pPr>
            <a:r>
              <a:rPr sz="2100" spc="-8" dirty="0">
                <a:solidFill>
                  <a:srgbClr val="006FC0"/>
                </a:solidFill>
                <a:latin typeface="Calibri"/>
                <a:cs typeface="Calibri"/>
              </a:rPr>
              <a:t>Design</a:t>
            </a:r>
            <a:endParaRPr sz="2100">
              <a:latin typeface="Calibri"/>
              <a:cs typeface="Calibri"/>
            </a:endParaRPr>
          </a:p>
          <a:p>
            <a:pPr marL="24765" marR="3810">
              <a:spcBef>
                <a:spcPts val="578"/>
              </a:spcBef>
            </a:pPr>
            <a:r>
              <a:rPr sz="1050" dirty="0">
                <a:latin typeface="Calibri"/>
                <a:cs typeface="Calibri"/>
              </a:rPr>
              <a:t>Design</a:t>
            </a:r>
            <a:r>
              <a:rPr sz="1050" spc="-8" dirty="0">
                <a:latin typeface="Calibri"/>
                <a:cs typeface="Calibri"/>
              </a:rPr>
              <a:t> architecture</a:t>
            </a:r>
            <a:r>
              <a:rPr sz="1050" spc="1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</a:t>
            </a:r>
            <a:r>
              <a:rPr sz="1050" spc="-8" dirty="0">
                <a:latin typeface="Calibri"/>
                <a:cs typeface="Calibri"/>
              </a:rPr>
              <a:t> support </a:t>
            </a:r>
            <a:r>
              <a:rPr sz="1050" dirty="0">
                <a:latin typeface="Calibri"/>
                <a:cs typeface="Calibri"/>
              </a:rPr>
              <a:t>other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activities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49493" y="4102702"/>
            <a:ext cx="2045494" cy="94064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9525">
              <a:spcBef>
                <a:spcPts val="735"/>
              </a:spcBef>
            </a:pP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Monitor</a:t>
            </a:r>
            <a:r>
              <a:rPr sz="2100" spc="-4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AFEF"/>
                </a:solidFill>
                <a:latin typeface="Calibri"/>
                <a:cs typeface="Calibri"/>
              </a:rPr>
              <a:t>&amp;</a:t>
            </a:r>
            <a:r>
              <a:rPr sz="2100" spc="-5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rgbClr val="00AFEF"/>
                </a:solidFill>
                <a:latin typeface="Calibri"/>
                <a:cs typeface="Calibri"/>
              </a:rPr>
              <a:t>Analyze</a:t>
            </a:r>
            <a:endParaRPr sz="2100">
              <a:latin typeface="Calibri"/>
              <a:cs typeface="Calibri"/>
            </a:endParaRPr>
          </a:p>
          <a:p>
            <a:pPr marL="24765" marR="455771">
              <a:spcBef>
                <a:spcPts val="338"/>
              </a:spcBef>
            </a:pPr>
            <a:r>
              <a:rPr sz="1050" dirty="0">
                <a:latin typeface="Calibri"/>
                <a:cs typeface="Calibri"/>
              </a:rPr>
              <a:t>Display</a:t>
            </a:r>
            <a:r>
              <a:rPr sz="1050" spc="-41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measurements</a:t>
            </a:r>
            <a:r>
              <a:rPr sz="1050" spc="-38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taken </a:t>
            </a:r>
            <a:r>
              <a:rPr sz="1050" dirty="0">
                <a:latin typeface="Calibri"/>
                <a:cs typeface="Calibri"/>
              </a:rPr>
              <a:t>during</a:t>
            </a:r>
            <a:r>
              <a:rPr sz="1050" spc="-23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operation</a:t>
            </a:r>
            <a:endParaRPr sz="1050">
              <a:latin typeface="Calibri"/>
              <a:cs typeface="Calibri"/>
            </a:endParaRPr>
          </a:p>
          <a:p>
            <a:pPr marL="24765"/>
            <a:r>
              <a:rPr sz="1050" dirty="0">
                <a:latin typeface="Calibri"/>
                <a:cs typeface="Calibri"/>
              </a:rPr>
              <a:t>&amp;</a:t>
            </a:r>
            <a:r>
              <a:rPr sz="1050" spc="-3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analyze</a:t>
            </a:r>
            <a:r>
              <a:rPr sz="1050" spc="-8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the</a:t>
            </a:r>
            <a:r>
              <a:rPr sz="1050" spc="-19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data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74650" y="2725864"/>
            <a:ext cx="553879" cy="1131570"/>
          </a:xfrm>
          <a:custGeom>
            <a:avLst/>
            <a:gdLst/>
            <a:ahLst/>
            <a:cxnLst/>
            <a:rect l="l" t="t" r="r" b="b"/>
            <a:pathLst>
              <a:path w="738504" h="1508760">
                <a:moveTo>
                  <a:pt x="738251" y="1432052"/>
                </a:moveTo>
                <a:lnTo>
                  <a:pt x="737438" y="1432064"/>
                </a:lnTo>
                <a:lnTo>
                  <a:pt x="738124" y="1430655"/>
                </a:lnTo>
                <a:lnTo>
                  <a:pt x="706501" y="1431036"/>
                </a:lnTo>
                <a:lnTo>
                  <a:pt x="706501" y="1390523"/>
                </a:lnTo>
                <a:lnTo>
                  <a:pt x="706374" y="1347597"/>
                </a:lnTo>
                <a:lnTo>
                  <a:pt x="706247" y="1324229"/>
                </a:lnTo>
                <a:lnTo>
                  <a:pt x="706120" y="1098042"/>
                </a:lnTo>
                <a:lnTo>
                  <a:pt x="705993" y="966089"/>
                </a:lnTo>
                <a:lnTo>
                  <a:pt x="705866" y="757301"/>
                </a:lnTo>
                <a:lnTo>
                  <a:pt x="705612" y="722122"/>
                </a:lnTo>
                <a:lnTo>
                  <a:pt x="703072" y="651764"/>
                </a:lnTo>
                <a:lnTo>
                  <a:pt x="698119" y="582168"/>
                </a:lnTo>
                <a:lnTo>
                  <a:pt x="686435" y="480695"/>
                </a:lnTo>
                <a:lnTo>
                  <a:pt x="676148" y="415671"/>
                </a:lnTo>
                <a:lnTo>
                  <a:pt x="664083" y="353441"/>
                </a:lnTo>
                <a:lnTo>
                  <a:pt x="650494" y="294386"/>
                </a:lnTo>
                <a:lnTo>
                  <a:pt x="635127" y="239141"/>
                </a:lnTo>
                <a:lnTo>
                  <a:pt x="618490" y="188341"/>
                </a:lnTo>
                <a:lnTo>
                  <a:pt x="600710" y="142367"/>
                </a:lnTo>
                <a:lnTo>
                  <a:pt x="581914" y="101854"/>
                </a:lnTo>
                <a:lnTo>
                  <a:pt x="562102" y="67310"/>
                </a:lnTo>
                <a:lnTo>
                  <a:pt x="530733" y="27686"/>
                </a:lnTo>
                <a:lnTo>
                  <a:pt x="513207" y="13462"/>
                </a:lnTo>
                <a:lnTo>
                  <a:pt x="508635" y="10287"/>
                </a:lnTo>
                <a:lnTo>
                  <a:pt x="497840" y="4826"/>
                </a:lnTo>
                <a:lnTo>
                  <a:pt x="486156" y="1143"/>
                </a:lnTo>
                <a:lnTo>
                  <a:pt x="485648" y="1143"/>
                </a:lnTo>
                <a:lnTo>
                  <a:pt x="485267" y="1016"/>
                </a:lnTo>
                <a:lnTo>
                  <a:pt x="474726" y="0"/>
                </a:lnTo>
                <a:lnTo>
                  <a:pt x="473456" y="12700"/>
                </a:lnTo>
                <a:lnTo>
                  <a:pt x="483514" y="13677"/>
                </a:lnTo>
                <a:lnTo>
                  <a:pt x="493331" y="16751"/>
                </a:lnTo>
                <a:lnTo>
                  <a:pt x="532130" y="47879"/>
                </a:lnTo>
                <a:lnTo>
                  <a:pt x="561213" y="90424"/>
                </a:lnTo>
                <a:lnTo>
                  <a:pt x="580136" y="127000"/>
                </a:lnTo>
                <a:lnTo>
                  <a:pt x="598043" y="169545"/>
                </a:lnTo>
                <a:lnTo>
                  <a:pt x="615061" y="217297"/>
                </a:lnTo>
                <a:lnTo>
                  <a:pt x="630809" y="269748"/>
                </a:lnTo>
                <a:lnTo>
                  <a:pt x="645160" y="326517"/>
                </a:lnTo>
                <a:lnTo>
                  <a:pt x="657987" y="386715"/>
                </a:lnTo>
                <a:lnTo>
                  <a:pt x="669036" y="449961"/>
                </a:lnTo>
                <a:lnTo>
                  <a:pt x="682117" y="549529"/>
                </a:lnTo>
                <a:lnTo>
                  <a:pt x="688213" y="617728"/>
                </a:lnTo>
                <a:lnTo>
                  <a:pt x="691896" y="687324"/>
                </a:lnTo>
                <a:lnTo>
                  <a:pt x="693166" y="757428"/>
                </a:lnTo>
                <a:lnTo>
                  <a:pt x="693267" y="929081"/>
                </a:lnTo>
                <a:lnTo>
                  <a:pt x="688594" y="913257"/>
                </a:lnTo>
                <a:lnTo>
                  <a:pt x="679958" y="889889"/>
                </a:lnTo>
                <a:lnTo>
                  <a:pt x="657352" y="844042"/>
                </a:lnTo>
                <a:lnTo>
                  <a:pt x="628396" y="799719"/>
                </a:lnTo>
                <a:lnTo>
                  <a:pt x="593471" y="756920"/>
                </a:lnTo>
                <a:lnTo>
                  <a:pt x="553212" y="716407"/>
                </a:lnTo>
                <a:lnTo>
                  <a:pt x="508000" y="678180"/>
                </a:lnTo>
                <a:lnTo>
                  <a:pt x="458470" y="642747"/>
                </a:lnTo>
                <a:lnTo>
                  <a:pt x="405257" y="610489"/>
                </a:lnTo>
                <a:lnTo>
                  <a:pt x="348488" y="581787"/>
                </a:lnTo>
                <a:lnTo>
                  <a:pt x="289052" y="557022"/>
                </a:lnTo>
                <a:lnTo>
                  <a:pt x="227203" y="536448"/>
                </a:lnTo>
                <a:lnTo>
                  <a:pt x="163576" y="520319"/>
                </a:lnTo>
                <a:lnTo>
                  <a:pt x="98679" y="509397"/>
                </a:lnTo>
                <a:lnTo>
                  <a:pt x="33020" y="503682"/>
                </a:lnTo>
                <a:lnTo>
                  <a:pt x="254" y="502920"/>
                </a:lnTo>
                <a:lnTo>
                  <a:pt x="0" y="515620"/>
                </a:lnTo>
                <a:lnTo>
                  <a:pt x="32766" y="516382"/>
                </a:lnTo>
                <a:lnTo>
                  <a:pt x="65024" y="518414"/>
                </a:lnTo>
                <a:lnTo>
                  <a:pt x="129540" y="526796"/>
                </a:lnTo>
                <a:lnTo>
                  <a:pt x="192786" y="540131"/>
                </a:lnTo>
                <a:lnTo>
                  <a:pt x="254635" y="558292"/>
                </a:lnTo>
                <a:lnTo>
                  <a:pt x="314452" y="580771"/>
                </a:lnTo>
                <a:lnTo>
                  <a:pt x="371729" y="607187"/>
                </a:lnTo>
                <a:lnTo>
                  <a:pt x="425958" y="637286"/>
                </a:lnTo>
                <a:lnTo>
                  <a:pt x="476631" y="670560"/>
                </a:lnTo>
                <a:lnTo>
                  <a:pt x="523113" y="706755"/>
                </a:lnTo>
                <a:lnTo>
                  <a:pt x="565150" y="745490"/>
                </a:lnTo>
                <a:lnTo>
                  <a:pt x="601980" y="786257"/>
                </a:lnTo>
                <a:lnTo>
                  <a:pt x="633222" y="828929"/>
                </a:lnTo>
                <a:lnTo>
                  <a:pt x="658368" y="872871"/>
                </a:lnTo>
                <a:lnTo>
                  <a:pt x="676783" y="917702"/>
                </a:lnTo>
                <a:lnTo>
                  <a:pt x="688213" y="963168"/>
                </a:lnTo>
                <a:lnTo>
                  <a:pt x="691997" y="1008380"/>
                </a:lnTo>
                <a:lnTo>
                  <a:pt x="692023" y="1101852"/>
                </a:lnTo>
                <a:lnTo>
                  <a:pt x="692150" y="1147445"/>
                </a:lnTo>
                <a:lnTo>
                  <a:pt x="692277" y="1235075"/>
                </a:lnTo>
                <a:lnTo>
                  <a:pt x="692327" y="1295565"/>
                </a:lnTo>
                <a:lnTo>
                  <a:pt x="690753" y="1293368"/>
                </a:lnTo>
                <a:lnTo>
                  <a:pt x="682879" y="1284859"/>
                </a:lnTo>
                <a:lnTo>
                  <a:pt x="650621" y="1260221"/>
                </a:lnTo>
                <a:lnTo>
                  <a:pt x="606806" y="1237234"/>
                </a:lnTo>
                <a:lnTo>
                  <a:pt x="552577" y="1216152"/>
                </a:lnTo>
                <a:lnTo>
                  <a:pt x="511429" y="1203071"/>
                </a:lnTo>
                <a:lnTo>
                  <a:pt x="466725" y="1191133"/>
                </a:lnTo>
                <a:lnTo>
                  <a:pt x="418846" y="1180338"/>
                </a:lnTo>
                <a:lnTo>
                  <a:pt x="368427" y="1170940"/>
                </a:lnTo>
                <a:lnTo>
                  <a:pt x="315722" y="1162812"/>
                </a:lnTo>
                <a:lnTo>
                  <a:pt x="261239" y="1156335"/>
                </a:lnTo>
                <a:lnTo>
                  <a:pt x="205359" y="1151636"/>
                </a:lnTo>
                <a:lnTo>
                  <a:pt x="148590" y="1148588"/>
                </a:lnTo>
                <a:lnTo>
                  <a:pt x="91694" y="1147572"/>
                </a:lnTo>
                <a:lnTo>
                  <a:pt x="91440" y="1160272"/>
                </a:lnTo>
                <a:lnTo>
                  <a:pt x="148463" y="1161288"/>
                </a:lnTo>
                <a:lnTo>
                  <a:pt x="204724" y="1164209"/>
                </a:lnTo>
                <a:lnTo>
                  <a:pt x="260096" y="1169035"/>
                </a:lnTo>
                <a:lnTo>
                  <a:pt x="314198" y="1175385"/>
                </a:lnTo>
                <a:lnTo>
                  <a:pt x="366395" y="1183386"/>
                </a:lnTo>
                <a:lnTo>
                  <a:pt x="416306" y="1192784"/>
                </a:lnTo>
                <a:lnTo>
                  <a:pt x="463804" y="1203452"/>
                </a:lnTo>
                <a:lnTo>
                  <a:pt x="508000" y="1215263"/>
                </a:lnTo>
                <a:lnTo>
                  <a:pt x="548513" y="1228090"/>
                </a:lnTo>
                <a:lnTo>
                  <a:pt x="585216" y="1241806"/>
                </a:lnTo>
                <a:lnTo>
                  <a:pt x="631317" y="1263650"/>
                </a:lnTo>
                <a:lnTo>
                  <a:pt x="665734" y="1286637"/>
                </a:lnTo>
                <a:lnTo>
                  <a:pt x="690156" y="1316113"/>
                </a:lnTo>
                <a:lnTo>
                  <a:pt x="692391" y="1351915"/>
                </a:lnTo>
                <a:lnTo>
                  <a:pt x="692645" y="1415669"/>
                </a:lnTo>
                <a:lnTo>
                  <a:pt x="692658" y="1431188"/>
                </a:lnTo>
                <a:lnTo>
                  <a:pt x="661924" y="1431544"/>
                </a:lnTo>
                <a:lnTo>
                  <a:pt x="662178" y="1432052"/>
                </a:lnTo>
                <a:lnTo>
                  <a:pt x="660908" y="1432052"/>
                </a:lnTo>
                <a:lnTo>
                  <a:pt x="699516" y="1507998"/>
                </a:lnTo>
                <a:lnTo>
                  <a:pt x="699909" y="1507185"/>
                </a:lnTo>
                <a:lnTo>
                  <a:pt x="700532" y="1508379"/>
                </a:lnTo>
                <a:lnTo>
                  <a:pt x="731837" y="1445006"/>
                </a:lnTo>
                <a:lnTo>
                  <a:pt x="738251" y="1432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19</a:t>
            </a:fld>
            <a:endParaRPr spc="-1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858175"/>
            <a:ext cx="239058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2980464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Introduction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Motivation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8" dirty="0"/>
              <a:t>technical</a:t>
            </a:r>
            <a:r>
              <a:rPr spc="-56" dirty="0"/>
              <a:t> </a:t>
            </a:r>
            <a:r>
              <a:rPr spc="-8" dirty="0"/>
              <a:t>aspects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Culture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Organization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Metrics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762000"/>
            <a:ext cx="27761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Design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50480" cy="15871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accommodate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review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80749">
              <a:spcBef>
                <a:spcPts val="79"/>
              </a:spcBef>
            </a:pPr>
            <a:r>
              <a:rPr spc="-38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59968" cy="27592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53816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involves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scripts,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are, </a:t>
            </a:r>
            <a:r>
              <a:rPr sz="2400" spc="-19" dirty="0">
                <a:latin typeface="Calibri"/>
                <a:cs typeface="Calibri"/>
              </a:rPr>
              <a:t>typically,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examine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Scanning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examine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flaws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62000"/>
            <a:ext cx="24820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/>
              <a:t>Build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05249" cy="19564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8192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automatically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checked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libri"/>
                <a:cs typeface="Calibri"/>
              </a:rPr>
              <a:t>Tools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vulnerabilities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38200"/>
            <a:ext cx="33869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94" dirty="0"/>
              <a:t>Test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35679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Tests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automated.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Errors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Both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executed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709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659856">
              <a:spcBef>
                <a:spcPts val="79"/>
              </a:spcBef>
            </a:pPr>
            <a:r>
              <a:rPr spc="-26" dirty="0"/>
              <a:t>Release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22820" cy="78435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domains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approval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release.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 automatic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401" y="990600"/>
            <a:ext cx="409213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Deploy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398895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place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128" y="914400"/>
            <a:ext cx="327374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Operate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37120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0864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operating..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Scanners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examine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portions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infrastructure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8096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07306">
              <a:spcBef>
                <a:spcPts val="79"/>
              </a:spcBef>
            </a:pPr>
            <a:r>
              <a:rPr spc="-23" dirty="0"/>
              <a:t>Monitoring</a:t>
            </a:r>
            <a:r>
              <a:rPr spc="-127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9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55255" cy="16544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analyzed.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architectural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modifications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returning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stage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56460">
              <a:spcBef>
                <a:spcPts val="79"/>
              </a:spcBef>
            </a:pPr>
            <a:r>
              <a:rPr spc="-41" dirty="0"/>
              <a:t>Environments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42396" cy="235144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build,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stages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own </a:t>
            </a:r>
            <a:r>
              <a:rPr sz="2400" spc="-8" dirty="0">
                <a:latin typeface="Calibri"/>
                <a:cs typeface="Calibri"/>
              </a:rPr>
              <a:t>environment.</a:t>
            </a:r>
            <a:endParaRPr sz="2400" dirty="0">
              <a:latin typeface="Calibri"/>
              <a:cs typeface="Calibri"/>
            </a:endParaRPr>
          </a:p>
          <a:p>
            <a:pPr marL="180975" marR="938213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environment</a:t>
            </a:r>
            <a:r>
              <a:rPr sz="2400" i="1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provisioned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connections, </a:t>
            </a:r>
            <a:r>
              <a:rPr sz="2400" spc="-19" dirty="0">
                <a:latin typeface="Calibri"/>
                <a:cs typeface="Calibri"/>
              </a:rPr>
              <a:t>memory,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dependencies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" y="838200"/>
            <a:ext cx="75690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4960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69041" cy="199108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05753" indent="-386715">
              <a:spcBef>
                <a:spcPts val="32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pipeline—</a:t>
            </a:r>
            <a:r>
              <a:rPr sz="2400" dirty="0">
                <a:latin typeface="Calibri"/>
                <a:cs typeface="Calibri"/>
              </a:rPr>
              <a:t>build,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deploy—</a:t>
            </a:r>
            <a:r>
              <a:rPr sz="2400" spc="-8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gather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actions.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gathered?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built system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990600"/>
            <a:ext cx="262871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DevOps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28186" y="1981200"/>
            <a:ext cx="7687628" cy="436481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9530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combination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walls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groups.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Historically,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developers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9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responsible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provisioning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hardware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running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Caused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tensions</a:t>
            </a:r>
            <a:endParaRPr sz="2400" dirty="0">
              <a:latin typeface="Calibri"/>
              <a:cs typeface="Calibri"/>
            </a:endParaRPr>
          </a:p>
          <a:p>
            <a:pPr marL="180975" marR="60960" indent="-171450">
              <a:spcBef>
                <a:spcPts val="7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Recently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DevSecOps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indicate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considered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activities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932" y="9906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30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2980464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Motivation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8" dirty="0"/>
              <a:t>technical</a:t>
            </a:r>
            <a:r>
              <a:rPr spc="-56" dirty="0"/>
              <a:t> </a:t>
            </a:r>
            <a:r>
              <a:rPr spc="-8" dirty="0"/>
              <a:t>aspects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Culture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Organization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Metrics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914400"/>
            <a:ext cx="72580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47850">
              <a:spcBef>
                <a:spcPts val="79"/>
              </a:spcBef>
            </a:pPr>
            <a:r>
              <a:rPr spc="-19" dirty="0"/>
              <a:t>DevOps</a:t>
            </a:r>
            <a:r>
              <a:rPr spc="-139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8" dirty="0"/>
              <a:t>Agile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11279" y="1981200"/>
            <a:ext cx="7721441" cy="438180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dirty="0">
                <a:latin typeface="Calibri"/>
                <a:cs typeface="Calibri"/>
              </a:rPr>
              <a:t>Focus</a:t>
            </a:r>
            <a:r>
              <a:rPr sz="2400" b="1" spc="-49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9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movements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dirty="0">
                <a:latin typeface="Calibri"/>
                <a:cs typeface="Calibri"/>
              </a:rPr>
              <a:t>Practice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focus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focusses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Scrum,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Kanban,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tools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Feedback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feedback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customers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21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feedback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 practices.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90868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88169">
              <a:spcBef>
                <a:spcPts val="79"/>
              </a:spcBef>
            </a:pPr>
            <a:r>
              <a:rPr dirty="0"/>
              <a:t>Agile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39" dirty="0"/>
              <a:t> </a:t>
            </a:r>
            <a:r>
              <a:rPr spc="-19" dirty="0"/>
              <a:t>DevOps</a:t>
            </a:r>
            <a:r>
              <a:rPr spc="-139" dirty="0"/>
              <a:t> </a:t>
            </a:r>
            <a:r>
              <a:rPr spc="-26" dirty="0"/>
              <a:t>commonalities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88580" cy="362935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Both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advocate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blaming,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culture.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rapid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sharing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feedback.</a:t>
            </a:r>
            <a:endParaRPr sz="2400" dirty="0">
              <a:latin typeface="Calibri"/>
              <a:cs typeface="Calibri"/>
            </a:endParaRPr>
          </a:p>
          <a:p>
            <a:pPr marL="180975" marR="193358" indent="-171450">
              <a:spcBef>
                <a:spcPts val="7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Periodic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retrospectives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advocated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problems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analyzed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underlying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finger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11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93916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03396">
              <a:spcBef>
                <a:spcPts val="79"/>
              </a:spcBef>
            </a:pPr>
            <a:r>
              <a:rPr spc="-19" dirty="0"/>
              <a:t>DevOps</a:t>
            </a:r>
            <a:r>
              <a:rPr spc="-172" dirty="0"/>
              <a:t> </a:t>
            </a:r>
            <a:r>
              <a:rPr spc="-8" dirty="0"/>
              <a:t>specific</a:t>
            </a:r>
            <a:r>
              <a:rPr spc="-161" dirty="0"/>
              <a:t> </a:t>
            </a:r>
            <a:r>
              <a:rPr spc="-19" dirty="0"/>
              <a:t>cultural</a:t>
            </a:r>
            <a:r>
              <a:rPr spc="-139" dirty="0"/>
              <a:t> </a:t>
            </a:r>
            <a:r>
              <a:rPr spc="-19" dirty="0"/>
              <a:t>practices</a:t>
            </a:r>
            <a:r>
              <a:rPr sz="2100" b="1" spc="-19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624286" cy="298501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395764">
              <a:spcBef>
                <a:spcPts val="28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Mindset</a:t>
            </a:r>
            <a:endParaRPr sz="2400" dirty="0">
              <a:latin typeface="Calibri"/>
              <a:cs typeface="Calibri"/>
            </a:endParaRPr>
          </a:p>
          <a:p>
            <a:pPr marL="523875" lvl="1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alert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automation</a:t>
            </a:r>
            <a:endParaRPr sz="2400" dirty="0">
              <a:latin typeface="Calibri"/>
              <a:cs typeface="Calibri"/>
            </a:endParaRPr>
          </a:p>
          <a:p>
            <a:pPr marL="523875" lvl="1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Measurement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self-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alerting</a:t>
            </a:r>
            <a:endParaRPr sz="2400" dirty="0">
              <a:latin typeface="Calibri"/>
              <a:cs typeface="Calibri"/>
            </a:endParaRPr>
          </a:p>
          <a:p>
            <a:pPr marL="395764" marR="3810">
              <a:lnSpc>
                <a:spcPct val="90000"/>
              </a:lnSpc>
              <a:spcBef>
                <a:spcPts val="72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Incentives.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Incentives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adjusted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Dev,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Ops,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are </a:t>
            </a:r>
            <a:r>
              <a:rPr sz="2400" spc="-8" dirty="0">
                <a:latin typeface="Calibri"/>
                <a:cs typeface="Calibri"/>
              </a:rPr>
              <a:t>incentivized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example,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uptime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releases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breaches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subscribe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contribute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838200"/>
            <a:ext cx="8477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4960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57636" cy="195261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258604" indent="-386715">
              <a:spcBef>
                <a:spcPts val="32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organization,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incentivized?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operators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incentivized?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tension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sets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incentives?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stakeholders?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Agile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stakeholders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9906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35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2980464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Motivation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8" dirty="0"/>
              <a:t>technical</a:t>
            </a:r>
            <a:r>
              <a:rPr spc="-56" dirty="0"/>
              <a:t> </a:t>
            </a:r>
            <a:r>
              <a:rPr spc="-8" dirty="0"/>
              <a:t>aspects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Culture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Organization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Metrics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8293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03396">
              <a:spcBef>
                <a:spcPts val="79"/>
              </a:spcBef>
            </a:pPr>
            <a:r>
              <a:rPr spc="-30" dirty="0"/>
              <a:t>Responsibilities</a:t>
            </a:r>
            <a:r>
              <a:rPr spc="-127" dirty="0"/>
              <a:t> </a:t>
            </a:r>
            <a:r>
              <a:rPr dirty="0"/>
              <a:t>are</a:t>
            </a:r>
            <a:r>
              <a:rPr spc="-116" dirty="0"/>
              <a:t> </a:t>
            </a:r>
            <a:r>
              <a:rPr spc="-15" dirty="0"/>
              <a:t>“Shifting</a:t>
            </a:r>
            <a:r>
              <a:rPr spc="-120" dirty="0"/>
              <a:t> </a:t>
            </a:r>
            <a:r>
              <a:rPr spc="-8" dirty="0"/>
              <a:t>Left”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36931" y="2202142"/>
            <a:ext cx="8343900" cy="318885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0668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“Shifting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Left”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life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phases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developers)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tranditionally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acquiring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resources)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evidence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earlier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cycle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cheaper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180975" marR="962501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Shifting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organizational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new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existing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58293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7163">
              <a:spcBef>
                <a:spcPts val="79"/>
              </a:spcBef>
            </a:pPr>
            <a:r>
              <a:rPr dirty="0"/>
              <a:t>New</a:t>
            </a:r>
            <a:r>
              <a:rPr spc="-161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9" dirty="0"/>
              <a:t>changed</a:t>
            </a:r>
            <a:r>
              <a:rPr spc="-143" dirty="0"/>
              <a:t> </a:t>
            </a:r>
            <a:r>
              <a:rPr spc="-38" dirty="0"/>
              <a:t>organizational</a:t>
            </a:r>
            <a:r>
              <a:rPr spc="-131" dirty="0"/>
              <a:t> </a:t>
            </a:r>
            <a:r>
              <a:rPr spc="-8" dirty="0"/>
              <a:t>units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47134" cy="362615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61474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assurance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(QA)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disappear,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its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altered.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Traditionally,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tests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suitable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deployed.</a:t>
            </a:r>
            <a:endParaRPr sz="2400" dirty="0">
              <a:latin typeface="Calibri"/>
              <a:cs typeface="Calibri"/>
            </a:endParaRPr>
          </a:p>
          <a:p>
            <a:pPr marL="180975" marR="727233" indent="-171450">
              <a:spcBef>
                <a:spcPts val="713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substantially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not </a:t>
            </a:r>
            <a:r>
              <a:rPr sz="2400" spc="-8" dirty="0">
                <a:latin typeface="Calibri"/>
                <a:cs typeface="Calibri"/>
              </a:rPr>
              <a:t>eliminated.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1066800"/>
            <a:ext cx="72580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66424">
              <a:spcBef>
                <a:spcPts val="79"/>
              </a:spcBef>
            </a:pPr>
            <a:r>
              <a:rPr spc="-19" dirty="0"/>
              <a:t>Incident</a:t>
            </a:r>
            <a:r>
              <a:rPr spc="-153" dirty="0"/>
              <a:t> </a:t>
            </a:r>
            <a:r>
              <a:rPr spc="-19" dirty="0"/>
              <a:t>handling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96515" y="1893381"/>
            <a:ext cx="7750969" cy="418944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handling.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(SREs)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incident </a:t>
            </a:r>
            <a:r>
              <a:rPr sz="2400" dirty="0">
                <a:latin typeface="Calibri"/>
                <a:cs typeface="Calibri"/>
              </a:rPr>
              <a:t>occurs.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separate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organizational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responsibility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reliability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9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initiated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unit,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adopted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8" dirty="0">
                <a:latin typeface="Calibri"/>
                <a:cs typeface="Calibri"/>
              </a:rPr>
              <a:t> organizations.</a:t>
            </a: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Meta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(Facebook)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This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unit’s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responsibilities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“champion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Reliability,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Scalability, Performance,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posture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services</a:t>
            </a:r>
            <a:r>
              <a:rPr sz="1800" spc="-8" dirty="0">
                <a:latin typeface="Calibri"/>
                <a:cs typeface="Calibri"/>
              </a:rPr>
              <a:t>.”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14400"/>
            <a:ext cx="420185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Creating</a:t>
            </a:r>
            <a:r>
              <a:rPr spc="-135" dirty="0"/>
              <a:t> </a:t>
            </a:r>
            <a:r>
              <a:rPr spc="-8"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272814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41521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emerged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 organizations.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Google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Netflix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organizations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suite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81096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482691">
              <a:spcBef>
                <a:spcPts val="79"/>
              </a:spcBef>
            </a:pPr>
            <a:r>
              <a:rPr spc="-23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83818" cy="315993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83820" indent="-171450">
              <a:lnSpc>
                <a:spcPct val="90000"/>
              </a:lnSpc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“a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life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continuous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quality”.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– </a:t>
            </a:r>
            <a:r>
              <a:rPr sz="2400" spc="-8" dirty="0">
                <a:latin typeface="Calibri"/>
                <a:cs typeface="Calibri"/>
              </a:rPr>
              <a:t>Wikipedia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continuous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dirty="0">
                <a:latin typeface="Calibri"/>
                <a:cs typeface="Calibri"/>
              </a:rPr>
              <a:t>Continuous</a:t>
            </a:r>
            <a:r>
              <a:rPr sz="2400" b="1" spc="-68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deployment</a:t>
            </a:r>
            <a:r>
              <a:rPr sz="2400" b="1" spc="-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testing,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commits</a:t>
            </a:r>
            <a:endParaRPr sz="2400" dirty="0">
              <a:latin typeface="Calibri"/>
              <a:cs typeface="Calibri"/>
            </a:endParaRPr>
          </a:p>
          <a:p>
            <a:pPr marL="180975" marR="426720" indent="-171450">
              <a:lnSpc>
                <a:spcPts val="2265"/>
              </a:lnSpc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dirty="0">
                <a:latin typeface="Calibri"/>
                <a:cs typeface="Calibri"/>
              </a:rPr>
              <a:t>Continuous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delivery</a:t>
            </a:r>
            <a:r>
              <a:rPr sz="2400" b="1" spc="-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testing,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manual.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Regulations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 decisions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58293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34353">
              <a:spcBef>
                <a:spcPts val="79"/>
              </a:spcBef>
            </a:pPr>
            <a:r>
              <a:rPr dirty="0"/>
              <a:t>New</a:t>
            </a:r>
            <a:r>
              <a:rPr spc="-158" dirty="0"/>
              <a:t> </a:t>
            </a:r>
            <a:r>
              <a:rPr dirty="0"/>
              <a:t>and</a:t>
            </a:r>
            <a:r>
              <a:rPr spc="-139" dirty="0"/>
              <a:t> </a:t>
            </a:r>
            <a:r>
              <a:rPr spc="-19" dirty="0"/>
              <a:t>changed</a:t>
            </a:r>
            <a:r>
              <a:rPr spc="-143" dirty="0"/>
              <a:t> </a:t>
            </a:r>
            <a:r>
              <a:rPr spc="-23" dirty="0"/>
              <a:t>responsibilities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533162" y="1821516"/>
            <a:ext cx="7658576" cy="3912770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5" indent="-171450">
              <a:spcBef>
                <a:spcPts val="31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Traditionally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95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responsible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acquisition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acquire resources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marR="489585" indent="-171450"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Developers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responsibility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reviewing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operating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58293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34353">
              <a:spcBef>
                <a:spcPts val="79"/>
              </a:spcBef>
            </a:pPr>
            <a:r>
              <a:rPr dirty="0"/>
              <a:t>New</a:t>
            </a:r>
            <a:r>
              <a:rPr spc="-158" dirty="0"/>
              <a:t> </a:t>
            </a:r>
            <a:r>
              <a:rPr dirty="0"/>
              <a:t>and</a:t>
            </a:r>
            <a:r>
              <a:rPr spc="-139" dirty="0"/>
              <a:t> </a:t>
            </a:r>
            <a:r>
              <a:rPr spc="-19" dirty="0"/>
              <a:t>changed</a:t>
            </a:r>
            <a:r>
              <a:rPr spc="-143" dirty="0"/>
              <a:t> </a:t>
            </a:r>
            <a:r>
              <a:rPr spc="-23" dirty="0"/>
              <a:t>responsibilities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533162" y="1821516"/>
            <a:ext cx="7658576" cy="1147911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5" marR="124778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“You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it”.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model, </a:t>
            </a:r>
            <a:r>
              <a:rPr sz="2400" dirty="0">
                <a:latin typeface="Calibri"/>
                <a:cs typeface="Calibri"/>
              </a:rPr>
              <a:t>introduced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Amazon,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incident</a:t>
            </a:r>
            <a:r>
              <a:rPr sz="1950" spc="-8" dirty="0">
                <a:latin typeface="Calibri"/>
                <a:cs typeface="Calibri"/>
              </a:rPr>
              <a:t>.</a:t>
            </a:r>
            <a:endParaRPr sz="1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16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2553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Open</a:t>
            </a:r>
            <a:r>
              <a:rPr spc="-176" dirty="0"/>
              <a:t> </a:t>
            </a:r>
            <a:r>
              <a:rPr spc="-38" dirty="0"/>
              <a:t>System</a:t>
            </a:r>
            <a:r>
              <a:rPr spc="-146" dirty="0"/>
              <a:t> </a:t>
            </a:r>
            <a:r>
              <a:rPr spc="-8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11916" cy="230207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Microsoft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Alibaba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announced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“Open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Model”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responsibilities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in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platform-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Developer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tunes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9141" y="914400"/>
            <a:ext cx="794194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4960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79945" cy="12851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Left?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ratios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personnel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Left?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855096"/>
            <a:ext cx="2828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44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2980464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Motivation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8" dirty="0"/>
              <a:t>technical</a:t>
            </a:r>
            <a:r>
              <a:rPr spc="-56" dirty="0"/>
              <a:t> </a:t>
            </a:r>
            <a:r>
              <a:rPr spc="-8" dirty="0"/>
              <a:t>aspects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Culture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Organization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Metrics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8382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666524">
              <a:spcBef>
                <a:spcPts val="79"/>
              </a:spcBef>
            </a:pPr>
            <a:r>
              <a:rPr spc="-23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45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03820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26683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improvement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effort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introduces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impact.</a:t>
            </a:r>
            <a:endParaRPr sz="2400" dirty="0">
              <a:latin typeface="Calibri"/>
              <a:cs typeface="Calibri"/>
            </a:endParaRPr>
          </a:p>
          <a:p>
            <a:pPr marL="180975" marR="575310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Choosing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important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emphasizing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wrong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incorrect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behavior.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Also,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optimize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one.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46459">
              <a:spcBef>
                <a:spcPts val="79"/>
              </a:spcBef>
            </a:pPr>
            <a:r>
              <a:rPr dirty="0"/>
              <a:t>DORA</a:t>
            </a:r>
            <a:r>
              <a:rPr spc="-176" dirty="0"/>
              <a:t> </a:t>
            </a:r>
            <a:r>
              <a:rPr spc="-19" dirty="0"/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27583" cy="235144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DORA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(DevOps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Research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Assessment)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proposes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adopted.</a:t>
            </a:r>
            <a:endParaRPr sz="2400" dirty="0">
              <a:latin typeface="Calibri"/>
              <a:cs typeface="Calibri"/>
            </a:endParaRPr>
          </a:p>
          <a:p>
            <a:pPr marL="738664" lvl="1" indent="-386715">
              <a:spcBef>
                <a:spcPts val="146"/>
              </a:spcBef>
              <a:buAutoNum type="arabicPeriod"/>
              <a:tabLst>
                <a:tab pos="738664" algn="l"/>
                <a:tab pos="739139" algn="l"/>
              </a:tabLst>
            </a:pPr>
            <a:r>
              <a:rPr sz="2400" dirty="0">
                <a:latin typeface="Calibri"/>
                <a:cs typeface="Calibri"/>
              </a:rPr>
              <a:t>Lead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changes</a:t>
            </a:r>
            <a:endParaRPr sz="2400" dirty="0">
              <a:latin typeface="Calibri"/>
              <a:cs typeface="Calibri"/>
            </a:endParaRPr>
          </a:p>
          <a:p>
            <a:pPr marL="738664" lvl="1" indent="-386715">
              <a:spcBef>
                <a:spcPts val="161"/>
              </a:spcBef>
              <a:buAutoNum type="arabicPeriod"/>
              <a:tabLst>
                <a:tab pos="738664" algn="l"/>
                <a:tab pos="739139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</a:t>
            </a:r>
            <a:endParaRPr sz="2400" dirty="0">
              <a:latin typeface="Calibri"/>
              <a:cs typeface="Calibri"/>
            </a:endParaRPr>
          </a:p>
          <a:p>
            <a:pPr marL="738664" lvl="1" indent="-386715">
              <a:spcBef>
                <a:spcPts val="153"/>
              </a:spcBef>
              <a:buAutoNum type="arabicPeriod"/>
              <a:tabLst>
                <a:tab pos="738664" algn="l"/>
                <a:tab pos="739139" algn="l"/>
              </a:tabLst>
            </a:pPr>
            <a:r>
              <a:rPr sz="2400" dirty="0">
                <a:latin typeface="Calibri"/>
                <a:cs typeface="Calibri"/>
              </a:rPr>
              <a:t>Deployment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frequency</a:t>
            </a:r>
            <a:endParaRPr sz="2400" dirty="0">
              <a:latin typeface="Calibri"/>
              <a:cs typeface="Calibri"/>
            </a:endParaRPr>
          </a:p>
          <a:p>
            <a:pPr marL="738664" lvl="1" indent="-386715">
              <a:spcBef>
                <a:spcPts val="161"/>
              </a:spcBef>
              <a:buAutoNum type="arabicPeriod"/>
              <a:tabLst>
                <a:tab pos="738664" algn="l"/>
                <a:tab pos="739139" algn="l"/>
              </a:tabLst>
            </a:pPr>
            <a:r>
              <a:rPr sz="2400" dirty="0">
                <a:latin typeface="Calibri"/>
                <a:cs typeface="Calibri"/>
              </a:rPr>
              <a:t>Mean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recovery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" y="990600"/>
            <a:ext cx="76390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24940">
              <a:spcBef>
                <a:spcPts val="79"/>
              </a:spcBef>
            </a:pPr>
            <a:r>
              <a:rPr dirty="0"/>
              <a:t>Lead</a:t>
            </a:r>
            <a:r>
              <a:rPr spc="-158" dirty="0"/>
              <a:t> </a:t>
            </a:r>
            <a:r>
              <a:rPr dirty="0"/>
              <a:t>time</a:t>
            </a:r>
            <a:r>
              <a:rPr spc="-165" dirty="0"/>
              <a:t> </a:t>
            </a:r>
            <a:r>
              <a:rPr dirty="0"/>
              <a:t>for</a:t>
            </a:r>
            <a:r>
              <a:rPr spc="-153" dirty="0"/>
              <a:t> </a:t>
            </a:r>
            <a:r>
              <a:rPr spc="-19" dirty="0"/>
              <a:t>changes.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052310" cy="78435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committing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trunk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990600"/>
            <a:ext cx="484651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Change</a:t>
            </a:r>
            <a:r>
              <a:rPr spc="-143" dirty="0"/>
              <a:t> </a:t>
            </a:r>
            <a:r>
              <a:rPr spc="-26" dirty="0"/>
              <a:t>failure</a:t>
            </a:r>
            <a:r>
              <a:rPr spc="-139" dirty="0"/>
              <a:t> </a:t>
            </a:r>
            <a:r>
              <a:rPr spc="-30" dirty="0"/>
              <a:t>rate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76185" cy="114983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Percentage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require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remediation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production.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caught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before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deployed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74866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03509">
              <a:spcBef>
                <a:spcPts val="79"/>
              </a:spcBef>
            </a:pPr>
            <a:r>
              <a:rPr spc="-30" dirty="0"/>
              <a:t>Deployment</a:t>
            </a:r>
            <a:r>
              <a:rPr spc="-124" dirty="0"/>
              <a:t> </a:t>
            </a:r>
            <a:r>
              <a:rPr spc="-26" dirty="0"/>
              <a:t>frequency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49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63251" cy="11536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example,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Amazon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thousands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deployments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" y="990600"/>
            <a:ext cx="773239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0173">
              <a:spcBef>
                <a:spcPts val="79"/>
              </a:spcBef>
            </a:pPr>
            <a:r>
              <a:rPr spc="-15" dirty="0"/>
              <a:t>DevOps</a:t>
            </a:r>
            <a:r>
              <a:rPr spc="-161" dirty="0"/>
              <a:t> </a:t>
            </a:r>
            <a:r>
              <a:rPr spc="-26" dirty="0"/>
              <a:t>decomposition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89962"/>
            <a:ext cx="7408545" cy="37364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5</a:t>
            </a:fld>
            <a:endParaRPr spc="-19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51" y="990600"/>
            <a:ext cx="7334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39704">
              <a:spcBef>
                <a:spcPts val="79"/>
              </a:spcBef>
            </a:pPr>
            <a:r>
              <a:rPr dirty="0"/>
              <a:t>Mean</a:t>
            </a:r>
            <a:r>
              <a:rPr spc="-143" dirty="0"/>
              <a:t> </a:t>
            </a:r>
            <a:r>
              <a:rPr dirty="0"/>
              <a:t>time</a:t>
            </a:r>
            <a:r>
              <a:rPr spc="-131" dirty="0"/>
              <a:t> </a:t>
            </a:r>
            <a:r>
              <a:rPr dirty="0"/>
              <a:t>to</a:t>
            </a:r>
            <a:r>
              <a:rPr spc="-116" dirty="0"/>
              <a:t> </a:t>
            </a:r>
            <a:r>
              <a:rPr spc="-26" dirty="0"/>
              <a:t>recovery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50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42296" cy="11536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recovery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(MTTR)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recover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interruption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failure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838200"/>
            <a:ext cx="751046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4960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51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10463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DORA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metric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</a:t>
            </a:r>
            <a:r>
              <a:rPr lang="en-US" sz="4400" dirty="0"/>
              <a:t>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762000"/>
            <a:ext cx="80962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4960">
              <a:spcBef>
                <a:spcPts val="79"/>
              </a:spcBef>
            </a:pPr>
            <a:r>
              <a:rPr spc="-19" dirty="0"/>
              <a:t>Discussion</a:t>
            </a:r>
            <a:r>
              <a:rPr spc="-124" dirty="0"/>
              <a:t> </a:t>
            </a:r>
            <a:r>
              <a:rPr spc="-23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268051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715804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tool?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one?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definition?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  <a:tab pos="618363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Kubernetes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considered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DevOps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tool.</a:t>
            </a:r>
            <a:r>
              <a:rPr sz="2400" dirty="0">
                <a:latin typeface="Calibri"/>
                <a:cs typeface="Calibri"/>
              </a:rPr>
              <a:t>	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does </a:t>
            </a:r>
            <a:r>
              <a:rPr sz="2400" spc="-8" dirty="0">
                <a:latin typeface="Calibri"/>
                <a:cs typeface="Calibri"/>
              </a:rPr>
              <a:t>Kubernetes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878847"/>
            <a:ext cx="2828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7</a:t>
            </a:fld>
            <a:endParaRPr spc="-19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5829300" cy="2980464"/>
          </a:xfrm>
          <a:prstGeom prst="rect">
            <a:avLst/>
          </a:prstGeom>
        </p:spPr>
        <p:txBody>
          <a:bodyPr vert="horz" wrap="square" lIns="0" tIns="7381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b="1" spc="-8" dirty="0">
                <a:latin typeface="Calibri"/>
                <a:cs typeface="Calibri"/>
              </a:rPr>
              <a:t>Motivation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Introduction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8" dirty="0"/>
              <a:t>technical</a:t>
            </a:r>
            <a:r>
              <a:rPr spc="-56" dirty="0"/>
              <a:t> </a:t>
            </a:r>
            <a:r>
              <a:rPr spc="-8" dirty="0"/>
              <a:t>aspects</a:t>
            </a: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Culture</a:t>
            </a: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Organization</a:t>
            </a: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pc="-8" dirty="0"/>
              <a:t>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58293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0979">
              <a:spcBef>
                <a:spcPts val="79"/>
              </a:spcBef>
            </a:pPr>
            <a:r>
              <a:rPr spc="-23" dirty="0"/>
              <a:t>Breaking</a:t>
            </a:r>
            <a:r>
              <a:rPr spc="-143" dirty="0"/>
              <a:t> </a:t>
            </a:r>
            <a:r>
              <a:rPr spc="-8" dirty="0"/>
              <a:t>down</a:t>
            </a:r>
            <a:r>
              <a:rPr spc="-143" dirty="0"/>
              <a:t> </a:t>
            </a:r>
            <a:r>
              <a:rPr spc="-19" dirty="0"/>
              <a:t>barriers</a:t>
            </a:r>
            <a:r>
              <a:rPr spc="-124" dirty="0"/>
              <a:t> </a:t>
            </a:r>
            <a:r>
              <a:rPr dirty="0"/>
              <a:t>is</a:t>
            </a:r>
            <a:r>
              <a:rPr spc="-109" dirty="0"/>
              <a:t> </a:t>
            </a:r>
            <a:r>
              <a:rPr dirty="0"/>
              <a:t>not</a:t>
            </a:r>
            <a:r>
              <a:rPr spc="-120" dirty="0"/>
              <a:t> </a:t>
            </a:r>
            <a:r>
              <a:rPr spc="-8" dirty="0"/>
              <a:t>enough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729377" y="1821516"/>
            <a:ext cx="7685246" cy="39986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takes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investments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DevOps</a:t>
            </a:r>
            <a:endParaRPr sz="2400" dirty="0">
              <a:latin typeface="Calibri"/>
              <a:cs typeface="Calibri"/>
            </a:endParaRPr>
          </a:p>
          <a:p>
            <a:pPr marL="180975" marR="1049179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Organizations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convinced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recoup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their investment.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payoffs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committing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developers –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code </a:t>
            </a:r>
            <a:r>
              <a:rPr sz="2400" spc="-8" dirty="0">
                <a:latin typeface="Calibri"/>
                <a:cs typeface="Calibri"/>
              </a:rPr>
              <a:t>complete--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deployment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27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handling.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533400"/>
            <a:ext cx="7324820" cy="1465818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9669" marR="3810" indent="-1150144">
              <a:lnSpc>
                <a:spcPts val="3563"/>
              </a:lnSpc>
              <a:spcBef>
                <a:spcPts val="529"/>
              </a:spcBef>
            </a:pPr>
            <a:r>
              <a:rPr spc="-45" dirty="0"/>
              <a:t>Traditional</a:t>
            </a:r>
            <a:r>
              <a:rPr spc="-143" dirty="0"/>
              <a:t> </a:t>
            </a:r>
            <a:r>
              <a:rPr spc="-19" dirty="0"/>
              <a:t>process</a:t>
            </a:r>
            <a:r>
              <a:rPr spc="-16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spc="-26" dirty="0"/>
              <a:t>constructing</a:t>
            </a:r>
            <a:r>
              <a:rPr spc="-158" dirty="0"/>
              <a:t> </a:t>
            </a:r>
            <a:r>
              <a:rPr spc="-19" dirty="0"/>
              <a:t>or modifying</a:t>
            </a:r>
            <a:r>
              <a:rPr spc="-150" dirty="0"/>
              <a:t> </a:t>
            </a:r>
            <a:r>
              <a:rPr spc="-15" dirty="0"/>
              <a:t>large</a:t>
            </a:r>
            <a:r>
              <a:rPr spc="-131" dirty="0"/>
              <a:t> </a:t>
            </a:r>
            <a:r>
              <a:rPr spc="-8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28573" cy="407563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Developers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modification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existing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analyzed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allocated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8" dirty="0">
                <a:latin typeface="Calibri"/>
                <a:cs typeface="Calibri"/>
              </a:rPr>
              <a:t>teams.</a:t>
            </a:r>
            <a:endParaRPr sz="2400" dirty="0">
              <a:latin typeface="Calibri"/>
              <a:cs typeface="Calibri"/>
            </a:endParaRPr>
          </a:p>
          <a:p>
            <a:pPr marL="180975" marR="365760" indent="-171450"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according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predefined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marR="55245" indent="-171450">
              <a:spcBef>
                <a:spcPts val="758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completed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portion,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integrated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complete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tested,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8" dirty="0">
                <a:latin typeface="Calibri"/>
                <a:cs typeface="Calibri"/>
              </a:rPr>
              <a:t>production.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6172</TotalTime>
  <Words>2082</Words>
  <Application>Microsoft Office PowerPoint</Application>
  <PresentationFormat>On-screen Show (4:3)</PresentationFormat>
  <Paragraphs>297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DevOps</vt:lpstr>
      <vt:lpstr>Definition</vt:lpstr>
      <vt:lpstr>DevOps decomposition</vt:lpstr>
      <vt:lpstr>Discussion questions</vt:lpstr>
      <vt:lpstr>Outline</vt:lpstr>
      <vt:lpstr>Breaking down barriers is not enough</vt:lpstr>
      <vt:lpstr>Traditional process for constructing or modifying large systems</vt:lpstr>
      <vt:lpstr>Sources of delay - processes</vt:lpstr>
      <vt:lpstr>Sources of delay - integration</vt:lpstr>
      <vt:lpstr>Sources of delay - testing</vt:lpstr>
      <vt:lpstr>Sources of delay – errors in production</vt:lpstr>
      <vt:lpstr>Consequence of delays</vt:lpstr>
      <vt:lpstr>Traditional incident handline</vt:lpstr>
      <vt:lpstr>Security incidents</vt:lpstr>
      <vt:lpstr>Discussion questions</vt:lpstr>
      <vt:lpstr>Outline</vt:lpstr>
      <vt:lpstr>DevOps processes</vt:lpstr>
      <vt:lpstr>Design</vt:lpstr>
      <vt:lpstr>Development</vt:lpstr>
      <vt:lpstr>Build</vt:lpstr>
      <vt:lpstr>Test</vt:lpstr>
      <vt:lpstr>Release</vt:lpstr>
      <vt:lpstr>Deploy</vt:lpstr>
      <vt:lpstr>Operate</vt:lpstr>
      <vt:lpstr>Monitoring and Analysis</vt:lpstr>
      <vt:lpstr>Environments</vt:lpstr>
      <vt:lpstr>Discussion questions</vt:lpstr>
      <vt:lpstr>Outline</vt:lpstr>
      <vt:lpstr>DevOps and Agile</vt:lpstr>
      <vt:lpstr>Agile and DevOps commonalities</vt:lpstr>
      <vt:lpstr>DevOps specific cultural practices.</vt:lpstr>
      <vt:lpstr>Discussion questions</vt:lpstr>
      <vt:lpstr>Outline</vt:lpstr>
      <vt:lpstr>Responsibilities are “Shifting Left”</vt:lpstr>
      <vt:lpstr>New and changed organizational units</vt:lpstr>
      <vt:lpstr>Incident handling</vt:lpstr>
      <vt:lpstr>Creating tools</vt:lpstr>
      <vt:lpstr>New and changed responsibilities</vt:lpstr>
      <vt:lpstr>New and changed responsibilities</vt:lpstr>
      <vt:lpstr>Open System Model</vt:lpstr>
      <vt:lpstr>Discussion questions</vt:lpstr>
      <vt:lpstr>Outline</vt:lpstr>
      <vt:lpstr>Metrics</vt:lpstr>
      <vt:lpstr>DORA metrics</vt:lpstr>
      <vt:lpstr>Lead time for changes.</vt:lpstr>
      <vt:lpstr>Change failure rate</vt:lpstr>
      <vt:lpstr>Deployment frequency</vt:lpstr>
      <vt:lpstr>Mean time to recovery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461</cp:revision>
  <dcterms:created xsi:type="dcterms:W3CDTF">2004-11-16T18:39:34Z</dcterms:created>
  <dcterms:modified xsi:type="dcterms:W3CDTF">2023-08-02T19:28:43Z</dcterms:modified>
</cp:coreProperties>
</file>