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9" r:id="rId3"/>
    <p:sldId id="260" r:id="rId4"/>
    <p:sldId id="261" r:id="rId5"/>
    <p:sldId id="262" r:id="rId6"/>
    <p:sldId id="309" r:id="rId7"/>
    <p:sldId id="263" r:id="rId8"/>
    <p:sldId id="264" r:id="rId9"/>
    <p:sldId id="265" r:id="rId10"/>
    <p:sldId id="266" r:id="rId11"/>
    <p:sldId id="84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10" r:id="rId25"/>
    <p:sldId id="279" r:id="rId26"/>
    <p:sldId id="280" r:id="rId27"/>
    <p:sldId id="281" r:id="rId28"/>
    <p:sldId id="282" r:id="rId29"/>
    <p:sldId id="283" r:id="rId30"/>
    <p:sldId id="284" r:id="rId31"/>
    <p:sldId id="311" r:id="rId32"/>
    <p:sldId id="285" r:id="rId33"/>
    <p:sldId id="312" r:id="rId34"/>
    <p:sldId id="286" r:id="rId35"/>
    <p:sldId id="287" r:id="rId36"/>
    <p:sldId id="314" r:id="rId37"/>
    <p:sldId id="288" r:id="rId38"/>
    <p:sldId id="289" r:id="rId39"/>
    <p:sldId id="290" r:id="rId40"/>
    <p:sldId id="291" r:id="rId41"/>
    <p:sldId id="292" r:id="rId42"/>
    <p:sldId id="315" r:id="rId43"/>
    <p:sldId id="293" r:id="rId44"/>
    <p:sldId id="294" r:id="rId45"/>
    <p:sldId id="295" r:id="rId46"/>
    <p:sldId id="296" r:id="rId47"/>
    <p:sldId id="297" r:id="rId48"/>
    <p:sldId id="298" r:id="rId49"/>
    <p:sldId id="313" r:id="rId50"/>
    <p:sldId id="316" r:id="rId51"/>
    <p:sldId id="317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846" r:id="rId60"/>
    <p:sldId id="306" r:id="rId61"/>
    <p:sldId id="307" r:id="rId62"/>
    <p:sldId id="308" r:id="rId63"/>
    <p:sldId id="844" r:id="rId6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2C1"/>
    <a:srgbClr val="96F371"/>
    <a:srgbClr val="6AB5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0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04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70458-2B20-2EE8-CEA4-A49F7582847D}"/>
              </a:ext>
            </a:extLst>
          </p:cNvPr>
          <p:cNvSpPr txBox="1"/>
          <p:nvPr userDrawn="1"/>
        </p:nvSpPr>
        <p:spPr>
          <a:xfrm>
            <a:off x="228600" y="63978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©Len Bass and John Klein 2022</a:t>
            </a:r>
          </a:p>
        </p:txBody>
      </p:sp>
      <p:pic>
        <p:nvPicPr>
          <p:cNvPr id="5" name="Picture 7" descr="wordmark3r">
            <a:extLst>
              <a:ext uri="{FF2B5EF4-FFF2-40B4-BE49-F238E27FC236}">
                <a16:creationId xmlns:a16="http://schemas.microsoft.com/office/drawing/2014/main" id="{6B937AAB-A722-68BB-5BBD-B72B29CE0D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8" descr="isr_logo_308_r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91400" y="6096000"/>
            <a:ext cx="16002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32460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</a:t>
            </a:r>
            <a:r>
              <a:rPr lang="en-US" sz="1000" baseline="0" dirty="0"/>
              <a:t> Len Bass 2018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D23-7EF4-440A-9DC7-CE6E6413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819400"/>
            <a:ext cx="8382000" cy="838200"/>
          </a:xfrm>
        </p:spPr>
        <p:txBody>
          <a:bodyPr/>
          <a:lstStyle/>
          <a:p>
            <a:r>
              <a:rPr lang="en-US" dirty="0"/>
              <a:t>Deployment and Operations for Software Engineers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352F8-B6F5-482B-856C-30CD51C7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0600"/>
            <a:ext cx="6400800" cy="533400"/>
          </a:xfrm>
        </p:spPr>
        <p:txBody>
          <a:bodyPr/>
          <a:lstStyle/>
          <a:p>
            <a:r>
              <a:rPr lang="en-US" dirty="0"/>
              <a:t>Chapter 12 – Design Options</a:t>
            </a:r>
          </a:p>
        </p:txBody>
      </p:sp>
    </p:spTree>
    <p:extLst>
      <p:ext uri="{BB962C8B-B14F-4D97-AF65-F5344CB8AC3E}">
        <p14:creationId xmlns:p14="http://schemas.microsoft.com/office/powerpoint/2010/main" val="402466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901693"/>
            <a:ext cx="6312123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Microservice</a:t>
            </a:r>
            <a:r>
              <a:rPr spc="-79" dirty="0"/>
              <a:t> </a:t>
            </a:r>
            <a:r>
              <a:rPr spc="-34" dirty="0"/>
              <a:t>architecture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4997" y="1909821"/>
            <a:ext cx="7999095" cy="2364269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611505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Around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2002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Amazon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promulgated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following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rules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their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developers.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39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All </a:t>
            </a:r>
            <a:r>
              <a:rPr sz="2400" spc="-4" dirty="0">
                <a:latin typeface="Calibri"/>
                <a:cs typeface="Calibri"/>
              </a:rPr>
              <a:t>teams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8" dirty="0">
                <a:latin typeface="Calibri"/>
                <a:cs typeface="Calibri"/>
              </a:rPr>
              <a:t>henceforth expose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11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4" dirty="0">
                <a:latin typeface="Calibri"/>
                <a:cs typeface="Calibri"/>
              </a:rPr>
              <a:t>functionality </a:t>
            </a:r>
            <a:r>
              <a:rPr sz="2400" spc="-8" dirty="0">
                <a:latin typeface="Calibri"/>
                <a:cs typeface="Calibri"/>
              </a:rPr>
              <a:t>through </a:t>
            </a:r>
            <a:r>
              <a:rPr sz="2400" dirty="0">
                <a:latin typeface="Calibri"/>
                <a:cs typeface="Calibri"/>
              </a:rPr>
              <a:t>service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interfaces.</a:t>
            </a:r>
            <a:endParaRPr sz="2400" dirty="0">
              <a:latin typeface="Calibri"/>
              <a:cs typeface="Calibri"/>
            </a:endParaRPr>
          </a:p>
          <a:p>
            <a:pPr marL="523875" marR="787241" lvl="1" indent="-171450">
              <a:spcBef>
                <a:spcPts val="382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34" dirty="0">
                <a:latin typeface="Calibri"/>
                <a:cs typeface="Calibri"/>
              </a:rPr>
              <a:t>Teams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[software]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must</a:t>
            </a:r>
            <a:r>
              <a:rPr sz="2400" spc="-11" dirty="0">
                <a:latin typeface="Calibri"/>
                <a:cs typeface="Calibri"/>
              </a:rPr>
              <a:t> communicate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other </a:t>
            </a:r>
            <a:r>
              <a:rPr sz="2400" spc="-8" dirty="0">
                <a:latin typeface="Calibri"/>
                <a:cs typeface="Calibri"/>
              </a:rPr>
              <a:t>through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interfaces.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324A-82B2-B7E3-EEC7-1F53B611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7510E-28FB-BB0B-BEDB-33756FAE7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3875" marR="23336" lvl="1" indent="-171450">
              <a:spcBef>
                <a:spcPts val="341"/>
              </a:spcBef>
              <a:buFont typeface="Arial MT"/>
              <a:buChar char="•"/>
              <a:tabLst>
                <a:tab pos="524351" algn="l"/>
              </a:tabLst>
            </a:pPr>
            <a:r>
              <a:rPr lang="en-US" sz="2400" spc="-8" dirty="0">
                <a:latin typeface="Calibri"/>
                <a:cs typeface="Calibri"/>
              </a:rPr>
              <a:t>There </a:t>
            </a:r>
            <a:r>
              <a:rPr lang="en-US" sz="2400" dirty="0">
                <a:latin typeface="Calibri"/>
                <a:cs typeface="Calibri"/>
              </a:rPr>
              <a:t>will </a:t>
            </a:r>
            <a:r>
              <a:rPr lang="en-US" sz="2400" spc="-4" dirty="0">
                <a:latin typeface="Calibri"/>
                <a:cs typeface="Calibri"/>
              </a:rPr>
              <a:t>be no other </a:t>
            </a:r>
            <a:r>
              <a:rPr lang="en-US" sz="2400" spc="-15" dirty="0">
                <a:latin typeface="Calibri"/>
                <a:cs typeface="Calibri"/>
              </a:rPr>
              <a:t>form </a:t>
            </a:r>
            <a:r>
              <a:rPr lang="en-US" sz="2400" spc="-4" dirty="0">
                <a:latin typeface="Calibri"/>
                <a:cs typeface="Calibri"/>
              </a:rPr>
              <a:t>of </a:t>
            </a:r>
            <a:r>
              <a:rPr lang="en-US" sz="2400" spc="-8" dirty="0">
                <a:latin typeface="Calibri"/>
                <a:cs typeface="Calibri"/>
              </a:rPr>
              <a:t>inter-process communication </a:t>
            </a:r>
            <a:r>
              <a:rPr lang="en-US" sz="2400" spc="-4" dirty="0">
                <a:latin typeface="Calibri"/>
                <a:cs typeface="Calibri"/>
              </a:rPr>
              <a:t>allowed: no 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spc="-8" dirty="0">
                <a:latin typeface="Calibri"/>
                <a:cs typeface="Calibri"/>
              </a:rPr>
              <a:t>direct</a:t>
            </a:r>
            <a:r>
              <a:rPr lang="en-US" sz="2400" spc="-11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linking,</a:t>
            </a:r>
            <a:r>
              <a:rPr lang="en-US" sz="2400" spc="-8" dirty="0">
                <a:latin typeface="Calibri"/>
                <a:cs typeface="Calibri"/>
              </a:rPr>
              <a:t> </a:t>
            </a:r>
            <a:r>
              <a:rPr lang="en-US" sz="2400" spc="-4" dirty="0">
                <a:latin typeface="Calibri"/>
                <a:cs typeface="Calibri"/>
              </a:rPr>
              <a:t>no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spc="-8" dirty="0">
                <a:latin typeface="Calibri"/>
                <a:cs typeface="Calibri"/>
              </a:rPr>
              <a:t>direct</a:t>
            </a:r>
            <a:r>
              <a:rPr lang="en-US" sz="2400" spc="-11" dirty="0">
                <a:latin typeface="Calibri"/>
                <a:cs typeface="Calibri"/>
              </a:rPr>
              <a:t> </a:t>
            </a:r>
            <a:r>
              <a:rPr lang="en-US" sz="2400" spc="-8" dirty="0">
                <a:latin typeface="Calibri"/>
                <a:cs typeface="Calibri"/>
              </a:rPr>
              <a:t>reads</a:t>
            </a:r>
            <a:r>
              <a:rPr lang="en-US" sz="2400" spc="4" dirty="0">
                <a:latin typeface="Calibri"/>
                <a:cs typeface="Calibri"/>
              </a:rPr>
              <a:t> </a:t>
            </a:r>
            <a:r>
              <a:rPr lang="en-US" sz="2400" spc="-8" dirty="0">
                <a:latin typeface="Calibri"/>
                <a:cs typeface="Calibri"/>
              </a:rPr>
              <a:t>of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spc="-4" dirty="0">
                <a:latin typeface="Calibri"/>
                <a:cs typeface="Calibri"/>
              </a:rPr>
              <a:t>another</a:t>
            </a:r>
            <a:r>
              <a:rPr lang="en-US" sz="2400" spc="4" dirty="0">
                <a:latin typeface="Calibri"/>
                <a:cs typeface="Calibri"/>
              </a:rPr>
              <a:t> </a:t>
            </a:r>
            <a:r>
              <a:rPr lang="en-US" sz="2400" spc="-23" dirty="0">
                <a:latin typeface="Calibri"/>
                <a:cs typeface="Calibri"/>
              </a:rPr>
              <a:t>team’s </a:t>
            </a:r>
            <a:r>
              <a:rPr lang="en-US" sz="2400" spc="-11" dirty="0">
                <a:latin typeface="Calibri"/>
                <a:cs typeface="Calibri"/>
              </a:rPr>
              <a:t>data</a:t>
            </a:r>
            <a:r>
              <a:rPr lang="en-US" sz="2400" spc="-8" dirty="0">
                <a:latin typeface="Calibri"/>
                <a:cs typeface="Calibri"/>
              </a:rPr>
              <a:t> </a:t>
            </a:r>
            <a:r>
              <a:rPr lang="en-US" sz="2400" spc="-15" dirty="0">
                <a:latin typeface="Calibri"/>
                <a:cs typeface="Calibri"/>
              </a:rPr>
              <a:t>store,</a:t>
            </a:r>
            <a:r>
              <a:rPr lang="en-US" sz="2400" spc="4" dirty="0">
                <a:latin typeface="Calibri"/>
                <a:cs typeface="Calibri"/>
              </a:rPr>
              <a:t> </a:t>
            </a:r>
            <a:r>
              <a:rPr lang="en-US" sz="2400" spc="-4" dirty="0">
                <a:latin typeface="Calibri"/>
                <a:cs typeface="Calibri"/>
              </a:rPr>
              <a:t>no </a:t>
            </a:r>
            <a:r>
              <a:rPr lang="en-US" sz="2400" spc="-8" dirty="0">
                <a:latin typeface="Calibri"/>
                <a:cs typeface="Calibri"/>
              </a:rPr>
              <a:t>shared- </a:t>
            </a:r>
            <a:r>
              <a:rPr lang="en-US" sz="2400" spc="-4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memory</a:t>
            </a:r>
            <a:r>
              <a:rPr lang="en-US" sz="2400" spc="-11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model,</a:t>
            </a:r>
            <a:r>
              <a:rPr lang="en-US" sz="2400" spc="4" dirty="0">
                <a:latin typeface="Calibri"/>
                <a:cs typeface="Calibri"/>
              </a:rPr>
              <a:t> </a:t>
            </a:r>
            <a:r>
              <a:rPr lang="en-US" sz="2400" spc="-4" dirty="0">
                <a:latin typeface="Calibri"/>
                <a:cs typeface="Calibri"/>
              </a:rPr>
              <a:t>no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spc="-15" dirty="0">
                <a:latin typeface="Calibri"/>
                <a:cs typeface="Calibri"/>
              </a:rPr>
              <a:t>backdoors</a:t>
            </a:r>
            <a:r>
              <a:rPr lang="en-US" sz="2400" spc="-19" dirty="0">
                <a:latin typeface="Calibri"/>
                <a:cs typeface="Calibri"/>
              </a:rPr>
              <a:t> </a:t>
            </a:r>
            <a:r>
              <a:rPr lang="en-US" sz="2400" spc="-23" dirty="0">
                <a:latin typeface="Calibri"/>
                <a:cs typeface="Calibri"/>
              </a:rPr>
              <a:t>whatsoever.</a:t>
            </a:r>
            <a:r>
              <a:rPr lang="en-US" sz="2400" spc="4" dirty="0">
                <a:latin typeface="Calibri"/>
                <a:cs typeface="Calibri"/>
              </a:rPr>
              <a:t> </a:t>
            </a:r>
            <a:r>
              <a:rPr lang="en-US" sz="2400" spc="-8" dirty="0">
                <a:latin typeface="Calibri"/>
                <a:cs typeface="Calibri"/>
              </a:rPr>
              <a:t>The</a:t>
            </a:r>
            <a:r>
              <a:rPr lang="en-US" sz="2400" spc="8" dirty="0">
                <a:latin typeface="Calibri"/>
                <a:cs typeface="Calibri"/>
              </a:rPr>
              <a:t> </a:t>
            </a:r>
            <a:r>
              <a:rPr lang="en-US" sz="2400" spc="-4" dirty="0">
                <a:latin typeface="Calibri"/>
                <a:cs typeface="Calibri"/>
              </a:rPr>
              <a:t>only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spc="-8" dirty="0">
                <a:latin typeface="Calibri"/>
                <a:cs typeface="Calibri"/>
              </a:rPr>
              <a:t>communication</a:t>
            </a:r>
            <a:r>
              <a:rPr lang="en-US" sz="2400" spc="-23" dirty="0">
                <a:latin typeface="Calibri"/>
                <a:cs typeface="Calibri"/>
              </a:rPr>
              <a:t> </a:t>
            </a:r>
            <a:r>
              <a:rPr lang="en-US" sz="2400" spc="-8" dirty="0">
                <a:latin typeface="Calibri"/>
                <a:cs typeface="Calibri"/>
              </a:rPr>
              <a:t>allowed </a:t>
            </a:r>
            <a:r>
              <a:rPr lang="en-US" sz="2400" spc="-394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is</a:t>
            </a:r>
            <a:r>
              <a:rPr lang="en-US" sz="2400" spc="-4" dirty="0">
                <a:latin typeface="Calibri"/>
                <a:cs typeface="Calibri"/>
              </a:rPr>
              <a:t> via</a:t>
            </a:r>
            <a:r>
              <a:rPr lang="en-US" sz="2400" dirty="0">
                <a:latin typeface="Calibri"/>
                <a:cs typeface="Calibri"/>
              </a:rPr>
              <a:t> service</a:t>
            </a:r>
            <a:r>
              <a:rPr lang="en-US" sz="2400" spc="-8" dirty="0">
                <a:latin typeface="Calibri"/>
                <a:cs typeface="Calibri"/>
              </a:rPr>
              <a:t> </a:t>
            </a:r>
            <a:r>
              <a:rPr lang="en-US" sz="2400" spc="-11" dirty="0">
                <a:latin typeface="Calibri"/>
                <a:cs typeface="Calibri"/>
              </a:rPr>
              <a:t>interface</a:t>
            </a:r>
            <a:r>
              <a:rPr lang="en-US" sz="2400" spc="-4" dirty="0">
                <a:latin typeface="Calibri"/>
                <a:cs typeface="Calibri"/>
              </a:rPr>
              <a:t> calls</a:t>
            </a:r>
            <a:r>
              <a:rPr lang="en-US" sz="2400" spc="-11" dirty="0">
                <a:latin typeface="Calibri"/>
                <a:cs typeface="Calibri"/>
              </a:rPr>
              <a:t> over</a:t>
            </a:r>
            <a:r>
              <a:rPr lang="en-US" sz="2400" spc="8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 </a:t>
            </a:r>
            <a:r>
              <a:rPr lang="en-US" sz="2400" spc="-8" dirty="0">
                <a:latin typeface="Calibri"/>
                <a:cs typeface="Calibri"/>
              </a:rPr>
              <a:t>network.</a:t>
            </a:r>
            <a:endParaRPr lang="en-US"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lang="en-US" sz="2400" dirty="0">
                <a:latin typeface="Calibri"/>
                <a:cs typeface="Calibri"/>
              </a:rPr>
              <a:t>It</a:t>
            </a:r>
            <a:r>
              <a:rPr lang="en-US" sz="2400" spc="-19" dirty="0">
                <a:latin typeface="Calibri"/>
                <a:cs typeface="Calibri"/>
              </a:rPr>
              <a:t> </a:t>
            </a:r>
            <a:r>
              <a:rPr lang="en-US" sz="2400" spc="-4" dirty="0">
                <a:latin typeface="Calibri"/>
                <a:cs typeface="Calibri"/>
              </a:rPr>
              <a:t>doesn’t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spc="-11" dirty="0">
                <a:latin typeface="Calibri"/>
                <a:cs typeface="Calibri"/>
              </a:rPr>
              <a:t>matter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spc="-8" dirty="0">
                <a:latin typeface="Calibri"/>
                <a:cs typeface="Calibri"/>
              </a:rPr>
              <a:t>what</a:t>
            </a:r>
            <a:r>
              <a:rPr lang="en-US" sz="2400" spc="-11" dirty="0">
                <a:latin typeface="Calibri"/>
                <a:cs typeface="Calibri"/>
              </a:rPr>
              <a:t> </a:t>
            </a:r>
            <a:r>
              <a:rPr lang="en-US" sz="2400" spc="-4" dirty="0">
                <a:latin typeface="Calibri"/>
                <a:cs typeface="Calibri"/>
              </a:rPr>
              <a:t>technology</a:t>
            </a:r>
            <a:r>
              <a:rPr lang="en-US" sz="2400" spc="-8" dirty="0">
                <a:latin typeface="Calibri"/>
                <a:cs typeface="Calibri"/>
              </a:rPr>
              <a:t> </a:t>
            </a:r>
            <a:r>
              <a:rPr lang="en-US" sz="2400" spc="-4" dirty="0">
                <a:latin typeface="Calibri"/>
                <a:cs typeface="Calibri"/>
              </a:rPr>
              <a:t>they</a:t>
            </a:r>
            <a:r>
              <a:rPr lang="en-US" sz="2400" spc="-8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[services]</a:t>
            </a:r>
            <a:r>
              <a:rPr lang="en-US" sz="2400" spc="-4" dirty="0">
                <a:latin typeface="Calibri"/>
                <a:cs typeface="Calibri"/>
              </a:rPr>
              <a:t> use</a:t>
            </a:r>
            <a:r>
              <a:rPr lang="en-US" sz="1800" spc="-4" dirty="0">
                <a:latin typeface="Calibri"/>
                <a:cs typeface="Calibri"/>
              </a:rPr>
              <a:t>.</a:t>
            </a:r>
            <a:endParaRPr lang="en-US" sz="18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11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9536" y="865387"/>
            <a:ext cx="5358194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Microservice</a:t>
            </a:r>
            <a:r>
              <a:rPr spc="-120" dirty="0"/>
              <a:t> </a:t>
            </a:r>
            <a:r>
              <a:rPr spc="-19" dirty="0"/>
              <a:t>services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241858" cy="3574857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131445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basic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packaging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unit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service.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independently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deployable.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current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8" dirty="0">
                <a:latin typeface="Calibri"/>
                <a:cs typeface="Calibri"/>
              </a:rPr>
              <a:t>dynamically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discovered.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Mechanisms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11" dirty="0">
                <a:latin typeface="Calibri"/>
                <a:cs typeface="Calibri"/>
              </a:rPr>
              <a:t> discovery-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DNS,--for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VMs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ESB—for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1" dirty="0">
                <a:latin typeface="Calibri"/>
                <a:cs typeface="Calibri"/>
              </a:rPr>
              <a:t> SOA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mesh—for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microservices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1" dirty="0">
                <a:latin typeface="Calibri"/>
                <a:cs typeface="Calibri"/>
              </a:rPr>
              <a:t>orchestration</a:t>
            </a:r>
            <a:r>
              <a:rPr sz="2400" spc="-19" dirty="0">
                <a:latin typeface="Calibri"/>
                <a:cs typeface="Calibri"/>
              </a:rPr>
              <a:t> system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421" y="838200"/>
            <a:ext cx="697315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Microservice</a:t>
            </a:r>
            <a:r>
              <a:rPr spc="-109" dirty="0"/>
              <a:t> </a:t>
            </a:r>
            <a:r>
              <a:rPr spc="-38" dirty="0"/>
              <a:t>communication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415213" cy="3713998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Microservices</a:t>
            </a:r>
            <a:r>
              <a:rPr sz="2800" spc="3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communicate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only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via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network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messages.</a:t>
            </a:r>
            <a:endParaRPr sz="2800" dirty="0">
              <a:latin typeface="Calibri"/>
              <a:cs typeface="Calibri"/>
            </a:endParaRPr>
          </a:p>
          <a:p>
            <a:pPr marL="180975" marR="230981" indent="-171450">
              <a:spcBef>
                <a:spcPts val="795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Network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communication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inherent</a:t>
            </a:r>
            <a:r>
              <a:rPr sz="2800" spc="3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portion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of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microservice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architecture.</a:t>
            </a:r>
            <a:endParaRPr sz="28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46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It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not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coincidence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that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microservice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architectures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date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11" dirty="0">
                <a:latin typeface="Calibri"/>
                <a:cs typeface="Calibri"/>
              </a:rPr>
              <a:t> around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2002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since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that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when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cloud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computing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with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23" dirty="0">
                <a:latin typeface="Calibri"/>
                <a:cs typeface="Calibri"/>
              </a:rPr>
              <a:t>fast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network </a:t>
            </a:r>
            <a:r>
              <a:rPr sz="2800" spc="-46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communication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was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possible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1111" y="838200"/>
            <a:ext cx="466744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56" dirty="0"/>
              <a:t>Technology</a:t>
            </a:r>
            <a:r>
              <a:rPr spc="-127" dirty="0"/>
              <a:t> </a:t>
            </a:r>
            <a:r>
              <a:rPr spc="-26" dirty="0"/>
              <a:t>usage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374255" cy="3208731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One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common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cause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1" dirty="0">
                <a:latin typeface="Calibri"/>
                <a:cs typeface="Calibri"/>
              </a:rPr>
              <a:t>integration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errors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version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incompatibility.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23" dirty="0">
                <a:latin typeface="Calibri"/>
                <a:cs typeface="Calibri"/>
              </a:rPr>
              <a:t>Technology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independence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allows</a:t>
            </a:r>
            <a:r>
              <a:rPr sz="2400" dirty="0">
                <a:latin typeface="Calibri"/>
                <a:cs typeface="Calibri"/>
              </a:rPr>
              <a:t> each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team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independently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Choose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implementation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language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Choose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libraries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dependencies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7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No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coordinate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other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teams</a:t>
            </a:r>
            <a:r>
              <a:rPr sz="2400" dirty="0">
                <a:latin typeface="Calibri"/>
                <a:cs typeface="Calibri"/>
              </a:rPr>
              <a:t> 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these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choices</a:t>
            </a:r>
            <a:r>
              <a:rPr sz="2100" spc="-4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2504" y="838200"/>
            <a:ext cx="678608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Microservices</a:t>
            </a:r>
            <a:r>
              <a:rPr spc="-90" dirty="0"/>
              <a:t> </a:t>
            </a:r>
            <a:r>
              <a:rPr spc="-15" dirty="0"/>
              <a:t>and</a:t>
            </a:r>
            <a:r>
              <a:rPr spc="-94" dirty="0"/>
              <a:t> </a:t>
            </a:r>
            <a:r>
              <a:rPr spc="-26" dirty="0"/>
              <a:t>teams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395686" cy="2428389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32423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Amazon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“two-pizza”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rule--Every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team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fed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pizzas.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practice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this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rule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limits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team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size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roughly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seven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people.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7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grows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so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seven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people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insufficient,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split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733452"/>
            <a:ext cx="617124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Microservice</a:t>
            </a:r>
            <a:r>
              <a:rPr spc="-113" dirty="0"/>
              <a:t> </a:t>
            </a:r>
            <a:r>
              <a:rPr spc="-38" dirty="0"/>
              <a:t>ownership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615714" cy="2836193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703898" indent="-171450">
              <a:spcBef>
                <a:spcPts val="356"/>
              </a:spcBef>
              <a:buFont typeface="Arial MT"/>
              <a:buChar char="•"/>
              <a:tabLst>
                <a:tab pos="180975" algn="l"/>
                <a:tab pos="5154454" algn="l"/>
              </a:tabLst>
            </a:pPr>
            <a:r>
              <a:rPr sz="2400" spc="-8" dirty="0">
                <a:latin typeface="Calibri"/>
                <a:cs typeface="Calibri"/>
              </a:rPr>
              <a:t>Each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owned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single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team.</a:t>
            </a:r>
            <a:r>
              <a:rPr lang="en-US"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 </a:t>
            </a:r>
            <a:r>
              <a:rPr sz="2400" spc="-11" dirty="0">
                <a:latin typeface="Calibri"/>
                <a:cs typeface="Calibri"/>
              </a:rPr>
              <a:t>coordination </a:t>
            </a:r>
            <a:r>
              <a:rPr sz="2400" spc="-46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teams 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necessary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over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</a:t>
            </a:r>
            <a:endParaRPr sz="2400" dirty="0">
              <a:latin typeface="Calibri"/>
              <a:cs typeface="Calibri"/>
            </a:endParaRPr>
          </a:p>
          <a:p>
            <a:pPr marL="180975" marR="144304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single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team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own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multiple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microservices,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but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has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multiple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owners.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Limited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coordination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leads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teams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treat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other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teams</a:t>
            </a:r>
            <a:r>
              <a:rPr sz="2400" dirty="0">
                <a:latin typeface="Calibri"/>
                <a:cs typeface="Calibri"/>
              </a:rPr>
              <a:t> 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would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treat</a:t>
            </a:r>
            <a:r>
              <a:rPr sz="2400" spc="-8" dirty="0">
                <a:latin typeface="Calibri"/>
                <a:cs typeface="Calibri"/>
              </a:rPr>
              <a:t> outside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entities--defensive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programming</a:t>
            </a:r>
            <a:r>
              <a:rPr sz="2100" spc="-11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1549" y="838200"/>
            <a:ext cx="568090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504271" cy="1217802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395764" marR="3810" indent="-386715">
              <a:spcBef>
                <a:spcPts val="35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11" dirty="0">
                <a:latin typeface="Calibri"/>
                <a:cs typeface="Calibri"/>
              </a:rPr>
              <a:t>Compare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SOA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respect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ownership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components.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65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relation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APIs</a:t>
            </a:r>
            <a:r>
              <a:rPr sz="2100" spc="-4" dirty="0">
                <a:latin typeface="Calibri"/>
                <a:cs typeface="Calibri"/>
              </a:rPr>
              <a:t>?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828093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6856095" cy="3116559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 marR="1017746">
              <a:lnSpc>
                <a:spcPct val="119900"/>
              </a:lnSpc>
              <a:spcBef>
                <a:spcPts val="83"/>
              </a:spcBef>
            </a:pPr>
            <a:r>
              <a:rPr sz="2800" spc="-4" dirty="0">
                <a:latin typeface="Calibri"/>
                <a:cs typeface="Calibri"/>
              </a:rPr>
              <a:t>Service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oriented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architecture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Microservice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architecture </a:t>
            </a:r>
            <a:endParaRPr lang="en-US" sz="2800" spc="-11" dirty="0">
              <a:latin typeface="Calibri"/>
              <a:cs typeface="Calibri"/>
            </a:endParaRPr>
          </a:p>
          <a:p>
            <a:pPr marL="9525" marR="1017746">
              <a:lnSpc>
                <a:spcPct val="119900"/>
              </a:lnSpc>
              <a:spcBef>
                <a:spcPts val="83"/>
              </a:spcBef>
            </a:pPr>
            <a:r>
              <a:rPr sz="2800" spc="-8" dirty="0">
                <a:latin typeface="Calibri"/>
                <a:cs typeface="Calibri"/>
              </a:rPr>
              <a:t> </a:t>
            </a:r>
            <a:r>
              <a:rPr sz="2800" b="1" spc="-4" dirty="0">
                <a:latin typeface="Calibri"/>
                <a:cs typeface="Calibri"/>
              </a:rPr>
              <a:t>Microservice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4" dirty="0">
                <a:latin typeface="Calibri"/>
                <a:cs typeface="Calibri"/>
              </a:rPr>
              <a:t>qualities </a:t>
            </a:r>
            <a:r>
              <a:rPr sz="2800" b="1" dirty="0">
                <a:latin typeface="Calibri"/>
                <a:cs typeface="Calibri"/>
              </a:rPr>
              <a:t> </a:t>
            </a:r>
            <a:endParaRPr lang="en-US" sz="2800" b="1" dirty="0">
              <a:latin typeface="Calibri"/>
              <a:cs typeface="Calibri"/>
            </a:endParaRPr>
          </a:p>
          <a:p>
            <a:pPr marL="9525" marR="1017746">
              <a:lnSpc>
                <a:spcPct val="119900"/>
              </a:lnSpc>
              <a:spcBef>
                <a:spcPts val="83"/>
              </a:spcBef>
            </a:pPr>
            <a:r>
              <a:rPr sz="2800" spc="-8" dirty="0">
                <a:latin typeface="Calibri"/>
                <a:cs typeface="Calibri"/>
              </a:rPr>
              <a:t>Microservices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context 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Communication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styles</a:t>
            </a:r>
            <a:endParaRPr sz="2800" dirty="0">
              <a:latin typeface="Calibri"/>
              <a:cs typeface="Calibri"/>
            </a:endParaRPr>
          </a:p>
          <a:p>
            <a:pPr marL="9525">
              <a:spcBef>
                <a:spcPts val="495"/>
              </a:spcBef>
            </a:pPr>
            <a:r>
              <a:rPr sz="2800" spc="-8" dirty="0">
                <a:latin typeface="Calibri"/>
                <a:cs typeface="Calibri"/>
              </a:rPr>
              <a:t>Structuring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request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response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937536"/>
            <a:ext cx="600437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Microservice</a:t>
            </a:r>
            <a:r>
              <a:rPr spc="-120" dirty="0"/>
              <a:t> </a:t>
            </a:r>
            <a:r>
              <a:rPr spc="-23" dirty="0"/>
              <a:t>qualities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398068" cy="3141405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architecture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analyzed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terms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quality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attributes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4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5" dirty="0">
                <a:latin typeface="Calibri"/>
                <a:cs typeface="Calibri"/>
              </a:rPr>
              <a:t>Availability,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Modifiability,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Performance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Reusability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Scalability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8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Security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816218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5713095" cy="3090911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 marR="950595">
              <a:lnSpc>
                <a:spcPct val="119900"/>
              </a:lnSpc>
              <a:spcBef>
                <a:spcPts val="83"/>
              </a:spcBef>
            </a:pPr>
            <a:r>
              <a:rPr sz="2800" b="1" spc="-4" dirty="0">
                <a:latin typeface="Calibri"/>
                <a:cs typeface="Calibri"/>
              </a:rPr>
              <a:t>Service</a:t>
            </a:r>
            <a:r>
              <a:rPr sz="2800" b="1" spc="8" dirty="0">
                <a:latin typeface="Calibri"/>
                <a:cs typeface="Calibri"/>
              </a:rPr>
              <a:t> </a:t>
            </a:r>
            <a:r>
              <a:rPr sz="2800" b="1" spc="-11" dirty="0">
                <a:latin typeface="Calibri"/>
                <a:cs typeface="Calibri"/>
              </a:rPr>
              <a:t>oriented</a:t>
            </a:r>
            <a:r>
              <a:rPr sz="2800" b="1" spc="4" dirty="0">
                <a:latin typeface="Calibri"/>
                <a:cs typeface="Calibri"/>
              </a:rPr>
              <a:t> </a:t>
            </a:r>
            <a:r>
              <a:rPr sz="2800" b="1" spc="-11" dirty="0">
                <a:latin typeface="Calibri"/>
                <a:cs typeface="Calibri"/>
              </a:rPr>
              <a:t>architecture </a:t>
            </a:r>
            <a:r>
              <a:rPr sz="2800" b="1" spc="-46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Microservice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architecture </a:t>
            </a:r>
            <a:r>
              <a:rPr sz="2800" spc="-8" dirty="0">
                <a:latin typeface="Calibri"/>
                <a:cs typeface="Calibri"/>
              </a:rPr>
              <a:t> Microservice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qualities 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Microservices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context 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Communication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styles</a:t>
            </a:r>
            <a:endParaRPr sz="2800" dirty="0">
              <a:latin typeface="Calibri"/>
              <a:cs typeface="Calibri"/>
            </a:endParaRPr>
          </a:p>
          <a:p>
            <a:pPr marL="9525">
              <a:spcBef>
                <a:spcPts val="495"/>
              </a:spcBef>
            </a:pPr>
            <a:r>
              <a:rPr sz="2800" spc="-8" dirty="0">
                <a:latin typeface="Calibri"/>
                <a:cs typeface="Calibri"/>
              </a:rPr>
              <a:t>Structuring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request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response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914400"/>
            <a:ext cx="3639884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Availability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442359" cy="3677449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75724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instance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fails,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detected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balancer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which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orchestrator.</a:t>
            </a:r>
            <a:endParaRPr sz="2400" dirty="0">
              <a:latin typeface="Calibri"/>
              <a:cs typeface="Calibri"/>
            </a:endParaRPr>
          </a:p>
          <a:p>
            <a:pPr marL="180975" marR="149066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balancer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knows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instance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failed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because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fails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health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specified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time.</a:t>
            </a:r>
            <a:endParaRPr sz="2400" dirty="0">
              <a:latin typeface="Calibri"/>
              <a:cs typeface="Calibri"/>
            </a:endParaRPr>
          </a:p>
          <a:p>
            <a:pPr marL="180975" marR="447199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 load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balancer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more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failed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instance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5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scaling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capability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instance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replace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failed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instance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6426" y="838200"/>
            <a:ext cx="5614226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1" dirty="0"/>
              <a:t>State</a:t>
            </a:r>
            <a:r>
              <a:rPr spc="-68" dirty="0"/>
              <a:t> </a:t>
            </a:r>
            <a:r>
              <a:rPr spc="-8" dirty="0"/>
              <a:t>in</a:t>
            </a:r>
            <a:r>
              <a:rPr spc="-71" dirty="0"/>
              <a:t> </a:t>
            </a:r>
            <a:r>
              <a:rPr spc="-30" dirty="0"/>
              <a:t>microservices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747635" cy="1982113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113824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stateless,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then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failed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instance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replaced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just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creating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new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46"/>
              </a:spcBef>
              <a:buFont typeface="Arial MT"/>
              <a:buChar char="•"/>
              <a:tabLst>
                <a:tab pos="180975" algn="l"/>
                <a:tab pos="2536508" algn="l"/>
              </a:tabLst>
            </a:pP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	</a:t>
            </a:r>
            <a:r>
              <a:rPr sz="2400" spc="-15" dirty="0">
                <a:latin typeface="Calibri"/>
                <a:cs typeface="Calibri"/>
              </a:rPr>
              <a:t>stateful,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state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lost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failed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recovered.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4" dirty="0">
                <a:latin typeface="Calibri"/>
                <a:cs typeface="Calibri"/>
              </a:rPr>
              <a:t> mechanisms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doing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this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depend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state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stored</a:t>
            </a:r>
            <a:r>
              <a:rPr sz="2100" spc="-15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2950" y="789348"/>
            <a:ext cx="3715703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Modifiability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646194" cy="3272851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Measures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modifiability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8" dirty="0">
                <a:latin typeface="Calibri"/>
                <a:cs typeface="Calibri"/>
              </a:rPr>
              <a:t> coupling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cohesion.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Modifiability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enhanced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having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coupling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among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high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cohesion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single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If a single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performs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single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function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Cohesion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likely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high.</a:t>
            </a:r>
            <a:endParaRPr sz="2400" dirty="0">
              <a:latin typeface="Calibri"/>
              <a:cs typeface="Calibri"/>
            </a:endParaRPr>
          </a:p>
          <a:p>
            <a:pPr marL="523875" marR="27623" lvl="1" indent="-171450">
              <a:spcBef>
                <a:spcPts val="40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Coupling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4" dirty="0">
                <a:latin typeface="Calibri"/>
                <a:cs typeface="Calibri"/>
              </a:rPr>
              <a:t>depend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overlap between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4" dirty="0">
                <a:latin typeface="Calibri"/>
                <a:cs typeface="Calibri"/>
              </a:rPr>
              <a:t>function </a:t>
            </a:r>
            <a:r>
              <a:rPr sz="2400" spc="-8" dirty="0">
                <a:latin typeface="Calibri"/>
                <a:cs typeface="Calibri"/>
              </a:rPr>
              <a:t>performed 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4" dirty="0">
                <a:latin typeface="Calibri"/>
                <a:cs typeface="Calibri"/>
              </a:rPr>
              <a:t>functions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performed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other</a:t>
            </a:r>
            <a:r>
              <a:rPr sz="2400" dirty="0">
                <a:latin typeface="Calibri"/>
                <a:cs typeface="Calibri"/>
              </a:rPr>
              <a:t> services</a:t>
            </a:r>
            <a:r>
              <a:rPr sz="180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6197" y="960244"/>
            <a:ext cx="343490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1" dirty="0"/>
              <a:t>Performance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511891" cy="3298499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Microservices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depend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crucially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traffic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take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longer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reference.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50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comparison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system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implemented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implemented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less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distributed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fashion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depend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many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sent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design.</a:t>
            </a:r>
            <a:endParaRPr sz="2400" dirty="0">
              <a:latin typeface="Calibri"/>
              <a:cs typeface="Calibri"/>
            </a:endParaRPr>
          </a:p>
          <a:p>
            <a:pPr marL="180975" marR="33814" indent="-171450">
              <a:spcBef>
                <a:spcPts val="776"/>
              </a:spcBef>
              <a:buFont typeface="Arial MT"/>
              <a:buChar char="•"/>
              <a:tabLst>
                <a:tab pos="180975" algn="l"/>
              </a:tabLst>
            </a:pPr>
            <a:r>
              <a:rPr sz="180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6197" y="960244"/>
            <a:ext cx="343490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1" dirty="0"/>
              <a:t>Performance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511891" cy="2354651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marR="33814" indent="-171450">
              <a:spcBef>
                <a:spcPts val="77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23" dirty="0">
                <a:latin typeface="Calibri"/>
                <a:cs typeface="Calibri"/>
              </a:rPr>
              <a:t>Techniques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improving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performance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design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include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4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Caching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Sending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" dirty="0">
                <a:latin typeface="Calibri"/>
                <a:cs typeface="Calibri"/>
              </a:rPr>
              <a:t> binary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rather </a:t>
            </a:r>
            <a:r>
              <a:rPr sz="2400" dirty="0">
                <a:latin typeface="Calibri"/>
                <a:cs typeface="Calibri"/>
              </a:rPr>
              <a:t>than in </a:t>
            </a:r>
            <a:r>
              <a:rPr sz="2400" spc="-11" dirty="0">
                <a:latin typeface="Calibri"/>
                <a:cs typeface="Calibri"/>
              </a:rPr>
              <a:t>text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Colocating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have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high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rates</a:t>
            </a:r>
            <a:r>
              <a:rPr sz="2400" spc="-4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communication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dirty="0">
                <a:latin typeface="Calibri"/>
                <a:cs typeface="Calibri"/>
              </a:rPr>
              <a:t> them</a:t>
            </a:r>
            <a:r>
              <a:rPr sz="18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5881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838200"/>
            <a:ext cx="341699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Reusability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6241732" cy="1994937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Reuse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requires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locating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functions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isolating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them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single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service.</a:t>
            </a:r>
            <a:endParaRPr sz="2400" dirty="0">
              <a:latin typeface="Calibri"/>
              <a:cs typeface="Calibri"/>
            </a:endParaRPr>
          </a:p>
          <a:p>
            <a:pPr marL="180975" marR="152876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leads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fan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out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among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more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involved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satisfying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single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</a:t>
            </a:r>
            <a:r>
              <a:rPr sz="2100" spc="-11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6999" y="701803"/>
            <a:ext cx="2962846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Scalability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6532" y="2585849"/>
            <a:ext cx="3971405" cy="24867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7704" y="2202142"/>
            <a:ext cx="3958590" cy="3138070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186214" indent="-171450">
              <a:lnSpc>
                <a:spcPct val="90000"/>
              </a:lnSpc>
              <a:spcBef>
                <a:spcPts val="32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scalable</a:t>
            </a:r>
            <a:r>
              <a:rPr sz="2400" spc="-8" dirty="0">
                <a:latin typeface="Calibri"/>
                <a:cs typeface="Calibri"/>
              </a:rPr>
              <a:t> if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increasing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results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 </a:t>
            </a:r>
            <a:r>
              <a:rPr sz="2400" spc="-8" dirty="0">
                <a:latin typeface="Calibri"/>
                <a:cs typeface="Calibri"/>
              </a:rPr>
              <a:t>linear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sub-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linear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increases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costs.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lnSpc>
                <a:spcPts val="2396"/>
              </a:lnSpc>
              <a:spcBef>
                <a:spcPts val="50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This </a:t>
            </a:r>
            <a:r>
              <a:rPr sz="2400" spc="-8" dirty="0">
                <a:latin typeface="Calibri"/>
                <a:cs typeface="Calibri"/>
              </a:rPr>
              <a:t>depends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cloud</a:t>
            </a:r>
            <a:endParaRPr sz="2400" dirty="0">
              <a:latin typeface="Calibri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z="2400" spc="-15" dirty="0">
                <a:latin typeface="Calibri"/>
                <a:cs typeface="Calibri"/>
              </a:rPr>
              <a:t>provider’s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charging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model.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lnSpc>
                <a:spcPct val="90000"/>
              </a:lnSpc>
              <a:spcBef>
                <a:spcPts val="74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30" dirty="0">
                <a:latin typeface="Calibri"/>
                <a:cs typeface="Calibri"/>
              </a:rPr>
              <a:t>Typically,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adding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instances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stateless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spc="-8" dirty="0">
                <a:latin typeface="Calibri"/>
                <a:cs typeface="Calibri"/>
              </a:rPr>
              <a:t> increase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costs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linearly</a:t>
            </a:r>
            <a:r>
              <a:rPr sz="2100" spc="-23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0700" y="838200"/>
            <a:ext cx="250259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S</a:t>
            </a:r>
            <a:r>
              <a:rPr spc="-26" dirty="0"/>
              <a:t>e</a:t>
            </a:r>
            <a:r>
              <a:rPr spc="-30" dirty="0"/>
              <a:t>c</a:t>
            </a:r>
            <a:r>
              <a:rPr spc="-38" dirty="0"/>
              <a:t>u</a:t>
            </a:r>
            <a:r>
              <a:rPr spc="-23" dirty="0"/>
              <a:t>ri</a:t>
            </a:r>
            <a:r>
              <a:rPr spc="-26" dirty="0"/>
              <a:t>t</a:t>
            </a:r>
            <a:r>
              <a:rPr dirty="0"/>
              <a:t>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74674"/>
            <a:ext cx="7661434" cy="3119924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Some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practices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increase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security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architecture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Use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HTTPS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instead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HTTP.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Apply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patches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promptly.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Delete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unused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promptly.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5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Do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write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security-sensitive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code</a:t>
            </a:r>
            <a:r>
              <a:rPr sz="2400" spc="-4" dirty="0">
                <a:latin typeface="Calibri"/>
                <a:cs typeface="Calibri"/>
              </a:rPr>
              <a:t> such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password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managers</a:t>
            </a:r>
            <a:r>
              <a:rPr sz="2400" spc="-23" dirty="0">
                <a:latin typeface="Calibri"/>
                <a:cs typeface="Calibri"/>
              </a:rPr>
              <a:t> yourself.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Do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embed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credentials </a:t>
            </a:r>
            <a:r>
              <a:rPr sz="2400" spc="-11" dirty="0">
                <a:latin typeface="Calibri"/>
                <a:cs typeface="Calibri"/>
              </a:rPr>
              <a:t>into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code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 scripts</a:t>
            </a:r>
            <a:r>
              <a:rPr sz="1800" spc="-4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3929" y="762000"/>
            <a:ext cx="529990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392353" cy="1625606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395764" marR="419100" indent="-386715">
              <a:spcBef>
                <a:spcPts val="35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tradeoff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performance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reusability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microservices?</a:t>
            </a:r>
            <a:endParaRPr sz="2400" dirty="0">
              <a:latin typeface="Calibri"/>
              <a:cs typeface="Calibri"/>
            </a:endParaRPr>
          </a:p>
          <a:p>
            <a:pPr marL="395764" marR="3810" indent="-386715">
              <a:spcBef>
                <a:spcPts val="754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tradeoff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modifiability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performance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architecture</a:t>
            </a:r>
            <a:r>
              <a:rPr sz="2100" spc="-11" dirty="0">
                <a:latin typeface="Calibri"/>
                <a:cs typeface="Calibri"/>
              </a:rPr>
              <a:t>?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798405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5829300" cy="3090911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 marR="1017270">
              <a:lnSpc>
                <a:spcPct val="119900"/>
              </a:lnSpc>
              <a:spcBef>
                <a:spcPts val="83"/>
              </a:spcBef>
            </a:pPr>
            <a:r>
              <a:rPr sz="2800" spc="-4" dirty="0">
                <a:latin typeface="Calibri"/>
                <a:cs typeface="Calibri"/>
              </a:rPr>
              <a:t>Service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oriented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architecture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Microservice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architecture </a:t>
            </a:r>
            <a:r>
              <a:rPr sz="2800" spc="-8" dirty="0">
                <a:latin typeface="Calibri"/>
                <a:cs typeface="Calibri"/>
              </a:rPr>
              <a:t> Microservice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qualities 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b="1" spc="-4" dirty="0">
                <a:latin typeface="Calibri"/>
                <a:cs typeface="Calibri"/>
              </a:rPr>
              <a:t>Microservices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4" dirty="0">
                <a:latin typeface="Calibri"/>
                <a:cs typeface="Calibri"/>
              </a:rPr>
              <a:t>in</a:t>
            </a:r>
            <a:r>
              <a:rPr sz="2800" b="1" spc="-8" dirty="0">
                <a:latin typeface="Calibri"/>
                <a:cs typeface="Calibri"/>
              </a:rPr>
              <a:t> </a:t>
            </a:r>
            <a:r>
              <a:rPr sz="2800" b="1" spc="-19" dirty="0">
                <a:latin typeface="Calibri"/>
                <a:cs typeface="Calibri"/>
              </a:rPr>
              <a:t>context 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Communication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styles</a:t>
            </a:r>
            <a:endParaRPr sz="2800" dirty="0">
              <a:latin typeface="Calibri"/>
              <a:cs typeface="Calibri"/>
            </a:endParaRPr>
          </a:p>
          <a:p>
            <a:pPr marL="9525">
              <a:spcBef>
                <a:spcPts val="495"/>
              </a:spcBef>
            </a:pPr>
            <a:r>
              <a:rPr sz="2800" spc="-8" dirty="0">
                <a:latin typeface="Calibri"/>
                <a:cs typeface="Calibri"/>
              </a:rPr>
              <a:t>Structuring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request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response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0210" y="381000"/>
            <a:ext cx="5955506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Service</a:t>
            </a:r>
            <a:r>
              <a:rPr spc="-109" dirty="0"/>
              <a:t> </a:t>
            </a:r>
            <a:r>
              <a:rPr spc="-30" dirty="0"/>
              <a:t>Oriented</a:t>
            </a:r>
            <a:r>
              <a:rPr spc="-109" dirty="0"/>
              <a:t> </a:t>
            </a:r>
            <a:r>
              <a:rPr spc="-34" dirty="0"/>
              <a:t>Architecture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74674"/>
            <a:ext cx="6948011" cy="3591848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service-oriented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architecture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(SOA)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431"/>
              </a:spcBef>
              <a:buFont typeface="Arial MT"/>
              <a:buChar char="•"/>
              <a:tabLst>
                <a:tab pos="575310" algn="l"/>
                <a:tab pos="575786" algn="l"/>
              </a:tabLst>
            </a:pPr>
            <a:r>
              <a:rPr sz="2400" dirty="0"/>
              <a:t>	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collection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8" dirty="0">
                <a:latin typeface="Calibri"/>
                <a:cs typeface="Calibri"/>
              </a:rPr>
              <a:t>distributed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components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provide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and/or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consume </a:t>
            </a:r>
            <a:r>
              <a:rPr sz="2400" spc="-39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services.</a:t>
            </a:r>
          </a:p>
          <a:p>
            <a:pPr marL="523875" lvl="1" indent="-171926">
              <a:spcBef>
                <a:spcPts val="135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Enterprise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(ESB).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7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An </a:t>
            </a:r>
            <a:r>
              <a:rPr sz="2400" spc="-11" dirty="0">
                <a:latin typeface="Calibri"/>
                <a:cs typeface="Calibri"/>
              </a:rPr>
              <a:t>ESB </a:t>
            </a:r>
            <a:r>
              <a:rPr sz="2400" spc="-8" dirty="0">
                <a:latin typeface="Calibri"/>
                <a:cs typeface="Calibri"/>
              </a:rPr>
              <a:t>supports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Discovery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consumers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Providers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must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register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ESB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5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Communication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between </a:t>
            </a:r>
            <a:r>
              <a:rPr sz="2400" spc="-11" dirty="0">
                <a:latin typeface="Calibri"/>
                <a:cs typeface="Calibri"/>
              </a:rPr>
              <a:t>providers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consumers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Protocol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translation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161" y="367869"/>
            <a:ext cx="4856798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1" dirty="0"/>
              <a:t>Containers</a:t>
            </a:r>
            <a:r>
              <a:rPr spc="-79" dirty="0"/>
              <a:t> </a:t>
            </a:r>
            <a:r>
              <a:rPr spc="-19" dirty="0"/>
              <a:t>and</a:t>
            </a:r>
            <a:r>
              <a:rPr spc="-83" dirty="0"/>
              <a:t> </a:t>
            </a:r>
            <a:r>
              <a:rPr spc="-26" dirty="0"/>
              <a:t>microservices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2203381"/>
            <a:ext cx="8456295" cy="1641155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marR="65723" indent="-171450">
              <a:spcBef>
                <a:spcPts val="57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Microservices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communicate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only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messages,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containers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accessible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through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interfaces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intended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message-based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communication.</a:t>
            </a:r>
            <a:endParaRPr sz="2400" dirty="0">
              <a:latin typeface="Calibri"/>
              <a:cs typeface="Calibri"/>
            </a:endParaRPr>
          </a:p>
          <a:p>
            <a:pPr marL="180975" marR="491014" indent="-171450">
              <a:spcBef>
                <a:spcPts val="727"/>
              </a:spcBef>
              <a:buFont typeface="Arial MT"/>
              <a:buChar char="•"/>
              <a:tabLst>
                <a:tab pos="180975" algn="l"/>
              </a:tabLst>
            </a:pP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161" y="367869"/>
            <a:ext cx="4856798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1" dirty="0"/>
              <a:t>Containers</a:t>
            </a:r>
            <a:r>
              <a:rPr spc="-79" dirty="0"/>
              <a:t> </a:t>
            </a:r>
            <a:r>
              <a:rPr spc="-19" dirty="0"/>
              <a:t>and</a:t>
            </a:r>
            <a:r>
              <a:rPr spc="-83" dirty="0"/>
              <a:t> </a:t>
            </a:r>
            <a:r>
              <a:rPr spc="-26" dirty="0"/>
              <a:t>microservices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872713"/>
            <a:ext cx="8456295" cy="4277774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marR="491014" indent="-171450">
              <a:spcBef>
                <a:spcPts val="727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pod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collection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related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containers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deployed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scaled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together.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409"/>
              </a:spcBef>
              <a:buFont typeface="Arial MT"/>
              <a:buChar char="•"/>
              <a:tabLst>
                <a:tab pos="575310" algn="l"/>
                <a:tab pos="575786" algn="l"/>
              </a:tabLst>
            </a:pPr>
            <a:r>
              <a:rPr sz="2400" dirty="0"/>
              <a:t>	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make </a:t>
            </a:r>
            <a:r>
              <a:rPr sz="2400" spc="-4" dirty="0">
                <a:latin typeface="Calibri"/>
                <a:cs typeface="Calibri"/>
              </a:rPr>
              <a:t>up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PaaS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 mesh</a:t>
            </a:r>
            <a:r>
              <a:rPr sz="2400" spc="-11" dirty="0">
                <a:latin typeface="Calibri"/>
                <a:cs typeface="Calibri"/>
              </a:rPr>
              <a:t> are</a:t>
            </a:r>
            <a:r>
              <a:rPr sz="2400" dirty="0">
                <a:latin typeface="Calibri"/>
                <a:cs typeface="Calibri"/>
              </a:rPr>
              <a:t> ideal </a:t>
            </a:r>
            <a:r>
              <a:rPr sz="2400" spc="-8" dirty="0">
                <a:latin typeface="Calibri"/>
                <a:cs typeface="Calibri"/>
              </a:rPr>
              <a:t>candidates</a:t>
            </a:r>
            <a:r>
              <a:rPr sz="2400" spc="-11" dirty="0">
                <a:latin typeface="Calibri"/>
                <a:cs typeface="Calibri"/>
              </a:rPr>
              <a:t> 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39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collected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a</a:t>
            </a:r>
            <a:r>
              <a:rPr sz="2400" spc="-4" dirty="0">
                <a:latin typeface="Calibri"/>
                <a:cs typeface="Calibri"/>
              </a:rPr>
              <a:t> pod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the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microservice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you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developing.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Placing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platform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8" dirty="0">
                <a:latin typeface="Calibri"/>
                <a:cs typeface="Calibri"/>
              </a:rPr>
              <a:t> resources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near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microservice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you</a:t>
            </a:r>
            <a:r>
              <a:rPr sz="2400" spc="-11" dirty="0">
                <a:latin typeface="Calibri"/>
                <a:cs typeface="Calibri"/>
              </a:rPr>
              <a:t> are</a:t>
            </a:r>
            <a:r>
              <a:rPr lang="en-US"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developing</a:t>
            </a:r>
            <a:r>
              <a:rPr sz="2400" dirty="0">
                <a:latin typeface="Calibri"/>
                <a:cs typeface="Calibri"/>
              </a:rPr>
              <a:t> 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reduce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latency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messages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" dirty="0">
                <a:latin typeface="Calibri"/>
                <a:cs typeface="Calibri"/>
              </a:rPr>
              <a:t> resource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usage.</a:t>
            </a:r>
            <a:endParaRPr sz="2400" dirty="0">
              <a:latin typeface="Calibri"/>
              <a:cs typeface="Calibri"/>
            </a:endParaRPr>
          </a:p>
          <a:p>
            <a:pPr marL="180975" marR="73819" indent="-171450">
              <a:spcBef>
                <a:spcPts val="73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Containers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provide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more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limited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than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VMs.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Microservices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small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single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purpose,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typically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require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fewer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resources </a:t>
            </a:r>
            <a:r>
              <a:rPr sz="2400" spc="-4" dirty="0">
                <a:latin typeface="Calibri"/>
                <a:cs typeface="Calibri"/>
              </a:rPr>
              <a:t> than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multifunction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processes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5907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951" y="843929"/>
            <a:ext cx="687609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Service</a:t>
            </a:r>
            <a:r>
              <a:rPr spc="-98" dirty="0"/>
              <a:t> </a:t>
            </a:r>
            <a:r>
              <a:rPr spc="-23" dirty="0"/>
              <a:t>mesh</a:t>
            </a:r>
            <a:r>
              <a:rPr spc="-98" dirty="0"/>
              <a:t> </a:t>
            </a:r>
            <a:r>
              <a:rPr spc="-30" dirty="0"/>
              <a:t>discovery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02230" y="1829795"/>
            <a:ext cx="7739539" cy="4659930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marR="406718" indent="-171450">
              <a:spcBef>
                <a:spcPts val="57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meshes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provide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discovery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where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11" dirty="0">
                <a:latin typeface="Calibri"/>
                <a:cs typeface="Calibri"/>
              </a:rPr>
              <a:t>discovered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limited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those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satisfy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 </a:t>
            </a:r>
            <a:r>
              <a:rPr sz="2400" spc="-4" dirty="0">
                <a:latin typeface="Calibri"/>
                <a:cs typeface="Calibri"/>
              </a:rPr>
              <a:t> criteria.</a:t>
            </a:r>
            <a:endParaRPr sz="2400" dirty="0">
              <a:latin typeface="Calibri"/>
              <a:cs typeface="Calibri"/>
            </a:endParaRPr>
          </a:p>
          <a:p>
            <a:pPr marL="523875" marR="1189673" lvl="1" indent="-171450">
              <a:spcBef>
                <a:spcPts val="379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Data </a:t>
            </a:r>
            <a:r>
              <a:rPr sz="2400" spc="-8" dirty="0">
                <a:latin typeface="Calibri"/>
                <a:cs typeface="Calibri"/>
              </a:rPr>
              <a:t>center </a:t>
            </a:r>
            <a:r>
              <a:rPr sz="2400" spc="-15" dirty="0">
                <a:latin typeface="Calibri"/>
                <a:cs typeface="Calibri"/>
              </a:rPr>
              <a:t>locality.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service </a:t>
            </a:r>
            <a:r>
              <a:rPr sz="2400" spc="-4" dirty="0">
                <a:latin typeface="Calibri"/>
                <a:cs typeface="Calibri"/>
              </a:rPr>
              <a:t>should be local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requesting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microservice.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386"/>
              </a:spcBef>
              <a:buFont typeface="Arial MT"/>
              <a:buChar char="•"/>
              <a:tabLst>
                <a:tab pos="524351" algn="l"/>
                <a:tab pos="1266825" algn="l"/>
                <a:tab pos="4946332" algn="l"/>
              </a:tabLst>
            </a:pP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criterion</a:t>
            </a:r>
            <a:r>
              <a:rPr sz="2400" spc="-8" dirty="0">
                <a:latin typeface="Calibri"/>
                <a:cs typeface="Calibri"/>
              </a:rPr>
              <a:t> can</a:t>
            </a:r>
            <a:r>
              <a:rPr sz="2400" spc="-4" dirty="0">
                <a:latin typeface="Calibri"/>
                <a:cs typeface="Calibri"/>
              </a:rPr>
              <a:t> be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canary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A/B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testing.	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4" dirty="0">
                <a:latin typeface="Calibri"/>
                <a:cs typeface="Calibri"/>
              </a:rPr>
              <a:t>canary or </a:t>
            </a:r>
            <a:r>
              <a:rPr sz="2400" dirty="0">
                <a:latin typeface="Calibri"/>
                <a:cs typeface="Calibri"/>
              </a:rPr>
              <a:t>A/B </a:t>
            </a:r>
            <a:r>
              <a:rPr sz="2400" spc="-11" dirty="0">
                <a:latin typeface="Calibri"/>
                <a:cs typeface="Calibri"/>
              </a:rPr>
              <a:t>test </a:t>
            </a:r>
            <a:r>
              <a:rPr sz="2400" spc="-8" dirty="0">
                <a:latin typeface="Calibri"/>
                <a:cs typeface="Calibri"/>
              </a:rPr>
              <a:t> designates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collection </a:t>
            </a:r>
            <a:r>
              <a:rPr sz="2400" spc="-4" dirty="0">
                <a:latin typeface="Calibri"/>
                <a:cs typeface="Calibri"/>
              </a:rPr>
              <a:t>of microservices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4" dirty="0">
                <a:latin typeface="Calibri"/>
                <a:cs typeface="Calibri"/>
              </a:rPr>
              <a:t>belonging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version </a:t>
            </a:r>
            <a:r>
              <a:rPr sz="2400" spc="-4" dirty="0">
                <a:latin typeface="Calibri"/>
                <a:cs typeface="Calibri"/>
              </a:rPr>
              <a:t>being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tested.	</a:t>
            </a:r>
            <a:r>
              <a:rPr sz="2400" dirty="0">
                <a:latin typeface="Calibri"/>
                <a:cs typeface="Calibri"/>
              </a:rPr>
              <a:t>If the </a:t>
            </a:r>
            <a:r>
              <a:rPr sz="2400" spc="-11" dirty="0">
                <a:latin typeface="Calibri"/>
                <a:cs typeface="Calibri"/>
              </a:rPr>
              <a:t>orchestrator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1" dirty="0">
                <a:latin typeface="Calibri"/>
                <a:cs typeface="Calibri"/>
              </a:rPr>
              <a:t>aware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4" dirty="0">
                <a:latin typeface="Calibri"/>
                <a:cs typeface="Calibri"/>
              </a:rPr>
              <a:t>microservices </a:t>
            </a:r>
            <a:r>
              <a:rPr sz="2400" spc="-11" dirty="0">
                <a:latin typeface="Calibri"/>
                <a:cs typeface="Calibri"/>
              </a:rPr>
              <a:t>are </a:t>
            </a:r>
            <a:r>
              <a:rPr sz="2400" spc="-4" dirty="0">
                <a:latin typeface="Calibri"/>
                <a:cs typeface="Calibri"/>
              </a:rPr>
              <a:t>participating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tests,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populate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relevant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discovery</a:t>
            </a:r>
            <a:r>
              <a:rPr sz="2400" dirty="0">
                <a:latin typeface="Calibri"/>
                <a:cs typeface="Calibri"/>
              </a:rPr>
              <a:t> services </a:t>
            </a:r>
            <a:r>
              <a:rPr sz="2400" spc="-15" dirty="0">
                <a:latin typeface="Calibri"/>
                <a:cs typeface="Calibri"/>
              </a:rPr>
              <a:t>appropriately.</a:t>
            </a:r>
            <a:endParaRPr sz="2400" dirty="0">
              <a:latin typeface="Calibri"/>
              <a:cs typeface="Calibri"/>
            </a:endParaRPr>
          </a:p>
          <a:p>
            <a:pPr marL="352425" marR="260985" lvl="1">
              <a:spcBef>
                <a:spcPts val="382"/>
              </a:spcBef>
              <a:tabLst>
                <a:tab pos="524351" algn="l"/>
              </a:tabLst>
            </a:pPr>
            <a:r>
              <a:rPr sz="1800" spc="-4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951" y="843929"/>
            <a:ext cx="687609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Service</a:t>
            </a:r>
            <a:r>
              <a:rPr spc="-98" dirty="0"/>
              <a:t> </a:t>
            </a:r>
            <a:r>
              <a:rPr spc="-23" dirty="0"/>
              <a:t>mesh</a:t>
            </a:r>
            <a:r>
              <a:rPr spc="-98" dirty="0"/>
              <a:t> </a:t>
            </a:r>
            <a:r>
              <a:rPr spc="-30" dirty="0"/>
              <a:t>discovery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02230" y="1981200"/>
            <a:ext cx="7739539" cy="1551387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523875" marR="260985" lvl="1" indent="-171450">
              <a:spcBef>
                <a:spcPts val="382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Geographic </a:t>
            </a:r>
            <a:r>
              <a:rPr sz="2400" spc="-15" dirty="0">
                <a:latin typeface="Calibri"/>
                <a:cs typeface="Calibri"/>
              </a:rPr>
              <a:t>locality. </a:t>
            </a:r>
            <a:r>
              <a:rPr sz="2400" dirty="0">
                <a:latin typeface="Calibri"/>
                <a:cs typeface="Calibri"/>
              </a:rPr>
              <a:t>Services </a:t>
            </a:r>
            <a:r>
              <a:rPr sz="2400" spc="-8" dirty="0">
                <a:latin typeface="Calibri"/>
                <a:cs typeface="Calibri"/>
              </a:rPr>
              <a:t>that </a:t>
            </a:r>
            <a:r>
              <a:rPr sz="2400" spc="-11" dirty="0">
                <a:latin typeface="Calibri"/>
                <a:cs typeface="Calibri"/>
              </a:rPr>
              <a:t>interact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8" dirty="0">
                <a:latin typeface="Calibri"/>
                <a:cs typeface="Calibri"/>
              </a:rPr>
              <a:t>users can </a:t>
            </a:r>
            <a:r>
              <a:rPr sz="2400" spc="-4" dirty="0">
                <a:latin typeface="Calibri"/>
                <a:cs typeface="Calibri"/>
              </a:rPr>
              <a:t>be specialized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language,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" dirty="0">
                <a:latin typeface="Calibri"/>
                <a:cs typeface="Calibri"/>
              </a:rPr>
              <a:t>region, </a:t>
            </a:r>
            <a:r>
              <a:rPr sz="2400" spc="-8" dirty="0">
                <a:latin typeface="Calibri"/>
                <a:cs typeface="Calibri"/>
              </a:rPr>
              <a:t>or </a:t>
            </a:r>
            <a:r>
              <a:rPr sz="2400" spc="-4" dirty="0">
                <a:latin typeface="Calibri"/>
                <a:cs typeface="Calibri"/>
              </a:rPr>
              <a:t>other user </a:t>
            </a:r>
            <a:r>
              <a:rPr sz="2400" dirty="0">
                <a:latin typeface="Calibri"/>
                <a:cs typeface="Calibri"/>
              </a:rPr>
              <a:t>visible </a:t>
            </a:r>
            <a:r>
              <a:rPr sz="2400" spc="-8" dirty="0">
                <a:latin typeface="Calibri"/>
                <a:cs typeface="Calibri"/>
              </a:rPr>
              <a:t>attributes. Again,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orchestrator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populate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discovery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 with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specialized </a:t>
            </a:r>
            <a:r>
              <a:rPr sz="2400" spc="-4" dirty="0">
                <a:latin typeface="Calibri"/>
                <a:cs typeface="Calibri"/>
              </a:rPr>
              <a:t>microservices</a:t>
            </a:r>
            <a:r>
              <a:rPr sz="1800" spc="-4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0488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533400"/>
            <a:ext cx="5583555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Other</a:t>
            </a:r>
            <a:r>
              <a:rPr spc="-86" dirty="0"/>
              <a:t> </a:t>
            </a:r>
            <a:r>
              <a:rPr spc="-15" dirty="0"/>
              <a:t>service</a:t>
            </a:r>
            <a:r>
              <a:rPr spc="-94" dirty="0"/>
              <a:t> </a:t>
            </a:r>
            <a:r>
              <a:rPr spc="-23" dirty="0"/>
              <a:t>mesh</a:t>
            </a:r>
            <a:r>
              <a:rPr spc="-98" dirty="0"/>
              <a:t> </a:t>
            </a:r>
            <a:r>
              <a:rPr spc="-26" dirty="0"/>
              <a:t>microservices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6845141" cy="3905717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some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bundled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your 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application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discovered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mesh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4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Configuration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Distributed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coordination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Logging</a:t>
            </a: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23" dirty="0">
                <a:latin typeface="Calibri"/>
                <a:cs typeface="Calibri"/>
              </a:rPr>
              <a:t>Tracing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Metrics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8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Dashboard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Alerts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762000"/>
            <a:ext cx="6422472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Protecting</a:t>
            </a:r>
            <a:r>
              <a:rPr spc="-101" dirty="0"/>
              <a:t> </a:t>
            </a:r>
            <a:r>
              <a:rPr spc="-34" dirty="0"/>
              <a:t>against</a:t>
            </a:r>
            <a:r>
              <a:rPr spc="-90" dirty="0"/>
              <a:t> </a:t>
            </a:r>
            <a:r>
              <a:rPr spc="-34" dirty="0"/>
              <a:t>failure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884752"/>
            <a:ext cx="8227696" cy="1149833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185261" indent="-171450">
              <a:spcBef>
                <a:spcPts val="32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Recall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tail.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because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1" dirty="0">
                <a:latin typeface="Calibri"/>
                <a:cs typeface="Calibri"/>
              </a:rPr>
              <a:t>problems </a:t>
            </a:r>
            <a:r>
              <a:rPr sz="2400" spc="-8" dirty="0">
                <a:latin typeface="Calibri"/>
                <a:cs typeface="Calibri"/>
              </a:rPr>
              <a:t> somewhere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chain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servicing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request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out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your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ADD9-BBD5-F322-CE45-A96B27A4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</a:t>
            </a:r>
            <a:r>
              <a:rPr lang="en-US" baseline="0" dirty="0"/>
              <a:t> against failure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F4E8-037A-506F-3C5A-2FC1F2D05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lang="en-US" sz="2400" i="1" dirty="0">
                <a:solidFill>
                  <a:schemeClr val="tx1"/>
                </a:solidFill>
                <a:effectLst/>
              </a:rPr>
              <a:t>Hedged requests</a:t>
            </a:r>
            <a:r>
              <a:rPr lang="en-US" sz="2400" dirty="0">
                <a:solidFill>
                  <a:schemeClr val="tx1"/>
                </a:solidFill>
                <a:effectLst/>
              </a:rPr>
              <a:t>. Make more requests than you need and then cancel the  requests (or ignore responses) after you receive sufficient responses. For  example, if you want 10 new servers, issue 12 “launch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servier</a:t>
            </a:r>
            <a:r>
              <a:rPr lang="en-US" sz="2400" dirty="0">
                <a:solidFill>
                  <a:schemeClr val="tx1"/>
                </a:solidFill>
                <a:effectLst/>
              </a:rPr>
              <a:t>” requests and  cancel the 2 unsatisfied after 10 have completed.</a:t>
            </a:r>
            <a:endParaRPr lang="en-US" sz="2400" dirty="0">
              <a:effectLst/>
            </a:endParaRPr>
          </a:p>
          <a:p>
            <a:pPr rtl="0" eaLnBrk="0" fontAlgn="base" hangingPunct="0"/>
            <a:r>
              <a:rPr lang="en-US" sz="2400" dirty="0">
                <a:solidFill>
                  <a:schemeClr val="tx1"/>
                </a:solidFill>
                <a:effectLst/>
              </a:rPr>
              <a:t>A</a:t>
            </a:r>
            <a:r>
              <a:rPr lang="en-US" sz="2400" i="1" dirty="0">
                <a:solidFill>
                  <a:schemeClr val="tx1"/>
                </a:solidFill>
                <a:effectLst/>
              </a:rPr>
              <a:t>lternative request</a:t>
            </a:r>
            <a:r>
              <a:rPr lang="en-US" sz="2400" dirty="0">
                <a:solidFill>
                  <a:schemeClr val="tx1"/>
                </a:solidFill>
                <a:effectLst/>
              </a:rPr>
              <a:t>. Issue 10 requests, for example. When 8 requests have  been satisfied, issued 2 more. After 10 total requests have been satisfied,  cancel the unsatisfied requests.</a:t>
            </a:r>
            <a:endParaRPr lang="en-US" sz="24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97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6426" y="990600"/>
            <a:ext cx="560279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695248" cy="1982113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395764" marR="100013" indent="-386715" algn="just">
              <a:spcBef>
                <a:spcPts val="356"/>
              </a:spcBef>
              <a:buAutoNum type="arabicPeriod"/>
              <a:tabLst>
                <a:tab pos="396240" algn="l"/>
              </a:tabLst>
            </a:pPr>
            <a:r>
              <a:rPr sz="2400" spc="-19" dirty="0">
                <a:latin typeface="Calibri"/>
                <a:cs typeface="Calibri"/>
              </a:rPr>
              <a:t>Why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11" dirty="0">
                <a:latin typeface="Calibri"/>
                <a:cs typeface="Calibri"/>
              </a:rPr>
              <a:t>configuration </a:t>
            </a:r>
            <a:r>
              <a:rPr sz="2400" spc="-4" dirty="0">
                <a:latin typeface="Calibri"/>
                <a:cs typeface="Calibri"/>
              </a:rPr>
              <a:t>a service </a:t>
            </a:r>
            <a:r>
              <a:rPr sz="2400" spc="-11" dirty="0">
                <a:latin typeface="Calibri"/>
                <a:cs typeface="Calibri"/>
              </a:rPr>
              <a:t>recommended </a:t>
            </a:r>
            <a:r>
              <a:rPr sz="2400" spc="-19" dirty="0">
                <a:latin typeface="Calibri"/>
                <a:cs typeface="Calibri"/>
              </a:rPr>
              <a:t>for </a:t>
            </a:r>
            <a:r>
              <a:rPr sz="2400" spc="-8" dirty="0">
                <a:latin typeface="Calibri"/>
                <a:cs typeface="Calibri"/>
              </a:rPr>
              <a:t>inclusion </a:t>
            </a:r>
            <a:r>
              <a:rPr sz="2400" spc="-4" dirty="0">
                <a:latin typeface="Calibri"/>
                <a:cs typeface="Calibri"/>
              </a:rPr>
              <a:t>in a </a:t>
            </a:r>
            <a:r>
              <a:rPr sz="2400" spc="-8" dirty="0">
                <a:latin typeface="Calibri"/>
                <a:cs typeface="Calibri"/>
              </a:rPr>
              <a:t>pod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miroservice?</a:t>
            </a:r>
            <a:endParaRPr sz="2400" dirty="0">
              <a:latin typeface="Calibri"/>
              <a:cs typeface="Calibri"/>
            </a:endParaRPr>
          </a:p>
          <a:p>
            <a:pPr marL="395764" marR="3810" indent="-386715" algn="just">
              <a:spcBef>
                <a:spcPts val="746"/>
              </a:spcBef>
              <a:buAutoNum type="arabicPeriod"/>
              <a:tabLst>
                <a:tab pos="396240" algn="l"/>
              </a:tabLst>
            </a:pPr>
            <a:r>
              <a:rPr sz="2400" spc="-4" dirty="0">
                <a:latin typeface="Calibri"/>
                <a:cs typeface="Calibri"/>
              </a:rPr>
              <a:t>Is it </a:t>
            </a:r>
            <a:r>
              <a:rPr sz="2400" spc="-8" dirty="0">
                <a:latin typeface="Calibri"/>
                <a:cs typeface="Calibri"/>
              </a:rPr>
              <a:t>possible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9" dirty="0">
                <a:latin typeface="Calibri"/>
                <a:cs typeface="Calibri"/>
              </a:rPr>
              <a:t>have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microservice </a:t>
            </a:r>
            <a:r>
              <a:rPr sz="2400" spc="-11" dirty="0">
                <a:latin typeface="Calibri"/>
                <a:cs typeface="Calibri"/>
              </a:rPr>
              <a:t>architecture </a:t>
            </a:r>
            <a:r>
              <a:rPr sz="2400" spc="-4" dirty="0">
                <a:latin typeface="Calibri"/>
                <a:cs typeface="Calibri"/>
              </a:rPr>
              <a:t>without </a:t>
            </a:r>
            <a:r>
              <a:rPr sz="2400" spc="-8" dirty="0">
                <a:latin typeface="Calibri"/>
                <a:cs typeface="Calibri"/>
              </a:rPr>
              <a:t>packaging </a:t>
            </a:r>
            <a:r>
              <a:rPr sz="2400" spc="-4" dirty="0">
                <a:latin typeface="Calibri"/>
                <a:cs typeface="Calibri"/>
              </a:rPr>
              <a:t> the </a:t>
            </a:r>
            <a:r>
              <a:rPr sz="2400" spc="-8" dirty="0">
                <a:latin typeface="Calibri"/>
                <a:cs typeface="Calibri"/>
              </a:rPr>
              <a:t>microservices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containers? </a:t>
            </a:r>
            <a:r>
              <a:rPr sz="2400" spc="-8" dirty="0">
                <a:latin typeface="Calibri"/>
                <a:cs typeface="Calibri"/>
              </a:rPr>
              <a:t>What </a:t>
            </a:r>
            <a:r>
              <a:rPr sz="2400" spc="-11" dirty="0">
                <a:latin typeface="Calibri"/>
                <a:cs typeface="Calibri"/>
              </a:rPr>
              <a:t>are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tradeoffs involved </a:t>
            </a:r>
            <a:r>
              <a:rPr sz="2400" spc="-4" dirty="0">
                <a:latin typeface="Calibri"/>
                <a:cs typeface="Calibri"/>
              </a:rPr>
              <a:t>in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this?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9144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5829300" cy="3090911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 marR="1017270">
              <a:lnSpc>
                <a:spcPct val="119900"/>
              </a:lnSpc>
              <a:spcBef>
                <a:spcPts val="83"/>
              </a:spcBef>
            </a:pPr>
            <a:r>
              <a:rPr sz="2800" spc="-4" dirty="0">
                <a:latin typeface="Calibri"/>
                <a:cs typeface="Calibri"/>
              </a:rPr>
              <a:t>Service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oriented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architecture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Microservice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architecture </a:t>
            </a:r>
            <a:r>
              <a:rPr sz="2800" spc="-8" dirty="0">
                <a:latin typeface="Calibri"/>
                <a:cs typeface="Calibri"/>
              </a:rPr>
              <a:t> Microservice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qualities 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Microservices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context 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C</a:t>
            </a:r>
            <a:r>
              <a:rPr sz="2800" b="1" spc="-4" dirty="0">
                <a:latin typeface="Calibri"/>
                <a:cs typeface="Calibri"/>
              </a:rPr>
              <a:t>ommunication </a:t>
            </a:r>
            <a:r>
              <a:rPr sz="2800" b="1" spc="-8" dirty="0">
                <a:latin typeface="Calibri"/>
                <a:cs typeface="Calibri"/>
              </a:rPr>
              <a:t>styles</a:t>
            </a:r>
            <a:endParaRPr sz="2800" dirty="0">
              <a:latin typeface="Calibri"/>
              <a:cs typeface="Calibri"/>
            </a:endParaRPr>
          </a:p>
          <a:p>
            <a:pPr marL="9525">
              <a:spcBef>
                <a:spcPts val="495"/>
              </a:spcBef>
            </a:pPr>
            <a:r>
              <a:rPr sz="2800" spc="-8" dirty="0">
                <a:latin typeface="Calibri"/>
                <a:cs typeface="Calibri"/>
              </a:rPr>
              <a:t>Structuring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request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response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6185" y="838200"/>
            <a:ext cx="617162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Communication</a:t>
            </a:r>
            <a:r>
              <a:rPr spc="-94" dirty="0"/>
              <a:t> </a:t>
            </a:r>
            <a:r>
              <a:rPr spc="-26" dirty="0"/>
              <a:t>styles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6812756" cy="1956465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z="2400" spc="-8" dirty="0">
                <a:latin typeface="Calibri"/>
                <a:cs typeface="Calibri"/>
              </a:rPr>
              <a:t>M</a:t>
            </a:r>
            <a:r>
              <a:rPr sz="2400" spc="-4" dirty="0">
                <a:latin typeface="Calibri"/>
                <a:cs typeface="Calibri"/>
              </a:rPr>
              <a:t>echanisms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communication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among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components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distributed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system</a:t>
            </a:r>
            <a:r>
              <a:rPr sz="2400" spc="-8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4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Remote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Procedure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Call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(RPC)</a:t>
            </a: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REpresentational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State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Transfer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(REST).</a:t>
            </a:r>
            <a:endParaRPr lang="en-US" sz="2400" spc="-8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lang="en-US" sz="2400" spc="-8" dirty="0">
                <a:latin typeface="Calibri"/>
                <a:cs typeface="Calibri"/>
              </a:rPr>
              <a:t>Querying an API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6577" y="1024568"/>
            <a:ext cx="221761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60" dirty="0"/>
              <a:t>E</a:t>
            </a:r>
            <a:r>
              <a:rPr spc="-19" dirty="0"/>
              <a:t>S</a:t>
            </a:r>
            <a:r>
              <a:rPr dirty="0"/>
              <a:t>B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5383" y="1793366"/>
            <a:ext cx="4471417" cy="430263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1417" y="2590800"/>
            <a:ext cx="3830479" cy="2264723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468630" indent="-171450">
              <a:spcBef>
                <a:spcPts val="360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15" dirty="0">
                <a:latin typeface="Calibri"/>
                <a:cs typeface="Calibri"/>
              </a:rPr>
              <a:t>Any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consumer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can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talk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any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producer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vice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versa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11" dirty="0">
                <a:latin typeface="Calibri"/>
                <a:cs typeface="Calibri"/>
              </a:rPr>
              <a:t>ESB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performs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protocol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translation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374404"/>
            <a:ext cx="4776311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1" dirty="0"/>
              <a:t>Remote</a:t>
            </a:r>
            <a:r>
              <a:rPr spc="-90" dirty="0"/>
              <a:t> </a:t>
            </a:r>
            <a:r>
              <a:rPr spc="-41" dirty="0"/>
              <a:t>Procedure</a:t>
            </a:r>
            <a:r>
              <a:rPr spc="-94" dirty="0"/>
              <a:t> </a:t>
            </a:r>
            <a:r>
              <a:rPr spc="-15" dirty="0"/>
              <a:t>Call</a:t>
            </a:r>
            <a:r>
              <a:rPr spc="-71" dirty="0"/>
              <a:t> </a:t>
            </a:r>
            <a:r>
              <a:rPr spc="-23" dirty="0"/>
              <a:t>(RPC)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14350" y="2343150"/>
            <a:ext cx="6953250" cy="3167053"/>
          </a:xfrm>
          <a:prstGeom prst="rect">
            <a:avLst/>
          </a:prstGeom>
        </p:spPr>
        <p:txBody>
          <a:bodyPr vert="horz" wrap="square" lIns="0" tIns="45244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86214" marR="3810" indent="-171450">
              <a:spcBef>
                <a:spcPts val="356"/>
              </a:spcBef>
              <a:buFont typeface="Arial MT"/>
              <a:buChar char="•"/>
              <a:tabLst>
                <a:tab pos="186690" algn="l"/>
              </a:tabLst>
            </a:pPr>
            <a:r>
              <a:rPr sz="2400" spc="-4" dirty="0"/>
              <a:t>An</a:t>
            </a:r>
            <a:r>
              <a:rPr sz="2400" spc="11" dirty="0"/>
              <a:t> </a:t>
            </a:r>
            <a:r>
              <a:rPr sz="2400" spc="-4" dirty="0"/>
              <a:t>RPC</a:t>
            </a:r>
            <a:r>
              <a:rPr sz="2400" spc="15" dirty="0"/>
              <a:t> </a:t>
            </a:r>
            <a:r>
              <a:rPr sz="2400" spc="-4" dirty="0"/>
              <a:t>message</a:t>
            </a:r>
            <a:r>
              <a:rPr sz="2400" spc="11" dirty="0"/>
              <a:t> </a:t>
            </a:r>
            <a:r>
              <a:rPr sz="2400" spc="-8" dirty="0"/>
              <a:t>allows</a:t>
            </a:r>
            <a:r>
              <a:rPr sz="2400" dirty="0"/>
              <a:t> </a:t>
            </a:r>
            <a:r>
              <a:rPr sz="2400" spc="-8" dirty="0"/>
              <a:t>code</a:t>
            </a:r>
            <a:r>
              <a:rPr sz="2400" dirty="0"/>
              <a:t> </a:t>
            </a:r>
            <a:r>
              <a:rPr sz="2400" spc="-4" dirty="0"/>
              <a:t>on</a:t>
            </a:r>
            <a:r>
              <a:rPr sz="2400" spc="4" dirty="0"/>
              <a:t> </a:t>
            </a:r>
            <a:r>
              <a:rPr sz="2400" spc="-4" dirty="0"/>
              <a:t>one</a:t>
            </a:r>
            <a:r>
              <a:rPr sz="2400" spc="11" dirty="0"/>
              <a:t> </a:t>
            </a:r>
            <a:r>
              <a:rPr sz="2400" spc="-11" dirty="0"/>
              <a:t>host</a:t>
            </a:r>
            <a:r>
              <a:rPr sz="2400" spc="23" dirty="0"/>
              <a:t> </a:t>
            </a:r>
            <a:r>
              <a:rPr sz="2400" spc="-11" dirty="0"/>
              <a:t>to</a:t>
            </a:r>
            <a:r>
              <a:rPr sz="2400" spc="-4" dirty="0"/>
              <a:t> call a </a:t>
            </a:r>
            <a:r>
              <a:rPr sz="2400" spc="-11" dirty="0"/>
              <a:t>procedure</a:t>
            </a:r>
            <a:r>
              <a:rPr sz="2400" spc="34" dirty="0"/>
              <a:t> </a:t>
            </a:r>
            <a:r>
              <a:rPr sz="2400" spc="-4" dirty="0"/>
              <a:t>(function </a:t>
            </a:r>
            <a:r>
              <a:rPr sz="2400" spc="-461" dirty="0"/>
              <a:t> </a:t>
            </a:r>
            <a:r>
              <a:rPr sz="2400" spc="-4" dirty="0"/>
              <a:t>or</a:t>
            </a:r>
            <a:r>
              <a:rPr sz="2400" dirty="0"/>
              <a:t> </a:t>
            </a:r>
            <a:r>
              <a:rPr sz="2400" spc="-4" dirty="0"/>
              <a:t>method)</a:t>
            </a:r>
            <a:r>
              <a:rPr sz="2400" spc="15" dirty="0"/>
              <a:t> </a:t>
            </a:r>
            <a:r>
              <a:rPr sz="2400" spc="-4" dirty="0"/>
              <a:t>on</a:t>
            </a:r>
            <a:r>
              <a:rPr sz="2400" spc="4" dirty="0"/>
              <a:t> </a:t>
            </a:r>
            <a:r>
              <a:rPr sz="2400" spc="-4" dirty="0"/>
              <a:t>another</a:t>
            </a:r>
            <a:r>
              <a:rPr sz="2400" spc="4" dirty="0"/>
              <a:t> </a:t>
            </a:r>
            <a:r>
              <a:rPr sz="2400" spc="-11" dirty="0"/>
              <a:t>host.</a:t>
            </a:r>
          </a:p>
          <a:p>
            <a:pPr marL="186214" indent="-171450">
              <a:spcBef>
                <a:spcPts val="465"/>
              </a:spcBef>
              <a:buFont typeface="Arial MT"/>
              <a:buChar char="•"/>
              <a:tabLst>
                <a:tab pos="186690" algn="l"/>
              </a:tabLst>
            </a:pPr>
            <a:r>
              <a:rPr sz="2400" spc="-4" dirty="0"/>
              <a:t>It</a:t>
            </a:r>
            <a:r>
              <a:rPr sz="2400" spc="-8" dirty="0"/>
              <a:t> </a:t>
            </a:r>
            <a:r>
              <a:rPr sz="2400" spc="-11" dirty="0"/>
              <a:t>contains</a:t>
            </a:r>
            <a:r>
              <a:rPr sz="2400" spc="8" dirty="0"/>
              <a:t> </a:t>
            </a:r>
            <a:r>
              <a:rPr sz="2400" spc="-15" dirty="0"/>
              <a:t>four</a:t>
            </a:r>
            <a:r>
              <a:rPr sz="2400" spc="-4" dirty="0"/>
              <a:t> elements.</a:t>
            </a:r>
          </a:p>
          <a:p>
            <a:pPr marL="529114" lvl="1" indent="-171926">
              <a:spcBef>
                <a:spcPts val="176"/>
              </a:spcBef>
              <a:buFont typeface="Arial MT"/>
              <a:buChar char="•"/>
              <a:tabLst>
                <a:tab pos="530066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IP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address </a:t>
            </a:r>
            <a:r>
              <a:rPr sz="2400" spc="-8" dirty="0">
                <a:latin typeface="Calibri"/>
                <a:cs typeface="Calibri"/>
              </a:rPr>
              <a:t>of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recipient</a:t>
            </a:r>
            <a:endParaRPr sz="2400" dirty="0">
              <a:latin typeface="Calibri"/>
              <a:cs typeface="Calibri"/>
            </a:endParaRPr>
          </a:p>
          <a:p>
            <a:pPr marL="529114" lvl="1" indent="-171926">
              <a:spcBef>
                <a:spcPts val="161"/>
              </a:spcBef>
              <a:buFont typeface="Arial MT"/>
              <a:buChar char="•"/>
              <a:tabLst>
                <a:tab pos="530066" algn="l"/>
              </a:tabLst>
            </a:pPr>
            <a:r>
              <a:rPr sz="2400" spc="-4" dirty="0">
                <a:latin typeface="Calibri"/>
                <a:cs typeface="Calibri"/>
              </a:rPr>
              <a:t>The name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target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procedure</a:t>
            </a:r>
            <a:endParaRPr sz="2400" dirty="0">
              <a:latin typeface="Calibri"/>
              <a:cs typeface="Calibri"/>
            </a:endParaRPr>
          </a:p>
          <a:p>
            <a:pPr marL="529114" lvl="1" indent="-171926">
              <a:spcBef>
                <a:spcPts val="161"/>
              </a:spcBef>
              <a:buFont typeface="Arial MT"/>
              <a:buChar char="•"/>
              <a:tabLst>
                <a:tab pos="530066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version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number 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target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procedure</a:t>
            </a:r>
            <a:endParaRPr sz="2400" dirty="0">
              <a:latin typeface="Calibri"/>
              <a:cs typeface="Calibri"/>
            </a:endParaRPr>
          </a:p>
          <a:p>
            <a:pPr marL="529114" lvl="1" indent="-171926">
              <a:spcBef>
                <a:spcPts val="153"/>
              </a:spcBef>
              <a:buFont typeface="Arial MT"/>
              <a:buChar char="•"/>
              <a:tabLst>
                <a:tab pos="530066" algn="l"/>
              </a:tabLst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spc="-4" dirty="0">
                <a:latin typeface="Calibri"/>
                <a:cs typeface="Calibri"/>
              </a:rPr>
              <a:t>untyped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block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request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arguments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response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spc="-4" dirty="0"/>
              <a:t>results.</a:t>
            </a:r>
            <a:endParaRPr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361206"/>
            <a:ext cx="5462111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Steps</a:t>
            </a:r>
            <a:r>
              <a:rPr spc="-71" dirty="0"/>
              <a:t> </a:t>
            </a:r>
            <a:r>
              <a:rPr spc="-8" dirty="0"/>
              <a:t>in</a:t>
            </a:r>
            <a:r>
              <a:rPr spc="-79" dirty="0"/>
              <a:t> </a:t>
            </a:r>
            <a:r>
              <a:rPr spc="-23" dirty="0"/>
              <a:t>sending</a:t>
            </a:r>
            <a:r>
              <a:rPr spc="-79" dirty="0"/>
              <a:t> </a:t>
            </a:r>
            <a:r>
              <a:rPr spc="-11" dirty="0"/>
              <a:t>an</a:t>
            </a:r>
            <a:r>
              <a:rPr spc="-71" dirty="0"/>
              <a:t> </a:t>
            </a:r>
            <a:r>
              <a:rPr spc="-15" dirty="0"/>
              <a:t>RPC</a:t>
            </a:r>
            <a:r>
              <a:rPr spc="-86" dirty="0"/>
              <a:t> </a:t>
            </a:r>
            <a:r>
              <a:rPr spc="-26" dirty="0"/>
              <a:t>message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1514" y="1725522"/>
            <a:ext cx="8300085" cy="2338941"/>
          </a:xfrm>
          <a:prstGeom prst="rect">
            <a:avLst/>
          </a:prstGeom>
        </p:spPr>
        <p:txBody>
          <a:bodyPr vert="horz" wrap="square" lIns="0" tIns="70961" rIns="0" bIns="0" rtlCol="0">
            <a:spAutoFit/>
          </a:bodyPr>
          <a:lstStyle/>
          <a:p>
            <a:pPr marL="180975" marR="768191" indent="-171450">
              <a:spcBef>
                <a:spcPts val="55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basic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steps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involved,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most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RPC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implementations,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follows.</a:t>
            </a:r>
            <a:endParaRPr sz="2400" dirty="0">
              <a:latin typeface="Calibri"/>
              <a:cs typeface="Calibri"/>
            </a:endParaRPr>
          </a:p>
          <a:p>
            <a:pPr marL="523875" marR="141446" lvl="1" indent="-171450">
              <a:spcBef>
                <a:spcPts val="39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5" dirty="0">
                <a:latin typeface="Calibri"/>
                <a:cs typeface="Calibri"/>
              </a:rPr>
              <a:t>Write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package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definition</a:t>
            </a:r>
            <a:r>
              <a:rPr sz="2400" spc="-4" dirty="0">
                <a:latin typeface="Calibri"/>
                <a:cs typeface="Calibri"/>
              </a:rPr>
              <a:t> file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define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software</a:t>
            </a:r>
            <a:r>
              <a:rPr sz="2400" spc="-8" dirty="0">
                <a:latin typeface="Calibri"/>
                <a:cs typeface="Calibri"/>
              </a:rPr>
              <a:t> interface.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package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definition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file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looks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like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standard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procedure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declaration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parameters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specified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types.</a:t>
            </a: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Run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RPC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compiler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8" dirty="0">
                <a:latin typeface="Calibri"/>
                <a:cs typeface="Calibri"/>
              </a:rPr>
              <a:t>produce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stub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code.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D409-27DB-453D-2C5E-BF747620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an RPC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BC0B7-2585-113E-5B87-00A228090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lang="en-US" sz="2400" dirty="0">
                <a:solidFill>
                  <a:schemeClr val="tx1"/>
                </a:solidFill>
                <a:effectLst/>
              </a:rPr>
              <a:t>Link together the client modules (program, stub, RPC run time system) to  make the client module.</a:t>
            </a:r>
            <a:endParaRPr lang="en-US" sz="2400" dirty="0">
              <a:effectLst/>
            </a:endParaRPr>
          </a:p>
          <a:p>
            <a:pPr rtl="0" eaLnBrk="0" fontAlgn="base" hangingPunct="0"/>
            <a:r>
              <a:rPr lang="en-US" sz="2400" dirty="0">
                <a:solidFill>
                  <a:schemeClr val="tx1"/>
                </a:solidFill>
                <a:effectLst/>
              </a:rPr>
              <a:t>Link the server modules (a standard main program, the server stub, the server routines themselves, and the RPC run time system).</a:t>
            </a:r>
            <a:endParaRPr lang="en-US" sz="2400" dirty="0">
              <a:effectLst/>
            </a:endParaRPr>
          </a:p>
          <a:p>
            <a:pPr rtl="0" eaLnBrk="0" fontAlgn="base" hangingPunct="0"/>
            <a:r>
              <a:rPr lang="en-US" sz="2400" dirty="0">
                <a:solidFill>
                  <a:schemeClr val="tx1"/>
                </a:solidFill>
                <a:effectLst/>
              </a:rPr>
              <a:t>Then your code can call a procedure on another node using IP address, procedure name, and procedure version.</a:t>
            </a:r>
            <a:endParaRPr lang="en-US" sz="24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21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4861" y="990600"/>
            <a:ext cx="297427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Using</a:t>
            </a:r>
            <a:r>
              <a:rPr spc="-120" dirty="0"/>
              <a:t> </a:t>
            </a:r>
            <a:r>
              <a:rPr spc="-15" dirty="0"/>
              <a:t>RPC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392353" cy="3863397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76676" indent="-171450">
              <a:spcBef>
                <a:spcPts val="32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remote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procedure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call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creates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strong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contract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sender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recipient.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Both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sides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agree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exactly</a:t>
            </a:r>
            <a:r>
              <a:rPr sz="2400" spc="-4" dirty="0">
                <a:latin typeface="Calibri"/>
                <a:cs typeface="Calibri"/>
              </a:rPr>
              <a:t> which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procedures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(methods)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implemented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service,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those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procedures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8" dirty="0">
                <a:latin typeface="Calibri"/>
                <a:cs typeface="Calibri"/>
              </a:rPr>
              <a:t>numbered.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RPC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19" dirty="0">
                <a:latin typeface="Calibri"/>
                <a:cs typeface="Calibri"/>
              </a:rPr>
              <a:t>stateful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stateless.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42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stateful </a:t>
            </a:r>
            <a:r>
              <a:rPr sz="2400" spc="-8" dirty="0">
                <a:latin typeface="Calibri"/>
                <a:cs typeface="Calibri"/>
              </a:rPr>
              <a:t>request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depends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 </a:t>
            </a:r>
            <a:r>
              <a:rPr sz="2400" spc="-8" dirty="0">
                <a:latin typeface="Calibri"/>
                <a:cs typeface="Calibri"/>
              </a:rPr>
              <a:t>previous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requests</a:t>
            </a:r>
            <a:r>
              <a:rPr sz="2400" dirty="0">
                <a:latin typeface="Calibri"/>
                <a:cs typeface="Calibri"/>
              </a:rPr>
              <a:t> made</a:t>
            </a:r>
            <a:r>
              <a:rPr sz="2400" spc="-8" dirty="0">
                <a:latin typeface="Calibri"/>
                <a:cs typeface="Calibri"/>
              </a:rPr>
              <a:t> by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client</a:t>
            </a:r>
            <a:r>
              <a:rPr sz="2400" spc="-11" dirty="0">
                <a:latin typeface="Calibri"/>
                <a:cs typeface="Calibri"/>
              </a:rPr>
              <a:t> 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9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E.g.</a:t>
            </a:r>
            <a:r>
              <a:rPr sz="2400" spc="-8" dirty="0">
                <a:latin typeface="Calibri"/>
                <a:cs typeface="Calibri"/>
              </a:rPr>
              <a:t> you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must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first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open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file </a:t>
            </a:r>
            <a:r>
              <a:rPr sz="2400" spc="-19" dirty="0">
                <a:latin typeface="Calibri"/>
                <a:cs typeface="Calibri"/>
              </a:rPr>
              <a:t>before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you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write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it.</a:t>
            </a:r>
          </a:p>
          <a:p>
            <a:pPr marL="523875" lvl="1" indent="-171926">
              <a:spcBef>
                <a:spcPts val="139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stateless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request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has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such </a:t>
            </a:r>
            <a:r>
              <a:rPr sz="2400" spc="-11" dirty="0">
                <a:latin typeface="Calibri"/>
                <a:cs typeface="Calibri"/>
              </a:rPr>
              <a:t>constraints</a:t>
            </a:r>
            <a:r>
              <a:rPr sz="1800" spc="-11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1478" y="762000"/>
            <a:ext cx="475773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Message</a:t>
            </a:r>
            <a:r>
              <a:rPr spc="-105" dirty="0"/>
              <a:t> </a:t>
            </a:r>
            <a:r>
              <a:rPr spc="-30" dirty="0"/>
              <a:t>transport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377113" cy="1625606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482918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One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option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transport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TCP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TLS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want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improve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security).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Some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RPC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implementations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HTTP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POST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response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9755" y="542485"/>
            <a:ext cx="5169218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1" dirty="0"/>
              <a:t>Representational</a:t>
            </a:r>
            <a:r>
              <a:rPr spc="-75" dirty="0"/>
              <a:t> </a:t>
            </a:r>
            <a:r>
              <a:rPr spc="-41" dirty="0"/>
              <a:t>State</a:t>
            </a:r>
            <a:r>
              <a:rPr spc="-68" dirty="0"/>
              <a:t> </a:t>
            </a:r>
            <a:r>
              <a:rPr spc="-75" dirty="0"/>
              <a:t>Transfer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513320" cy="3205525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RPC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requires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close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coupling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service.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agree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4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5" dirty="0">
                <a:latin typeface="Calibri"/>
                <a:cs typeface="Calibri"/>
              </a:rPr>
              <a:t>Parameters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Procedure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names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7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Representational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Transfer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(REST)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allows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looser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coupling.</a:t>
            </a:r>
            <a:endParaRPr sz="2400" dirty="0">
              <a:latin typeface="Calibri"/>
              <a:cs typeface="Calibri"/>
            </a:endParaRPr>
          </a:p>
          <a:p>
            <a:pPr marL="180975" marR="280035" indent="-171450">
              <a:spcBef>
                <a:spcPts val="780"/>
              </a:spcBef>
              <a:buFont typeface="Arial MT"/>
              <a:buChar char="•"/>
              <a:tabLst>
                <a:tab pos="180975" algn="l"/>
                <a:tab pos="2505551" algn="l"/>
              </a:tabLst>
            </a:pPr>
            <a:r>
              <a:rPr sz="2400" spc="-11" dirty="0">
                <a:latin typeface="Calibri"/>
                <a:cs typeface="Calibri"/>
              </a:rPr>
              <a:t>REST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was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developed	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parallel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emergence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World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Wide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Web</a:t>
            </a:r>
            <a:r>
              <a:rPr sz="2100" spc="-23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5842" y="914400"/>
            <a:ext cx="478897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Elements</a:t>
            </a:r>
            <a:r>
              <a:rPr spc="-94" dirty="0"/>
              <a:t> </a:t>
            </a:r>
            <a:r>
              <a:rPr spc="-11" dirty="0"/>
              <a:t>of</a:t>
            </a:r>
            <a:r>
              <a:rPr spc="-75" dirty="0"/>
              <a:t> </a:t>
            </a:r>
            <a:r>
              <a:rPr spc="-30" dirty="0"/>
              <a:t>REST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74674"/>
            <a:ext cx="7745254" cy="3566200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Requests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stateless.</a:t>
            </a:r>
            <a:endParaRPr sz="2400" dirty="0">
              <a:latin typeface="Calibri"/>
              <a:cs typeface="Calibri"/>
            </a:endParaRPr>
          </a:p>
          <a:p>
            <a:pPr marL="523875" marR="164306" lvl="1" indent="-171450">
              <a:spcBef>
                <a:spcPts val="43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There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4" dirty="0">
                <a:latin typeface="Calibri"/>
                <a:cs typeface="Calibri"/>
              </a:rPr>
              <a:t>no assumption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1" dirty="0">
                <a:latin typeface="Calibri"/>
                <a:cs typeface="Calibri"/>
              </a:rPr>
              <a:t>protocol </a:t>
            </a:r>
            <a:r>
              <a:rPr sz="2400" spc="-8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any </a:t>
            </a:r>
            <a:r>
              <a:rPr sz="2400" spc="-8" dirty="0">
                <a:latin typeface="Calibri"/>
                <a:cs typeface="Calibri"/>
              </a:rPr>
              <a:t>information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8" dirty="0">
                <a:latin typeface="Calibri"/>
                <a:cs typeface="Calibri"/>
              </a:rPr>
              <a:t>retained </a:t>
            </a:r>
            <a:r>
              <a:rPr sz="2400" spc="-11" dirty="0">
                <a:latin typeface="Calibri"/>
                <a:cs typeface="Calibri"/>
              </a:rPr>
              <a:t>from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one</a:t>
            </a:r>
            <a:r>
              <a:rPr sz="2400" spc="-8" dirty="0">
                <a:latin typeface="Calibri"/>
                <a:cs typeface="Calibri"/>
              </a:rPr>
              <a:t> request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4" dirty="0">
                <a:latin typeface="Calibri"/>
                <a:cs typeface="Calibri"/>
              </a:rPr>
              <a:t>next.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35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 </a:t>
            </a:r>
            <a:r>
              <a:rPr sz="2400" spc="-4" dirty="0">
                <a:latin typeface="Calibri"/>
                <a:cs typeface="Calibri"/>
              </a:rPr>
              <a:t>maintained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through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agreement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client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but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lang="en-US" sz="2400" spc="-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supported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protocol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72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Information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exchanged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textual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services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methods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by </a:t>
            </a:r>
            <a:r>
              <a:rPr sz="2400" spc="-4" dirty="0">
                <a:latin typeface="Calibri"/>
                <a:cs typeface="Calibri"/>
              </a:rPr>
              <a:t>name.</a:t>
            </a:r>
            <a:endParaRPr sz="2400" dirty="0">
              <a:latin typeface="Calibri"/>
              <a:cs typeface="Calibri"/>
            </a:endParaRPr>
          </a:p>
          <a:p>
            <a:pPr marL="523875" marR="95250" lvl="1" indent="-171450">
              <a:spcBef>
                <a:spcPts val="40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web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was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designed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8" dirty="0">
                <a:latin typeface="Calibri"/>
                <a:cs typeface="Calibri"/>
              </a:rPr>
              <a:t>heterogeneous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hetrogenity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requires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textual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exchange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8" dirty="0">
                <a:latin typeface="Calibri"/>
                <a:cs typeface="Calibri"/>
              </a:rPr>
              <a:t>information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0126" y="914400"/>
            <a:ext cx="408374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REST</a:t>
            </a:r>
            <a:r>
              <a:rPr spc="-131" dirty="0"/>
              <a:t> </a:t>
            </a:r>
            <a:r>
              <a:rPr spc="-30" dirty="0"/>
              <a:t>methods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496175" cy="2087912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REST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restricts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methods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56" dirty="0">
                <a:latin typeface="Calibri"/>
                <a:cs typeface="Calibri"/>
              </a:rPr>
              <a:t>PUT,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53" dirty="0">
                <a:latin typeface="Calibri"/>
                <a:cs typeface="Calibri"/>
              </a:rPr>
              <a:t>GET,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9" dirty="0">
                <a:latin typeface="Calibri"/>
                <a:cs typeface="Calibri"/>
              </a:rPr>
              <a:t>POST,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DELETE.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REST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requires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element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self-describing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labeling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internet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media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type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MIME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type)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so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receiver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knows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interpret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4" dirty="0">
                <a:latin typeface="Calibri"/>
                <a:cs typeface="Calibri"/>
              </a:rPr>
              <a:t>HTTP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mechanism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exchanging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4237" y="952921"/>
            <a:ext cx="381552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REST</a:t>
            </a:r>
            <a:r>
              <a:rPr spc="-109" dirty="0"/>
              <a:t> </a:t>
            </a:r>
            <a:r>
              <a:rPr spc="-19" dirty="0"/>
              <a:t>vs</a:t>
            </a:r>
            <a:r>
              <a:rPr spc="-75" dirty="0"/>
              <a:t> </a:t>
            </a:r>
            <a:r>
              <a:rPr spc="-15" dirty="0"/>
              <a:t>RPC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703820" cy="2521364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RPC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favors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high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performance</a:t>
            </a:r>
            <a:endParaRPr sz="2400" dirty="0">
              <a:latin typeface="Calibri"/>
              <a:cs typeface="Calibri"/>
            </a:endParaRPr>
          </a:p>
          <a:p>
            <a:pPr marL="180975" marR="86678" indent="-171450">
              <a:spcBef>
                <a:spcPts val="7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RPC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supports</a:t>
            </a:r>
            <a:r>
              <a:rPr sz="2400" spc="5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programming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style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allows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distributed</a:t>
            </a:r>
            <a:r>
              <a:rPr sz="2400" spc="5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called </a:t>
            </a:r>
            <a:r>
              <a:rPr sz="2400" spc="-11" dirty="0">
                <a:latin typeface="Calibri"/>
                <a:cs typeface="Calibri"/>
              </a:rPr>
              <a:t>just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like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local</a:t>
            </a:r>
            <a:r>
              <a:rPr sz="2400" spc="-4" dirty="0">
                <a:latin typeface="Calibri"/>
                <a:cs typeface="Calibri"/>
              </a:rPr>
              <a:t> services,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REST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promotes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interoperability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REST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enables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rapid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independent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evolution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servers.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4237" y="952921"/>
            <a:ext cx="381552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REST</a:t>
            </a:r>
            <a:r>
              <a:rPr spc="-109" dirty="0"/>
              <a:t> </a:t>
            </a:r>
            <a:r>
              <a:rPr spc="-19" dirty="0"/>
              <a:t>vs</a:t>
            </a:r>
            <a:r>
              <a:rPr spc="-75" dirty="0"/>
              <a:t> </a:t>
            </a:r>
            <a:r>
              <a:rPr spc="-15" dirty="0"/>
              <a:t>RPC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703820" cy="2723983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241459" indent="-232410">
              <a:spcBef>
                <a:spcPts val="503"/>
              </a:spcBef>
              <a:buFont typeface="Arial MT"/>
              <a:buChar char="•"/>
              <a:tabLst>
                <a:tab pos="241459" algn="l"/>
                <a:tab pos="241935" algn="l"/>
              </a:tabLst>
            </a:pPr>
            <a:r>
              <a:rPr sz="2400" spc="-4" dirty="0">
                <a:latin typeface="Calibri"/>
                <a:cs typeface="Calibri"/>
              </a:rPr>
              <a:t>Both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extensively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build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microservice-based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systems: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42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RPC is applied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" dirty="0">
                <a:latin typeface="Calibri"/>
                <a:cs typeface="Calibri"/>
              </a:rPr>
              <a:t>parts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9" dirty="0">
                <a:latin typeface="Calibri"/>
                <a:cs typeface="Calibri"/>
              </a:rPr>
              <a:t>system </a:t>
            </a:r>
            <a:r>
              <a:rPr sz="2400" spc="-8" dirty="0">
                <a:latin typeface="Calibri"/>
                <a:cs typeface="Calibri"/>
              </a:rPr>
              <a:t>where interactions </a:t>
            </a:r>
            <a:r>
              <a:rPr sz="2400" spc="-4" dirty="0">
                <a:latin typeface="Calibri"/>
                <a:cs typeface="Calibri"/>
              </a:rPr>
              <a:t>between </a:t>
            </a:r>
            <a:r>
              <a:rPr sz="2400" dirty="0">
                <a:latin typeface="Calibri"/>
                <a:cs typeface="Calibri"/>
              </a:rPr>
              <a:t>services </a:t>
            </a:r>
            <a:r>
              <a:rPr sz="2400" spc="-11" dirty="0">
                <a:latin typeface="Calibri"/>
                <a:cs typeface="Calibri"/>
              </a:rPr>
              <a:t>are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well </a:t>
            </a:r>
            <a:r>
              <a:rPr sz="2400" spc="-11" dirty="0">
                <a:latin typeface="Calibri"/>
                <a:cs typeface="Calibri"/>
              </a:rPr>
              <a:t>understood</a:t>
            </a:r>
            <a:r>
              <a:rPr sz="2400" spc="-4" dirty="0">
                <a:latin typeface="Calibri"/>
                <a:cs typeface="Calibri"/>
              </a:rPr>
              <a:t> 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performance </a:t>
            </a:r>
            <a:r>
              <a:rPr sz="2400" dirty="0">
                <a:latin typeface="Calibri"/>
                <a:cs typeface="Calibri"/>
              </a:rPr>
              <a:t>is 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priority,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3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REST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end-user-facing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8" dirty="0">
                <a:latin typeface="Calibri"/>
                <a:cs typeface="Calibri"/>
              </a:rPr>
              <a:t>areas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evolving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faster</a:t>
            </a:r>
            <a:r>
              <a:rPr sz="1800" spc="-38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766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762000"/>
            <a:ext cx="558998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Components</a:t>
            </a:r>
            <a:r>
              <a:rPr spc="-79" dirty="0"/>
              <a:t> </a:t>
            </a:r>
            <a:r>
              <a:rPr spc="-8" dirty="0"/>
              <a:t>in</a:t>
            </a:r>
            <a:r>
              <a:rPr spc="-86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30" dirty="0"/>
              <a:t>SOA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74674"/>
            <a:ext cx="7584758" cy="4158670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15" dirty="0">
                <a:latin typeface="Calibri"/>
                <a:cs typeface="Calibri"/>
              </a:rPr>
              <a:t>Providers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consumers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are</a:t>
            </a:r>
            <a:endParaRPr sz="28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800" spc="-8" dirty="0">
                <a:latin typeface="Calibri"/>
                <a:cs typeface="Calibri"/>
              </a:rPr>
              <a:t>standalone</a:t>
            </a:r>
            <a:r>
              <a:rPr sz="2800" spc="-1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entities</a:t>
            </a:r>
            <a:endParaRPr sz="28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800" spc="-8" dirty="0">
                <a:latin typeface="Calibri"/>
                <a:cs typeface="Calibri"/>
              </a:rPr>
              <a:t>deployed</a:t>
            </a:r>
            <a:r>
              <a:rPr sz="2800" spc="-19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independently.</a:t>
            </a:r>
            <a:endParaRPr sz="28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54"/>
              </a:spcBef>
              <a:buFont typeface="Arial MT"/>
              <a:buChar char="•"/>
              <a:tabLst>
                <a:tab pos="241459" algn="l"/>
                <a:tab pos="241935" algn="l"/>
              </a:tabLst>
            </a:pPr>
            <a:r>
              <a:rPr sz="2800" dirty="0"/>
              <a:t>	</a:t>
            </a:r>
            <a:r>
              <a:rPr sz="2800" spc="-8" dirty="0">
                <a:latin typeface="Calibri"/>
                <a:cs typeface="Calibri"/>
              </a:rPr>
              <a:t>Components</a:t>
            </a:r>
            <a:r>
              <a:rPr sz="2800" spc="34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have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interfaces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that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describe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services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they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request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other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components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services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provide.</a:t>
            </a:r>
            <a:endParaRPr sz="2800" dirty="0">
              <a:latin typeface="Calibri"/>
              <a:cs typeface="Calibri"/>
            </a:endParaRPr>
          </a:p>
          <a:p>
            <a:pPr marL="180975" marR="590550" indent="-171450">
              <a:spcBef>
                <a:spcPts val="746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Services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can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be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implemented</a:t>
            </a:r>
            <a:r>
              <a:rPr sz="2800" spc="38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heterogeneously,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using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whatever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languages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technologies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most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appropriate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B0E6-6877-0B41-9FD1-3C3F3561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6409-345C-C6C7-1D0F-5E22D0BF4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GraphQL</a:t>
            </a:r>
            <a:r>
              <a:rPr lang="en-US" sz="2400" dirty="0"/>
              <a:t> is primary representative of this style.</a:t>
            </a:r>
          </a:p>
          <a:p>
            <a:r>
              <a:rPr lang="en-US" sz="2400" dirty="0"/>
              <a:t>Motivated by mobile </a:t>
            </a:r>
            <a:r>
              <a:rPr lang="en-US" sz="2400" dirty="0" err="1"/>
              <a:t>cdevices</a:t>
            </a:r>
            <a:r>
              <a:rPr lang="en-US" sz="2400" dirty="0"/>
              <a:t>.</a:t>
            </a:r>
          </a:p>
          <a:p>
            <a:r>
              <a:rPr lang="en-US" sz="2400" dirty="0"/>
              <a:t>Providing service has an explicit typed statement of the data is might provide. – Provider schema</a:t>
            </a:r>
          </a:p>
          <a:p>
            <a:r>
              <a:rPr lang="en-US" sz="2400" dirty="0"/>
              <a:t>Client has an explicit statement of data it wishes to receive. Client schema</a:t>
            </a:r>
          </a:p>
          <a:p>
            <a:r>
              <a:rPr lang="en-US" sz="2400" dirty="0"/>
              <a:t>Client sends query in terms of client schema and providing service responds with JSON.</a:t>
            </a:r>
          </a:p>
        </p:txBody>
      </p:sp>
    </p:spTree>
    <p:extLst>
      <p:ext uri="{BB962C8B-B14F-4D97-AF65-F5344CB8AC3E}">
        <p14:creationId xmlns:p14="http://schemas.microsoft.com/office/powerpoint/2010/main" val="11535870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AA9D-0410-4698-0BB5-DFC35D7A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GraphQLvs</a:t>
            </a:r>
            <a:r>
              <a:rPr lang="en-US" dirty="0"/>
              <a:t>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08631-1FF0-1D7C-4D2F-BD97DE56F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uses</a:t>
            </a:r>
            <a:r>
              <a:rPr lang="en-US" baseline="0" dirty="0"/>
              <a:t> less bandwidth than REST </a:t>
            </a:r>
          </a:p>
          <a:p>
            <a:pPr lvl="1"/>
            <a:r>
              <a:rPr lang="en-US" baseline="0" dirty="0"/>
              <a:t> </a:t>
            </a:r>
            <a:r>
              <a:rPr lang="en-US" dirty="0"/>
              <a:t>Client </a:t>
            </a:r>
            <a:r>
              <a:rPr lang="en-US" baseline="0" dirty="0"/>
              <a:t>only asks for what it needs. </a:t>
            </a:r>
          </a:p>
          <a:p>
            <a:pPr lvl="1"/>
            <a:r>
              <a:rPr lang="en-US" baseline="0" dirty="0"/>
              <a:t>REST eservice provider is not aware of client needs and so will provide all data it knows about.</a:t>
            </a:r>
          </a:p>
          <a:p>
            <a:pPr lvl="0"/>
            <a:r>
              <a:rPr lang="en-US" baseline="0" dirty="0" err="1"/>
              <a:t>GraphQL</a:t>
            </a:r>
            <a:r>
              <a:rPr lang="en-US" baseline="0" dirty="0"/>
              <a:t> does not provide good support for </a:t>
            </a:r>
            <a:r>
              <a:rPr lang="en-US" i="1" baseline="0" dirty="0"/>
              <a:t>ad hoc </a:t>
            </a:r>
            <a:r>
              <a:rPr lang="en-US" baseline="0" dirty="0"/>
              <a:t>queries</a:t>
            </a:r>
            <a:r>
              <a:rPr lang="en-US" dirty="0"/>
              <a:t>. REST does.</a:t>
            </a:r>
            <a:endParaRPr lang="en-US" baseline="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8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838200"/>
            <a:ext cx="522370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Discussion</a:t>
            </a:r>
            <a:r>
              <a:rPr spc="-131" dirty="0"/>
              <a:t> </a:t>
            </a:r>
            <a:r>
              <a:rPr spc="-26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075170" cy="2023791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395764" indent="-386715">
              <a:spcBef>
                <a:spcPts val="58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Could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World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Wide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Web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developed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RPC?</a:t>
            </a:r>
            <a:endParaRPr sz="2400" dirty="0">
              <a:latin typeface="Calibri"/>
              <a:cs typeface="Calibri"/>
            </a:endParaRPr>
          </a:p>
          <a:p>
            <a:pPr marL="395764" marR="3810" indent="-386715">
              <a:spcBef>
                <a:spcPts val="795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World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Wide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Web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manage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state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communication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spc="-4" dirty="0">
                <a:latin typeface="Calibri"/>
                <a:cs typeface="Calibri"/>
              </a:rPr>
              <a:t> services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stateless?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502" y="899989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6398895" cy="3103735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 marR="1104424">
              <a:lnSpc>
                <a:spcPct val="119900"/>
              </a:lnSpc>
              <a:spcBef>
                <a:spcPts val="83"/>
              </a:spcBef>
            </a:pPr>
            <a:r>
              <a:rPr sz="2800" spc="-4" dirty="0">
                <a:latin typeface="Calibri"/>
                <a:cs typeface="Calibri"/>
              </a:rPr>
              <a:t>Service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oriented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architecture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Microservice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architecture </a:t>
            </a:r>
            <a:r>
              <a:rPr sz="2800" spc="-8" dirty="0">
                <a:latin typeface="Calibri"/>
                <a:cs typeface="Calibri"/>
              </a:rPr>
              <a:t> Microservice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qualities </a:t>
            </a:r>
            <a:r>
              <a:rPr sz="2800" spc="-4" dirty="0">
                <a:latin typeface="Calibri"/>
                <a:cs typeface="Calibri"/>
              </a:rPr>
              <a:t> </a:t>
            </a:r>
            <a:endParaRPr lang="en-US" sz="2800" spc="-4" dirty="0">
              <a:latin typeface="Calibri"/>
              <a:cs typeface="Calibri"/>
            </a:endParaRPr>
          </a:p>
          <a:p>
            <a:pPr marL="9525" marR="1104424">
              <a:lnSpc>
                <a:spcPct val="119900"/>
              </a:lnSpc>
              <a:spcBef>
                <a:spcPts val="83"/>
              </a:spcBef>
            </a:pPr>
            <a:r>
              <a:rPr sz="2800" spc="-8" dirty="0">
                <a:latin typeface="Calibri"/>
                <a:cs typeface="Calibri"/>
              </a:rPr>
              <a:t>Microservices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context 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Communication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styles</a:t>
            </a:r>
            <a:endParaRPr sz="2800" dirty="0">
              <a:latin typeface="Calibri"/>
              <a:cs typeface="Calibri"/>
            </a:endParaRPr>
          </a:p>
          <a:p>
            <a:pPr marL="9525">
              <a:spcBef>
                <a:spcPts val="495"/>
              </a:spcBef>
            </a:pPr>
            <a:r>
              <a:rPr sz="2800" b="1" spc="-4" dirty="0">
                <a:latin typeface="Calibri"/>
                <a:cs typeface="Calibri"/>
              </a:rPr>
              <a:t>Structuring</a:t>
            </a:r>
            <a:r>
              <a:rPr sz="2800" b="1" spc="11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request</a:t>
            </a:r>
            <a:r>
              <a:rPr sz="2800" b="1" spc="26" dirty="0">
                <a:latin typeface="Calibri"/>
                <a:cs typeface="Calibri"/>
              </a:rPr>
              <a:t> </a:t>
            </a:r>
            <a:r>
              <a:rPr sz="2800" b="1" spc="-4" dirty="0">
                <a:latin typeface="Calibri"/>
                <a:cs typeface="Calibri"/>
              </a:rPr>
              <a:t>and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8" dirty="0">
                <a:latin typeface="Calibri"/>
                <a:cs typeface="Calibri"/>
              </a:rPr>
              <a:t>response</a:t>
            </a:r>
            <a:r>
              <a:rPr sz="2800" b="1" spc="8" dirty="0">
                <a:latin typeface="Calibri"/>
                <a:cs typeface="Calibri"/>
              </a:rPr>
              <a:t> </a:t>
            </a:r>
            <a:r>
              <a:rPr sz="2800" b="1" spc="-11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4491" y="493368"/>
            <a:ext cx="6615018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Message</a:t>
            </a:r>
            <a:r>
              <a:rPr spc="-75" dirty="0"/>
              <a:t> </a:t>
            </a:r>
            <a:r>
              <a:rPr spc="-34" dirty="0"/>
              <a:t>packaging</a:t>
            </a:r>
            <a:r>
              <a:rPr spc="-83" dirty="0"/>
              <a:t> </a:t>
            </a:r>
            <a:r>
              <a:rPr spc="-38" dirty="0"/>
              <a:t>protocols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657624" cy="2989824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3810" indent="-171450" algn="just">
              <a:lnSpc>
                <a:spcPct val="90000"/>
              </a:lnSpc>
              <a:spcBef>
                <a:spcPts val="32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Requests </a:t>
            </a:r>
            <a:r>
              <a:rPr sz="2400" spc="-4" dirty="0">
                <a:latin typeface="Calibri"/>
                <a:cs typeface="Calibri"/>
              </a:rPr>
              <a:t>and </a:t>
            </a:r>
            <a:r>
              <a:rPr sz="2400" spc="-8" dirty="0">
                <a:latin typeface="Calibri"/>
                <a:cs typeface="Calibri"/>
              </a:rPr>
              <a:t>responses </a:t>
            </a:r>
            <a:r>
              <a:rPr sz="2400" spc="-4" dirty="0">
                <a:latin typeface="Calibri"/>
                <a:cs typeface="Calibri"/>
              </a:rPr>
              <a:t>in both RPC and </a:t>
            </a:r>
            <a:r>
              <a:rPr sz="2400" spc="-11" dirty="0">
                <a:latin typeface="Calibri"/>
                <a:cs typeface="Calibri"/>
              </a:rPr>
              <a:t>REST contain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8" dirty="0">
                <a:latin typeface="Calibri"/>
                <a:cs typeface="Calibri"/>
              </a:rPr>
              <a:t>elements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 </a:t>
            </a:r>
            <a:r>
              <a:rPr sz="2400" spc="-11" dirty="0">
                <a:latin typeface="Calibri"/>
                <a:cs typeface="Calibri"/>
              </a:rPr>
              <a:t>must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11" dirty="0">
                <a:latin typeface="Calibri"/>
                <a:cs typeface="Calibri"/>
              </a:rPr>
              <a:t>interpreted by </a:t>
            </a:r>
            <a:r>
              <a:rPr sz="2400" spc="-8" dirty="0">
                <a:latin typeface="Calibri"/>
                <a:cs typeface="Calibri"/>
              </a:rPr>
              <a:t>both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client </a:t>
            </a:r>
            <a:r>
              <a:rPr sz="2400" spc="-4" dirty="0">
                <a:latin typeface="Calibri"/>
                <a:cs typeface="Calibri"/>
              </a:rPr>
              <a:t>and the service. </a:t>
            </a:r>
            <a:r>
              <a:rPr sz="2400" spc="-8" dirty="0">
                <a:latin typeface="Calibri"/>
                <a:cs typeface="Calibri"/>
              </a:rPr>
              <a:t>This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8" dirty="0">
                <a:latin typeface="Calibri"/>
                <a:cs typeface="Calibri"/>
              </a:rPr>
              <a:t>packaged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over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network.</a:t>
            </a:r>
            <a:endParaRPr sz="2400" dirty="0">
              <a:latin typeface="Calibri"/>
              <a:cs typeface="Calibri"/>
            </a:endParaRPr>
          </a:p>
          <a:p>
            <a:pPr marL="180975" indent="-171450" algn="just">
              <a:spcBef>
                <a:spcPts val="50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Three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packaging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endParaRPr sz="2400" dirty="0">
              <a:latin typeface="Calibri"/>
              <a:cs typeface="Calibri"/>
            </a:endParaRPr>
          </a:p>
          <a:p>
            <a:pPr marL="523875" lvl="1" indent="-171926" algn="just">
              <a:spcBef>
                <a:spcPts val="17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Extensible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Markup </a:t>
            </a:r>
            <a:r>
              <a:rPr sz="2400" spc="-4" dirty="0">
                <a:latin typeface="Calibri"/>
                <a:cs typeface="Calibri"/>
              </a:rPr>
              <a:t>language (XML)</a:t>
            </a:r>
            <a:endParaRPr sz="2400" dirty="0">
              <a:latin typeface="Calibri"/>
              <a:cs typeface="Calibri"/>
            </a:endParaRPr>
          </a:p>
          <a:p>
            <a:pPr marL="523875" lvl="1" indent="-171926" algn="just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Protocol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Buffers</a:t>
            </a:r>
            <a:endParaRPr sz="2400" dirty="0">
              <a:latin typeface="Calibri"/>
              <a:cs typeface="Calibri"/>
            </a:endParaRPr>
          </a:p>
          <a:p>
            <a:pPr marL="523875" lvl="1" indent="-171926" algn="just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JSON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4017" y="457200"/>
            <a:ext cx="5815965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Extensible</a:t>
            </a:r>
            <a:r>
              <a:rPr spc="-64" dirty="0"/>
              <a:t> </a:t>
            </a:r>
            <a:r>
              <a:rPr spc="-34" dirty="0"/>
              <a:t>Markup</a:t>
            </a:r>
            <a:r>
              <a:rPr spc="-71" dirty="0"/>
              <a:t> </a:t>
            </a:r>
            <a:r>
              <a:rPr spc="-30" dirty="0"/>
              <a:t>Language</a:t>
            </a:r>
            <a:r>
              <a:rPr spc="-71" dirty="0"/>
              <a:t> </a:t>
            </a:r>
            <a:r>
              <a:rPr spc="-23" dirty="0"/>
              <a:t>(XML)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693819" cy="3336971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XML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adds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annotations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(called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tags)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textual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document.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tags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specify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interpret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information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document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breaking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information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chunks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fields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identifying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type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field.</a:t>
            </a:r>
            <a:endParaRPr sz="2400" dirty="0">
              <a:latin typeface="Calibri"/>
              <a:cs typeface="Calibri"/>
            </a:endParaRPr>
          </a:p>
          <a:p>
            <a:pPr marL="180975" marR="940594" indent="-171450">
              <a:spcBef>
                <a:spcPts val="75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XML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meta-language: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 </a:t>
            </a:r>
            <a:r>
              <a:rPr sz="2400" spc="-8" dirty="0">
                <a:latin typeface="Calibri"/>
                <a:cs typeface="Calibri"/>
              </a:rPr>
              <a:t>allows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define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customized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language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describe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data.</a:t>
            </a:r>
            <a:endParaRPr sz="2400" dirty="0">
              <a:latin typeface="Calibri"/>
              <a:cs typeface="Calibri"/>
            </a:endParaRPr>
          </a:p>
          <a:p>
            <a:pPr marL="180975" marR="509111" indent="-171450">
              <a:spcBef>
                <a:spcPts val="75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1" dirty="0">
                <a:latin typeface="Calibri"/>
                <a:cs typeface="Calibri"/>
              </a:rPr>
              <a:t>Your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customized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language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defined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i="1" spc="-8" dirty="0">
                <a:latin typeface="Calibri"/>
                <a:cs typeface="Calibri"/>
              </a:rPr>
              <a:t>XML</a:t>
            </a:r>
            <a:r>
              <a:rPr sz="2400" i="1" spc="8" dirty="0">
                <a:latin typeface="Calibri"/>
                <a:cs typeface="Calibri"/>
              </a:rPr>
              <a:t> </a:t>
            </a:r>
            <a:r>
              <a:rPr sz="2400" i="1" spc="-4" dirty="0">
                <a:latin typeface="Calibri"/>
                <a:cs typeface="Calibri"/>
              </a:rPr>
              <a:t>schema</a:t>
            </a:r>
            <a:r>
              <a:rPr sz="2400" spc="-4" dirty="0">
                <a:latin typeface="Calibri"/>
                <a:cs typeface="Calibri"/>
              </a:rPr>
              <a:t>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which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itself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XML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document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5229" y="838200"/>
            <a:ext cx="446512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HTML</a:t>
            </a:r>
            <a:r>
              <a:rPr spc="-98" dirty="0"/>
              <a:t> </a:t>
            </a:r>
            <a:r>
              <a:rPr spc="-19" dirty="0"/>
              <a:t>and</a:t>
            </a:r>
            <a:r>
              <a:rPr spc="-94" dirty="0"/>
              <a:t> </a:t>
            </a:r>
            <a:r>
              <a:rPr spc="-23" dirty="0"/>
              <a:t>XML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6066949" cy="2049439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HTML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markup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language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much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like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XML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XML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designed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transferred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HTML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designed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describe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layout</a:t>
            </a:r>
            <a:r>
              <a:rPr sz="2400" spc="-4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web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pages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778447"/>
            <a:ext cx="3913823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5" dirty="0"/>
              <a:t>Protocol</a:t>
            </a:r>
            <a:r>
              <a:rPr spc="-98" dirty="0"/>
              <a:t> </a:t>
            </a:r>
            <a:r>
              <a:rPr spc="-53" dirty="0"/>
              <a:t>Buffers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685723" cy="3600505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240030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Protocol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Buffers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provide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specific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syntax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package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definition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file.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  <a:tab pos="5980748" algn="l"/>
              </a:tabLst>
            </a:pP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defines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structure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untyped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block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lang="en-US" sz="2400" spc="-4" dirty="0">
                <a:latin typeface="Calibri"/>
                <a:cs typeface="Calibri"/>
              </a:rPr>
              <a:t>n  </a:t>
            </a:r>
            <a:r>
              <a:rPr sz="2400" spc="-4" dirty="0">
                <a:latin typeface="Calibri"/>
                <a:cs typeface="Calibri"/>
              </a:rPr>
              <a:t>RPC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They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usually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conjunction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gRPC,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binary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RPC.</a:t>
            </a:r>
            <a:endParaRPr sz="2400" dirty="0">
              <a:latin typeface="Calibri"/>
              <a:cs typeface="Calibri"/>
            </a:endParaRPr>
          </a:p>
          <a:p>
            <a:pPr marL="180975" marR="158591" indent="-171450">
              <a:spcBef>
                <a:spcPts val="78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Protocol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Buffers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types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close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programming- 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language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types,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making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marshaling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unmarshaling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efficient</a:t>
            </a:r>
            <a:r>
              <a:rPr sz="2100" spc="-11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3400"/>
            <a:ext cx="7366349" cy="1465818"/>
          </a:xfrm>
          <a:prstGeom prst="rect">
            <a:avLst/>
          </a:prstGeom>
        </p:spPr>
        <p:txBody>
          <a:bodyPr vert="horz" wrap="square" lIns="0" tIns="6715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 marR="3810" indent="133350">
              <a:lnSpc>
                <a:spcPts val="3563"/>
              </a:lnSpc>
              <a:spcBef>
                <a:spcPts val="529"/>
              </a:spcBef>
            </a:pPr>
            <a:r>
              <a:rPr lang="en-US" spc="-23" dirty="0" err="1"/>
              <a:t>N</a:t>
            </a:r>
            <a:r>
              <a:rPr spc="-26" dirty="0" err="1"/>
              <a:t>essage</a:t>
            </a:r>
            <a:r>
              <a:rPr spc="-26" dirty="0"/>
              <a:t> </a:t>
            </a:r>
            <a:r>
              <a:rPr spc="-735" dirty="0"/>
              <a:t> </a:t>
            </a:r>
            <a:r>
              <a:rPr spc="-23" dirty="0"/>
              <a:t>passing</a:t>
            </a:r>
            <a:r>
              <a:rPr spc="-79" dirty="0"/>
              <a:t> </a:t>
            </a:r>
            <a:r>
              <a:rPr spc="-34" dirty="0"/>
              <a:t>between</a:t>
            </a:r>
            <a:r>
              <a:rPr spc="-75" dirty="0"/>
              <a:t> </a:t>
            </a:r>
            <a:r>
              <a:rPr spc="-49" dirty="0"/>
              <a:t>different</a:t>
            </a:r>
            <a:r>
              <a:rPr spc="-60" dirty="0"/>
              <a:t> </a:t>
            </a:r>
            <a:r>
              <a:rPr spc="-30" dirty="0"/>
              <a:t>languages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31477" y="1828800"/>
            <a:ext cx="7595584" cy="3575177"/>
          </a:xfrm>
          <a:prstGeom prst="rect">
            <a:avLst/>
          </a:prstGeom>
        </p:spPr>
        <p:txBody>
          <a:bodyPr vert="horz" wrap="square" lIns="0" tIns="70961" rIns="0" bIns="0" rtlCol="0">
            <a:spAutoFit/>
          </a:bodyPr>
          <a:lstStyle/>
          <a:p>
            <a:pPr marL="180975" marR="3810" indent="-171450">
              <a:spcBef>
                <a:spcPts val="55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Suppose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wish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(written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Java)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(written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Python)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communicate.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25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Place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buffer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specification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.proto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file.</a:t>
            </a:r>
            <a:endParaRPr sz="2400" dirty="0">
              <a:latin typeface="Calibri"/>
              <a:cs typeface="Calibri"/>
            </a:endParaRPr>
          </a:p>
          <a:p>
            <a:pPr marL="180975" marR="340994" indent="-171450">
              <a:spcBef>
                <a:spcPts val="73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Language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specific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compilers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translate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.proto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file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code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marshals,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unmarshals,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message.</a:t>
            </a:r>
            <a:endParaRPr sz="2400" dirty="0">
              <a:latin typeface="Calibri"/>
              <a:cs typeface="Calibri"/>
            </a:endParaRPr>
          </a:p>
          <a:p>
            <a:pPr marL="523875" marR="360044" lvl="1" indent="-171450">
              <a:spcBef>
                <a:spcPts val="398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Compile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.proto </a:t>
            </a:r>
            <a:r>
              <a:rPr sz="2400" spc="-4" dirty="0">
                <a:latin typeface="Calibri"/>
                <a:cs typeface="Calibri"/>
              </a:rPr>
              <a:t>file using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Java </a:t>
            </a:r>
            <a:r>
              <a:rPr sz="2400" spc="-11" dirty="0">
                <a:latin typeface="Calibri"/>
                <a:cs typeface="Calibri"/>
              </a:rPr>
              <a:t>Protocol </a:t>
            </a:r>
            <a:r>
              <a:rPr sz="2400" spc="-15" dirty="0">
                <a:latin typeface="Calibri"/>
                <a:cs typeface="Calibri"/>
              </a:rPr>
              <a:t>buffer </a:t>
            </a:r>
            <a:r>
              <a:rPr sz="2400" spc="-26" dirty="0">
                <a:latin typeface="Calibri"/>
                <a:cs typeface="Calibri"/>
              </a:rPr>
              <a:t>compiler. </a:t>
            </a:r>
            <a:r>
              <a:rPr sz="2400" spc="-4" dirty="0">
                <a:latin typeface="Calibri"/>
                <a:cs typeface="Calibri"/>
              </a:rPr>
              <a:t>Link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1" dirty="0">
                <a:latin typeface="Calibri"/>
                <a:cs typeface="Calibri"/>
              </a:rPr>
              <a:t>into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Compile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.proto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file using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Python </a:t>
            </a:r>
            <a:r>
              <a:rPr sz="2400" spc="-11" dirty="0">
                <a:latin typeface="Calibri"/>
                <a:cs typeface="Calibri"/>
              </a:rPr>
              <a:t>Protocol Buffer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compiler. </a:t>
            </a:r>
            <a:r>
              <a:rPr sz="2400" spc="-4" dirty="0">
                <a:latin typeface="Calibri"/>
                <a:cs typeface="Calibri"/>
              </a:rPr>
              <a:t>Link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into</a:t>
            </a:r>
            <a:r>
              <a:rPr lang="en-US" sz="2400" spc="-11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3400"/>
            <a:ext cx="7366349" cy="1465818"/>
          </a:xfrm>
          <a:prstGeom prst="rect">
            <a:avLst/>
          </a:prstGeom>
        </p:spPr>
        <p:txBody>
          <a:bodyPr vert="horz" wrap="square" lIns="0" tIns="6715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 marR="3810" indent="133350">
              <a:lnSpc>
                <a:spcPts val="3563"/>
              </a:lnSpc>
              <a:spcBef>
                <a:spcPts val="529"/>
              </a:spcBef>
            </a:pPr>
            <a:r>
              <a:rPr lang="en-US" spc="-23" dirty="0" err="1"/>
              <a:t>N</a:t>
            </a:r>
            <a:r>
              <a:rPr spc="-26" dirty="0" err="1"/>
              <a:t>essage</a:t>
            </a:r>
            <a:r>
              <a:rPr spc="-26" dirty="0"/>
              <a:t> </a:t>
            </a:r>
            <a:r>
              <a:rPr spc="-735" dirty="0"/>
              <a:t> </a:t>
            </a:r>
            <a:r>
              <a:rPr spc="-23" dirty="0"/>
              <a:t>passing</a:t>
            </a:r>
            <a:r>
              <a:rPr spc="-79" dirty="0"/>
              <a:t> </a:t>
            </a:r>
            <a:r>
              <a:rPr spc="-34" dirty="0"/>
              <a:t>between</a:t>
            </a:r>
            <a:r>
              <a:rPr spc="-75" dirty="0"/>
              <a:t> </a:t>
            </a:r>
            <a:r>
              <a:rPr spc="-49" dirty="0"/>
              <a:t>different</a:t>
            </a:r>
            <a:r>
              <a:rPr spc="-60" dirty="0"/>
              <a:t> </a:t>
            </a:r>
            <a:r>
              <a:rPr spc="-30" dirty="0"/>
              <a:t>languages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31477" y="1828800"/>
            <a:ext cx="7595584" cy="1179650"/>
          </a:xfrm>
          <a:prstGeom prst="rect">
            <a:avLst/>
          </a:prstGeom>
        </p:spPr>
        <p:txBody>
          <a:bodyPr vert="horz" wrap="square" lIns="0" tIns="70961" rIns="0" bIns="0" rtlCol="0">
            <a:spAutoFit/>
          </a:bodyPr>
          <a:lstStyle/>
          <a:p>
            <a:pPr marL="180975" marR="872490" indent="-171450">
              <a:spcBef>
                <a:spcPts val="73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Services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communicate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using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procedures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spc="-4" dirty="0">
                <a:latin typeface="Calibri"/>
                <a:cs typeface="Calibri"/>
              </a:rPr>
              <a:t> language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specific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.proto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compilers</a:t>
            </a:r>
            <a:r>
              <a:rPr sz="2100" spc="-11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083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762000"/>
            <a:ext cx="6927534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Example</a:t>
            </a:r>
            <a:r>
              <a:rPr spc="-86" dirty="0"/>
              <a:t> </a:t>
            </a:r>
            <a:r>
              <a:rPr spc="-11" dirty="0"/>
              <a:t>of</a:t>
            </a:r>
            <a:r>
              <a:rPr spc="-56" dirty="0"/>
              <a:t> </a:t>
            </a:r>
            <a:r>
              <a:rPr spc="-15" dirty="0"/>
              <a:t>the</a:t>
            </a:r>
            <a:r>
              <a:rPr spc="-60" dirty="0"/>
              <a:t> </a:t>
            </a:r>
            <a:r>
              <a:rPr spc="-15" dirty="0"/>
              <a:t>use</a:t>
            </a:r>
            <a:r>
              <a:rPr spc="-71" dirty="0"/>
              <a:t> </a:t>
            </a:r>
            <a:r>
              <a:rPr spc="-11" dirty="0"/>
              <a:t>of</a:t>
            </a:r>
            <a:r>
              <a:rPr spc="-56" dirty="0"/>
              <a:t> </a:t>
            </a:r>
            <a:r>
              <a:rPr spc="-26" dirty="0"/>
              <a:t>SOA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46319"/>
            <a:ext cx="8456296" cy="4118596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Suppose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your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organization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bank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that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just </a:t>
            </a:r>
            <a:r>
              <a:rPr sz="2800" spc="-4" dirty="0">
                <a:latin typeface="Calibri"/>
                <a:cs typeface="Calibri"/>
              </a:rPr>
              <a:t>acquired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another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bank.</a:t>
            </a:r>
          </a:p>
          <a:p>
            <a:pPr marL="180975" marR="244793" indent="-171450">
              <a:spcBef>
                <a:spcPts val="731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9" dirty="0">
                <a:latin typeface="Calibri"/>
                <a:cs typeface="Calibri"/>
              </a:rPr>
              <a:t>You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now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two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copies</a:t>
            </a:r>
            <a:r>
              <a:rPr sz="2800" spc="-4" dirty="0">
                <a:latin typeface="Calibri"/>
                <a:cs typeface="Calibri"/>
              </a:rPr>
              <a:t> of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loan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management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software,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fraud </a:t>
            </a:r>
            <a:r>
              <a:rPr sz="2800" spc="-4" dirty="0">
                <a:latin typeface="Calibri"/>
                <a:cs typeface="Calibri"/>
              </a:rPr>
              <a:t>detection </a:t>
            </a:r>
            <a:r>
              <a:rPr sz="2800" spc="-43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software,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" dirty="0">
                <a:latin typeface="Calibri"/>
                <a:cs typeface="Calibri"/>
              </a:rPr>
              <a:t> account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management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software.</a:t>
            </a:r>
            <a:r>
              <a:rPr lang="en-US" sz="2800" spc="-8" dirty="0">
                <a:latin typeface="Calibri"/>
                <a:cs typeface="Calibri"/>
              </a:rPr>
              <a:t> </a:t>
            </a:r>
          </a:p>
          <a:p>
            <a:pPr marL="180975" marR="244793" indent="-171450">
              <a:spcBef>
                <a:spcPts val="731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z="2800" spc="-8" dirty="0">
                <a:latin typeface="Calibri"/>
                <a:cs typeface="Calibri"/>
              </a:rPr>
              <a:t>Each </a:t>
            </a:r>
            <a:r>
              <a:rPr lang="en-US" sz="2800" dirty="0">
                <a:latin typeface="Calibri"/>
                <a:cs typeface="Calibri"/>
              </a:rPr>
              <a:t>of these </a:t>
            </a:r>
            <a:r>
              <a:rPr lang="en-US" sz="2800" spc="-11" dirty="0">
                <a:latin typeface="Calibri"/>
                <a:cs typeface="Calibri"/>
              </a:rPr>
              <a:t>systems </a:t>
            </a:r>
            <a:r>
              <a:rPr lang="en-US" sz="2800" spc="-4" dirty="0">
                <a:latin typeface="Calibri"/>
                <a:cs typeface="Calibri"/>
              </a:rPr>
              <a:t>has </a:t>
            </a:r>
            <a:r>
              <a:rPr lang="en-US" sz="2800" dirty="0">
                <a:latin typeface="Calibri"/>
                <a:cs typeface="Calibri"/>
              </a:rPr>
              <a:t>their </a:t>
            </a:r>
            <a:r>
              <a:rPr lang="en-US" sz="2800" spc="-4" dirty="0">
                <a:latin typeface="Calibri"/>
                <a:cs typeface="Calibri"/>
              </a:rPr>
              <a:t>own user </a:t>
            </a:r>
            <a:r>
              <a:rPr lang="en-US" sz="2800" spc="-8" dirty="0">
                <a:latin typeface="Calibri"/>
                <a:cs typeface="Calibri"/>
              </a:rPr>
              <a:t>interface </a:t>
            </a:r>
            <a:r>
              <a:rPr lang="en-US" sz="2800" dirty="0">
                <a:latin typeface="Calibri"/>
                <a:cs typeface="Calibri"/>
              </a:rPr>
              <a:t>and </a:t>
            </a:r>
            <a:r>
              <a:rPr lang="en-US" sz="2800" spc="-4" dirty="0">
                <a:latin typeface="Calibri"/>
                <a:cs typeface="Calibri"/>
              </a:rPr>
              <a:t>process </a:t>
            </a:r>
            <a:r>
              <a:rPr lang="en-US" sz="2800" spc="-431" dirty="0">
                <a:latin typeface="Calibri"/>
                <a:cs typeface="Calibri"/>
              </a:rPr>
              <a:t> </a:t>
            </a:r>
            <a:r>
              <a:rPr lang="en-US" sz="2800" spc="-4" dirty="0">
                <a:latin typeface="Calibri"/>
                <a:cs typeface="Calibri"/>
              </a:rPr>
              <a:t>assumptions.</a:t>
            </a:r>
            <a:endParaRPr lang="en-US" sz="2800" dirty="0">
              <a:latin typeface="Calibri"/>
              <a:cs typeface="Calibri"/>
            </a:endParaRPr>
          </a:p>
          <a:p>
            <a:pPr marL="180975" marR="244793" indent="-171450">
              <a:spcBef>
                <a:spcPts val="731"/>
              </a:spcBef>
              <a:buFont typeface="Arial MT"/>
              <a:buChar char="•"/>
              <a:tabLst>
                <a:tab pos="180975" algn="l"/>
              </a:tabLst>
            </a:pPr>
            <a:endParaRPr sz="2800" dirty="0">
              <a:latin typeface="Calibri"/>
              <a:cs typeface="Calibri"/>
            </a:endParaRPr>
          </a:p>
          <a:p>
            <a:pPr marL="180975" marR="1217771" indent="-171450">
              <a:spcBef>
                <a:spcPts val="750"/>
              </a:spcBef>
              <a:buFont typeface="Arial MT"/>
              <a:buChar char="•"/>
              <a:tabLst>
                <a:tab pos="180975" algn="l"/>
              </a:tabLst>
            </a:pPr>
            <a:r>
              <a:rPr sz="1650" spc="-11" dirty="0">
                <a:latin typeface="Calibri"/>
                <a:cs typeface="Calibri"/>
              </a:rPr>
              <a:t>.</a:t>
            </a:r>
            <a:endParaRPr sz="16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78569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685800"/>
            <a:ext cx="4172903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Explicit</a:t>
            </a:r>
            <a:r>
              <a:rPr spc="-116" dirty="0"/>
              <a:t> </a:t>
            </a:r>
            <a:r>
              <a:rPr spc="-26" dirty="0"/>
              <a:t>schema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60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604760" cy="3208731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XML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Buffers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explicit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schemas.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allows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checking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specified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correctly.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If </a:t>
            </a:r>
            <a:r>
              <a:rPr sz="2400" spc="-11" dirty="0">
                <a:latin typeface="Calibri"/>
                <a:cs typeface="Calibri"/>
              </a:rPr>
              <a:t>interfaces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described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explicitly,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saved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base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8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Allows search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8" dirty="0">
                <a:latin typeface="Calibri"/>
                <a:cs typeface="Calibri"/>
              </a:rPr>
              <a:t>variables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</a:t>
            </a:r>
          </a:p>
          <a:p>
            <a:pPr marL="523875" lvl="1" indent="-171926">
              <a:spcBef>
                <a:spcPts val="15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Provides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up </a:t>
            </a:r>
            <a:r>
              <a:rPr sz="2400" spc="-8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date</a:t>
            </a:r>
            <a:r>
              <a:rPr sz="2400" spc="-8" dirty="0">
                <a:latin typeface="Calibri"/>
                <a:cs typeface="Calibri"/>
              </a:rPr>
              <a:t> documentation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architecture</a:t>
            </a:r>
            <a:r>
              <a:rPr sz="1800" spc="-8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5559266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JavaScript</a:t>
            </a:r>
            <a:r>
              <a:rPr spc="-79" dirty="0"/>
              <a:t> </a:t>
            </a:r>
            <a:r>
              <a:rPr spc="-23" dirty="0"/>
              <a:t>Object</a:t>
            </a:r>
            <a:r>
              <a:rPr spc="-79" dirty="0"/>
              <a:t> </a:t>
            </a:r>
            <a:r>
              <a:rPr spc="-34" dirty="0"/>
              <a:t>Notation</a:t>
            </a:r>
            <a:r>
              <a:rPr spc="-94" dirty="0"/>
              <a:t> </a:t>
            </a:r>
            <a:r>
              <a:rPr spc="-23" dirty="0"/>
              <a:t>(JSON)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61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013734" cy="2521364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JSON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structures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name/value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pairs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array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types.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JSON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8" dirty="0">
                <a:latin typeface="Calibri"/>
                <a:cs typeface="Calibri"/>
              </a:rPr>
              <a:t>independent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programming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language.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23" dirty="0">
                <a:latin typeface="Calibri"/>
                <a:cs typeface="Calibri"/>
              </a:rPr>
              <a:t>Like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XML,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JSON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textual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representation,</a:t>
            </a:r>
            <a:endParaRPr sz="2400" dirty="0">
              <a:latin typeface="Calibri"/>
              <a:cs typeface="Calibri"/>
            </a:endParaRPr>
          </a:p>
          <a:p>
            <a:pPr marL="180975" marR="363379" indent="-171450">
              <a:spcBef>
                <a:spcPts val="78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5" dirty="0">
                <a:latin typeface="Calibri"/>
                <a:cs typeface="Calibri"/>
              </a:rPr>
              <a:t>Unlike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XML,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JSON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schema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capability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define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valid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document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structure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914400"/>
            <a:ext cx="529990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62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552849" cy="1587133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395764" marR="3810" indent="-386715">
              <a:spcBef>
                <a:spcPts val="35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4" dirty="0">
                <a:latin typeface="Calibri"/>
                <a:cs typeface="Calibri"/>
              </a:rPr>
              <a:t>XML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requires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reading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entire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before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marshaling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begin.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Why?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65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4" dirty="0">
                <a:latin typeface="Calibri"/>
                <a:cs typeface="Calibri"/>
              </a:rPr>
              <a:t>JSON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perform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marshaling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read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in.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Why?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3A06-9DEC-8CE8-9A7A-B3EFD3C1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6B738-6146-D3B8-5784-9871916A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400" dirty="0"/>
          </a:p>
          <a:p>
            <a:endParaRPr lang="en-US" sz="4400" dirty="0"/>
          </a:p>
          <a:p>
            <a:pPr marL="0" indent="0">
              <a:buNone/>
            </a:pPr>
            <a:r>
              <a:rPr lang="en-US" sz="4400" dirty="0"/>
              <a:t>END OF </a:t>
            </a:r>
            <a:r>
              <a:rPr lang="en-US" sz="4400" dirty="0" err="1"/>
              <a:t>OF</a:t>
            </a:r>
            <a:r>
              <a:rPr lang="en-US" sz="4400" dirty="0"/>
              <a:t> CHAP 12</a:t>
            </a:r>
          </a:p>
        </p:txBody>
      </p:sp>
    </p:spTree>
    <p:extLst>
      <p:ext uri="{BB962C8B-B14F-4D97-AF65-F5344CB8AC3E}">
        <p14:creationId xmlns:p14="http://schemas.microsoft.com/office/powerpoint/2010/main" val="236402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866" y="533400"/>
            <a:ext cx="4371023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Example</a:t>
            </a:r>
            <a:r>
              <a:rPr spc="-86" dirty="0"/>
              <a:t> </a:t>
            </a:r>
            <a:r>
              <a:rPr spc="-11" dirty="0"/>
              <a:t>of</a:t>
            </a:r>
            <a:r>
              <a:rPr spc="-56" dirty="0"/>
              <a:t> </a:t>
            </a:r>
            <a:r>
              <a:rPr spc="-15" dirty="0"/>
              <a:t>the</a:t>
            </a:r>
            <a:r>
              <a:rPr spc="-60" dirty="0"/>
              <a:t> </a:t>
            </a:r>
            <a:r>
              <a:rPr spc="-15" dirty="0"/>
              <a:t>use</a:t>
            </a:r>
            <a:r>
              <a:rPr spc="-71" dirty="0"/>
              <a:t> </a:t>
            </a:r>
            <a:r>
              <a:rPr spc="-11" dirty="0"/>
              <a:t>of</a:t>
            </a:r>
            <a:r>
              <a:rPr spc="-56" dirty="0"/>
              <a:t> </a:t>
            </a:r>
            <a:r>
              <a:rPr spc="-26" dirty="0"/>
              <a:t>SOA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46318"/>
            <a:ext cx="8303896" cy="3113192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indent="-171450">
              <a:spcBef>
                <a:spcPts val="293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Integration</a:t>
            </a:r>
            <a:r>
              <a:rPr sz="2800" spc="-4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using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SOA</a:t>
            </a:r>
            <a:endParaRPr sz="28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3875" algn="l"/>
                <a:tab pos="524351" algn="l"/>
              </a:tabLst>
            </a:pPr>
            <a:r>
              <a:rPr sz="2800" spc="-15" dirty="0">
                <a:latin typeface="Calibri"/>
                <a:cs typeface="Calibri"/>
              </a:rPr>
              <a:t>Create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uniform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database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accounts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loans.</a:t>
            </a:r>
            <a:endParaRPr sz="28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3875" algn="l"/>
                <a:tab pos="524351" algn="l"/>
              </a:tabLst>
            </a:pPr>
            <a:r>
              <a:rPr sz="2800" spc="-19" dirty="0">
                <a:latin typeface="Calibri"/>
                <a:cs typeface="Calibri"/>
              </a:rPr>
              <a:t>Attach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new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 </a:t>
            </a:r>
            <a:r>
              <a:rPr sz="2800" spc="-8" dirty="0">
                <a:latin typeface="Calibri"/>
                <a:cs typeface="Calibri"/>
              </a:rPr>
              <a:t>legacy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databases</a:t>
            </a:r>
            <a:r>
              <a:rPr sz="2800" spc="-15" dirty="0">
                <a:latin typeface="Calibri"/>
                <a:cs typeface="Calibri"/>
              </a:rPr>
              <a:t> to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 </a:t>
            </a:r>
            <a:r>
              <a:rPr sz="2800" spc="-11" dirty="0">
                <a:latin typeface="Calibri"/>
                <a:cs typeface="Calibri"/>
              </a:rPr>
              <a:t>ESB</a:t>
            </a:r>
            <a:endParaRPr sz="28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3875" algn="l"/>
                <a:tab pos="524351" algn="l"/>
              </a:tabLst>
            </a:pPr>
            <a:r>
              <a:rPr lang="en-US" sz="2800" spc="-1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ttach</a:t>
            </a:r>
            <a:r>
              <a:rPr sz="2800" spc="-8" dirty="0">
                <a:latin typeface="Calibri"/>
                <a:cs typeface="Calibri"/>
              </a:rPr>
              <a:t> legacy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systems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 </a:t>
            </a:r>
            <a:r>
              <a:rPr sz="2800" spc="-11" dirty="0">
                <a:latin typeface="Calibri"/>
                <a:cs typeface="Calibri"/>
              </a:rPr>
              <a:t>ESB.</a:t>
            </a:r>
            <a:endParaRPr sz="28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386"/>
              </a:spcBef>
              <a:buFont typeface="Arial MT"/>
              <a:buChar char="•"/>
              <a:tabLst>
                <a:tab pos="571976" algn="l"/>
                <a:tab pos="572453" algn="l"/>
              </a:tabLst>
            </a:pPr>
            <a:r>
              <a:rPr sz="2800" dirty="0"/>
              <a:t>	</a:t>
            </a:r>
            <a:r>
              <a:rPr sz="2800" spc="-8" dirty="0">
                <a:latin typeface="Calibri"/>
                <a:cs typeface="Calibri"/>
              </a:rPr>
              <a:t>Use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ESB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translate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from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original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bank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specific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formats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from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 </a:t>
            </a:r>
            <a:r>
              <a:rPr sz="2800" spc="-8" dirty="0">
                <a:latin typeface="Calibri"/>
                <a:cs typeface="Calibri"/>
              </a:rPr>
              <a:t>new </a:t>
            </a:r>
            <a:r>
              <a:rPr sz="2800" spc="-36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uniform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database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format</a:t>
            </a:r>
            <a:r>
              <a:rPr sz="1650" spc="-11" dirty="0">
                <a:latin typeface="Calibri"/>
                <a:cs typeface="Calibri"/>
              </a:rPr>
              <a:t>.</a:t>
            </a:r>
            <a:endParaRPr sz="16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7511" y="914400"/>
            <a:ext cx="552897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694771" cy="2360421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395764" marR="3810" indent="-386715">
              <a:spcBef>
                <a:spcPts val="32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4" dirty="0">
                <a:latin typeface="Calibri"/>
                <a:cs typeface="Calibri"/>
              </a:rPr>
              <a:t>It 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possible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components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SOA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managed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different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organizations.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additional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elements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required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if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producer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comsumer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components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managed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different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organizations.</a:t>
            </a:r>
            <a:endParaRPr sz="2400" dirty="0">
              <a:latin typeface="Calibri"/>
              <a:cs typeface="Calibri"/>
            </a:endParaRPr>
          </a:p>
          <a:p>
            <a:pPr marL="395764" marR="718661" indent="-386715">
              <a:spcBef>
                <a:spcPts val="79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Develop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use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different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banking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</a:t>
            </a:r>
            <a:r>
              <a:rPr sz="2100" spc="-15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798405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6627495" cy="3103735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 marR="1017746">
              <a:lnSpc>
                <a:spcPct val="119900"/>
              </a:lnSpc>
              <a:spcBef>
                <a:spcPts val="83"/>
              </a:spcBef>
            </a:pPr>
            <a:r>
              <a:rPr sz="2800" spc="-4" dirty="0">
                <a:latin typeface="Calibri"/>
                <a:cs typeface="Calibri"/>
              </a:rPr>
              <a:t>Service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oriented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architecture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b="1" spc="-4" dirty="0">
                <a:latin typeface="Calibri"/>
                <a:cs typeface="Calibri"/>
              </a:rPr>
              <a:t>Microservice</a:t>
            </a:r>
            <a:r>
              <a:rPr sz="2800" b="1" spc="11" dirty="0">
                <a:latin typeface="Calibri"/>
                <a:cs typeface="Calibri"/>
              </a:rPr>
              <a:t> </a:t>
            </a:r>
            <a:r>
              <a:rPr sz="2800" b="1" spc="-11" dirty="0">
                <a:latin typeface="Calibri"/>
                <a:cs typeface="Calibri"/>
              </a:rPr>
              <a:t>architecture </a:t>
            </a:r>
            <a:r>
              <a:rPr sz="2800" b="1" spc="-8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Microservice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qualities </a:t>
            </a:r>
            <a:r>
              <a:rPr sz="2800" spc="-4" dirty="0">
                <a:latin typeface="Calibri"/>
                <a:cs typeface="Calibri"/>
              </a:rPr>
              <a:t> </a:t>
            </a:r>
            <a:endParaRPr lang="en-US" sz="2800" spc="-4" dirty="0">
              <a:latin typeface="Calibri"/>
              <a:cs typeface="Calibri"/>
            </a:endParaRPr>
          </a:p>
          <a:p>
            <a:pPr marL="9525" marR="1017746">
              <a:lnSpc>
                <a:spcPct val="119900"/>
              </a:lnSpc>
              <a:spcBef>
                <a:spcPts val="83"/>
              </a:spcBef>
            </a:pPr>
            <a:r>
              <a:rPr sz="2800" spc="-8" dirty="0">
                <a:latin typeface="Calibri"/>
                <a:cs typeface="Calibri"/>
              </a:rPr>
              <a:t>Microservices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context 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Communication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styles</a:t>
            </a:r>
            <a:endParaRPr sz="2800" dirty="0">
              <a:latin typeface="Calibri"/>
              <a:cs typeface="Calibri"/>
            </a:endParaRPr>
          </a:p>
          <a:p>
            <a:pPr marL="9525">
              <a:spcBef>
                <a:spcPts val="495"/>
              </a:spcBef>
            </a:pPr>
            <a:r>
              <a:rPr sz="2800" spc="-8" dirty="0">
                <a:latin typeface="Calibri"/>
                <a:cs typeface="Calibri"/>
              </a:rPr>
              <a:t>Structuring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request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response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6362</TotalTime>
  <Words>2915</Words>
  <Application>Microsoft Office PowerPoint</Application>
  <PresentationFormat>On-screen Show (4:3)</PresentationFormat>
  <Paragraphs>343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Arial MT</vt:lpstr>
      <vt:lpstr>Calibri</vt:lpstr>
      <vt:lpstr>Times</vt:lpstr>
      <vt:lpstr>Verdana</vt:lpstr>
      <vt:lpstr>Blank Presentation</vt:lpstr>
      <vt:lpstr>Deployment and Operations for Software Engineers 2nd  Ed</vt:lpstr>
      <vt:lpstr>Outline</vt:lpstr>
      <vt:lpstr>Service Oriented Architecture</vt:lpstr>
      <vt:lpstr>ESB</vt:lpstr>
      <vt:lpstr>Components in a SOA</vt:lpstr>
      <vt:lpstr>Example of the use of SOA</vt:lpstr>
      <vt:lpstr>Example of the use of SOA</vt:lpstr>
      <vt:lpstr>Discussion questions</vt:lpstr>
      <vt:lpstr>Outline</vt:lpstr>
      <vt:lpstr>Microservice architecture</vt:lpstr>
      <vt:lpstr>Microservice architecture</vt:lpstr>
      <vt:lpstr>Microservice services</vt:lpstr>
      <vt:lpstr>Microservice communication</vt:lpstr>
      <vt:lpstr>Technology usage</vt:lpstr>
      <vt:lpstr>Microservices and teams</vt:lpstr>
      <vt:lpstr>Microservice ownership</vt:lpstr>
      <vt:lpstr>Discussion questions</vt:lpstr>
      <vt:lpstr>Outline</vt:lpstr>
      <vt:lpstr>Microservice qualities</vt:lpstr>
      <vt:lpstr>Availability</vt:lpstr>
      <vt:lpstr>State in microservices</vt:lpstr>
      <vt:lpstr>Modifiability</vt:lpstr>
      <vt:lpstr>Performance</vt:lpstr>
      <vt:lpstr>Performance</vt:lpstr>
      <vt:lpstr>Reusability</vt:lpstr>
      <vt:lpstr>Scalability</vt:lpstr>
      <vt:lpstr>Security</vt:lpstr>
      <vt:lpstr>Discussion questions</vt:lpstr>
      <vt:lpstr>Outline</vt:lpstr>
      <vt:lpstr>Containers and microservices</vt:lpstr>
      <vt:lpstr>Containers and microservices</vt:lpstr>
      <vt:lpstr>Service mesh discovery</vt:lpstr>
      <vt:lpstr>Service mesh discovery</vt:lpstr>
      <vt:lpstr>Other service mesh microservices</vt:lpstr>
      <vt:lpstr>Protecting against failure</vt:lpstr>
      <vt:lpstr>Protecting against failure</vt:lpstr>
      <vt:lpstr>Discussion questions</vt:lpstr>
      <vt:lpstr>Outline</vt:lpstr>
      <vt:lpstr>Communication styles</vt:lpstr>
      <vt:lpstr>Remote Procedure Call (RPC)</vt:lpstr>
      <vt:lpstr>Steps in sending an RPC message</vt:lpstr>
      <vt:lpstr>Sending an RPC message</vt:lpstr>
      <vt:lpstr>Using RPC</vt:lpstr>
      <vt:lpstr>Message transport</vt:lpstr>
      <vt:lpstr>Representational State Transfer</vt:lpstr>
      <vt:lpstr>Elements of REST</vt:lpstr>
      <vt:lpstr>REST methods</vt:lpstr>
      <vt:lpstr>REST vs RPC</vt:lpstr>
      <vt:lpstr>REST vs RPC</vt:lpstr>
      <vt:lpstr>Querying an API</vt:lpstr>
      <vt:lpstr>GraphQLvs REST</vt:lpstr>
      <vt:lpstr>Discussion questions</vt:lpstr>
      <vt:lpstr>Outline</vt:lpstr>
      <vt:lpstr>Message packaging protocols</vt:lpstr>
      <vt:lpstr>Extensible Markup Language (XML)</vt:lpstr>
      <vt:lpstr>HTML and XML</vt:lpstr>
      <vt:lpstr>Protocol Buffers</vt:lpstr>
      <vt:lpstr>Nessage  passing between different languages</vt:lpstr>
      <vt:lpstr>Nessage  passing between different languages</vt:lpstr>
      <vt:lpstr>Explicit schema</vt:lpstr>
      <vt:lpstr>JavaScript Object Notation (JSON)</vt:lpstr>
      <vt:lpstr>Discussion questions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472</cp:revision>
  <dcterms:created xsi:type="dcterms:W3CDTF">2004-11-16T18:39:34Z</dcterms:created>
  <dcterms:modified xsi:type="dcterms:W3CDTF">2024-06-06T12:56:28Z</dcterms:modified>
</cp:coreProperties>
</file>