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96" r:id="rId4"/>
    <p:sldId id="294" r:id="rId5"/>
    <p:sldId id="280" r:id="rId6"/>
    <p:sldId id="302" r:id="rId7"/>
    <p:sldId id="306" r:id="rId8"/>
    <p:sldId id="281" r:id="rId9"/>
    <p:sldId id="282" r:id="rId10"/>
    <p:sldId id="303" r:id="rId11"/>
    <p:sldId id="283" r:id="rId12"/>
    <p:sldId id="304" r:id="rId13"/>
    <p:sldId id="284" r:id="rId14"/>
    <p:sldId id="305" r:id="rId15"/>
    <p:sldId id="285" r:id="rId16"/>
    <p:sldId id="297" r:id="rId17"/>
    <p:sldId id="295" r:id="rId18"/>
    <p:sldId id="287" r:id="rId19"/>
    <p:sldId id="288" r:id="rId20"/>
    <p:sldId id="289" r:id="rId21"/>
    <p:sldId id="290" r:id="rId22"/>
    <p:sldId id="291" r:id="rId23"/>
    <p:sldId id="292" r:id="rId24"/>
    <p:sldId id="307" r:id="rId25"/>
    <p:sldId id="298" r:id="rId26"/>
    <p:sldId id="301" r:id="rId27"/>
    <p:sldId id="263" r:id="rId28"/>
    <p:sldId id="264" r:id="rId29"/>
    <p:sldId id="265" r:id="rId30"/>
    <p:sldId id="266" r:id="rId31"/>
    <p:sldId id="299" r:id="rId32"/>
    <p:sldId id="258" r:id="rId33"/>
    <p:sldId id="261" r:id="rId34"/>
    <p:sldId id="259" r:id="rId35"/>
    <p:sldId id="260" r:id="rId36"/>
    <p:sldId id="300" r:id="rId3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3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B2C1"/>
    <a:srgbClr val="96F371"/>
    <a:srgbClr val="6AB5FA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6438" autoAdjust="0"/>
  </p:normalViewPr>
  <p:slideViewPr>
    <p:cSldViewPr>
      <p:cViewPr varScale="1">
        <p:scale>
          <a:sx n="95" d="100"/>
          <a:sy n="95" d="100"/>
        </p:scale>
        <p:origin x="165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1772"/>
    </p:cViewPr>
  </p:sorterViewPr>
  <p:notesViewPr>
    <p:cSldViewPr>
      <p:cViewPr varScale="1">
        <p:scale>
          <a:sx n="46" d="100"/>
          <a:sy n="46" d="100"/>
        </p:scale>
        <p:origin x="2732" y="2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33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A8A85614-A79E-41F2-B509-7A4A9550603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30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</a:defRPr>
            </a:lvl1pPr>
          </a:lstStyle>
          <a:p>
            <a:fld id="{911B1B19-18A7-46BE-88D9-2164BF8B4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12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89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B1B19-18A7-46BE-88D9-2164BF8B47A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9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wordmark3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2743200"/>
            <a:ext cx="8382000" cy="838200"/>
          </a:xfrm>
        </p:spPr>
        <p:txBody>
          <a:bodyPr/>
          <a:lstStyle>
            <a:lvl1pPr>
              <a:defRPr b="1">
                <a:solidFill>
                  <a:srgbClr val="005481"/>
                </a:solidFill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533400"/>
          </a:xfrm>
        </p:spPr>
        <p:txBody>
          <a:bodyPr/>
          <a:lstStyle>
            <a:lvl1pPr marL="0" indent="0" algn="ctr">
              <a:buFont typeface="Times" charset="0"/>
              <a:buNone/>
              <a:defRPr sz="25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685800" y="1905000"/>
            <a:ext cx="77724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685800" y="6019800"/>
            <a:ext cx="7772400" cy="1588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9" name="TextBox 8"/>
          <p:cNvSpPr txBox="1"/>
          <p:nvPr/>
        </p:nvSpPr>
        <p:spPr>
          <a:xfrm>
            <a:off x="3657600" y="632460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43F038F-B3AC-45EB-9E06-50685942F90C}" type="slidenum">
              <a:rPr lang="en-US" sz="1100" smtClean="0"/>
              <a:pPr algn="ctr"/>
              <a:t>‹#›</a:t>
            </a:fld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099E15-A159-0FE1-2C01-4EC7332061E2}"/>
              </a:ext>
            </a:extLst>
          </p:cNvPr>
          <p:cNvSpPr txBox="1"/>
          <p:nvPr userDrawn="1"/>
        </p:nvSpPr>
        <p:spPr>
          <a:xfrm>
            <a:off x="533400" y="6324600"/>
            <a:ext cx="2971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©</a:t>
            </a:r>
            <a:r>
              <a:rPr lang="en-US" sz="1000" baseline="0" dirty="0"/>
              <a:t> Len Bass and Hasan Yasar 2025</a:t>
            </a:r>
            <a:endParaRPr lang="en-US" sz="1000" dirty="0"/>
          </a:p>
        </p:txBody>
      </p:sp>
      <p:pic>
        <p:nvPicPr>
          <p:cNvPr id="5" name="Picture 7" descr="wordmark3r">
            <a:extLst>
              <a:ext uri="{FF2B5EF4-FFF2-40B4-BE49-F238E27FC236}">
                <a16:creationId xmlns:a16="http://schemas.microsoft.com/office/drawing/2014/main" id="{1F77F819-AB3D-89F5-9F16-542A0A5314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28600"/>
            <a:ext cx="1971675" cy="32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Osaka" charset="0"/>
          <a:cs typeface="Osak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548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0EDC7-8832-B103-D9C7-178CEE3C90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What is </a:t>
            </a:r>
            <a:r>
              <a:rPr lang="en-US" dirty="0" err="1"/>
              <a:t>MLOps</a:t>
            </a:r>
            <a:r>
              <a:rPr lang="en-US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8817-6AD0-121E-EC36-C8E665F0A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9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E984C-BAC7-2FB2-8838-7BCFA546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AI Model Development Pipeline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D64E4-5644-4381-AA08-E4C4398C9247}"/>
              </a:ext>
            </a:extLst>
          </p:cNvPr>
          <p:cNvSpPr txBox="1">
            <a:spLocks/>
          </p:cNvSpPr>
          <p:nvPr/>
        </p:nvSpPr>
        <p:spPr>
          <a:xfrm>
            <a:off x="36195" y="2115967"/>
            <a:ext cx="2859405" cy="359903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1" indent="-169863"/>
            <a:r>
              <a:rPr lang="en-US" sz="1600" kern="0" dirty="0"/>
              <a:t>builds model implementation code.</a:t>
            </a:r>
          </a:p>
          <a:p>
            <a:pPr marL="177800" lvl="1" indent="-169863"/>
            <a:r>
              <a:rPr lang="en-US" sz="1600" kern="0" dirty="0"/>
              <a:t>trains and validates models.</a:t>
            </a:r>
          </a:p>
          <a:p>
            <a:pPr marL="177800" lvl="1" indent="-169863"/>
            <a:r>
              <a:rPr lang="en-US" sz="1600" kern="0" dirty="0"/>
              <a:t>includes feedback loop at each step.</a:t>
            </a:r>
          </a:p>
          <a:p>
            <a:pPr marL="177800" lvl="1" indent="-169863"/>
            <a:r>
              <a:rPr lang="en-US" sz="1600" kern="0" dirty="0"/>
              <a:t>uses processed data from curation pipeline via common storage.</a:t>
            </a:r>
          </a:p>
          <a:p>
            <a:pPr marL="177800" lvl="1" indent="-169863"/>
            <a:r>
              <a:rPr lang="en-US" sz="1600" kern="0" dirty="0"/>
              <a:t>outputs a trained and tested AI model.</a:t>
            </a:r>
          </a:p>
          <a:p>
            <a:endParaRPr lang="en-US" sz="2800" kern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BD1F40-6E39-4F26-48BD-1593355F360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59741" y="1981200"/>
            <a:ext cx="6357759" cy="396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7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9BE1-E5E3-72F7-C159-B1F50CBE8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The trained and validated model is packaged and deployed into a production environment, where it can serve predictions to end-user applications via an API. Deployment is often automated through continuous integration and continuous deployment (CI/CD) pipelines.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CC39B7-127E-099A-B987-11A974C31AE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Deployment and Serving</a:t>
            </a:r>
          </a:p>
        </p:txBody>
      </p:sp>
    </p:spTree>
    <p:extLst>
      <p:ext uri="{BB962C8B-B14F-4D97-AF65-F5344CB8AC3E}">
        <p14:creationId xmlns:p14="http://schemas.microsoft.com/office/powerpoint/2010/main" val="972068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7335E-EFF9-25D0-ECCB-C162F34E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 Operationalization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A6808B-8754-FA2F-F8E8-41A28C484DC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08275" y="2057400"/>
            <a:ext cx="5535725" cy="3920825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14FE7A-2459-9758-DA0E-BDB9DBDEB798}"/>
              </a:ext>
            </a:extLst>
          </p:cNvPr>
          <p:cNvSpPr txBox="1">
            <a:spLocks/>
          </p:cNvSpPr>
          <p:nvPr/>
        </p:nvSpPr>
        <p:spPr>
          <a:xfrm>
            <a:off x="381000" y="2093568"/>
            <a:ext cx="3505200" cy="38484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1" indent="-169863"/>
            <a:r>
              <a:rPr lang="en-US" sz="1800" kern="0" dirty="0"/>
              <a:t>makes models that are usable in the real world.</a:t>
            </a:r>
          </a:p>
          <a:p>
            <a:pPr marL="177800" lvl="1" indent="-169863"/>
            <a:r>
              <a:rPr lang="en-US" sz="1800" kern="0" dirty="0"/>
              <a:t>packages in a deployable artifact.</a:t>
            </a:r>
          </a:p>
          <a:p>
            <a:pPr marL="177800" lvl="1" indent="-169863"/>
            <a:r>
              <a:rPr lang="en-US" sz="1800" kern="0" dirty="0"/>
              <a:t>may need data </a:t>
            </a:r>
            <a:br>
              <a:rPr lang="en-US" sz="1800" kern="0" dirty="0"/>
            </a:br>
            <a:r>
              <a:rPr lang="en-US" sz="1800" kern="0" dirty="0"/>
              <a:t>curation pipeline.</a:t>
            </a:r>
          </a:p>
          <a:p>
            <a:pPr marL="177800" lvl="1" indent="-169863"/>
            <a:r>
              <a:rPr lang="en-US" sz="1800" kern="0" dirty="0"/>
              <a:t>tests in operational environments and systems.</a:t>
            </a:r>
          </a:p>
          <a:p>
            <a:pPr marL="177800" lvl="1" indent="-169863"/>
            <a:r>
              <a:rPr lang="en-US" sz="1800" kern="0" dirty="0"/>
              <a:t>provides public methods for data ingestion, prediction, and continuous monitoring.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809998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5260-952C-F076-A2B9-6D3D7D012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038600"/>
          </a:xfrm>
        </p:spPr>
        <p:txBody>
          <a:bodyPr/>
          <a:lstStyle/>
          <a:p>
            <a:r>
              <a:rPr lang="en-US" sz="20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After deployment, the model's performance is continuously monitored for accuracy, latency, and model drift. If performance degrades, a retraining process is triggered using new data.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Monitoring the model’s decision making for the following:</a:t>
            </a:r>
          </a:p>
          <a:p>
            <a:pPr lvl="1"/>
            <a:r>
              <a:rPr lang="en-US" sz="2000" dirty="0"/>
              <a:t>bias, subjectivity, and assumptions</a:t>
            </a:r>
          </a:p>
          <a:p>
            <a:pPr lvl="1"/>
            <a:r>
              <a:rPr lang="en-US" sz="2000" dirty="0"/>
              <a:t>incompatibility with target population</a:t>
            </a:r>
          </a:p>
          <a:p>
            <a:pPr lvl="1"/>
            <a:r>
              <a:rPr lang="en-US" sz="2000" dirty="0"/>
              <a:t>other issues that indicate a lack of objectivity or relevancy to target population</a:t>
            </a:r>
          </a:p>
          <a:p>
            <a:pPr lvl="1"/>
            <a:r>
              <a:rPr lang="en-US" sz="2000" dirty="0"/>
              <a:t>the potential presence of adversarial AI</a:t>
            </a:r>
          </a:p>
          <a:p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Supports Shift-Left testing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 </a:t>
            </a:r>
            <a:r>
              <a:rPr lang="en-US" sz="2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identify improper functionality prior to deployment.</a:t>
            </a:r>
          </a:p>
          <a:p>
            <a:pPr marL="0" lvl="0" indent="0">
              <a:buNone/>
            </a:pPr>
            <a:endParaRPr lang="en-US" sz="2000" b="0" i="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CA1A5B-A43E-2CEE-D4EA-A2C6C73E52F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Monitoring and Retraining</a:t>
            </a:r>
          </a:p>
        </p:txBody>
      </p:sp>
    </p:spTree>
    <p:extLst>
      <p:ext uri="{BB962C8B-B14F-4D97-AF65-F5344CB8AC3E}">
        <p14:creationId xmlns:p14="http://schemas.microsoft.com/office/powerpoint/2010/main" val="243305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1CBDD-A977-8618-60F1-0D97FD78C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Post-Deployment Monitoring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D270DE-E0D0-E940-38E4-10F38322E20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01241" y="1981983"/>
            <a:ext cx="6342759" cy="2894034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B350ABF-15D0-750C-EE92-19EF121C8278}"/>
              </a:ext>
            </a:extLst>
          </p:cNvPr>
          <p:cNvSpPr txBox="1">
            <a:spLocks/>
          </p:cNvSpPr>
          <p:nvPr/>
        </p:nvSpPr>
        <p:spPr>
          <a:xfrm>
            <a:off x="0" y="2353235"/>
            <a:ext cx="3011805" cy="38484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1" indent="-169863"/>
            <a:r>
              <a:rPr lang="en-US" sz="1800" kern="0" dirty="0"/>
              <a:t>works with operationally deployed models.</a:t>
            </a:r>
          </a:p>
          <a:p>
            <a:pPr marL="177800" lvl="1" indent="-169863"/>
            <a:r>
              <a:rPr lang="en-US" sz="1800" kern="0" dirty="0"/>
              <a:t>validates each model prediction.</a:t>
            </a:r>
          </a:p>
          <a:p>
            <a:pPr marL="177800" lvl="1" indent="-169863"/>
            <a:r>
              <a:rPr lang="en-US" sz="1800" kern="0" dirty="0"/>
              <a:t>constantly trains models with real-world data.</a:t>
            </a:r>
          </a:p>
          <a:p>
            <a:pPr marL="177800" lvl="1" indent="-169863"/>
            <a:r>
              <a:rPr lang="en-US" sz="1800" kern="0" dirty="0"/>
              <a:t>can dynamically swap models.</a:t>
            </a:r>
          </a:p>
          <a:p>
            <a:pPr marL="177800" lvl="1" indent="-169863"/>
            <a:r>
              <a:rPr lang="en-US" sz="1800" kern="0" dirty="0"/>
              <a:t>may include personnel for prediction validation.</a:t>
            </a:r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171506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43681-D07F-2FC2-9684-5B61F0E8D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hroughout the lifecycle, governance practices ensure the model is fair, transparent, and compliant with regulations. This includes managing model versions and tracking lineage. </a:t>
            </a:r>
          </a:p>
          <a:p>
            <a:pPr lvl="0"/>
            <a:endParaRPr lang="en-US" sz="2400" b="0" i="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4FFF7D-CD77-96D0-6E99-3AD4D5A2C9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Goveerance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2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F1487-EE15-3B3B-C13C-1ECDC0185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57575-86A3-77BC-A771-65543F5F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4AA96-5835-FF12-5656-44C768A1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Stages of </a:t>
            </a:r>
            <a:r>
              <a:rPr lang="en-US" dirty="0" err="1"/>
              <a:t>MLOps</a:t>
            </a:r>
            <a:endParaRPr lang="en-US" dirty="0"/>
          </a:p>
          <a:p>
            <a:r>
              <a:rPr lang="en-US" b="1" dirty="0"/>
              <a:t>Types of </a:t>
            </a:r>
            <a:r>
              <a:rPr lang="en-US" b="1" dirty="0" err="1"/>
              <a:t>MLOps</a:t>
            </a:r>
            <a:r>
              <a:rPr lang="en-US" b="1" dirty="0"/>
              <a:t> tools</a:t>
            </a:r>
          </a:p>
          <a:p>
            <a:r>
              <a:rPr lang="en-US" dirty="0"/>
              <a:t>Challenges of </a:t>
            </a:r>
            <a:r>
              <a:rPr lang="en-US" dirty="0" err="1"/>
              <a:t>MLOps</a:t>
            </a:r>
            <a:endParaRPr lang="en-US" dirty="0"/>
          </a:p>
          <a:p>
            <a:r>
              <a:rPr lang="en-US" dirty="0"/>
              <a:t>Differences</a:t>
            </a:r>
            <a:r>
              <a:rPr lang="en-US" baseline="0" dirty="0"/>
              <a:t> with DevOps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5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365EA-EA62-8977-723D-E5A8CC2B9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8E27-C4CB-C541-5133-B32CA382F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err="1"/>
              <a:t>MLOps</a:t>
            </a:r>
            <a:r>
              <a:rPr lang="en-US" dirty="0"/>
              <a:t> Tools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5D48B5-DC41-5D8C-F260-AB1CEB06F216}"/>
              </a:ext>
            </a:extLst>
          </p:cNvPr>
          <p:cNvSpPr/>
          <p:nvPr/>
        </p:nvSpPr>
        <p:spPr bwMode="auto">
          <a:xfrm>
            <a:off x="1143000" y="1981200"/>
            <a:ext cx="5105400" cy="4572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Experiment tracking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248143-F0EA-75B8-D448-1E64432A080A}"/>
              </a:ext>
            </a:extLst>
          </p:cNvPr>
          <p:cNvSpPr/>
          <p:nvPr/>
        </p:nvSpPr>
        <p:spPr bwMode="auto">
          <a:xfrm>
            <a:off x="1600200" y="2875280"/>
            <a:ext cx="5105400" cy="4572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Data and pipeline versioning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61145F-06FF-D5AB-7BA0-8D07793622E8}"/>
              </a:ext>
            </a:extLst>
          </p:cNvPr>
          <p:cNvSpPr/>
          <p:nvPr/>
        </p:nvSpPr>
        <p:spPr bwMode="auto">
          <a:xfrm>
            <a:off x="2057400" y="3769360"/>
            <a:ext cx="5105400" cy="4572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Orchestration and workflow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D37C438-4800-38B4-A145-F75DF2C6D90B}"/>
              </a:ext>
            </a:extLst>
          </p:cNvPr>
          <p:cNvSpPr/>
          <p:nvPr/>
        </p:nvSpPr>
        <p:spPr bwMode="auto">
          <a:xfrm>
            <a:off x="2514600" y="4663440"/>
            <a:ext cx="5105400" cy="45720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Model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 deployment and serving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E3DAB16-7DC7-3C3F-BA96-44B215FBF0D3}"/>
              </a:ext>
            </a:extLst>
          </p:cNvPr>
          <p:cNvSpPr/>
          <p:nvPr/>
        </p:nvSpPr>
        <p:spPr bwMode="auto">
          <a:xfrm>
            <a:off x="2971800" y="5334000"/>
            <a:ext cx="5105400" cy="457200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Model monitoring</a:t>
            </a:r>
          </a:p>
        </p:txBody>
      </p:sp>
    </p:spTree>
    <p:extLst>
      <p:ext uri="{BB962C8B-B14F-4D97-AF65-F5344CB8AC3E}">
        <p14:creationId xmlns:p14="http://schemas.microsoft.com/office/powerpoint/2010/main" val="2694775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780B-3897-C429-76C8-6DF64AB17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Tools like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MLflow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and Weights &amp; Biases help track experiments, parameters, and results.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DC0766-ABC0-5AAB-F499-F41412857D6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Experiment tracking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05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899DE-8E72-CD3F-AF72-A618AEAAD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 Version Control (DVC) and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lakeFS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allow teams to version control datasets and ML pipelines in a Git-like manner.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D924A8-C275-C141-2DC7-4EEE5D7B8FF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Data and pipeline versioning</a:t>
            </a:r>
          </a:p>
        </p:txBody>
      </p:sp>
    </p:spTree>
    <p:extLst>
      <p:ext uri="{BB962C8B-B14F-4D97-AF65-F5344CB8AC3E}">
        <p14:creationId xmlns:p14="http://schemas.microsoft.com/office/powerpoint/2010/main" val="88012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9A58D-B53C-3EA6-5E08-A5DEF86A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C5C1-4CB9-114D-CCC8-09EDD801B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MLOps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or Machine Learning Operations, is a set of practices that automates and manages the process of developing, deploying, and maintaining machine learning (ML) models in production. </a:t>
            </a:r>
          </a:p>
        </p:txBody>
      </p:sp>
    </p:spTree>
    <p:extLst>
      <p:ext uri="{BB962C8B-B14F-4D97-AF65-F5344CB8AC3E}">
        <p14:creationId xmlns:p14="http://schemas.microsoft.com/office/powerpoint/2010/main" val="4206139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A6E3C-D66F-E88E-2B88-FD1462E0A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Platforms like Kubeflow and Apache Airflow are used to automate and manage complex ML pipelines.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6ADC6E-1392-0042-DC20-747CB545EF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Orchestration and workflow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25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4211-08C4-ECB7-B053-C022CE6E5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Tools such as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BentoML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and TensorFlow Extended (TFX) simplify packaging and deploying models for serving predictions.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8BC7EC6-16B4-CEBF-B45C-62955889EB2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Model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 deployment and serving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1016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24894-07CF-ED21-FCD4-7E3FF7D6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Platforms like Evidently AI and Fiddler AI offer features to monitor model performance and detect data drift in real-time.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618CE2-DE12-C240-249E-AD05D1392C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Model monitoring</a:t>
            </a:r>
          </a:p>
        </p:txBody>
      </p:sp>
    </p:spTree>
    <p:extLst>
      <p:ext uri="{BB962C8B-B14F-4D97-AF65-F5344CB8AC3E}">
        <p14:creationId xmlns:p14="http://schemas.microsoft.com/office/powerpoint/2010/main" val="2052656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992B-842E-6033-0971-098975290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to End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9E749-CA52-7C58-6276-FC944960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Comprehensive solutions like Amazon SageMaker, Google Cloud Vertex AI, and Databricks offer integrated tools for the entire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MLOps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lifecycle.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024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7AEB-BAC0-9E9D-ED52-4E49237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Exemplary  MLOps implementation scenarios</a:t>
            </a:r>
          </a:p>
        </p:txBody>
      </p:sp>
      <p:pic>
        <p:nvPicPr>
          <p:cNvPr id="4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6CC2FC-1D84-FADB-E8A6-A0CBF527D3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7991" y="2133600"/>
            <a:ext cx="7608018" cy="3663950"/>
          </a:xfrm>
        </p:spPr>
      </p:pic>
    </p:spTree>
    <p:extLst>
      <p:ext uri="{BB962C8B-B14F-4D97-AF65-F5344CB8AC3E}">
        <p14:creationId xmlns:p14="http://schemas.microsoft.com/office/powerpoint/2010/main" val="334292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A2E2A-A0D9-A16B-A7FF-470D6EC9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A77D-262F-64E9-BB28-7F5B12A1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59CC-B801-5016-1951-03A20C160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Stages of </a:t>
            </a:r>
            <a:r>
              <a:rPr lang="en-US" dirty="0" err="1"/>
              <a:t>MLOps</a:t>
            </a:r>
            <a:endParaRPr lang="en-US" dirty="0"/>
          </a:p>
          <a:p>
            <a:r>
              <a:rPr lang="en-US" dirty="0"/>
              <a:t>Types of </a:t>
            </a:r>
            <a:r>
              <a:rPr lang="en-US" dirty="0" err="1"/>
              <a:t>MLOps</a:t>
            </a:r>
            <a:r>
              <a:rPr lang="en-US" dirty="0"/>
              <a:t> tools</a:t>
            </a:r>
          </a:p>
          <a:p>
            <a:r>
              <a:rPr lang="en-US" b="1" dirty="0"/>
              <a:t>Challenges of </a:t>
            </a:r>
            <a:r>
              <a:rPr lang="en-US" b="1" dirty="0" err="1"/>
              <a:t>MLOps</a:t>
            </a:r>
            <a:endParaRPr lang="en-US" b="1" dirty="0"/>
          </a:p>
          <a:p>
            <a:r>
              <a:rPr lang="en-US" dirty="0"/>
              <a:t>Differences</a:t>
            </a:r>
            <a:r>
              <a:rPr lang="en-US" baseline="0" dirty="0"/>
              <a:t> with DevOps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9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D94DC-B605-C370-7646-65A77829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E96B-598C-CFF3-2CCB-3AD8893E4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5BEEE0-7F75-83BE-98FB-CA22A7EA5A24}"/>
              </a:ext>
            </a:extLst>
          </p:cNvPr>
          <p:cNvSpPr/>
          <p:nvPr/>
        </p:nvSpPr>
        <p:spPr bwMode="auto">
          <a:xfrm>
            <a:off x="1143000" y="1981200"/>
            <a:ext cx="5105400" cy="4572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Data dependency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BEDB59-11AE-E04F-D195-A86A3D7BDD99}"/>
              </a:ext>
            </a:extLst>
          </p:cNvPr>
          <p:cNvSpPr/>
          <p:nvPr/>
        </p:nvSpPr>
        <p:spPr bwMode="auto">
          <a:xfrm>
            <a:off x="1600200" y="2946400"/>
            <a:ext cx="5105400" cy="4572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err="1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Reproducability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FF75E0A-392B-D8E8-AD28-57383827EC5B}"/>
              </a:ext>
            </a:extLst>
          </p:cNvPr>
          <p:cNvSpPr/>
          <p:nvPr/>
        </p:nvSpPr>
        <p:spPr bwMode="auto">
          <a:xfrm>
            <a:off x="2057400" y="3911600"/>
            <a:ext cx="5105400" cy="4572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Scalability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2C36DE-8ECF-A3CD-A2DA-117464F13D6C}"/>
              </a:ext>
            </a:extLst>
          </p:cNvPr>
          <p:cNvSpPr/>
          <p:nvPr/>
        </p:nvSpPr>
        <p:spPr bwMode="auto">
          <a:xfrm>
            <a:off x="2514600" y="4876801"/>
            <a:ext cx="5105400" cy="45720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Collaboration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07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8CB2-38E3-2BCA-20B7-00BF5BEDF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models rely on data, which is constantly changing. A model's performance can degrade over time, a phenomenon known as "model drift," requiring retraining on fresh data.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2CF1FE-5556-6EE3-9285-56FDF8520BB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Data dependency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81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6409-CD21-B5A5-4DAD-605DDCF61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Replicating experiments and model behavior can be difficult due to changes in data, code, and environment configurations.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0428F1B-40B2-AE5C-64E7-69CD14166C4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Reproducability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69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2F9FA-4692-DBAE-38A6-B325EEBD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Manually managing many models and large datasets is time-consuming and difficult to scale effectively.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EECB47-F2F7-3438-7E16-46476D090ED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Scalability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3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0E1A9-CA07-3C2F-F454-8A0F6B36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8554-FEA1-F374-8433-CD986EB87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Stages of </a:t>
            </a:r>
            <a:r>
              <a:rPr lang="en-US" b="1" dirty="0" err="1"/>
              <a:t>MLOps</a:t>
            </a:r>
            <a:endParaRPr lang="en-US" b="1" dirty="0"/>
          </a:p>
          <a:p>
            <a:r>
              <a:rPr lang="en-US" dirty="0"/>
              <a:t>Types of </a:t>
            </a:r>
            <a:r>
              <a:rPr lang="en-US" dirty="0" err="1"/>
              <a:t>MLOps</a:t>
            </a:r>
            <a:r>
              <a:rPr lang="en-US" dirty="0"/>
              <a:t> tools</a:t>
            </a:r>
          </a:p>
          <a:p>
            <a:r>
              <a:rPr lang="en-US" dirty="0"/>
              <a:t>Challenges of </a:t>
            </a:r>
            <a:r>
              <a:rPr lang="en-US" dirty="0" err="1"/>
              <a:t>MLOps</a:t>
            </a:r>
            <a:endParaRPr lang="en-US" dirty="0"/>
          </a:p>
          <a:p>
            <a:r>
              <a:rPr lang="en-US" dirty="0"/>
              <a:t>Differences</a:t>
            </a:r>
            <a:r>
              <a:rPr lang="en-US" baseline="0" dirty="0"/>
              <a:t> with DevOps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85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8A04A-9053-580F-2587-41B9711C7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Different teams, including data scientists, ML engineers, and IT operations, must work together effectively to move models from experimentation to production.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14519A-C9DC-D4F6-0F85-ABC824A2C52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Collaboration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641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DEF65-4E17-F19E-43D2-75BC30BDC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ECD0-866D-895E-4B3A-A4DB7C3C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E9498-4A58-EBF2-0161-9FDB91375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Stages of </a:t>
            </a:r>
            <a:r>
              <a:rPr lang="en-US" dirty="0" err="1"/>
              <a:t>MLOps</a:t>
            </a:r>
            <a:endParaRPr lang="en-US" dirty="0"/>
          </a:p>
          <a:p>
            <a:r>
              <a:rPr lang="en-US" dirty="0"/>
              <a:t>Types of </a:t>
            </a:r>
            <a:r>
              <a:rPr lang="en-US" dirty="0" err="1"/>
              <a:t>MLOps</a:t>
            </a:r>
            <a:r>
              <a:rPr lang="en-US" dirty="0"/>
              <a:t> tools</a:t>
            </a:r>
          </a:p>
          <a:p>
            <a:r>
              <a:rPr lang="en-US" dirty="0"/>
              <a:t>Challenges of </a:t>
            </a:r>
            <a:r>
              <a:rPr lang="en-US" dirty="0" err="1"/>
              <a:t>MLOps</a:t>
            </a:r>
            <a:endParaRPr lang="en-US" dirty="0"/>
          </a:p>
          <a:p>
            <a:r>
              <a:rPr lang="en-US" b="1" dirty="0"/>
              <a:t>Differences</a:t>
            </a:r>
            <a:r>
              <a:rPr lang="en-US" b="1" baseline="0" dirty="0"/>
              <a:t> from DevOps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347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A4E2F-E082-6A27-7D47-39852946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DevOps and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D3DDF0-E9D3-8757-A5CD-BDD4E301974F}"/>
              </a:ext>
            </a:extLst>
          </p:cNvPr>
          <p:cNvSpPr/>
          <p:nvPr/>
        </p:nvSpPr>
        <p:spPr bwMode="auto">
          <a:xfrm>
            <a:off x="1143000" y="2374900"/>
            <a:ext cx="5105400" cy="4572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Scope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DEECDF-A4C6-086B-9FCD-FBE02D1890EA}"/>
              </a:ext>
            </a:extLst>
          </p:cNvPr>
          <p:cNvSpPr/>
          <p:nvPr/>
        </p:nvSpPr>
        <p:spPr bwMode="auto">
          <a:xfrm>
            <a:off x="1562100" y="3359150"/>
            <a:ext cx="5105400" cy="4572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Complexity      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250D29E-8E99-3772-0A13-3A7EB7766ABB}"/>
              </a:ext>
            </a:extLst>
          </p:cNvPr>
          <p:cNvSpPr/>
          <p:nvPr/>
        </p:nvSpPr>
        <p:spPr bwMode="auto">
          <a:xfrm>
            <a:off x="1981200" y="4343400"/>
            <a:ext cx="5105400" cy="4572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Teams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048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079A-0382-A336-B99F-2619F3612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DevOps focuses on the software development lifecycle, while </a:t>
            </a:r>
            <a:r>
              <a:rPr lang="en-US" sz="2400" dirty="0" err="1"/>
              <a:t>MLOps</a:t>
            </a:r>
            <a:r>
              <a:rPr lang="en-US" sz="2400" dirty="0"/>
              <a:t> addresses the lifecycle for ML systems, which includes data collection, experimentation, and model retraining in addition to software development.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7DB3C6-FB17-DE69-90F2-685689EC7B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Scope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1817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AE86-5CF3-1945-E96E-C36B8DDF7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ML models are more complex than traditional software due to their dependency on data, which introduces challenges like model drift and the need for continuous retraining.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89C84E-A638-357B-EFC5-5DB20856FC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Complexity     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935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210A-4459-4035-A71D-32997ADD7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While DevOps primarily bridges development and operations, </a:t>
            </a:r>
            <a:r>
              <a:rPr lang="en-US" sz="2400" dirty="0" err="1"/>
              <a:t>MLOps</a:t>
            </a:r>
            <a:r>
              <a:rPr lang="en-US" sz="2400" dirty="0"/>
              <a:t> requires close collaboration between software engineers, data scientists, data engineers, ML engineers, and IT operations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BE6E9D-DB7E-7C02-D072-F7F3DEE4C62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bg1"/>
                </a:solidFill>
                <a:latin typeface="Times" charset="0"/>
                <a:ea typeface="Osaka" charset="0"/>
                <a:cs typeface="Osaka" charset="0"/>
              </a:rPr>
              <a:t>Teams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9867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2B6D-DD75-C922-916C-291865F5C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C7345-C28E-D386-FA4C-2BBF35314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= DevOps + model creation and management</a:t>
            </a:r>
          </a:p>
          <a:p>
            <a:r>
              <a:rPr lang="en-US" dirty="0" err="1"/>
              <a:t>MLOps</a:t>
            </a:r>
            <a:r>
              <a:rPr lang="en-US" dirty="0"/>
              <a:t> can be viewed as six distinct stages, </a:t>
            </a:r>
            <a:r>
              <a:rPr lang="en-US"/>
              <a:t>each with </a:t>
            </a:r>
            <a:r>
              <a:rPr lang="en-US" dirty="0"/>
              <a:t>a collection of tools</a:t>
            </a:r>
          </a:p>
          <a:p>
            <a:r>
              <a:rPr lang="en-US" dirty="0"/>
              <a:t>Model development and management introduces challenges because of its dependence on data that may drift or not represent the environment in which it is used.</a:t>
            </a:r>
          </a:p>
        </p:txBody>
      </p:sp>
    </p:spTree>
    <p:extLst>
      <p:ext uri="{BB962C8B-B14F-4D97-AF65-F5344CB8AC3E}">
        <p14:creationId xmlns:p14="http://schemas.microsoft.com/office/powerpoint/2010/main" val="3104991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8E00-CB31-B449-8882-D42ADB63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Stages of </a:t>
            </a:r>
            <a:r>
              <a:rPr lang="en-US" dirty="0" err="1"/>
              <a:t>MLOps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4645E4-1A1F-C4FF-E842-BFE3C1155AC1}"/>
              </a:ext>
            </a:extLst>
          </p:cNvPr>
          <p:cNvSpPr/>
          <p:nvPr/>
        </p:nvSpPr>
        <p:spPr bwMode="auto">
          <a:xfrm>
            <a:off x="1143000" y="1981200"/>
            <a:ext cx="5105400" cy="4572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Data Preparation and Engineering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85945D1-ED52-5F13-C5A1-B99DC22ECF10}"/>
              </a:ext>
            </a:extLst>
          </p:cNvPr>
          <p:cNvSpPr/>
          <p:nvPr/>
        </p:nvSpPr>
        <p:spPr bwMode="auto">
          <a:xfrm>
            <a:off x="1508760" y="2679056"/>
            <a:ext cx="5105400" cy="4572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Model Development and Training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61132F-68A7-0674-4811-F3D5BD3F065D}"/>
              </a:ext>
            </a:extLst>
          </p:cNvPr>
          <p:cNvSpPr/>
          <p:nvPr/>
        </p:nvSpPr>
        <p:spPr bwMode="auto">
          <a:xfrm>
            <a:off x="1874520" y="3322320"/>
            <a:ext cx="5105400" cy="4572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Testing and Validation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01F7818-4E77-9DC6-4BBE-4DD14533F028}"/>
              </a:ext>
            </a:extLst>
          </p:cNvPr>
          <p:cNvSpPr/>
          <p:nvPr/>
        </p:nvSpPr>
        <p:spPr bwMode="auto">
          <a:xfrm>
            <a:off x="2240280" y="3992880"/>
            <a:ext cx="5105400" cy="457200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Deployment and Serving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EF8FAD9-B363-D21E-52B9-0FC22CFDF505}"/>
              </a:ext>
            </a:extLst>
          </p:cNvPr>
          <p:cNvSpPr/>
          <p:nvPr/>
        </p:nvSpPr>
        <p:spPr bwMode="auto">
          <a:xfrm>
            <a:off x="2606040" y="4663440"/>
            <a:ext cx="5105400" cy="457200"/>
          </a:xfrm>
          <a:prstGeom prst="roundRect">
            <a:avLst/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Monitoring and Retraining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0C2031C-52FC-7CE6-F802-9650C13D1ACA}"/>
              </a:ext>
            </a:extLst>
          </p:cNvPr>
          <p:cNvSpPr/>
          <p:nvPr/>
        </p:nvSpPr>
        <p:spPr bwMode="auto">
          <a:xfrm>
            <a:off x="2971800" y="5334000"/>
            <a:ext cx="5105400" cy="457200"/>
          </a:xfrm>
          <a:prstGeom prst="round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Goveerance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" charset="0"/>
              <a:ea typeface="Osaka" charset="0"/>
              <a:cs typeface="Osak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667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BC537-D62C-E931-4E50-DADDC64F5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The </a:t>
            </a:r>
            <a:r>
              <a:rPr lang="en-US" sz="2400" b="0" i="0" dirty="0" err="1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MLOps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process starts with collecting, cleaning, and transforming raw data into a usable format.</a:t>
            </a:r>
          </a:p>
          <a:p>
            <a:pPr lvl="0"/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 Practices such as data versioning and using feature stores are aspects of data preparation and engineering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AF8CBD-FA8E-FDF5-E4DC-6D482AC55CF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8077200" cy="1143000"/>
          </a:xfrm>
          <a:prstGeom prst="round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Data Preparation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2111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3E55D-E338-4E07-ABC8-EF6E30C24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Curation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283B8-58ED-F0C6-7A6A-57209AF534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752593" y="2303929"/>
            <a:ext cx="6342101" cy="3323112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FDC6CD3-5F91-83FC-EA6A-7A0BB27B10B5}"/>
              </a:ext>
            </a:extLst>
          </p:cNvPr>
          <p:cNvSpPr txBox="1">
            <a:spLocks/>
          </p:cNvSpPr>
          <p:nvPr/>
        </p:nvSpPr>
        <p:spPr>
          <a:xfrm>
            <a:off x="13447" y="2286000"/>
            <a:ext cx="3011805" cy="384848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548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lvl="1" indent="-169863"/>
            <a:r>
              <a:rPr lang="en-US" sz="1600" kern="0" dirty="0"/>
              <a:t>inputs raw data and outputs curated data.</a:t>
            </a:r>
          </a:p>
          <a:p>
            <a:pPr marL="177800" lvl="1" indent="-169863"/>
            <a:r>
              <a:rPr lang="en-US" sz="1600" kern="0" dirty="0"/>
              <a:t>implements each step to label, classify, and format data.</a:t>
            </a:r>
          </a:p>
          <a:p>
            <a:pPr marL="177800" lvl="1" indent="-169863"/>
            <a:r>
              <a:rPr lang="en-US" sz="1600" kern="0" dirty="0"/>
              <a:t>may need personnel to label raw data.</a:t>
            </a:r>
          </a:p>
          <a:p>
            <a:pPr marL="177800" lvl="1" indent="-169863"/>
            <a:r>
              <a:rPr lang="en-US" sz="1600" kern="0" dirty="0"/>
              <a:t>should run before and </a:t>
            </a:r>
            <a:br>
              <a:rPr lang="en-US" sz="1600" kern="0" dirty="0"/>
            </a:br>
            <a:r>
              <a:rPr lang="en-US" sz="1600" kern="0" dirty="0"/>
              <a:t>parallel to Dev pipeline.</a:t>
            </a:r>
          </a:p>
          <a:p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15057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5000-4745-7FCC-1C5F-17B1BF513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71F76-DACA-8DFE-96F4-784CB2CE5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77800" lvl="1" indent="-169863"/>
            <a:r>
              <a:rPr lang="en-US" sz="2000" dirty="0"/>
              <a:t>This phase assures a correctly formatted data set.</a:t>
            </a:r>
          </a:p>
          <a:p>
            <a:pPr marL="177800" lvl="1" indent="-169863"/>
            <a:r>
              <a:rPr lang="en-US" sz="2000" dirty="0"/>
              <a:t>More importantly, it validates the following:</a:t>
            </a:r>
          </a:p>
          <a:p>
            <a:pPr marL="349250" lvl="2" indent="-171450"/>
            <a:r>
              <a:rPr lang="en-US" sz="1800" dirty="0"/>
              <a:t>The data is objective.</a:t>
            </a:r>
          </a:p>
          <a:p>
            <a:pPr marL="349250" lvl="2" indent="-171450"/>
            <a:r>
              <a:rPr lang="en-US" sz="1800" dirty="0"/>
              <a:t>The data is compatible with expected use cases.</a:t>
            </a:r>
          </a:p>
          <a:p>
            <a:pPr marL="349250" lvl="2" indent="-171450"/>
            <a:r>
              <a:rPr lang="en-US" sz="1800" dirty="0"/>
              <a:t>There are no individual assumptions.</a:t>
            </a:r>
          </a:p>
          <a:p>
            <a:pPr marL="349250" lvl="2" indent="-171450"/>
            <a:r>
              <a:rPr lang="en-US" sz="1800" dirty="0"/>
              <a:t>Adversarial AI is absent.</a:t>
            </a:r>
          </a:p>
          <a:p>
            <a:pPr marL="177800" lvl="1" indent="-169863"/>
            <a:r>
              <a:rPr lang="en-US" sz="2000" dirty="0"/>
              <a:t>The phase could benefit from both human and machine inspection.</a:t>
            </a:r>
          </a:p>
          <a:p>
            <a:pPr marL="177800" lvl="1" indent="-169863"/>
            <a:r>
              <a:rPr lang="en-US" sz="2000" dirty="0"/>
              <a:t>Consider setting parameters with automated checking to ensure you meet all the points above.</a:t>
            </a:r>
          </a:p>
          <a:p>
            <a:pPr marL="177800" lvl="1" indent="-169863"/>
            <a:r>
              <a:rPr lang="en-US" sz="2000" dirty="0"/>
              <a:t>This phase supports Shift-Left testing </a:t>
            </a:r>
            <a:r>
              <a:rPr lang="en-US" sz="2000" dirty="0">
                <a:sym typeface="Wingdings" panose="05000000000000000000" pitchFamily="2" charset="2"/>
              </a:rPr>
              <a:t> finds issues in data before its use in AI model development.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06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3F5E9-FDE8-9C9F-BF3D-95BDB03EA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Data scientists and ML engineers experiment with different algorithms and tune hyperparameters to develop the best-performing model. Experiment tracking tools are used to log and compare different training runs.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2F9E2D-D10E-6D71-1451-88CD9D2067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8001000" cy="1143000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Model Development and Training</a:t>
            </a:r>
          </a:p>
        </p:txBody>
      </p:sp>
    </p:spTree>
    <p:extLst>
      <p:ext uri="{BB962C8B-B14F-4D97-AF65-F5344CB8AC3E}">
        <p14:creationId xmlns:p14="http://schemas.microsoft.com/office/powerpoint/2010/main" val="39272772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B622-DC40-EC82-C92A-9478091D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400" b="0" i="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Models are tested and validated against previously unseen data to ensure they are accurate and generalize well to real-world conditions. This includes testing for data validation and model accuracy.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8226DFA-E339-2336-0F62-9AF014B6097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ound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" charset="0"/>
                <a:ea typeface="Osaka" charset="0"/>
                <a:cs typeface="Osaka" charset="0"/>
              </a:rPr>
              <a:t>Testing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89634308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Osaka"/>
        <a:cs typeface="Osaka"/>
      </a:majorFont>
      <a:minorFont>
        <a:latin typeface="Arial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imes" charset="0"/>
            <a:ea typeface="Osaka" charset="0"/>
            <a:cs typeface="Osaka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ISR Template</Template>
  <TotalTime>6717</TotalTime>
  <Words>1050</Words>
  <Application>Microsoft Macintosh PowerPoint</Application>
  <PresentationFormat>On-screen Show (4:3)</PresentationFormat>
  <Paragraphs>130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Times</vt:lpstr>
      <vt:lpstr>Verdana</vt:lpstr>
      <vt:lpstr>Wingdings</vt:lpstr>
      <vt:lpstr>Blank Presentation</vt:lpstr>
      <vt:lpstr> What is MLOps?</vt:lpstr>
      <vt:lpstr>MLOps Definition</vt:lpstr>
      <vt:lpstr>Outline</vt:lpstr>
      <vt:lpstr>Key Stages of MLOps</vt:lpstr>
      <vt:lpstr>Data Preparation and Engineering</vt:lpstr>
      <vt:lpstr>Data Curation Pipeline</vt:lpstr>
      <vt:lpstr>Verification of Data</vt:lpstr>
      <vt:lpstr>Model Development and Training</vt:lpstr>
      <vt:lpstr>Testing and Validation</vt:lpstr>
      <vt:lpstr>AI Model Development Pipeline</vt:lpstr>
      <vt:lpstr>Deployment and Serving</vt:lpstr>
      <vt:lpstr>AI Model Operationalization Pipeline</vt:lpstr>
      <vt:lpstr>Monitoring and Retraining</vt:lpstr>
      <vt:lpstr>Post-Deployment Monitoring</vt:lpstr>
      <vt:lpstr>Goveerance</vt:lpstr>
      <vt:lpstr>Outline</vt:lpstr>
      <vt:lpstr>Types of MLOps Tools</vt:lpstr>
      <vt:lpstr>Experiment tracking</vt:lpstr>
      <vt:lpstr>Data and pipeline versioning</vt:lpstr>
      <vt:lpstr>Orchestration and workflow</vt:lpstr>
      <vt:lpstr>Model deployment and serving</vt:lpstr>
      <vt:lpstr>Model monitoring</vt:lpstr>
      <vt:lpstr>End to End Platforms</vt:lpstr>
      <vt:lpstr>Exemplary  MLOps implementation scenarios</vt:lpstr>
      <vt:lpstr>Outline</vt:lpstr>
      <vt:lpstr>Challenges of MLOps</vt:lpstr>
      <vt:lpstr>Data dependency</vt:lpstr>
      <vt:lpstr>Reproducability</vt:lpstr>
      <vt:lpstr>Scalability</vt:lpstr>
      <vt:lpstr>Collaboration</vt:lpstr>
      <vt:lpstr>Outline</vt:lpstr>
      <vt:lpstr>Differences Between DevOps and MLOps</vt:lpstr>
      <vt:lpstr>Scope</vt:lpstr>
      <vt:lpstr>Complexity      </vt:lpstr>
      <vt:lpstr>Teams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J. Lattanze</dc:creator>
  <cp:lastModifiedBy>Hasan Yasar</cp:lastModifiedBy>
  <cp:revision>488</cp:revision>
  <dcterms:created xsi:type="dcterms:W3CDTF">2004-11-16T18:39:34Z</dcterms:created>
  <dcterms:modified xsi:type="dcterms:W3CDTF">2025-09-28T22:40:47Z</dcterms:modified>
</cp:coreProperties>
</file>