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2"/>
  </p:notesMasterIdLst>
  <p:sldIdLst>
    <p:sldId id="257" r:id="rId2"/>
    <p:sldId id="260" r:id="rId3"/>
    <p:sldId id="1251" r:id="rId4"/>
    <p:sldId id="1249" r:id="rId5"/>
    <p:sldId id="1220" r:id="rId6"/>
    <p:sldId id="1223" r:id="rId7"/>
    <p:sldId id="1229" r:id="rId8"/>
    <p:sldId id="1224" r:id="rId9"/>
    <p:sldId id="1278" r:id="rId10"/>
    <p:sldId id="1260" r:id="rId11"/>
    <p:sldId id="1267" r:id="rId12"/>
    <p:sldId id="1268" r:id="rId13"/>
    <p:sldId id="1245" r:id="rId14"/>
    <p:sldId id="1261" r:id="rId15"/>
    <p:sldId id="1270" r:id="rId16"/>
    <p:sldId id="1271" r:id="rId17"/>
    <p:sldId id="1272" r:id="rId18"/>
    <p:sldId id="1273" r:id="rId19"/>
    <p:sldId id="1274" r:id="rId20"/>
    <p:sldId id="1275" r:id="rId21"/>
    <p:sldId id="1276" r:id="rId22"/>
    <p:sldId id="1247" r:id="rId23"/>
    <p:sldId id="1227" r:id="rId24"/>
    <p:sldId id="1253" r:id="rId25"/>
    <p:sldId id="1279" r:id="rId26"/>
    <p:sldId id="1277" r:id="rId27"/>
    <p:sldId id="1258" r:id="rId28"/>
    <p:sldId id="1195" r:id="rId29"/>
    <p:sldId id="1196" r:id="rId30"/>
    <p:sldId id="1197" r:id="rId31"/>
    <p:sldId id="1198" r:id="rId32"/>
    <p:sldId id="1199" r:id="rId33"/>
    <p:sldId id="363" r:id="rId34"/>
    <p:sldId id="373" r:id="rId35"/>
    <p:sldId id="1263" r:id="rId36"/>
    <p:sldId id="1233" r:id="rId37"/>
    <p:sldId id="1234" r:id="rId38"/>
    <p:sldId id="1237" r:id="rId39"/>
    <p:sldId id="1264" r:id="rId40"/>
    <p:sldId id="549" r:id="rId41"/>
    <p:sldId id="551" r:id="rId42"/>
    <p:sldId id="1265" r:id="rId43"/>
    <p:sldId id="439" r:id="rId44"/>
    <p:sldId id="449" r:id="rId45"/>
    <p:sldId id="440" r:id="rId46"/>
    <p:sldId id="446" r:id="rId47"/>
    <p:sldId id="1266" r:id="rId48"/>
    <p:sldId id="479" r:id="rId49"/>
    <p:sldId id="1254" r:id="rId50"/>
    <p:sldId id="279"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0"/>
    <p:restoredTop sz="86410"/>
  </p:normalViewPr>
  <p:slideViewPr>
    <p:cSldViewPr snapToGrid="0">
      <p:cViewPr varScale="1">
        <p:scale>
          <a:sx n="84" d="100"/>
          <a:sy n="84" d="100"/>
        </p:scale>
        <p:origin x="76" y="56"/>
      </p:cViewPr>
      <p:guideLst>
        <p:guide orient="horz" pos="1620"/>
        <p:guide pos="2880"/>
      </p:guideLst>
    </p:cSldViewPr>
  </p:slideViewPr>
  <p:outlineViewPr>
    <p:cViewPr>
      <p:scale>
        <a:sx n="33" d="100"/>
        <a:sy n="33" d="100"/>
      </p:scale>
      <p:origin x="0" y="-310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ef407e03e7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ef407e03e7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3a3f1ee6b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3a3f1ee6b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af29eb61cb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af29eb61cb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3" y="951572"/>
            <a:ext cx="8508999" cy="375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050" noProof="0" dirty="0" smtClean="0"/>
            </a:lvl1pPr>
            <a:lvl2pPr>
              <a:lnSpc>
                <a:spcPct val="114000"/>
              </a:lnSpc>
              <a:defRPr lang="de-DE" sz="1050" noProof="0" dirty="0" smtClean="0"/>
            </a:lvl2pPr>
            <a:lvl3pPr>
              <a:defRPr sz="105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1163" y="267166"/>
            <a:ext cx="7717222"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2400"/>
              </a:lnSpc>
              <a:defRPr lang="de-DE" sz="1875"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en-US"/>
              <a:t>2024, Sarthak Jain. Based on Engineering AI Systems  by Bass, Lu, Weber, Zhu.</a:t>
            </a:r>
            <a:endParaRPr lang="en-US" dirty="0"/>
          </a:p>
        </p:txBody>
      </p:sp>
    </p:spTree>
    <p:extLst>
      <p:ext uri="{BB962C8B-B14F-4D97-AF65-F5344CB8AC3E}">
        <p14:creationId xmlns:p14="http://schemas.microsoft.com/office/powerpoint/2010/main" val="272210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73403-3CEC-630F-C376-045CD28A8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A3019FEA-49A0-4A43-FFF8-D0724E06C720}"/>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783091CF-613F-5D38-BC6F-CC9391893A0D}"/>
              </a:ext>
            </a:extLst>
          </p:cNvPr>
          <p:cNvSpPr>
            <a:spLocks noGrp="1"/>
          </p:cNvSpPr>
          <p:nvPr>
            <p:ph type="dt" sz="half" idx="10"/>
          </p:nvPr>
        </p:nvSpPr>
        <p:spPr/>
        <p:txBody>
          <a:bodyPr/>
          <a:lstStyle/>
          <a:p>
            <a:fld id="{5BB78B0F-D7E0-400E-9467-4AF3A2F5948E}" type="datetime1">
              <a:rPr lang="en-US" smtClean="0"/>
              <a:t>7/26/2025</a:t>
            </a:fld>
            <a:endParaRPr lang="en-US"/>
          </a:p>
        </p:txBody>
      </p:sp>
      <p:sp>
        <p:nvSpPr>
          <p:cNvPr id="9" name="Footer Placeholder 8">
            <a:extLst>
              <a:ext uri="{FF2B5EF4-FFF2-40B4-BE49-F238E27FC236}">
                <a16:creationId xmlns:a16="http://schemas.microsoft.com/office/drawing/2014/main" id="{873336FC-77B8-F244-F585-E8AD24CB062A}"/>
              </a:ext>
            </a:extLst>
          </p:cNvPr>
          <p:cNvSpPr>
            <a:spLocks noGrp="1"/>
          </p:cNvSpPr>
          <p:nvPr>
            <p:ph type="ftr" sz="quarter" idx="11"/>
          </p:nvPr>
        </p:nvSpPr>
        <p:spPr/>
        <p:txBody>
          <a:bodyPr/>
          <a:lstStyle/>
          <a:p>
            <a:r>
              <a:rPr lang="en-US" dirty="0"/>
              <a:t>2024, Sarthak Jain. Based on Engineering AI Systems  by Bass, Lu, Weber, Zhu.</a:t>
            </a:r>
          </a:p>
        </p:txBody>
      </p:sp>
      <p:sp>
        <p:nvSpPr>
          <p:cNvPr id="10" name="Slide Number Placeholder 9">
            <a:extLst>
              <a:ext uri="{FF2B5EF4-FFF2-40B4-BE49-F238E27FC236}">
                <a16:creationId xmlns:a16="http://schemas.microsoft.com/office/drawing/2014/main" id="{73912CA0-F818-2806-9189-10CF8B7F932E}"/>
              </a:ext>
            </a:extLst>
          </p:cNvPr>
          <p:cNvSpPr>
            <a:spLocks noGrp="1"/>
          </p:cNvSpPr>
          <p:nvPr>
            <p:ph type="sldNum" sz="quarter" idx="12"/>
          </p:nvPr>
        </p:nvSpPr>
        <p:spPr/>
        <p:txBody>
          <a:bodyPr/>
          <a:lstStyle/>
          <a:p>
            <a:fld id="{F894D9CB-AE15-7145-9C9F-559650FAE349}" type="slidenum">
              <a:rPr lang="en-US" smtClean="0"/>
              <a:t>‹#›</a:t>
            </a:fld>
            <a:endParaRPr lang="en-US"/>
          </a:p>
        </p:txBody>
      </p:sp>
    </p:spTree>
    <p:extLst>
      <p:ext uri="{BB962C8B-B14F-4D97-AF65-F5344CB8AC3E}">
        <p14:creationId xmlns:p14="http://schemas.microsoft.com/office/powerpoint/2010/main" val="1463611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D885-C5B2-59E4-EF7B-993F49074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0244F8-B1C7-AF46-D1A9-D42EC89FE4F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4B10F5-63EC-607B-7649-799F21ABF4E9}"/>
              </a:ext>
            </a:extLst>
          </p:cNvPr>
          <p:cNvSpPr>
            <a:spLocks noGrp="1"/>
          </p:cNvSpPr>
          <p:nvPr>
            <p:ph type="dt" sz="half" idx="10"/>
          </p:nvPr>
        </p:nvSpPr>
        <p:spPr/>
        <p:txBody>
          <a:bodyPr/>
          <a:lstStyle>
            <a:lvl1pPr>
              <a:defRPr>
                <a:noFill/>
              </a:defRPr>
            </a:lvl1pPr>
          </a:lstStyle>
          <a:p>
            <a:fld id="{D963E3F7-C1F4-4536-B2D4-4744F1285F59}" type="datetime1">
              <a:rPr lang="en-US" smtClean="0"/>
              <a:t>7/26/2025</a:t>
            </a:fld>
            <a:endParaRPr lang="en-US" dirty="0"/>
          </a:p>
        </p:txBody>
      </p:sp>
      <p:sp>
        <p:nvSpPr>
          <p:cNvPr id="7" name="Slide Number Placeholder 6">
            <a:extLst>
              <a:ext uri="{FF2B5EF4-FFF2-40B4-BE49-F238E27FC236}">
                <a16:creationId xmlns:a16="http://schemas.microsoft.com/office/drawing/2014/main" id="{3659275A-8E3D-18DA-5A23-996128B4BB1B}"/>
              </a:ext>
            </a:extLst>
          </p:cNvPr>
          <p:cNvSpPr>
            <a:spLocks noGrp="1"/>
          </p:cNvSpPr>
          <p:nvPr>
            <p:ph type="sldNum" sz="quarter" idx="12"/>
          </p:nvPr>
        </p:nvSpPr>
        <p:spPr/>
        <p:txBody>
          <a:bodyPr/>
          <a:lstStyle/>
          <a:p>
            <a:endParaRPr lang="en-US" dirty="0"/>
          </a:p>
        </p:txBody>
      </p:sp>
      <p:sp>
        <p:nvSpPr>
          <p:cNvPr id="8" name="Content Placeholder 7">
            <a:extLst>
              <a:ext uri="{FF2B5EF4-FFF2-40B4-BE49-F238E27FC236}">
                <a16:creationId xmlns:a16="http://schemas.microsoft.com/office/drawing/2014/main" id="{45E64FA2-6210-F8C1-EC53-5FA5B9815102}"/>
              </a:ext>
            </a:extLst>
          </p:cNvPr>
          <p:cNvSpPr>
            <a:spLocks noGrp="1"/>
          </p:cNvSpPr>
          <p:nvPr>
            <p:ph sz="quarter" idx="13"/>
          </p:nvPr>
        </p:nvSpPr>
        <p:spPr>
          <a:xfrm>
            <a:off x="8991600" y="628650"/>
            <a:ext cx="9144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68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rand.org/pubs/research_reports/RRA2680-1.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2578A"/>
            </a:gs>
            <a:gs pos="100000">
              <a:srgbClr val="0C163D"/>
            </a:gs>
          </a:gsLst>
          <a:lin ang="5400700" scaled="0"/>
        </a:gradFill>
        <a:effectLst/>
      </p:bgPr>
    </p:bg>
    <p:spTree>
      <p:nvGrpSpPr>
        <p:cNvPr id="1" name="Shape 63"/>
        <p:cNvGrpSpPr/>
        <p:nvPr/>
      </p:nvGrpSpPr>
      <p:grpSpPr>
        <a:xfrm>
          <a:off x="0" y="0"/>
          <a:ext cx="0" cy="0"/>
          <a:chOff x="0" y="0"/>
          <a:chExt cx="0" cy="0"/>
        </a:xfrm>
      </p:grpSpPr>
      <p:sp>
        <p:nvSpPr>
          <p:cNvPr id="64" name="Google Shape;64;p14"/>
          <p:cNvSpPr/>
          <p:nvPr/>
        </p:nvSpPr>
        <p:spPr>
          <a:xfrm>
            <a:off x="-62575" y="-10775"/>
            <a:ext cx="9144000" cy="5143500"/>
          </a:xfrm>
          <a:prstGeom prst="rect">
            <a:avLst/>
          </a:prstGeom>
          <a:solidFill>
            <a:srgbClr val="0A1724"/>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a:t>
            </a:r>
            <a:endParaRPr dirty="0"/>
          </a:p>
        </p:txBody>
      </p:sp>
      <p:pic>
        <p:nvPicPr>
          <p:cNvPr id="65" name="Google Shape;65;p14"/>
          <p:cNvPicPr preferRelativeResize="0"/>
          <p:nvPr/>
        </p:nvPicPr>
        <p:blipFill rotWithShape="1">
          <a:blip r:embed="rId3">
            <a:alphaModFix amt="56000"/>
          </a:blip>
          <a:srcRect l="49153"/>
          <a:stretch/>
        </p:blipFill>
        <p:spPr>
          <a:xfrm>
            <a:off x="845" y="10775"/>
            <a:ext cx="2468950" cy="5143501"/>
          </a:xfrm>
          <a:prstGeom prst="rect">
            <a:avLst/>
          </a:prstGeom>
          <a:noFill/>
          <a:ln>
            <a:noFill/>
          </a:ln>
        </p:spPr>
      </p:pic>
      <p:sp>
        <p:nvSpPr>
          <p:cNvPr id="66" name="Google Shape;66;p14"/>
          <p:cNvSpPr txBox="1">
            <a:spLocks noGrp="1"/>
          </p:cNvSpPr>
          <p:nvPr>
            <p:ph type="subTitle" idx="1"/>
          </p:nvPr>
        </p:nvSpPr>
        <p:spPr>
          <a:xfrm>
            <a:off x="2533215" y="2680701"/>
            <a:ext cx="6749100" cy="1146600"/>
          </a:xfrm>
          <a:prstGeom prst="rect">
            <a:avLst/>
          </a:prstGeom>
        </p:spPr>
        <p:txBody>
          <a:bodyPr spcFirstLastPara="1" wrap="square" lIns="91425" tIns="91425" rIns="91425" bIns="91425" anchor="t" anchorCtr="0">
            <a:noAutofit/>
          </a:bodyPr>
          <a:lstStyle/>
          <a:p>
            <a:pPr marL="257165" indent="-257165" defTabSz="685773">
              <a:defRPr/>
            </a:pPr>
            <a:r>
              <a:rPr lang="en-US" sz="2400" dirty="0"/>
              <a:t>80% of AI projects do not go into production</a:t>
            </a:r>
          </a:p>
          <a:p>
            <a:pPr marL="257165" indent="-257165" defTabSz="685773">
              <a:defRPr/>
            </a:pPr>
            <a:r>
              <a:rPr lang="en-US" sz="1800" dirty="0">
                <a:hlinkClick r:id="rId4"/>
              </a:rPr>
              <a:t>https://www.rand.org/pubs/research_reports/RRA2680-1.html</a:t>
            </a:r>
            <a:r>
              <a:rPr lang="en-US" sz="1800" dirty="0"/>
              <a:t> (2024)</a:t>
            </a:r>
          </a:p>
          <a:p>
            <a:pPr marL="257165" indent="-257165" defTabSz="685773">
              <a:defRPr/>
            </a:pPr>
            <a:r>
              <a:rPr lang="en-US" sz="2400" dirty="0"/>
              <a:t>Twice the rate of non AI projects</a:t>
            </a:r>
          </a:p>
          <a:p>
            <a:pPr marL="257165" indent="-257165" defTabSz="685773">
              <a:defRPr/>
            </a:pPr>
            <a:endParaRPr lang="en-US" sz="2400" dirty="0"/>
          </a:p>
        </p:txBody>
      </p:sp>
      <p:pic>
        <p:nvPicPr>
          <p:cNvPr id="67" name="Google Shape;67;p14"/>
          <p:cNvPicPr preferRelativeResize="0"/>
          <p:nvPr/>
        </p:nvPicPr>
        <p:blipFill>
          <a:blip r:embed="rId5">
            <a:alphaModFix/>
          </a:blip>
          <a:stretch>
            <a:fillRect/>
          </a:stretch>
        </p:blipFill>
        <p:spPr>
          <a:xfrm>
            <a:off x="7030214" y="4438357"/>
            <a:ext cx="1724751" cy="367300"/>
          </a:xfrm>
          <a:prstGeom prst="rect">
            <a:avLst/>
          </a:prstGeom>
          <a:noFill/>
          <a:ln>
            <a:noFill/>
          </a:ln>
        </p:spPr>
      </p:pic>
      <p:sp>
        <p:nvSpPr>
          <p:cNvPr id="68" name="Google Shape;68;p14"/>
          <p:cNvSpPr txBox="1">
            <a:spLocks noGrp="1"/>
          </p:cNvSpPr>
          <p:nvPr>
            <p:ph type="ctrTitle"/>
          </p:nvPr>
        </p:nvSpPr>
        <p:spPr>
          <a:xfrm>
            <a:off x="927050" y="1714300"/>
            <a:ext cx="6645900" cy="697800"/>
          </a:xfrm>
          <a:prstGeom prst="rect">
            <a:avLst/>
          </a:prstGeom>
        </p:spPr>
        <p:txBody>
          <a:bodyPr spcFirstLastPara="1" wrap="square" lIns="91425" tIns="91425" rIns="91425" bIns="91425" anchor="t" anchorCtr="0">
            <a:noAutofit/>
          </a:bodyPr>
          <a:lstStyle/>
          <a:p>
            <a:pPr lvl="0">
              <a:buSzPts val="990"/>
            </a:pPr>
            <a:r>
              <a:rPr lang="es" sz="3600" b="1" dirty="0"/>
              <a:t> </a:t>
            </a:r>
            <a:r>
              <a:rPr lang="en-US" sz="3600" dirty="0"/>
              <a:t>AI System Architecture</a:t>
            </a:r>
            <a:endParaRPr sz="3600" b="1" dirty="0"/>
          </a:p>
        </p:txBody>
      </p:sp>
      <p:sp>
        <p:nvSpPr>
          <p:cNvPr id="69" name="Google Shape;69;p14"/>
          <p:cNvSpPr/>
          <p:nvPr/>
        </p:nvSpPr>
        <p:spPr>
          <a:xfrm>
            <a:off x="3005075" y="2412100"/>
            <a:ext cx="3008700" cy="50700"/>
          </a:xfrm>
          <a:prstGeom prst="roundRect">
            <a:avLst>
              <a:gd name="adj" fmla="val 50000"/>
            </a:avLst>
          </a:prstGeom>
          <a:gradFill>
            <a:gsLst>
              <a:gs pos="0">
                <a:srgbClr val="CC61DA"/>
              </a:gs>
              <a:gs pos="100000">
                <a:srgbClr val="5EC9C9"/>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7DE3D2D-C8EF-110A-48AA-056C8CFB6BA9}"/>
              </a:ext>
            </a:extLst>
          </p:cNvPr>
          <p:cNvSpPr/>
          <p:nvPr/>
        </p:nvSpPr>
        <p:spPr>
          <a:xfrm>
            <a:off x="2763694" y="3543733"/>
            <a:ext cx="3479451" cy="62274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Model Serving</a:t>
            </a:r>
          </a:p>
        </p:txBody>
      </p:sp>
      <p:sp>
        <p:nvSpPr>
          <p:cNvPr id="2" name="Title 1">
            <a:extLst>
              <a:ext uri="{FF2B5EF4-FFF2-40B4-BE49-F238E27FC236}">
                <a16:creationId xmlns:a16="http://schemas.microsoft.com/office/drawing/2014/main" id="{858D2D6E-6CC6-D997-4328-D4E32A0E7211}"/>
              </a:ext>
            </a:extLst>
          </p:cNvPr>
          <p:cNvSpPr>
            <a:spLocks noGrp="1"/>
          </p:cNvSpPr>
          <p:nvPr>
            <p:ph type="title"/>
          </p:nvPr>
        </p:nvSpPr>
        <p:spPr/>
        <p:txBody>
          <a:bodyPr>
            <a:normAutofit fontScale="90000"/>
          </a:bodyPr>
          <a:lstStyle/>
          <a:p>
            <a:r>
              <a:rPr lang="en-US" dirty="0"/>
              <a:t>Layers in a Foundation Model</a:t>
            </a:r>
          </a:p>
        </p:txBody>
      </p:sp>
      <p:sp>
        <p:nvSpPr>
          <p:cNvPr id="4" name="Slide Number Placeholder 3">
            <a:extLst>
              <a:ext uri="{FF2B5EF4-FFF2-40B4-BE49-F238E27FC236}">
                <a16:creationId xmlns:a16="http://schemas.microsoft.com/office/drawing/2014/main" id="{4F10E3F6-3C8C-EDE3-50AE-BE13172259D6}"/>
              </a:ext>
            </a:extLst>
          </p:cNvPr>
          <p:cNvSpPr>
            <a:spLocks noGrp="1"/>
          </p:cNvSpPr>
          <p:nvPr>
            <p:ph type="sldNum" sz="quarter" idx="12"/>
          </p:nvPr>
        </p:nvSpPr>
        <p:spPr/>
        <p:txBody>
          <a:bodyPr/>
          <a:lstStyle/>
          <a:p>
            <a:endParaRPr lang="en-US" dirty="0"/>
          </a:p>
        </p:txBody>
      </p:sp>
      <p:pic>
        <p:nvPicPr>
          <p:cNvPr id="11" name="Content Placeholder 10" descr="User outline">
            <a:extLst>
              <a:ext uri="{FF2B5EF4-FFF2-40B4-BE49-F238E27FC236}">
                <a16:creationId xmlns:a16="http://schemas.microsoft.com/office/drawing/2014/main" id="{BD13E20F-23C5-B629-9855-8C94E02A793D}"/>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9105900" y="628650"/>
            <a:ext cx="685800" cy="685800"/>
          </a:xfrm>
        </p:spPr>
      </p:pic>
      <p:sp>
        <p:nvSpPr>
          <p:cNvPr id="7" name="Rectangle: Rounded Corners 6">
            <a:extLst>
              <a:ext uri="{FF2B5EF4-FFF2-40B4-BE49-F238E27FC236}">
                <a16:creationId xmlns:a16="http://schemas.microsoft.com/office/drawing/2014/main" id="{4D139BE3-D05D-70A5-2DFC-5E1535685E31}"/>
              </a:ext>
            </a:extLst>
          </p:cNvPr>
          <p:cNvSpPr/>
          <p:nvPr/>
        </p:nvSpPr>
        <p:spPr>
          <a:xfrm>
            <a:off x="2763694" y="2004853"/>
            <a:ext cx="3424272" cy="549165"/>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Application</a:t>
            </a:r>
          </a:p>
        </p:txBody>
      </p:sp>
      <p:sp>
        <p:nvSpPr>
          <p:cNvPr id="8" name="Rectangle: Rounded Corners 7">
            <a:extLst>
              <a:ext uri="{FF2B5EF4-FFF2-40B4-BE49-F238E27FC236}">
                <a16:creationId xmlns:a16="http://schemas.microsoft.com/office/drawing/2014/main" id="{FBD13154-6D42-F9F5-9BFD-32F1E24CE000}"/>
              </a:ext>
            </a:extLst>
          </p:cNvPr>
          <p:cNvSpPr/>
          <p:nvPr/>
        </p:nvSpPr>
        <p:spPr>
          <a:xfrm>
            <a:off x="2698270" y="2806096"/>
            <a:ext cx="3424271" cy="54916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Proxy/Orchestrator</a:t>
            </a:r>
          </a:p>
        </p:txBody>
      </p:sp>
      <p:sp>
        <p:nvSpPr>
          <p:cNvPr id="19" name="Rectangle: Rounded Corners 18">
            <a:extLst>
              <a:ext uri="{FF2B5EF4-FFF2-40B4-BE49-F238E27FC236}">
                <a16:creationId xmlns:a16="http://schemas.microsoft.com/office/drawing/2014/main" id="{370BC888-4469-F396-E1DD-5604C82324D0}"/>
              </a:ext>
            </a:extLst>
          </p:cNvPr>
          <p:cNvSpPr/>
          <p:nvPr/>
        </p:nvSpPr>
        <p:spPr>
          <a:xfrm>
            <a:off x="3973925" y="1139551"/>
            <a:ext cx="3108960" cy="3539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Software agent</a:t>
            </a:r>
          </a:p>
        </p:txBody>
      </p:sp>
      <p:sp>
        <p:nvSpPr>
          <p:cNvPr id="30" name="TextBox 29">
            <a:extLst>
              <a:ext uri="{FF2B5EF4-FFF2-40B4-BE49-F238E27FC236}">
                <a16:creationId xmlns:a16="http://schemas.microsoft.com/office/drawing/2014/main" id="{7709D849-FA6D-2880-C9DC-B8ECE23E3D26}"/>
              </a:ext>
            </a:extLst>
          </p:cNvPr>
          <p:cNvSpPr txBox="1"/>
          <p:nvPr/>
        </p:nvSpPr>
        <p:spPr>
          <a:xfrm>
            <a:off x="3358056" y="1068110"/>
            <a:ext cx="495649" cy="461665"/>
          </a:xfrm>
          <a:prstGeom prst="rect">
            <a:avLst/>
          </a:prstGeom>
          <a:noFill/>
        </p:spPr>
        <p:txBody>
          <a:bodyPr wrap="none" rtlCol="0">
            <a:spAutoFit/>
          </a:bodyPr>
          <a:lstStyle/>
          <a:p>
            <a:r>
              <a:rPr lang="en-US" sz="2400" dirty="0"/>
              <a:t>or</a:t>
            </a:r>
            <a:r>
              <a:rPr lang="en-US" sz="1050" dirty="0"/>
              <a:t> </a:t>
            </a:r>
          </a:p>
        </p:txBody>
      </p:sp>
      <p:sp>
        <p:nvSpPr>
          <p:cNvPr id="31" name="Arrow: Up-Down 30">
            <a:extLst>
              <a:ext uri="{FF2B5EF4-FFF2-40B4-BE49-F238E27FC236}">
                <a16:creationId xmlns:a16="http://schemas.microsoft.com/office/drawing/2014/main" id="{8149A369-2211-1001-B22C-BC70C07B4354}"/>
              </a:ext>
            </a:extLst>
          </p:cNvPr>
          <p:cNvSpPr/>
          <p:nvPr/>
        </p:nvSpPr>
        <p:spPr>
          <a:xfrm>
            <a:off x="4256690" y="2554018"/>
            <a:ext cx="118241" cy="217314"/>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2" name="Arrow: Up-Down 31">
            <a:extLst>
              <a:ext uri="{FF2B5EF4-FFF2-40B4-BE49-F238E27FC236}">
                <a16:creationId xmlns:a16="http://schemas.microsoft.com/office/drawing/2014/main" id="{BC5FCA66-2282-E29D-695A-476AB33C8E61}"/>
              </a:ext>
            </a:extLst>
          </p:cNvPr>
          <p:cNvSpPr/>
          <p:nvPr/>
        </p:nvSpPr>
        <p:spPr>
          <a:xfrm>
            <a:off x="4292165" y="3330467"/>
            <a:ext cx="118241" cy="217314"/>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Arrow: Up-Down 33">
            <a:extLst>
              <a:ext uri="{FF2B5EF4-FFF2-40B4-BE49-F238E27FC236}">
                <a16:creationId xmlns:a16="http://schemas.microsoft.com/office/drawing/2014/main" id="{87364B89-7239-CAC4-33BE-48CA061EF3B0}"/>
              </a:ext>
            </a:extLst>
          </p:cNvPr>
          <p:cNvSpPr/>
          <p:nvPr/>
        </p:nvSpPr>
        <p:spPr>
          <a:xfrm rot="19526296" flipH="1">
            <a:off x="3202170" y="1533713"/>
            <a:ext cx="232882" cy="547989"/>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Arrow: Up-Down 34">
            <a:extLst>
              <a:ext uri="{FF2B5EF4-FFF2-40B4-BE49-F238E27FC236}">
                <a16:creationId xmlns:a16="http://schemas.microsoft.com/office/drawing/2014/main" id="{EEC10C48-3C8D-25CC-7E8C-D75B54F78DD6}"/>
              </a:ext>
            </a:extLst>
          </p:cNvPr>
          <p:cNvSpPr/>
          <p:nvPr/>
        </p:nvSpPr>
        <p:spPr>
          <a:xfrm rot="1069739" flipH="1">
            <a:off x="5184676" y="1514011"/>
            <a:ext cx="232882" cy="547989"/>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Rectangle: Rounded Corners 2">
            <a:extLst>
              <a:ext uri="{FF2B5EF4-FFF2-40B4-BE49-F238E27FC236}">
                <a16:creationId xmlns:a16="http://schemas.microsoft.com/office/drawing/2014/main" id="{799B2710-2FA2-65D3-9946-35F025BFD699}"/>
              </a:ext>
            </a:extLst>
          </p:cNvPr>
          <p:cNvSpPr/>
          <p:nvPr/>
        </p:nvSpPr>
        <p:spPr>
          <a:xfrm>
            <a:off x="2791286" y="4386750"/>
            <a:ext cx="3479451" cy="622741"/>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Hardware</a:t>
            </a:r>
          </a:p>
        </p:txBody>
      </p:sp>
      <p:pic>
        <p:nvPicPr>
          <p:cNvPr id="14" name="Content Placeholder 5" descr="A black and white circular symbol&#10;&#10;AI-generated content may be incorrect.">
            <a:extLst>
              <a:ext uri="{FF2B5EF4-FFF2-40B4-BE49-F238E27FC236}">
                <a16:creationId xmlns:a16="http://schemas.microsoft.com/office/drawing/2014/main" id="{596EE440-DD9C-EE4A-FD74-EC1E631DCFFD}"/>
              </a:ext>
            </a:extLst>
          </p:cNvPr>
          <p:cNvPicPr>
            <a:picLocks noChangeAspect="1"/>
          </p:cNvPicPr>
          <p:nvPr/>
        </p:nvPicPr>
        <p:blipFill>
          <a:blip r:embed="rId4"/>
          <a:stretch>
            <a:fillRect/>
          </a:stretch>
        </p:blipFill>
        <p:spPr>
          <a:xfrm>
            <a:off x="2808425" y="884637"/>
            <a:ext cx="685800" cy="685800"/>
          </a:xfrm>
          <a:prstGeom prst="rect">
            <a:avLst/>
          </a:prstGeom>
          <a:noFill/>
          <a:ln>
            <a:noFill/>
          </a:ln>
        </p:spPr>
      </p:pic>
    </p:spTree>
    <p:extLst>
      <p:ext uri="{BB962C8B-B14F-4D97-AF65-F5344CB8AC3E}">
        <p14:creationId xmlns:p14="http://schemas.microsoft.com/office/powerpoint/2010/main" val="15967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D34DD-4E65-FD3F-83F5-A1DEC906EFCB}"/>
              </a:ext>
            </a:extLst>
          </p:cNvPr>
          <p:cNvSpPr>
            <a:spLocks noGrp="1"/>
          </p:cNvSpPr>
          <p:nvPr>
            <p:ph sz="half" idx="1"/>
          </p:nvPr>
        </p:nvSpPr>
        <p:spPr/>
        <p:txBody>
          <a:bodyPr>
            <a:normAutofit/>
          </a:bodyPr>
          <a:lstStyle/>
          <a:p>
            <a:r>
              <a:rPr lang="en-US" dirty="0"/>
              <a:t>Includes</a:t>
            </a:r>
          </a:p>
          <a:p>
            <a:pPr lvl="1"/>
            <a:r>
              <a:rPr lang="en-US" sz="2100" dirty="0"/>
              <a:t>Customization</a:t>
            </a:r>
          </a:p>
          <a:p>
            <a:pPr lvl="1"/>
            <a:r>
              <a:rPr lang="en-US" sz="2100" dirty="0"/>
              <a:t>Guardrails</a:t>
            </a:r>
          </a:p>
        </p:txBody>
      </p:sp>
      <p:sp>
        <p:nvSpPr>
          <p:cNvPr id="4" name="Slide Number Placeholder 3">
            <a:extLst>
              <a:ext uri="{FF2B5EF4-FFF2-40B4-BE49-F238E27FC236}">
                <a16:creationId xmlns:a16="http://schemas.microsoft.com/office/drawing/2014/main" id="{5BAE34C2-1649-291C-F8C6-90048BE8EF3C}"/>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43DB0F6E-FD77-8DFB-CEDD-026FD593B194}"/>
              </a:ext>
            </a:extLst>
          </p:cNvPr>
          <p:cNvSpPr>
            <a:spLocks noGrp="1"/>
          </p:cNvSpPr>
          <p:nvPr>
            <p:ph sz="quarter" idx="13"/>
          </p:nvPr>
        </p:nvSpPr>
        <p:spPr/>
        <p:txBody>
          <a:bodyPr/>
          <a:lstStyle/>
          <a:p>
            <a:endParaRPr lang="en-US"/>
          </a:p>
        </p:txBody>
      </p:sp>
      <p:sp>
        <p:nvSpPr>
          <p:cNvPr id="6" name="Title 5">
            <a:extLst>
              <a:ext uri="{FF2B5EF4-FFF2-40B4-BE49-F238E27FC236}">
                <a16:creationId xmlns:a16="http://schemas.microsoft.com/office/drawing/2014/main" id="{C4308C48-6B60-9CC9-7689-D0B38B05C548}"/>
              </a:ext>
            </a:extLst>
          </p:cNvPr>
          <p:cNvSpPr>
            <a:spLocks noGrp="1"/>
          </p:cNvSpPr>
          <p:nvPr>
            <p:ph type="title"/>
          </p:nvPr>
        </p:nvSpPr>
        <p:spPr>
          <a:xfrm>
            <a:off x="628651" y="582216"/>
            <a:ext cx="2335268" cy="685800"/>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Application</a:t>
            </a:r>
          </a:p>
        </p:txBody>
      </p:sp>
    </p:spTree>
    <p:extLst>
      <p:ext uri="{BB962C8B-B14F-4D97-AF65-F5344CB8AC3E}">
        <p14:creationId xmlns:p14="http://schemas.microsoft.com/office/powerpoint/2010/main" val="90933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49CA-925D-D65D-3E99-77FEF8BEE0E5}"/>
              </a:ext>
            </a:extLst>
          </p:cNvPr>
          <p:cNvSpPr>
            <a:spLocks noGrp="1"/>
          </p:cNvSpPr>
          <p:nvPr>
            <p:ph type="title"/>
          </p:nvPr>
        </p:nvSpPr>
        <p:spPr/>
        <p:txBody>
          <a:bodyPr>
            <a:normAutofit fontScale="90000"/>
          </a:bodyPr>
          <a:lstStyle/>
          <a:p>
            <a:r>
              <a:rPr lang="en-US" dirty="0"/>
              <a:t>Customization</a:t>
            </a:r>
          </a:p>
        </p:txBody>
      </p:sp>
      <p:sp>
        <p:nvSpPr>
          <p:cNvPr id="3" name="Content Placeholder 2">
            <a:extLst>
              <a:ext uri="{FF2B5EF4-FFF2-40B4-BE49-F238E27FC236}">
                <a16:creationId xmlns:a16="http://schemas.microsoft.com/office/drawing/2014/main" id="{7215D749-1F7E-36D5-8754-875EC137B23D}"/>
              </a:ext>
            </a:extLst>
          </p:cNvPr>
          <p:cNvSpPr>
            <a:spLocks noGrp="1"/>
          </p:cNvSpPr>
          <p:nvPr>
            <p:ph sz="half" idx="1"/>
          </p:nvPr>
        </p:nvSpPr>
        <p:spPr>
          <a:xfrm>
            <a:off x="628650" y="1369219"/>
            <a:ext cx="7167398" cy="3263504"/>
          </a:xfrm>
        </p:spPr>
        <p:txBody>
          <a:bodyPr/>
          <a:lstStyle/>
          <a:p>
            <a:r>
              <a:rPr lang="en-US" dirty="0"/>
              <a:t>Makes FM specific for application.</a:t>
            </a:r>
          </a:p>
          <a:p>
            <a:r>
              <a:rPr lang="en-US" dirty="0"/>
              <a:t>Performed by “prompt engineering”</a:t>
            </a:r>
          </a:p>
          <a:p>
            <a:r>
              <a:rPr lang="en-US" dirty="0"/>
              <a:t>Adjust queries to include more specific prompts.</a:t>
            </a:r>
          </a:p>
          <a:p>
            <a:r>
              <a:rPr lang="en-US" dirty="0"/>
              <a:t>RAG (Retrieval Augmented Generation) uses an application specific database to augment the prompts.</a:t>
            </a:r>
          </a:p>
        </p:txBody>
      </p:sp>
      <p:sp>
        <p:nvSpPr>
          <p:cNvPr id="4" name="Slide Number Placeholder 3">
            <a:extLst>
              <a:ext uri="{FF2B5EF4-FFF2-40B4-BE49-F238E27FC236}">
                <a16:creationId xmlns:a16="http://schemas.microsoft.com/office/drawing/2014/main" id="{B61349A2-67F8-C9F6-1C13-A88E99F80663}"/>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68BE7185-C526-A5A4-493D-E7A61EF373D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43475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C0D14F-41F6-5CAD-2311-9DEA4253403C}"/>
              </a:ext>
            </a:extLst>
          </p:cNvPr>
          <p:cNvSpPr>
            <a:spLocks noGrp="1"/>
          </p:cNvSpPr>
          <p:nvPr>
            <p:ph type="title"/>
          </p:nvPr>
        </p:nvSpPr>
        <p:spPr/>
        <p:txBody>
          <a:bodyPr>
            <a:normAutofit fontScale="90000"/>
          </a:bodyPr>
          <a:lstStyle/>
          <a:p>
            <a:r>
              <a:rPr lang="en-US" dirty="0"/>
              <a:t>Guardrails</a:t>
            </a:r>
          </a:p>
        </p:txBody>
      </p:sp>
      <p:sp>
        <p:nvSpPr>
          <p:cNvPr id="5" name="Slide Number Placeholder 4">
            <a:extLst>
              <a:ext uri="{FF2B5EF4-FFF2-40B4-BE49-F238E27FC236}">
                <a16:creationId xmlns:a16="http://schemas.microsoft.com/office/drawing/2014/main" id="{CC791818-6A61-3417-03E2-D3EF0C2C155A}"/>
              </a:ext>
            </a:extLst>
          </p:cNvPr>
          <p:cNvSpPr>
            <a:spLocks noGrp="1"/>
          </p:cNvSpPr>
          <p:nvPr>
            <p:ph type="sldNum" sz="quarter" idx="12"/>
          </p:nvPr>
        </p:nvSpPr>
        <p:spPr/>
        <p:txBody>
          <a:bodyPr/>
          <a:lstStyle/>
          <a:p>
            <a:fld id="{F894D9CB-AE15-7145-9C9F-559650FAE349}" type="slidenum">
              <a:rPr lang="en-US" smtClean="0"/>
              <a:t>13</a:t>
            </a:fld>
            <a:endParaRPr lang="en-US"/>
          </a:p>
        </p:txBody>
      </p:sp>
      <p:sp>
        <p:nvSpPr>
          <p:cNvPr id="8" name="Content Placeholder 7">
            <a:extLst>
              <a:ext uri="{FF2B5EF4-FFF2-40B4-BE49-F238E27FC236}">
                <a16:creationId xmlns:a16="http://schemas.microsoft.com/office/drawing/2014/main" id="{BBC77CC4-998A-FBA3-8279-829F6425F58B}"/>
              </a:ext>
            </a:extLst>
          </p:cNvPr>
          <p:cNvSpPr>
            <a:spLocks noGrp="1"/>
          </p:cNvSpPr>
          <p:nvPr>
            <p:ph idx="1"/>
          </p:nvPr>
        </p:nvSpPr>
        <p:spPr/>
        <p:txBody>
          <a:bodyPr>
            <a:normAutofit/>
          </a:bodyPr>
          <a:lstStyle/>
          <a:p>
            <a:pPr marL="0" indent="0">
              <a:buNone/>
            </a:pPr>
            <a:r>
              <a:rPr lang="en-US" dirty="0"/>
              <a:t>AI guardrails are preventative and reactive measures that act as safety nets for</a:t>
            </a:r>
            <a:r>
              <a:rPr lang="en-US" baseline="0" dirty="0"/>
              <a:t> AI systems</a:t>
            </a:r>
          </a:p>
          <a:p>
            <a:pPr marL="0" indent="0">
              <a:buNone/>
            </a:pPr>
            <a:r>
              <a:rPr lang="en-US" dirty="0"/>
              <a:t>These mechanisms aim to mitigate risks associated with AI, such as bias, harmful content generation, misinformation, privacy breaches, security vulnerabilities, and non-compliance with regulation</a:t>
            </a:r>
          </a:p>
        </p:txBody>
      </p:sp>
    </p:spTree>
    <p:extLst>
      <p:ext uri="{BB962C8B-B14F-4D97-AF65-F5344CB8AC3E}">
        <p14:creationId xmlns:p14="http://schemas.microsoft.com/office/powerpoint/2010/main" val="165267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5B3C-57C0-0D35-A6DD-1B7772BFCC6F}"/>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A9E62CA-154C-E12C-FD4A-8CA7C1BFA115}"/>
              </a:ext>
            </a:extLst>
          </p:cNvPr>
          <p:cNvSpPr>
            <a:spLocks noGrp="1"/>
          </p:cNvSpPr>
          <p:nvPr>
            <p:ph sz="half" idx="1"/>
          </p:nvPr>
        </p:nvSpPr>
        <p:spPr>
          <a:xfrm>
            <a:off x="628650" y="1369219"/>
            <a:ext cx="6907268" cy="3263504"/>
          </a:xfrm>
        </p:spPr>
        <p:txBody>
          <a:bodyPr>
            <a:normAutofit/>
          </a:bodyPr>
          <a:lstStyle/>
          <a:p>
            <a:pPr rtl="0" eaLnBrk="1" latinLnBrk="0" hangingPunct="1"/>
            <a:r>
              <a:rPr lang="en-US" sz="2100" kern="1200" dirty="0">
                <a:solidFill>
                  <a:schemeClr val="tx1"/>
                </a:solidFill>
                <a:latin typeface="+mn-lt"/>
                <a:ea typeface="+mn-ea"/>
                <a:cs typeface="+mn-cs"/>
              </a:rPr>
              <a:t>Abstraction and simplification</a:t>
            </a:r>
          </a:p>
          <a:p>
            <a:pPr rtl="0" eaLnBrk="1" latinLnBrk="0" hangingPunct="1"/>
            <a:r>
              <a:rPr lang="en-US" sz="2100" kern="1200" dirty="0">
                <a:solidFill>
                  <a:schemeClr val="tx1"/>
                </a:solidFill>
                <a:latin typeface="+mn-lt"/>
                <a:ea typeface="+mn-ea"/>
                <a:cs typeface="+mn-cs"/>
              </a:rPr>
              <a:t>Access Control and Security</a:t>
            </a:r>
            <a:endParaRPr lang="en-US" sz="2100" dirty="0"/>
          </a:p>
          <a:p>
            <a:pPr rtl="0" eaLnBrk="1" latinLnBrk="0" hangingPunct="1"/>
            <a:r>
              <a:rPr lang="en-US" sz="2100" kern="1200" dirty="0">
                <a:solidFill>
                  <a:schemeClr val="tx1"/>
                </a:solidFill>
                <a:latin typeface="+mn-lt"/>
                <a:ea typeface="+mn-ea"/>
                <a:cs typeface="+mn-cs"/>
              </a:rPr>
              <a:t>Monitoring and Logging</a:t>
            </a:r>
            <a:endParaRPr lang="en-US" dirty="0">
              <a:effectLst/>
            </a:endParaRPr>
          </a:p>
          <a:p>
            <a:pPr rtl="0" eaLnBrk="1" latinLnBrk="0" hangingPunct="1"/>
            <a:r>
              <a:rPr lang="en-US" sz="2100" kern="1200" dirty="0">
                <a:solidFill>
                  <a:schemeClr val="tx1"/>
                </a:solidFill>
                <a:latin typeface="+mn-lt"/>
                <a:ea typeface="+mn-ea"/>
                <a:cs typeface="+mn-cs"/>
              </a:rPr>
              <a:t>Load Balancing and Traffic Management</a:t>
            </a:r>
            <a:endParaRPr lang="en-US" dirty="0">
              <a:effectLst/>
            </a:endParaRPr>
          </a:p>
          <a:p>
            <a:pPr rtl="0" eaLnBrk="1" latinLnBrk="0" hangingPunct="1"/>
            <a:r>
              <a:rPr lang="en-US" sz="2100" kern="1200" dirty="0">
                <a:solidFill>
                  <a:schemeClr val="tx1"/>
                </a:solidFill>
                <a:latin typeface="+mn-lt"/>
                <a:ea typeface="+mn-ea"/>
                <a:cs typeface="+mn-cs"/>
              </a:rPr>
              <a:t>Model Versioning and Routing</a:t>
            </a:r>
            <a:endParaRPr lang="en-US" dirty="0">
              <a:effectLst/>
            </a:endParaRPr>
          </a:p>
          <a:p>
            <a:pPr rtl="0" eaLnBrk="1" latinLnBrk="0" hangingPunct="1"/>
            <a:r>
              <a:rPr lang="en-US" sz="2100" kern="1200" dirty="0">
                <a:solidFill>
                  <a:schemeClr val="tx1"/>
                </a:solidFill>
                <a:latin typeface="+mn-lt"/>
                <a:ea typeface="+mn-ea"/>
                <a:cs typeface="+mn-cs"/>
              </a:rPr>
              <a:t>Enhanced Observability</a:t>
            </a:r>
          </a:p>
        </p:txBody>
      </p:sp>
      <p:sp>
        <p:nvSpPr>
          <p:cNvPr id="4" name="Slide Number Placeholder 3">
            <a:extLst>
              <a:ext uri="{FF2B5EF4-FFF2-40B4-BE49-F238E27FC236}">
                <a16:creationId xmlns:a16="http://schemas.microsoft.com/office/drawing/2014/main" id="{EFE0CAA3-DB16-7DD1-2DD4-C1675089A600}"/>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39B22266-330F-3F09-6BCC-D98FA8D95D4D}"/>
              </a:ext>
            </a:extLst>
          </p:cNvPr>
          <p:cNvSpPr>
            <a:spLocks noGrp="1"/>
          </p:cNvSpPr>
          <p:nvPr>
            <p:ph sz="quarter" idx="13"/>
          </p:nvPr>
        </p:nvSpPr>
        <p:spPr/>
        <p:txBody>
          <a:bodyPr/>
          <a:lstStyle/>
          <a:p>
            <a:endParaRPr lang="en-US"/>
          </a:p>
        </p:txBody>
      </p:sp>
      <p:sp>
        <p:nvSpPr>
          <p:cNvPr id="6" name="Rectangle: Rounded Corners 5">
            <a:extLst>
              <a:ext uri="{FF2B5EF4-FFF2-40B4-BE49-F238E27FC236}">
                <a16:creationId xmlns:a16="http://schemas.microsoft.com/office/drawing/2014/main" id="{A6CAB7DA-5E80-62E4-D54E-84055FDC1C8B}"/>
              </a:ext>
            </a:extLst>
          </p:cNvPr>
          <p:cNvSpPr/>
          <p:nvPr/>
        </p:nvSpPr>
        <p:spPr>
          <a:xfrm>
            <a:off x="658013" y="494870"/>
            <a:ext cx="4457898" cy="54916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300" dirty="0"/>
              <a:t>Proxy/Orchestrator</a:t>
            </a:r>
          </a:p>
        </p:txBody>
      </p:sp>
    </p:spTree>
    <p:extLst>
      <p:ext uri="{BB962C8B-B14F-4D97-AF65-F5344CB8AC3E}">
        <p14:creationId xmlns:p14="http://schemas.microsoft.com/office/powerpoint/2010/main" val="1514898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B4DB-5A08-36B5-D919-05CB8403DBFD}"/>
              </a:ext>
            </a:extLst>
          </p:cNvPr>
          <p:cNvSpPr>
            <a:spLocks noGrp="1"/>
          </p:cNvSpPr>
          <p:nvPr>
            <p:ph type="title"/>
          </p:nvPr>
        </p:nvSpPr>
        <p:spPr/>
        <p:txBody>
          <a:bodyPr>
            <a:normAutofit fontScale="90000"/>
          </a:bodyPr>
          <a:lstStyle/>
          <a:p>
            <a:r>
              <a:rPr lang="en-US" dirty="0"/>
              <a:t>Abstraction and Simplification: </a:t>
            </a:r>
            <a:endParaRPr lang="en-US" sz="3300" dirty="0"/>
          </a:p>
        </p:txBody>
      </p:sp>
      <p:sp>
        <p:nvSpPr>
          <p:cNvPr id="3" name="Content Placeholder 2">
            <a:extLst>
              <a:ext uri="{FF2B5EF4-FFF2-40B4-BE49-F238E27FC236}">
                <a16:creationId xmlns:a16="http://schemas.microsoft.com/office/drawing/2014/main" id="{817DB29D-573A-CE17-F308-885EC6D1321D}"/>
              </a:ext>
            </a:extLst>
          </p:cNvPr>
          <p:cNvSpPr>
            <a:spLocks noGrp="1"/>
          </p:cNvSpPr>
          <p:nvPr>
            <p:ph sz="half" idx="1"/>
          </p:nvPr>
        </p:nvSpPr>
        <p:spPr>
          <a:xfrm>
            <a:off x="628650" y="1369219"/>
            <a:ext cx="7214695" cy="3263504"/>
          </a:xfrm>
        </p:spPr>
        <p:txBody>
          <a:bodyPr>
            <a:normAutofit/>
          </a:bodyPr>
          <a:lstStyle/>
          <a:p>
            <a:r>
              <a:rPr lang="en-US" dirty="0"/>
              <a:t>The proxy layer  offers a simplified interface for developers and applications. This abstraction facilitates easier integration and interaction with the AI system. </a:t>
            </a:r>
          </a:p>
        </p:txBody>
      </p:sp>
      <p:sp>
        <p:nvSpPr>
          <p:cNvPr id="4" name="Slide Number Placeholder 3">
            <a:extLst>
              <a:ext uri="{FF2B5EF4-FFF2-40B4-BE49-F238E27FC236}">
                <a16:creationId xmlns:a16="http://schemas.microsoft.com/office/drawing/2014/main" id="{510A30E1-EAE0-DEFF-9270-193139864C44}"/>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2BC0E57D-BE89-5935-7B6A-FDF07F6088AD}"/>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975293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8437-B404-065D-B26D-E4F263F634AE}"/>
              </a:ext>
            </a:extLst>
          </p:cNvPr>
          <p:cNvSpPr>
            <a:spLocks noGrp="1"/>
          </p:cNvSpPr>
          <p:nvPr>
            <p:ph type="title"/>
          </p:nvPr>
        </p:nvSpPr>
        <p:spPr/>
        <p:txBody>
          <a:bodyPr>
            <a:normAutofit fontScale="90000"/>
          </a:bodyPr>
          <a:lstStyle/>
          <a:p>
            <a:r>
              <a:rPr lang="en-US" dirty="0"/>
              <a:t>Access Control and Security</a:t>
            </a:r>
          </a:p>
        </p:txBody>
      </p:sp>
      <p:sp>
        <p:nvSpPr>
          <p:cNvPr id="3" name="Content Placeholder 2">
            <a:extLst>
              <a:ext uri="{FF2B5EF4-FFF2-40B4-BE49-F238E27FC236}">
                <a16:creationId xmlns:a16="http://schemas.microsoft.com/office/drawing/2014/main" id="{C4105B7F-1F5F-AF93-F6E3-B6249F9A8447}"/>
              </a:ext>
            </a:extLst>
          </p:cNvPr>
          <p:cNvSpPr>
            <a:spLocks noGrp="1"/>
          </p:cNvSpPr>
          <p:nvPr>
            <p:ph sz="half" idx="1"/>
          </p:nvPr>
        </p:nvSpPr>
        <p:spPr>
          <a:xfrm>
            <a:off x="628650" y="1369219"/>
            <a:ext cx="6938798" cy="3263504"/>
          </a:xfrm>
        </p:spPr>
        <p:txBody>
          <a:bodyPr>
            <a:normAutofit/>
          </a:bodyPr>
          <a:lstStyle/>
          <a:p>
            <a:r>
              <a:rPr lang="en-US" dirty="0"/>
              <a:t>The proxy layer acts as a gatekeeper and enforces authentication and authorization protocols, ensuring that only authorized entities can access the AI models.  </a:t>
            </a:r>
          </a:p>
        </p:txBody>
      </p:sp>
      <p:sp>
        <p:nvSpPr>
          <p:cNvPr id="4" name="Slide Number Placeholder 3">
            <a:extLst>
              <a:ext uri="{FF2B5EF4-FFF2-40B4-BE49-F238E27FC236}">
                <a16:creationId xmlns:a16="http://schemas.microsoft.com/office/drawing/2014/main" id="{9BE11EA9-3CA0-ED0C-AE2D-E5AC25DD5ABC}"/>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B94EF6E6-5446-CDF4-9297-F07B489B033C}"/>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54335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083-6729-5552-DCDA-3A92CC98C1FA}"/>
              </a:ext>
            </a:extLst>
          </p:cNvPr>
          <p:cNvSpPr>
            <a:spLocks noGrp="1"/>
          </p:cNvSpPr>
          <p:nvPr>
            <p:ph type="title"/>
          </p:nvPr>
        </p:nvSpPr>
        <p:spPr/>
        <p:txBody>
          <a:bodyPr>
            <a:normAutofit fontScale="90000"/>
          </a:bodyPr>
          <a:lstStyle/>
          <a:p>
            <a:r>
              <a:rPr lang="en-US" dirty="0"/>
              <a:t>Monitoring and Logging</a:t>
            </a:r>
          </a:p>
        </p:txBody>
      </p:sp>
      <p:sp>
        <p:nvSpPr>
          <p:cNvPr id="3" name="Content Placeholder 2">
            <a:extLst>
              <a:ext uri="{FF2B5EF4-FFF2-40B4-BE49-F238E27FC236}">
                <a16:creationId xmlns:a16="http://schemas.microsoft.com/office/drawing/2014/main" id="{6E952ECF-BEE5-0E82-597B-2BD32F944807}"/>
              </a:ext>
            </a:extLst>
          </p:cNvPr>
          <p:cNvSpPr>
            <a:spLocks noGrp="1"/>
          </p:cNvSpPr>
          <p:nvPr>
            <p:ph sz="half" idx="1"/>
          </p:nvPr>
        </p:nvSpPr>
        <p:spPr>
          <a:xfrm>
            <a:off x="628650" y="1369219"/>
            <a:ext cx="6355475" cy="3263504"/>
          </a:xfrm>
        </p:spPr>
        <p:txBody>
          <a:bodyPr>
            <a:normAutofit/>
          </a:bodyPr>
          <a:lstStyle/>
          <a:p>
            <a:r>
              <a:rPr lang="en-US" dirty="0"/>
              <a:t>The proxy layer monitors requests and responses, allowing for detailed logging. </a:t>
            </a:r>
          </a:p>
          <a:p>
            <a:r>
              <a:rPr lang="en-US" dirty="0"/>
              <a:t>This supports auditing, debugging, and ensuring compliance with regulatory standards. </a:t>
            </a:r>
          </a:p>
        </p:txBody>
      </p:sp>
      <p:sp>
        <p:nvSpPr>
          <p:cNvPr id="4" name="Slide Number Placeholder 3">
            <a:extLst>
              <a:ext uri="{FF2B5EF4-FFF2-40B4-BE49-F238E27FC236}">
                <a16:creationId xmlns:a16="http://schemas.microsoft.com/office/drawing/2014/main" id="{10F09EAA-CD2C-8B6A-0CD6-920E0B41ACF0}"/>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D8909A72-56BC-DEE4-8F2A-3F2C5A4BE4A6}"/>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54744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F985-1DC1-75D0-FD0F-F65EC325CDB7}"/>
              </a:ext>
            </a:extLst>
          </p:cNvPr>
          <p:cNvSpPr>
            <a:spLocks noGrp="1"/>
          </p:cNvSpPr>
          <p:nvPr>
            <p:ph type="title"/>
          </p:nvPr>
        </p:nvSpPr>
        <p:spPr/>
        <p:txBody>
          <a:bodyPr>
            <a:normAutofit fontScale="90000"/>
          </a:bodyPr>
          <a:lstStyle/>
          <a:p>
            <a:r>
              <a:rPr lang="en-US" dirty="0"/>
              <a:t>Load Balancing and Traffic Management</a:t>
            </a:r>
          </a:p>
        </p:txBody>
      </p:sp>
      <p:sp>
        <p:nvSpPr>
          <p:cNvPr id="3" name="Content Placeholder 2">
            <a:extLst>
              <a:ext uri="{FF2B5EF4-FFF2-40B4-BE49-F238E27FC236}">
                <a16:creationId xmlns:a16="http://schemas.microsoft.com/office/drawing/2014/main" id="{3D3617BB-CAC5-8356-CDB1-406C25C96563}"/>
              </a:ext>
            </a:extLst>
          </p:cNvPr>
          <p:cNvSpPr>
            <a:spLocks noGrp="1"/>
          </p:cNvSpPr>
          <p:nvPr>
            <p:ph sz="half" idx="1"/>
          </p:nvPr>
        </p:nvSpPr>
        <p:spPr>
          <a:xfrm>
            <a:off x="628650" y="1369219"/>
            <a:ext cx="6954564" cy="3263504"/>
          </a:xfrm>
        </p:spPr>
        <p:txBody>
          <a:bodyPr>
            <a:normAutofit/>
          </a:bodyPr>
          <a:lstStyle/>
          <a:p>
            <a:r>
              <a:rPr lang="en-US" dirty="0"/>
              <a:t>In scenarios with high traffic, the proxy layer can distribute requests across multiple instances of the AI model. </a:t>
            </a:r>
          </a:p>
        </p:txBody>
      </p:sp>
      <p:sp>
        <p:nvSpPr>
          <p:cNvPr id="4" name="Slide Number Placeholder 3">
            <a:extLst>
              <a:ext uri="{FF2B5EF4-FFF2-40B4-BE49-F238E27FC236}">
                <a16:creationId xmlns:a16="http://schemas.microsoft.com/office/drawing/2014/main" id="{35249D17-77B8-8D46-D4CF-AEA7AA7683B5}"/>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47A597FF-6107-95EF-F6FF-98D6CEDFA191}"/>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500819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57B1-C6CE-C269-3830-C6A63F3B061A}"/>
              </a:ext>
            </a:extLst>
          </p:cNvPr>
          <p:cNvSpPr>
            <a:spLocks noGrp="1"/>
          </p:cNvSpPr>
          <p:nvPr>
            <p:ph type="title"/>
          </p:nvPr>
        </p:nvSpPr>
        <p:spPr/>
        <p:txBody>
          <a:bodyPr>
            <a:normAutofit fontScale="90000"/>
          </a:bodyPr>
          <a:lstStyle/>
          <a:p>
            <a:r>
              <a:rPr lang="en-US" dirty="0"/>
              <a:t>Model Versioning and Routing</a:t>
            </a:r>
          </a:p>
        </p:txBody>
      </p:sp>
      <p:sp>
        <p:nvSpPr>
          <p:cNvPr id="3" name="Content Placeholder 2">
            <a:extLst>
              <a:ext uri="{FF2B5EF4-FFF2-40B4-BE49-F238E27FC236}">
                <a16:creationId xmlns:a16="http://schemas.microsoft.com/office/drawing/2014/main" id="{754D0D7D-772F-8E54-E24F-29B6A46FAE98}"/>
              </a:ext>
            </a:extLst>
          </p:cNvPr>
          <p:cNvSpPr>
            <a:spLocks noGrp="1"/>
          </p:cNvSpPr>
          <p:nvPr>
            <p:ph sz="half" idx="1"/>
          </p:nvPr>
        </p:nvSpPr>
        <p:spPr>
          <a:xfrm>
            <a:off x="628650" y="1369219"/>
            <a:ext cx="6749612" cy="3263504"/>
          </a:xfrm>
        </p:spPr>
        <p:txBody>
          <a:bodyPr>
            <a:normAutofit/>
          </a:bodyPr>
          <a:lstStyle/>
          <a:p>
            <a:r>
              <a:rPr lang="en-US" dirty="0"/>
              <a:t>The proxy can intelligently route requests to different versions of the AI model based on criteria such as user roles, request types, or experimental configurations.</a:t>
            </a:r>
          </a:p>
          <a:p>
            <a:r>
              <a:rPr lang="en-US" dirty="0"/>
              <a:t>This facilitates A/B testing and gradual rollouts of new model versions. </a:t>
            </a:r>
          </a:p>
        </p:txBody>
      </p:sp>
      <p:sp>
        <p:nvSpPr>
          <p:cNvPr id="4" name="Slide Number Placeholder 3">
            <a:extLst>
              <a:ext uri="{FF2B5EF4-FFF2-40B4-BE49-F238E27FC236}">
                <a16:creationId xmlns:a16="http://schemas.microsoft.com/office/drawing/2014/main" id="{6AF52559-A0D7-0FD0-38F6-64F8AF21F20E}"/>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2E5C09CD-A4DE-DA8C-41E7-EBD0D3E8144A}"/>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97239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EFEFEF"/>
            </a:gs>
          </a:gsLst>
          <a:lin ang="5400700" scaled="0"/>
        </a:gradFill>
        <a:effectLst/>
      </p:bgPr>
    </p:bg>
    <p:spTree>
      <p:nvGrpSpPr>
        <p:cNvPr id="1" name="Shape 94"/>
        <p:cNvGrpSpPr/>
        <p:nvPr/>
      </p:nvGrpSpPr>
      <p:grpSpPr>
        <a:xfrm>
          <a:off x="0" y="0"/>
          <a:ext cx="0" cy="0"/>
          <a:chOff x="0" y="0"/>
          <a:chExt cx="0" cy="0"/>
        </a:xfrm>
      </p:grpSpPr>
      <p:sp>
        <p:nvSpPr>
          <p:cNvPr id="95" name="Google Shape;95;p17"/>
          <p:cNvSpPr/>
          <p:nvPr/>
        </p:nvSpPr>
        <p:spPr>
          <a:xfrm>
            <a:off x="1951050" y="0"/>
            <a:ext cx="7192800" cy="5143500"/>
          </a:xfrm>
          <a:prstGeom prst="rect">
            <a:avLst/>
          </a:prstGeom>
          <a:solidFill>
            <a:srgbClr val="0A1724"/>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7"/>
          <p:cNvSpPr txBox="1">
            <a:spLocks noGrp="1"/>
          </p:cNvSpPr>
          <p:nvPr>
            <p:ph type="ctrTitle"/>
          </p:nvPr>
        </p:nvSpPr>
        <p:spPr>
          <a:xfrm>
            <a:off x="2349500" y="619400"/>
            <a:ext cx="63558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600" b="1" dirty="0"/>
              <a:t>Outline</a:t>
            </a:r>
            <a:endParaRPr sz="3600" b="1" dirty="0"/>
          </a:p>
        </p:txBody>
      </p:sp>
      <p:sp>
        <p:nvSpPr>
          <p:cNvPr id="97" name="Google Shape;97;p17"/>
          <p:cNvSpPr txBox="1">
            <a:spLocks noGrp="1"/>
          </p:cNvSpPr>
          <p:nvPr>
            <p:ph type="subTitle" idx="1"/>
          </p:nvPr>
        </p:nvSpPr>
        <p:spPr>
          <a:xfrm>
            <a:off x="2349500" y="1587450"/>
            <a:ext cx="3067800" cy="3233100"/>
          </a:xfrm>
          <a:prstGeom prst="rect">
            <a:avLst/>
          </a:prstGeom>
        </p:spPr>
        <p:txBody>
          <a:bodyPr spcFirstLastPara="1" wrap="square" lIns="91425" tIns="91425" rIns="91425" bIns="91425" anchor="t" anchorCtr="0">
            <a:normAutofit/>
          </a:bodyPr>
          <a:lstStyle/>
          <a:p>
            <a:pPr indent="-355600" algn="l">
              <a:lnSpc>
                <a:spcPct val="80000"/>
              </a:lnSpc>
              <a:buClr>
                <a:schemeClr val="dk1"/>
              </a:buClr>
              <a:buSzPts val="2000"/>
              <a:buFont typeface="Arial"/>
              <a:buChar char="●"/>
            </a:pPr>
            <a:r>
              <a:rPr lang="en-US" sz="2100" dirty="0">
                <a:solidFill>
                  <a:schemeClr val="dk1"/>
                </a:solidFill>
              </a:rPr>
              <a:t>Terminology</a:t>
            </a:r>
          </a:p>
          <a:p>
            <a:pPr indent="-355600" algn="l">
              <a:lnSpc>
                <a:spcPct val="80000"/>
              </a:lnSpc>
              <a:buClr>
                <a:schemeClr val="dk1"/>
              </a:buClr>
              <a:buSzPts val="2000"/>
              <a:buFont typeface="Arial"/>
              <a:buChar char="●"/>
            </a:pPr>
            <a:endParaRPr lang="en-US" sz="2100" dirty="0">
              <a:solidFill>
                <a:schemeClr val="dk1"/>
              </a:solidFill>
            </a:endParaRPr>
          </a:p>
          <a:p>
            <a:pPr indent="-355600" algn="l">
              <a:lnSpc>
                <a:spcPct val="80000"/>
              </a:lnSpc>
              <a:buClr>
                <a:schemeClr val="dk1"/>
              </a:buClr>
              <a:buSzPts val="2000"/>
              <a:buFont typeface="Arial"/>
              <a:buChar char="●"/>
            </a:pPr>
            <a:r>
              <a:rPr lang="en-US" sz="2100" dirty="0">
                <a:solidFill>
                  <a:schemeClr val="dk1"/>
                </a:solidFill>
              </a:rPr>
              <a:t>Architecture of Foundation Models</a:t>
            </a:r>
          </a:p>
          <a:p>
            <a:pPr indent="-355600" algn="l">
              <a:lnSpc>
                <a:spcPct val="80000"/>
              </a:lnSpc>
              <a:buClr>
                <a:schemeClr val="dk1"/>
              </a:buClr>
              <a:buSzPts val="2000"/>
              <a:buFont typeface="Arial"/>
              <a:buChar char="●"/>
            </a:pPr>
            <a:endParaRPr lang="en-US" sz="2100" dirty="0">
              <a:solidFill>
                <a:schemeClr val="dk1"/>
              </a:solidFill>
            </a:endParaRPr>
          </a:p>
          <a:p>
            <a:pPr indent="-355600" algn="l">
              <a:lnSpc>
                <a:spcPct val="80000"/>
              </a:lnSpc>
              <a:buClr>
                <a:schemeClr val="dk1"/>
              </a:buClr>
              <a:buSzPts val="2000"/>
              <a:buFont typeface="Arial"/>
              <a:buChar char="●"/>
            </a:pPr>
            <a:r>
              <a:rPr lang="en-US" sz="2100" dirty="0">
                <a:solidFill>
                  <a:schemeClr val="dk1"/>
                </a:solidFill>
              </a:rPr>
              <a:t>Quality Attributes</a:t>
            </a:r>
            <a:endParaRPr sz="2000" dirty="0">
              <a:solidFill>
                <a:schemeClr val="dk1"/>
              </a:solidFill>
            </a:endParaRPr>
          </a:p>
          <a:p>
            <a:pPr marL="457200" lvl="0" indent="0" algn="l" rtl="0">
              <a:lnSpc>
                <a:spcPct val="80000"/>
              </a:lnSpc>
              <a:spcBef>
                <a:spcPts val="0"/>
              </a:spcBef>
              <a:spcAft>
                <a:spcPts val="0"/>
              </a:spcAft>
              <a:buNone/>
            </a:pPr>
            <a:endParaRPr sz="2000" dirty="0">
              <a:solidFill>
                <a:schemeClr val="dk1"/>
              </a:solidFill>
            </a:endParaRPr>
          </a:p>
        </p:txBody>
      </p:sp>
      <p:sp>
        <p:nvSpPr>
          <p:cNvPr id="98" name="Google Shape;98;p17"/>
          <p:cNvSpPr/>
          <p:nvPr/>
        </p:nvSpPr>
        <p:spPr>
          <a:xfrm>
            <a:off x="2473750" y="1284250"/>
            <a:ext cx="905100" cy="50700"/>
          </a:xfrm>
          <a:prstGeom prst="roundRect">
            <a:avLst>
              <a:gd name="adj" fmla="val 50000"/>
            </a:avLst>
          </a:prstGeom>
          <a:gradFill>
            <a:gsLst>
              <a:gs pos="0">
                <a:srgbClr val="CC61DA"/>
              </a:gs>
              <a:gs pos="100000">
                <a:srgbClr val="5EC9C9"/>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0" name="Google Shape;100;p17"/>
          <p:cNvPicPr preferRelativeResize="0"/>
          <p:nvPr/>
        </p:nvPicPr>
        <p:blipFill>
          <a:blip r:embed="rId3">
            <a:alphaModFix/>
          </a:blip>
          <a:stretch>
            <a:fillRect/>
          </a:stretch>
        </p:blipFill>
        <p:spPr>
          <a:xfrm>
            <a:off x="127500" y="2073050"/>
            <a:ext cx="1725302" cy="367299"/>
          </a:xfrm>
          <a:prstGeom prst="rect">
            <a:avLst/>
          </a:prstGeom>
          <a:noFill/>
          <a:ln>
            <a:noFill/>
          </a:ln>
        </p:spPr>
      </p:pic>
      <p:pic>
        <p:nvPicPr>
          <p:cNvPr id="101" name="Google Shape;101;p17"/>
          <p:cNvPicPr preferRelativeResize="0"/>
          <p:nvPr/>
        </p:nvPicPr>
        <p:blipFill rotWithShape="1">
          <a:blip r:embed="rId4">
            <a:alphaModFix amt="34000"/>
          </a:blip>
          <a:srcRect l="29146" r="30800"/>
          <a:stretch/>
        </p:blipFill>
        <p:spPr>
          <a:xfrm rot="10800000">
            <a:off x="0" y="2619500"/>
            <a:ext cx="1951149" cy="1288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4E31-6FD3-4933-D07E-7828B5E8933F}"/>
              </a:ext>
            </a:extLst>
          </p:cNvPr>
          <p:cNvSpPr>
            <a:spLocks noGrp="1"/>
          </p:cNvSpPr>
          <p:nvPr>
            <p:ph type="title"/>
          </p:nvPr>
        </p:nvSpPr>
        <p:spPr/>
        <p:txBody>
          <a:bodyPr>
            <a:normAutofit fontScale="90000"/>
          </a:bodyPr>
          <a:lstStyle/>
          <a:p>
            <a:r>
              <a:rPr lang="en-US" dirty="0"/>
              <a:t>Enhanced Observability</a:t>
            </a:r>
          </a:p>
        </p:txBody>
      </p:sp>
      <p:sp>
        <p:nvSpPr>
          <p:cNvPr id="3" name="Content Placeholder 2">
            <a:extLst>
              <a:ext uri="{FF2B5EF4-FFF2-40B4-BE49-F238E27FC236}">
                <a16:creationId xmlns:a16="http://schemas.microsoft.com/office/drawing/2014/main" id="{E34070B2-7453-48E8-BE1B-756BA7147B5C}"/>
              </a:ext>
            </a:extLst>
          </p:cNvPr>
          <p:cNvSpPr>
            <a:spLocks noGrp="1"/>
          </p:cNvSpPr>
          <p:nvPr>
            <p:ph sz="half" idx="1"/>
          </p:nvPr>
        </p:nvSpPr>
        <p:spPr>
          <a:xfrm>
            <a:off x="628650" y="1369219"/>
            <a:ext cx="6615605" cy="3263504"/>
          </a:xfrm>
        </p:spPr>
        <p:txBody>
          <a:bodyPr/>
          <a:lstStyle/>
          <a:p>
            <a:r>
              <a:rPr lang="en-US" dirty="0"/>
              <a:t>The proxy layer aids in understanding usage patterns, detecting anomalies, and making informed decisions about system improvements. </a:t>
            </a:r>
          </a:p>
        </p:txBody>
      </p:sp>
      <p:sp>
        <p:nvSpPr>
          <p:cNvPr id="4" name="Slide Number Placeholder 3">
            <a:extLst>
              <a:ext uri="{FF2B5EF4-FFF2-40B4-BE49-F238E27FC236}">
                <a16:creationId xmlns:a16="http://schemas.microsoft.com/office/drawing/2014/main" id="{C467E438-6E84-1510-C5C2-3A38E11F837D}"/>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15364D2A-917E-A9CA-0DA3-1305546629FB}"/>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620849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CABD0D-5D49-AF76-3C04-3FF393878A8B}"/>
              </a:ext>
            </a:extLst>
          </p:cNvPr>
          <p:cNvSpPr>
            <a:spLocks noGrp="1"/>
          </p:cNvSpPr>
          <p:nvPr>
            <p:ph type="sldNum" sz="quarter" idx="12"/>
          </p:nvPr>
        </p:nvSpPr>
        <p:spPr/>
        <p:txBody>
          <a:bodyPr/>
          <a:lstStyle/>
          <a:p>
            <a:endParaRPr lang="en-US" dirty="0"/>
          </a:p>
        </p:txBody>
      </p:sp>
      <p:sp>
        <p:nvSpPr>
          <p:cNvPr id="5" name="Content Placeholder 4">
            <a:extLst>
              <a:ext uri="{FF2B5EF4-FFF2-40B4-BE49-F238E27FC236}">
                <a16:creationId xmlns:a16="http://schemas.microsoft.com/office/drawing/2014/main" id="{68DD4CBF-8ED5-5AFE-F118-9A4565C41082}"/>
              </a:ext>
            </a:extLst>
          </p:cNvPr>
          <p:cNvSpPr>
            <a:spLocks noGrp="1"/>
          </p:cNvSpPr>
          <p:nvPr>
            <p:ph sz="quarter" idx="13"/>
          </p:nvPr>
        </p:nvSpPr>
        <p:spPr/>
        <p:txBody>
          <a:bodyPr/>
          <a:lstStyle/>
          <a:p>
            <a:endParaRPr lang="en-US"/>
          </a:p>
        </p:txBody>
      </p:sp>
      <p:sp>
        <p:nvSpPr>
          <p:cNvPr id="6" name="Content Placeholder 5">
            <a:extLst>
              <a:ext uri="{FF2B5EF4-FFF2-40B4-BE49-F238E27FC236}">
                <a16:creationId xmlns:a16="http://schemas.microsoft.com/office/drawing/2014/main" id="{83CE5D0A-FC08-F0E6-8AD5-53330F6419E6}"/>
              </a:ext>
            </a:extLst>
          </p:cNvPr>
          <p:cNvSpPr>
            <a:spLocks noGrp="1"/>
          </p:cNvSpPr>
          <p:nvPr>
            <p:ph sz="half" idx="1"/>
          </p:nvPr>
        </p:nvSpPr>
        <p:spPr>
          <a:xfrm>
            <a:off x="628650" y="1369219"/>
            <a:ext cx="5606612" cy="3263504"/>
          </a:xfrm>
        </p:spPr>
        <p:txBody>
          <a:bodyPr/>
          <a:lstStyle/>
          <a:p>
            <a:r>
              <a:rPr lang="en-US" dirty="0"/>
              <a:t>Knowledge Base (Vector Space)</a:t>
            </a:r>
          </a:p>
          <a:p>
            <a:r>
              <a:rPr lang="en-US" dirty="0"/>
              <a:t>Inference Engine (Attention mechanism)</a:t>
            </a:r>
          </a:p>
        </p:txBody>
      </p:sp>
      <p:sp>
        <p:nvSpPr>
          <p:cNvPr id="3" name="Title 2">
            <a:extLst>
              <a:ext uri="{FF2B5EF4-FFF2-40B4-BE49-F238E27FC236}">
                <a16:creationId xmlns:a16="http://schemas.microsoft.com/office/drawing/2014/main" id="{1D7BCF98-9471-7458-7AC4-4369A4CE14BE}"/>
              </a:ext>
            </a:extLst>
          </p:cNvPr>
          <p:cNvSpPr>
            <a:spLocks noGrp="1"/>
          </p:cNvSpPr>
          <p:nvPr>
            <p:ph type="title"/>
          </p:nvPr>
        </p:nvSpPr>
        <p:spPr>
          <a:xfrm>
            <a:off x="723244" y="510777"/>
            <a:ext cx="3226019" cy="68580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bg2"/>
                </a:solidFill>
              </a:rPr>
              <a:t>Model Serving</a:t>
            </a:r>
          </a:p>
        </p:txBody>
      </p:sp>
    </p:spTree>
    <p:extLst>
      <p:ext uri="{BB962C8B-B14F-4D97-AF65-F5344CB8AC3E}">
        <p14:creationId xmlns:p14="http://schemas.microsoft.com/office/powerpoint/2010/main" val="174423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FA8B12-D27E-1C54-6FBD-8F5E371FD0E7}"/>
              </a:ext>
            </a:extLst>
          </p:cNvPr>
          <p:cNvSpPr>
            <a:spLocks noGrp="1"/>
          </p:cNvSpPr>
          <p:nvPr>
            <p:ph type="title"/>
          </p:nvPr>
        </p:nvSpPr>
        <p:spPr>
          <a:xfrm>
            <a:off x="478812" y="421978"/>
            <a:ext cx="8228631" cy="994172"/>
          </a:xfrm>
        </p:spPr>
        <p:txBody>
          <a:bodyPr/>
          <a:lstStyle/>
          <a:p>
            <a:r>
              <a:rPr lang="en-US" dirty="0"/>
              <a:t>Knowledge Base</a:t>
            </a:r>
          </a:p>
        </p:txBody>
      </p:sp>
      <p:sp>
        <p:nvSpPr>
          <p:cNvPr id="5" name="Slide Number Placeholder 4">
            <a:extLst>
              <a:ext uri="{FF2B5EF4-FFF2-40B4-BE49-F238E27FC236}">
                <a16:creationId xmlns:a16="http://schemas.microsoft.com/office/drawing/2014/main" id="{2651A1BD-8D08-F521-D573-A2C196F1E6A0}"/>
              </a:ext>
            </a:extLst>
          </p:cNvPr>
          <p:cNvSpPr>
            <a:spLocks noGrp="1"/>
          </p:cNvSpPr>
          <p:nvPr>
            <p:ph type="sldNum" sz="quarter" idx="12"/>
          </p:nvPr>
        </p:nvSpPr>
        <p:spPr/>
        <p:txBody>
          <a:bodyPr/>
          <a:lstStyle/>
          <a:p>
            <a:fld id="{F894D9CB-AE15-7145-9C9F-559650FAE349}" type="slidenum">
              <a:rPr lang="en-US" smtClean="0"/>
              <a:t>22</a:t>
            </a:fld>
            <a:endParaRPr lang="en-US"/>
          </a:p>
        </p:txBody>
      </p:sp>
      <p:pic>
        <p:nvPicPr>
          <p:cNvPr id="6" name="Graphic 5" descr="Bar chart with solid fill">
            <a:extLst>
              <a:ext uri="{FF2B5EF4-FFF2-40B4-BE49-F238E27FC236}">
                <a16:creationId xmlns:a16="http://schemas.microsoft.com/office/drawing/2014/main" id="{216EF9E1-A145-4D4E-5D6D-7031501679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2201" y="3464338"/>
            <a:ext cx="685800" cy="685800"/>
          </a:xfrm>
          <a:prstGeom prst="rect">
            <a:avLst/>
          </a:prstGeom>
        </p:spPr>
      </p:pic>
      <p:sp>
        <p:nvSpPr>
          <p:cNvPr id="9" name="TextBox 8">
            <a:extLst>
              <a:ext uri="{FF2B5EF4-FFF2-40B4-BE49-F238E27FC236}">
                <a16:creationId xmlns:a16="http://schemas.microsoft.com/office/drawing/2014/main" id="{9384DCB6-66C0-8135-7000-F1C46199E8B5}"/>
              </a:ext>
            </a:extLst>
          </p:cNvPr>
          <p:cNvSpPr txBox="1"/>
          <p:nvPr/>
        </p:nvSpPr>
        <p:spPr>
          <a:xfrm>
            <a:off x="1169182" y="4005943"/>
            <a:ext cx="1229824" cy="738664"/>
          </a:xfrm>
          <a:prstGeom prst="rect">
            <a:avLst/>
          </a:prstGeom>
          <a:noFill/>
        </p:spPr>
        <p:txBody>
          <a:bodyPr wrap="none" rtlCol="0">
            <a:spAutoFit/>
          </a:bodyPr>
          <a:lstStyle/>
          <a:p>
            <a:r>
              <a:rPr lang="en-US" sz="2100" dirty="0">
                <a:solidFill>
                  <a:schemeClr val="tx1"/>
                </a:solidFill>
              </a:rPr>
              <a:t>Training </a:t>
            </a:r>
          </a:p>
          <a:p>
            <a:r>
              <a:rPr lang="en-US" sz="2100" dirty="0">
                <a:solidFill>
                  <a:schemeClr val="tx1"/>
                </a:solidFill>
              </a:rPr>
              <a:t>Data</a:t>
            </a:r>
          </a:p>
        </p:txBody>
      </p:sp>
      <p:sp>
        <p:nvSpPr>
          <p:cNvPr id="15" name="Arrow: Right 14">
            <a:extLst>
              <a:ext uri="{FF2B5EF4-FFF2-40B4-BE49-F238E27FC236}">
                <a16:creationId xmlns:a16="http://schemas.microsoft.com/office/drawing/2014/main" id="{8380B9D9-F5C1-14FA-4500-12CABDEB7F1F}"/>
              </a:ext>
            </a:extLst>
          </p:cNvPr>
          <p:cNvSpPr/>
          <p:nvPr/>
        </p:nvSpPr>
        <p:spPr bwMode="auto">
          <a:xfrm>
            <a:off x="1959365" y="3731334"/>
            <a:ext cx="832745" cy="14758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800">
              <a:latin typeface="Times" charset="0"/>
              <a:ea typeface="Osaka" charset="0"/>
              <a:cs typeface="Osaka" charset="0"/>
            </a:endParaRPr>
          </a:p>
        </p:txBody>
      </p:sp>
      <p:grpSp>
        <p:nvGrpSpPr>
          <p:cNvPr id="17" name="Group 16">
            <a:extLst>
              <a:ext uri="{FF2B5EF4-FFF2-40B4-BE49-F238E27FC236}">
                <a16:creationId xmlns:a16="http://schemas.microsoft.com/office/drawing/2014/main" id="{D4194AFA-83CA-2284-6435-907A161DF383}"/>
              </a:ext>
            </a:extLst>
          </p:cNvPr>
          <p:cNvGrpSpPr/>
          <p:nvPr/>
        </p:nvGrpSpPr>
        <p:grpSpPr>
          <a:xfrm>
            <a:off x="2823231" y="3426364"/>
            <a:ext cx="1906843" cy="723774"/>
            <a:chOff x="5132614" y="2362199"/>
            <a:chExt cx="2542457" cy="965032"/>
          </a:xfrm>
        </p:grpSpPr>
        <p:pic>
          <p:nvPicPr>
            <p:cNvPr id="18" name="Graphic 17" descr="Database outline">
              <a:extLst>
                <a:ext uri="{FF2B5EF4-FFF2-40B4-BE49-F238E27FC236}">
                  <a16:creationId xmlns:a16="http://schemas.microsoft.com/office/drawing/2014/main" id="{4A460F52-F0D2-2E4D-DCA5-A58726D9F9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2614" y="2362199"/>
              <a:ext cx="914400" cy="914400"/>
            </a:xfrm>
            <a:prstGeom prst="rect">
              <a:avLst/>
            </a:prstGeom>
          </p:spPr>
        </p:pic>
        <p:sp>
          <p:nvSpPr>
            <p:cNvPr id="19" name="TextBox 18">
              <a:extLst>
                <a:ext uri="{FF2B5EF4-FFF2-40B4-BE49-F238E27FC236}">
                  <a16:creationId xmlns:a16="http://schemas.microsoft.com/office/drawing/2014/main" id="{32D79BD0-0138-B0D9-A697-21E71AB8921B}"/>
                </a:ext>
              </a:extLst>
            </p:cNvPr>
            <p:cNvSpPr txBox="1"/>
            <p:nvPr/>
          </p:nvSpPr>
          <p:spPr>
            <a:xfrm>
              <a:off x="5932714" y="2403902"/>
              <a:ext cx="1742357" cy="923329"/>
            </a:xfrm>
            <a:prstGeom prst="rect">
              <a:avLst/>
            </a:prstGeom>
            <a:noFill/>
            <a:ln>
              <a:solidFill>
                <a:schemeClr val="tx1"/>
              </a:solidFill>
            </a:ln>
          </p:spPr>
          <p:txBody>
            <a:bodyPr wrap="none" rtlCol="0">
              <a:spAutoFit/>
            </a:bodyPr>
            <a:lstStyle/>
            <a:p>
              <a:r>
                <a:rPr lang="en-US" sz="1800" dirty="0">
                  <a:solidFill>
                    <a:schemeClr val="tx1"/>
                  </a:solidFill>
                  <a:latin typeface="Times" charset="0"/>
                  <a:ea typeface="Osaka" charset="0"/>
                  <a:cs typeface="Osaka" charset="0"/>
                </a:rPr>
                <a:t>Knowledge </a:t>
              </a:r>
            </a:p>
            <a:p>
              <a:r>
                <a:rPr lang="en-US" sz="2100" dirty="0">
                  <a:solidFill>
                    <a:schemeClr val="tx1"/>
                  </a:solidFill>
                  <a:latin typeface="Times" charset="0"/>
                  <a:ea typeface="Osaka" charset="0"/>
                  <a:cs typeface="Osaka" charset="0"/>
                </a:rPr>
                <a:t>Base</a:t>
              </a:r>
            </a:p>
          </p:txBody>
        </p:sp>
      </p:grpSp>
      <p:sp>
        <p:nvSpPr>
          <p:cNvPr id="20" name="TextBox 19">
            <a:extLst>
              <a:ext uri="{FF2B5EF4-FFF2-40B4-BE49-F238E27FC236}">
                <a16:creationId xmlns:a16="http://schemas.microsoft.com/office/drawing/2014/main" id="{B4BBDA10-605D-6F5D-29D8-F0634AC8620F}"/>
              </a:ext>
            </a:extLst>
          </p:cNvPr>
          <p:cNvSpPr txBox="1"/>
          <p:nvPr/>
        </p:nvSpPr>
        <p:spPr>
          <a:xfrm>
            <a:off x="436557" y="1332157"/>
            <a:ext cx="7059947" cy="1754326"/>
          </a:xfrm>
          <a:prstGeom prst="rect">
            <a:avLst/>
          </a:prstGeom>
          <a:noFill/>
        </p:spPr>
        <p:txBody>
          <a:bodyPr wrap="square" rtlCol="0">
            <a:spAutoFit/>
          </a:bodyPr>
          <a:lstStyle/>
          <a:p>
            <a:r>
              <a:rPr lang="en-US" sz="1800" kern="1200" dirty="0">
                <a:solidFill>
                  <a:schemeClr val="tx1"/>
                </a:solidFill>
              </a:rPr>
              <a:t>The quality of the total system depends on the quality of the knowledge base.</a:t>
            </a:r>
          </a:p>
          <a:p>
            <a:r>
              <a:rPr lang="en-US" sz="1800" kern="1200" dirty="0">
                <a:solidFill>
                  <a:schemeClr val="tx1"/>
                </a:solidFill>
              </a:rPr>
              <a:t>This, in turn, depends on the training data.</a:t>
            </a:r>
          </a:p>
          <a:p>
            <a:r>
              <a:rPr lang="en-US" sz="1800" kern="1200" dirty="0">
                <a:solidFill>
                  <a:schemeClr val="tx1"/>
                </a:solidFill>
              </a:rPr>
              <a:t>The training data should cover the expected uses of the knowledge base in both breadth and depth.</a:t>
            </a:r>
          </a:p>
          <a:p>
            <a:endParaRPr lang="en-US" sz="1800" dirty="0">
              <a:highlight>
                <a:srgbClr val="FFFF00"/>
              </a:highlight>
            </a:endParaRPr>
          </a:p>
        </p:txBody>
      </p:sp>
    </p:spTree>
    <p:extLst>
      <p:ext uri="{BB962C8B-B14F-4D97-AF65-F5344CB8AC3E}">
        <p14:creationId xmlns:p14="http://schemas.microsoft.com/office/powerpoint/2010/main" val="636619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3DA5-1883-3400-54E6-A8BE7F248FC1}"/>
              </a:ext>
            </a:extLst>
          </p:cNvPr>
          <p:cNvSpPr>
            <a:spLocks noGrp="1"/>
          </p:cNvSpPr>
          <p:nvPr>
            <p:ph type="title"/>
          </p:nvPr>
        </p:nvSpPr>
        <p:spPr/>
        <p:txBody>
          <a:bodyPr>
            <a:normAutofit fontScale="90000"/>
          </a:bodyPr>
          <a:lstStyle/>
          <a:p>
            <a:r>
              <a:rPr lang="en-US" dirty="0">
                <a:solidFill>
                  <a:schemeClr val="tx1"/>
                </a:solidFill>
              </a:rPr>
              <a:t>Vector space</a:t>
            </a:r>
          </a:p>
        </p:txBody>
      </p:sp>
      <p:sp>
        <p:nvSpPr>
          <p:cNvPr id="5" name="TextBox 4">
            <a:extLst>
              <a:ext uri="{FF2B5EF4-FFF2-40B4-BE49-F238E27FC236}">
                <a16:creationId xmlns:a16="http://schemas.microsoft.com/office/drawing/2014/main" id="{BCF29B62-93D7-CE9B-4C14-F81FC009B18E}"/>
              </a:ext>
            </a:extLst>
          </p:cNvPr>
          <p:cNvSpPr txBox="1"/>
          <p:nvPr/>
        </p:nvSpPr>
        <p:spPr>
          <a:xfrm>
            <a:off x="1257301" y="1310640"/>
            <a:ext cx="1085850" cy="553998"/>
          </a:xfrm>
          <a:prstGeom prst="rect">
            <a:avLst/>
          </a:prstGeom>
          <a:noFill/>
        </p:spPr>
        <p:txBody>
          <a:bodyPr wrap="square" rtlCol="0">
            <a:spAutoFit/>
          </a:bodyPr>
          <a:lstStyle/>
          <a:p>
            <a:r>
              <a:rPr lang="en-US" sz="1500" dirty="0">
                <a:solidFill>
                  <a:schemeClr val="tx1"/>
                </a:solidFill>
              </a:rPr>
              <a:t>Tokenized sentence</a:t>
            </a:r>
          </a:p>
        </p:txBody>
      </p:sp>
      <p:sp>
        <p:nvSpPr>
          <p:cNvPr id="6" name="Arrow: Left 5">
            <a:extLst>
              <a:ext uri="{FF2B5EF4-FFF2-40B4-BE49-F238E27FC236}">
                <a16:creationId xmlns:a16="http://schemas.microsoft.com/office/drawing/2014/main" id="{C4EB2312-21C0-3C34-A3C8-49667A85E827}"/>
              </a:ext>
            </a:extLst>
          </p:cNvPr>
          <p:cNvSpPr/>
          <p:nvPr/>
        </p:nvSpPr>
        <p:spPr bwMode="auto">
          <a:xfrm flipH="1">
            <a:off x="2457450" y="1367790"/>
            <a:ext cx="1143000" cy="457200"/>
          </a:xfrm>
          <a:prstGeom prst="leftArrow">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800">
              <a:solidFill>
                <a:schemeClr val="tx1"/>
              </a:solidFill>
              <a:latin typeface="Times" charset="0"/>
              <a:ea typeface="Osaka" charset="0"/>
              <a:cs typeface="Osaka" charset="0"/>
            </a:endParaRPr>
          </a:p>
        </p:txBody>
      </p:sp>
      <p:sp>
        <p:nvSpPr>
          <p:cNvPr id="7" name="Rectangle: Rounded Corners 6">
            <a:extLst>
              <a:ext uri="{FF2B5EF4-FFF2-40B4-BE49-F238E27FC236}">
                <a16:creationId xmlns:a16="http://schemas.microsoft.com/office/drawing/2014/main" id="{A68EFD4F-64DD-EC7D-9B7A-57D9D102F2B1}"/>
              </a:ext>
            </a:extLst>
          </p:cNvPr>
          <p:cNvSpPr/>
          <p:nvPr/>
        </p:nvSpPr>
        <p:spPr bwMode="auto">
          <a:xfrm>
            <a:off x="3657600" y="1196340"/>
            <a:ext cx="1257300" cy="761747"/>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US" sz="1800" dirty="0">
                <a:solidFill>
                  <a:schemeClr val="tx1"/>
                </a:solidFill>
                <a:latin typeface="Times" charset="0"/>
                <a:ea typeface="Osaka" charset="0"/>
                <a:cs typeface="Osaka" charset="0"/>
              </a:rPr>
              <a:t>Vector encoder</a:t>
            </a:r>
          </a:p>
        </p:txBody>
      </p:sp>
      <p:sp>
        <p:nvSpPr>
          <p:cNvPr id="8" name="Arrow: Left 7">
            <a:extLst>
              <a:ext uri="{FF2B5EF4-FFF2-40B4-BE49-F238E27FC236}">
                <a16:creationId xmlns:a16="http://schemas.microsoft.com/office/drawing/2014/main" id="{054C0C40-622B-929C-36EB-50FC226ADD40}"/>
              </a:ext>
            </a:extLst>
          </p:cNvPr>
          <p:cNvSpPr/>
          <p:nvPr/>
        </p:nvSpPr>
        <p:spPr bwMode="auto">
          <a:xfrm flipH="1">
            <a:off x="5086350" y="1367790"/>
            <a:ext cx="971550" cy="457200"/>
          </a:xfrm>
          <a:prstGeom prst="leftArrow">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800">
              <a:solidFill>
                <a:schemeClr val="tx1"/>
              </a:solidFill>
              <a:latin typeface="Times" charset="0"/>
              <a:ea typeface="Osaka" charset="0"/>
              <a:cs typeface="Osaka" charset="0"/>
            </a:endParaRPr>
          </a:p>
        </p:txBody>
      </p:sp>
      <p:sp>
        <p:nvSpPr>
          <p:cNvPr id="9" name="TextBox 8">
            <a:extLst>
              <a:ext uri="{FF2B5EF4-FFF2-40B4-BE49-F238E27FC236}">
                <a16:creationId xmlns:a16="http://schemas.microsoft.com/office/drawing/2014/main" id="{5258423A-A9A1-58DC-951E-9E7530125826}"/>
              </a:ext>
            </a:extLst>
          </p:cNvPr>
          <p:cNvSpPr txBox="1"/>
          <p:nvPr/>
        </p:nvSpPr>
        <p:spPr>
          <a:xfrm>
            <a:off x="6069330" y="1314703"/>
            <a:ext cx="1543050" cy="784830"/>
          </a:xfrm>
          <a:prstGeom prst="rect">
            <a:avLst/>
          </a:prstGeom>
          <a:noFill/>
        </p:spPr>
        <p:txBody>
          <a:bodyPr wrap="square" rtlCol="0">
            <a:spAutoFit/>
          </a:bodyPr>
          <a:lstStyle/>
          <a:p>
            <a:r>
              <a:rPr lang="en-US" sz="1500" dirty="0">
                <a:solidFill>
                  <a:schemeClr val="tx1"/>
                </a:solidFill>
              </a:rPr>
              <a:t>N dimensional mathematical vectors</a:t>
            </a:r>
          </a:p>
        </p:txBody>
      </p:sp>
      <p:sp>
        <p:nvSpPr>
          <p:cNvPr id="10" name="Content Placeholder 9">
            <a:extLst>
              <a:ext uri="{FF2B5EF4-FFF2-40B4-BE49-F238E27FC236}">
                <a16:creationId xmlns:a16="http://schemas.microsoft.com/office/drawing/2014/main" id="{6107F69D-282B-5D6C-F786-7D6DDD46B67E}"/>
              </a:ext>
            </a:extLst>
          </p:cNvPr>
          <p:cNvSpPr>
            <a:spLocks noGrp="1"/>
          </p:cNvSpPr>
          <p:nvPr>
            <p:ph idx="1"/>
          </p:nvPr>
        </p:nvSpPr>
        <p:spPr>
          <a:xfrm>
            <a:off x="1011555" y="2168842"/>
            <a:ext cx="5829300" cy="1600200"/>
          </a:xfrm>
        </p:spPr>
        <p:txBody>
          <a:bodyPr>
            <a:noAutofit/>
          </a:bodyPr>
          <a:lstStyle/>
          <a:p>
            <a:pPr rtl="0" eaLnBrk="1" latinLnBrk="0" hangingPunct="1"/>
            <a:r>
              <a:rPr lang="en-US" kern="1200" dirty="0">
                <a:solidFill>
                  <a:schemeClr val="tx1"/>
                </a:solidFill>
                <a:effectLst/>
              </a:rPr>
              <a:t>Vector space is an encoding of the training data</a:t>
            </a:r>
            <a:endParaRPr lang="en-US" dirty="0">
              <a:solidFill>
                <a:schemeClr val="tx1"/>
              </a:solidFill>
              <a:effectLst/>
            </a:endParaRPr>
          </a:p>
          <a:p>
            <a:r>
              <a:rPr lang="en-US" dirty="0">
                <a:solidFill>
                  <a:schemeClr val="tx1"/>
                </a:solidFill>
              </a:rPr>
              <a:t>Sentence is broken into tokens (think syllables) </a:t>
            </a:r>
          </a:p>
          <a:p>
            <a:r>
              <a:rPr lang="en-US" dirty="0">
                <a:solidFill>
                  <a:schemeClr val="tx1"/>
                </a:solidFill>
              </a:rPr>
              <a:t>Each token is represented as a vector</a:t>
            </a:r>
          </a:p>
          <a:p>
            <a:r>
              <a:rPr lang="en-US" dirty="0">
                <a:solidFill>
                  <a:schemeClr val="tx1"/>
                </a:solidFill>
              </a:rPr>
              <a:t>Sentence is represented as a collection of vectors</a:t>
            </a:r>
          </a:p>
          <a:p>
            <a:r>
              <a:rPr lang="en-US" dirty="0">
                <a:solidFill>
                  <a:schemeClr val="tx1"/>
                </a:solidFill>
              </a:rPr>
              <a:t>Dimension of vectors may be in the thousands</a:t>
            </a:r>
          </a:p>
        </p:txBody>
      </p:sp>
      <p:sp>
        <p:nvSpPr>
          <p:cNvPr id="3" name="Slide Number Placeholder 2">
            <a:extLst>
              <a:ext uri="{FF2B5EF4-FFF2-40B4-BE49-F238E27FC236}">
                <a16:creationId xmlns:a16="http://schemas.microsoft.com/office/drawing/2014/main" id="{6169575B-FA33-ED46-81DF-5B18CAB733AC}"/>
              </a:ext>
            </a:extLst>
          </p:cNvPr>
          <p:cNvSpPr>
            <a:spLocks noGrp="1"/>
          </p:cNvSpPr>
          <p:nvPr>
            <p:ph type="sldNum" sz="quarter" idx="12"/>
          </p:nvPr>
        </p:nvSpPr>
        <p:spPr/>
        <p:txBody>
          <a:bodyPr/>
          <a:lstStyle/>
          <a:p>
            <a:fld id="{F894D9CB-AE15-7145-9C9F-559650FAE349}" type="slidenum">
              <a:rPr lang="en-US" smtClean="0">
                <a:solidFill>
                  <a:schemeClr val="tx1"/>
                </a:solidFill>
              </a:rPr>
              <a:t>23</a:t>
            </a:fld>
            <a:endParaRPr lang="en-US">
              <a:solidFill>
                <a:schemeClr val="tx1"/>
              </a:solidFill>
            </a:endParaRPr>
          </a:p>
        </p:txBody>
      </p:sp>
    </p:spTree>
    <p:extLst>
      <p:ext uri="{BB962C8B-B14F-4D97-AF65-F5344CB8AC3E}">
        <p14:creationId xmlns:p14="http://schemas.microsoft.com/office/powerpoint/2010/main" val="191763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5521E2-5A39-132D-8547-59828CDDD565}"/>
              </a:ext>
            </a:extLst>
          </p:cNvPr>
          <p:cNvSpPr>
            <a:spLocks noGrp="1"/>
          </p:cNvSpPr>
          <p:nvPr>
            <p:ph idx="1"/>
          </p:nvPr>
        </p:nvSpPr>
        <p:spPr/>
        <p:txBody>
          <a:bodyPr/>
          <a:lstStyle/>
          <a:p>
            <a:r>
              <a:rPr lang="en-US" dirty="0"/>
              <a:t>Inference Engine is, typically, based on the attention mechanism.</a:t>
            </a:r>
          </a:p>
          <a:p>
            <a:r>
              <a:rPr lang="en-US" dirty="0"/>
              <a:t>Given a sentence, the tokens in the sentence define a collection</a:t>
            </a:r>
            <a:r>
              <a:rPr lang="en-US" baseline="0" dirty="0"/>
              <a:t> of regions in vector space.</a:t>
            </a:r>
          </a:p>
          <a:p>
            <a:r>
              <a:rPr lang="en-US" dirty="0"/>
              <a:t>Attention is the process of analyzing those regions and their order to extract meaning from the sentence.</a:t>
            </a:r>
          </a:p>
        </p:txBody>
      </p:sp>
      <p:sp>
        <p:nvSpPr>
          <p:cNvPr id="3" name="Title 2">
            <a:extLst>
              <a:ext uri="{FF2B5EF4-FFF2-40B4-BE49-F238E27FC236}">
                <a16:creationId xmlns:a16="http://schemas.microsoft.com/office/drawing/2014/main" id="{7DCCEB93-DF5B-2A7D-5A5F-DD2B317C7D03}"/>
              </a:ext>
            </a:extLst>
          </p:cNvPr>
          <p:cNvSpPr>
            <a:spLocks noGrp="1"/>
          </p:cNvSpPr>
          <p:nvPr>
            <p:ph type="title"/>
          </p:nvPr>
        </p:nvSpPr>
        <p:spPr/>
        <p:txBody>
          <a:bodyPr>
            <a:normAutofit fontScale="90000"/>
          </a:bodyPr>
          <a:lstStyle/>
          <a:p>
            <a:r>
              <a:rPr lang="en-US" dirty="0"/>
              <a:t>Inference Engine</a:t>
            </a:r>
          </a:p>
        </p:txBody>
      </p:sp>
      <p:sp>
        <p:nvSpPr>
          <p:cNvPr id="5" name="Slide Number Placeholder 4">
            <a:extLst>
              <a:ext uri="{FF2B5EF4-FFF2-40B4-BE49-F238E27FC236}">
                <a16:creationId xmlns:a16="http://schemas.microsoft.com/office/drawing/2014/main" id="{0232AADA-C560-6BCC-8AD2-BC44680A1AA3}"/>
              </a:ext>
            </a:extLst>
          </p:cNvPr>
          <p:cNvSpPr>
            <a:spLocks noGrp="1"/>
          </p:cNvSpPr>
          <p:nvPr>
            <p:ph type="sldNum" sz="quarter" idx="12"/>
          </p:nvPr>
        </p:nvSpPr>
        <p:spPr/>
        <p:txBody>
          <a:bodyPr/>
          <a:lstStyle/>
          <a:p>
            <a:fld id="{F894D9CB-AE15-7145-9C9F-559650FAE349}" type="slidenum">
              <a:rPr lang="en-US" smtClean="0"/>
              <a:t>24</a:t>
            </a:fld>
            <a:endParaRPr lang="en-US"/>
          </a:p>
        </p:txBody>
      </p:sp>
    </p:spTree>
    <p:extLst>
      <p:ext uri="{BB962C8B-B14F-4D97-AF65-F5344CB8AC3E}">
        <p14:creationId xmlns:p14="http://schemas.microsoft.com/office/powerpoint/2010/main" val="1731015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FAEE38-743D-AB52-D744-D7B2D170C5F3}"/>
              </a:ext>
            </a:extLst>
          </p:cNvPr>
          <p:cNvSpPr>
            <a:spLocks noGrp="1"/>
          </p:cNvSpPr>
          <p:nvPr>
            <p:ph idx="1"/>
          </p:nvPr>
        </p:nvSpPr>
        <p:spPr/>
        <p:txBody>
          <a:bodyPr/>
          <a:lstStyle/>
          <a:p>
            <a:r>
              <a:rPr lang="en-US" dirty="0"/>
              <a:t>Attention mechanism involves manipulation of matrices with dimensionality of thousands.</a:t>
            </a:r>
          </a:p>
          <a:p>
            <a:r>
              <a:rPr lang="en-US" dirty="0"/>
              <a:t>This requires chips specialized for these matrix operations</a:t>
            </a:r>
          </a:p>
          <a:p>
            <a:r>
              <a:rPr lang="en-US" dirty="0"/>
              <a:t>It also requires software that can deliver the matrices to the chips in volume</a:t>
            </a:r>
          </a:p>
        </p:txBody>
      </p:sp>
      <p:sp>
        <p:nvSpPr>
          <p:cNvPr id="4" name="Slide Number Placeholder 3">
            <a:extLst>
              <a:ext uri="{FF2B5EF4-FFF2-40B4-BE49-F238E27FC236}">
                <a16:creationId xmlns:a16="http://schemas.microsoft.com/office/drawing/2014/main" id="{18FF90DB-237A-E99A-5442-BE49027946EF}"/>
              </a:ext>
            </a:extLst>
          </p:cNvPr>
          <p:cNvSpPr>
            <a:spLocks noGrp="1"/>
          </p:cNvSpPr>
          <p:nvPr>
            <p:ph type="sldNum" sz="quarter" idx="12"/>
          </p:nvPr>
        </p:nvSpPr>
        <p:spPr/>
        <p:txBody>
          <a:bodyPr/>
          <a:lstStyle/>
          <a:p>
            <a:fld id="{F894D9CB-AE15-7145-9C9F-559650FAE349}" type="slidenum">
              <a:rPr lang="en-US" smtClean="0"/>
              <a:t>25</a:t>
            </a:fld>
            <a:endParaRPr lang="en-US"/>
          </a:p>
        </p:txBody>
      </p:sp>
      <p:sp>
        <p:nvSpPr>
          <p:cNvPr id="5" name="Title 4">
            <a:extLst>
              <a:ext uri="{FF2B5EF4-FFF2-40B4-BE49-F238E27FC236}">
                <a16:creationId xmlns:a16="http://schemas.microsoft.com/office/drawing/2014/main" id="{F0274487-8696-C09D-0B37-4891A0CD7EDC}"/>
              </a:ext>
            </a:extLst>
          </p:cNvPr>
          <p:cNvSpPr>
            <a:spLocks noGrp="1"/>
          </p:cNvSpPr>
          <p:nvPr>
            <p:ph type="title"/>
          </p:nvPr>
        </p:nvSpPr>
        <p:spPr>
          <a:xfrm>
            <a:off x="628651" y="494148"/>
            <a:ext cx="2945129" cy="635556"/>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rPr>
              <a:t>Hardware</a:t>
            </a:r>
          </a:p>
        </p:txBody>
      </p:sp>
    </p:spTree>
    <p:extLst>
      <p:ext uri="{BB962C8B-B14F-4D97-AF65-F5344CB8AC3E}">
        <p14:creationId xmlns:p14="http://schemas.microsoft.com/office/powerpoint/2010/main" val="3835683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80B81-AF33-95A5-A091-43CF0F88E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2AEC2-D2FF-D539-68A7-3AE1AF40120D}"/>
              </a:ext>
            </a:extLst>
          </p:cNvPr>
          <p:cNvSpPr>
            <a:spLocks noGrp="1"/>
          </p:cNvSpPr>
          <p:nvPr>
            <p:ph type="title"/>
          </p:nvPr>
        </p:nvSpPr>
        <p:spPr/>
        <p:txBody>
          <a:bodyPr>
            <a:normAutofit fontScale="90000"/>
          </a:bodyPr>
          <a:lstStyle/>
          <a:p>
            <a:r>
              <a:rPr lang="en-US" dirty="0"/>
              <a:t>Typical Allocation</a:t>
            </a:r>
          </a:p>
        </p:txBody>
      </p:sp>
      <p:sp>
        <p:nvSpPr>
          <p:cNvPr id="4" name="Slide Number Placeholder 3">
            <a:extLst>
              <a:ext uri="{FF2B5EF4-FFF2-40B4-BE49-F238E27FC236}">
                <a16:creationId xmlns:a16="http://schemas.microsoft.com/office/drawing/2014/main" id="{0CA7B7C0-53A7-02B7-CAA5-509AE72C8A41}"/>
              </a:ext>
            </a:extLst>
          </p:cNvPr>
          <p:cNvSpPr>
            <a:spLocks noGrp="1"/>
          </p:cNvSpPr>
          <p:nvPr>
            <p:ph type="sldNum" sz="quarter" idx="12"/>
          </p:nvPr>
        </p:nvSpPr>
        <p:spPr/>
        <p:txBody>
          <a:bodyPr/>
          <a:lstStyle/>
          <a:p>
            <a:endParaRPr lang="en-US" dirty="0"/>
          </a:p>
        </p:txBody>
      </p:sp>
      <p:pic>
        <p:nvPicPr>
          <p:cNvPr id="11" name="Content Placeholder 10" descr="User outline">
            <a:extLst>
              <a:ext uri="{FF2B5EF4-FFF2-40B4-BE49-F238E27FC236}">
                <a16:creationId xmlns:a16="http://schemas.microsoft.com/office/drawing/2014/main" id="{0ED5B1CD-6BE1-805B-63FF-92450F7663B0}"/>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9105900" y="628650"/>
            <a:ext cx="685800" cy="685800"/>
          </a:xfrm>
        </p:spPr>
      </p:pic>
      <p:sp>
        <p:nvSpPr>
          <p:cNvPr id="7" name="Rectangle: Rounded Corners 6">
            <a:extLst>
              <a:ext uri="{FF2B5EF4-FFF2-40B4-BE49-F238E27FC236}">
                <a16:creationId xmlns:a16="http://schemas.microsoft.com/office/drawing/2014/main" id="{375099DC-686E-82A9-3D5C-B58377D36D65}"/>
              </a:ext>
            </a:extLst>
          </p:cNvPr>
          <p:cNvSpPr/>
          <p:nvPr/>
        </p:nvSpPr>
        <p:spPr>
          <a:xfrm>
            <a:off x="3764801" y="1761242"/>
            <a:ext cx="3424272" cy="549165"/>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Application</a:t>
            </a:r>
          </a:p>
        </p:txBody>
      </p:sp>
      <p:sp>
        <p:nvSpPr>
          <p:cNvPr id="8" name="Rectangle: Rounded Corners 7">
            <a:extLst>
              <a:ext uri="{FF2B5EF4-FFF2-40B4-BE49-F238E27FC236}">
                <a16:creationId xmlns:a16="http://schemas.microsoft.com/office/drawing/2014/main" id="{A57ADC73-23C9-F860-0A95-8131744FE801}"/>
              </a:ext>
            </a:extLst>
          </p:cNvPr>
          <p:cNvSpPr/>
          <p:nvPr/>
        </p:nvSpPr>
        <p:spPr>
          <a:xfrm>
            <a:off x="3764802" y="2993198"/>
            <a:ext cx="3424271" cy="54916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Proxy/Orchestrator</a:t>
            </a:r>
          </a:p>
        </p:txBody>
      </p:sp>
      <p:sp>
        <p:nvSpPr>
          <p:cNvPr id="9" name="Rectangle: Rounded Corners 8">
            <a:extLst>
              <a:ext uri="{FF2B5EF4-FFF2-40B4-BE49-F238E27FC236}">
                <a16:creationId xmlns:a16="http://schemas.microsoft.com/office/drawing/2014/main" id="{3C453F15-DF80-47C7-A481-AD3A9E2043C0}"/>
              </a:ext>
            </a:extLst>
          </p:cNvPr>
          <p:cNvSpPr/>
          <p:nvPr/>
        </p:nvSpPr>
        <p:spPr>
          <a:xfrm>
            <a:off x="3764803" y="4225154"/>
            <a:ext cx="3479451" cy="62274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Model Serving</a:t>
            </a:r>
          </a:p>
        </p:txBody>
      </p:sp>
      <p:sp>
        <p:nvSpPr>
          <p:cNvPr id="3" name="TextBox 2">
            <a:extLst>
              <a:ext uri="{FF2B5EF4-FFF2-40B4-BE49-F238E27FC236}">
                <a16:creationId xmlns:a16="http://schemas.microsoft.com/office/drawing/2014/main" id="{79EAAA46-9CF7-1AAA-C921-4D1102BD207A}"/>
              </a:ext>
            </a:extLst>
          </p:cNvPr>
          <p:cNvSpPr txBox="1"/>
          <p:nvPr/>
        </p:nvSpPr>
        <p:spPr>
          <a:xfrm>
            <a:off x="855276" y="1786251"/>
            <a:ext cx="2038478" cy="738664"/>
          </a:xfrm>
          <a:prstGeom prst="rect">
            <a:avLst/>
          </a:prstGeom>
          <a:noFill/>
        </p:spPr>
        <p:txBody>
          <a:bodyPr wrap="square" rtlCol="0">
            <a:spAutoFit/>
          </a:bodyPr>
          <a:lstStyle/>
          <a:p>
            <a:r>
              <a:rPr lang="en-US" sz="2100" dirty="0">
                <a:solidFill>
                  <a:schemeClr val="tx1"/>
                </a:solidFill>
              </a:rPr>
              <a:t>Laptop or edge device</a:t>
            </a:r>
          </a:p>
        </p:txBody>
      </p:sp>
      <p:sp>
        <p:nvSpPr>
          <p:cNvPr id="5" name="TextBox 4">
            <a:extLst>
              <a:ext uri="{FF2B5EF4-FFF2-40B4-BE49-F238E27FC236}">
                <a16:creationId xmlns:a16="http://schemas.microsoft.com/office/drawing/2014/main" id="{EAA8CD94-870F-1F67-94DD-4FCC1D767D9F}"/>
              </a:ext>
            </a:extLst>
          </p:cNvPr>
          <p:cNvSpPr txBox="1"/>
          <p:nvPr/>
        </p:nvSpPr>
        <p:spPr>
          <a:xfrm>
            <a:off x="855276" y="4455479"/>
            <a:ext cx="2038478" cy="415498"/>
          </a:xfrm>
          <a:prstGeom prst="rect">
            <a:avLst/>
          </a:prstGeom>
          <a:noFill/>
        </p:spPr>
        <p:txBody>
          <a:bodyPr wrap="square" rtlCol="0">
            <a:spAutoFit/>
          </a:bodyPr>
          <a:lstStyle/>
          <a:p>
            <a:r>
              <a:rPr lang="en-US" sz="2100" dirty="0">
                <a:solidFill>
                  <a:schemeClr val="tx1"/>
                </a:solidFill>
              </a:rPr>
              <a:t>Cloud</a:t>
            </a:r>
          </a:p>
        </p:txBody>
      </p:sp>
      <p:sp>
        <p:nvSpPr>
          <p:cNvPr id="6" name="TextBox 5">
            <a:extLst>
              <a:ext uri="{FF2B5EF4-FFF2-40B4-BE49-F238E27FC236}">
                <a16:creationId xmlns:a16="http://schemas.microsoft.com/office/drawing/2014/main" id="{ACD97AC7-5EEF-0BE3-4997-AB91D895D83A}"/>
              </a:ext>
            </a:extLst>
          </p:cNvPr>
          <p:cNvSpPr txBox="1"/>
          <p:nvPr/>
        </p:nvSpPr>
        <p:spPr>
          <a:xfrm>
            <a:off x="855276" y="2867993"/>
            <a:ext cx="2621017" cy="1061829"/>
          </a:xfrm>
          <a:prstGeom prst="rect">
            <a:avLst/>
          </a:prstGeom>
          <a:noFill/>
        </p:spPr>
        <p:txBody>
          <a:bodyPr wrap="square" rtlCol="0">
            <a:spAutoFit/>
          </a:bodyPr>
          <a:lstStyle/>
          <a:p>
            <a:r>
              <a:rPr lang="en-US" sz="2100" dirty="0">
                <a:solidFill>
                  <a:schemeClr val="tx1"/>
                </a:solidFill>
              </a:rPr>
              <a:t>Split between laptop/edge and cloud</a:t>
            </a:r>
          </a:p>
        </p:txBody>
      </p:sp>
    </p:spTree>
    <p:extLst>
      <p:ext uri="{BB962C8B-B14F-4D97-AF65-F5344CB8AC3E}">
        <p14:creationId xmlns:p14="http://schemas.microsoft.com/office/powerpoint/2010/main" val="61333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42889-ED35-6330-6398-413A634E54F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B67AF61-A8BA-9CD1-94A2-7A96D0C2A205}"/>
              </a:ext>
            </a:extLst>
          </p:cNvPr>
          <p:cNvSpPr>
            <a:spLocks noGrp="1"/>
          </p:cNvSpPr>
          <p:nvPr>
            <p:ph type="title"/>
          </p:nvPr>
        </p:nvSpPr>
        <p:spPr/>
        <p:txBody>
          <a:bodyPr>
            <a:normAutofit fontScale="90000"/>
          </a:bodyPr>
          <a:lstStyle/>
          <a:p>
            <a:r>
              <a:rPr lang="en-US" dirty="0"/>
              <a:t>Outline</a:t>
            </a:r>
          </a:p>
        </p:txBody>
      </p:sp>
      <p:sp>
        <p:nvSpPr>
          <p:cNvPr id="2" name="Slide Number Placeholder 1">
            <a:extLst>
              <a:ext uri="{FF2B5EF4-FFF2-40B4-BE49-F238E27FC236}">
                <a16:creationId xmlns:a16="http://schemas.microsoft.com/office/drawing/2014/main" id="{2C49BCFB-11D2-474C-8D35-4E97FD99970B}"/>
              </a:ext>
            </a:extLst>
          </p:cNvPr>
          <p:cNvSpPr>
            <a:spLocks noGrp="1"/>
          </p:cNvSpPr>
          <p:nvPr>
            <p:ph type="sldNum" sz="quarter" idx="12"/>
          </p:nvPr>
        </p:nvSpPr>
        <p:spPr/>
        <p:txBody>
          <a:bodyPr/>
          <a:lstStyle/>
          <a:p>
            <a:endParaRPr lang="en-US" dirty="0"/>
          </a:p>
        </p:txBody>
      </p:sp>
      <p:sp>
        <p:nvSpPr>
          <p:cNvPr id="3" name="Content Placeholder 2">
            <a:extLst>
              <a:ext uri="{FF2B5EF4-FFF2-40B4-BE49-F238E27FC236}">
                <a16:creationId xmlns:a16="http://schemas.microsoft.com/office/drawing/2014/main" id="{54FCE918-BFE2-9352-E956-6A9E4DDE4F52}"/>
              </a:ext>
            </a:extLst>
          </p:cNvPr>
          <p:cNvSpPr>
            <a:spLocks noGrp="1"/>
          </p:cNvSpPr>
          <p:nvPr>
            <p:ph sz="half" idx="1"/>
          </p:nvPr>
        </p:nvSpPr>
        <p:spPr/>
        <p:txBody>
          <a:bodyPr/>
          <a:lstStyle/>
          <a:p>
            <a:r>
              <a:rPr lang="en-US" dirty="0"/>
              <a:t>Terminology</a:t>
            </a:r>
          </a:p>
          <a:p>
            <a:endParaRPr lang="en-US" dirty="0"/>
          </a:p>
          <a:p>
            <a:r>
              <a:rPr lang="en-US" dirty="0"/>
              <a:t>Architecture of Foundation Models</a:t>
            </a:r>
          </a:p>
          <a:p>
            <a:endParaRPr lang="en-US" dirty="0"/>
          </a:p>
          <a:p>
            <a:r>
              <a:rPr lang="en-US" b="1" dirty="0"/>
              <a:t>Quality Attributes</a:t>
            </a:r>
          </a:p>
        </p:txBody>
      </p:sp>
    </p:spTree>
    <p:extLst>
      <p:ext uri="{BB962C8B-B14F-4D97-AF65-F5344CB8AC3E}">
        <p14:creationId xmlns:p14="http://schemas.microsoft.com/office/powerpoint/2010/main" val="2584083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C4ED-512A-B7D9-4CA1-20DF5F92FA88}"/>
              </a:ext>
            </a:extLst>
          </p:cNvPr>
          <p:cNvSpPr>
            <a:spLocks noGrp="1"/>
          </p:cNvSpPr>
          <p:nvPr>
            <p:ph type="title"/>
          </p:nvPr>
        </p:nvSpPr>
        <p:spPr/>
        <p:txBody>
          <a:bodyPr>
            <a:normAutofit fontScale="90000"/>
          </a:bodyPr>
          <a:lstStyle/>
          <a:p>
            <a:r>
              <a:rPr lang="en-US" dirty="0"/>
              <a:t>Quality Attributes</a:t>
            </a:r>
          </a:p>
        </p:txBody>
      </p:sp>
      <p:sp>
        <p:nvSpPr>
          <p:cNvPr id="3" name="Content Placeholder 2">
            <a:extLst>
              <a:ext uri="{FF2B5EF4-FFF2-40B4-BE49-F238E27FC236}">
                <a16:creationId xmlns:a16="http://schemas.microsoft.com/office/drawing/2014/main" id="{89FA2480-1455-E2AF-71FB-8642FF284C37}"/>
              </a:ext>
            </a:extLst>
          </p:cNvPr>
          <p:cNvSpPr>
            <a:spLocks noGrp="1"/>
          </p:cNvSpPr>
          <p:nvPr>
            <p:ph idx="1"/>
          </p:nvPr>
        </p:nvSpPr>
        <p:spPr/>
        <p:txBody>
          <a:bodyPr>
            <a:normAutofit/>
          </a:bodyPr>
          <a:lstStyle/>
          <a:p>
            <a:r>
              <a:rPr lang="en-US" dirty="0"/>
              <a:t>A quality attribute (QA) is a measurable or testable property of a system that is used to indicate how well the system satisfies the needs of its stakeholders beyond the basic function of the system.”</a:t>
            </a:r>
            <a:br>
              <a:rPr lang="en-US" dirty="0"/>
            </a:br>
            <a:r>
              <a:rPr lang="en-US" dirty="0"/>
              <a:t>E.g. performance, security, availability, modifiability, …</a:t>
            </a:r>
          </a:p>
        </p:txBody>
      </p:sp>
      <p:sp>
        <p:nvSpPr>
          <p:cNvPr id="4" name="Slide Number Placeholder 3">
            <a:extLst>
              <a:ext uri="{FF2B5EF4-FFF2-40B4-BE49-F238E27FC236}">
                <a16:creationId xmlns:a16="http://schemas.microsoft.com/office/drawing/2014/main" id="{327C3AC4-E14F-2D95-BBF2-26E813D82A22}"/>
              </a:ext>
            </a:extLst>
          </p:cNvPr>
          <p:cNvSpPr>
            <a:spLocks noGrp="1"/>
          </p:cNvSpPr>
          <p:nvPr>
            <p:ph type="sldNum" sz="quarter" idx="12"/>
          </p:nvPr>
        </p:nvSpPr>
        <p:spPr/>
        <p:txBody>
          <a:bodyPr/>
          <a:lstStyle/>
          <a:p>
            <a:fld id="{F894D9CB-AE15-7145-9C9F-559650FAE349}" type="slidenum">
              <a:rPr lang="en-US" smtClean="0"/>
              <a:t>28</a:t>
            </a:fld>
            <a:endParaRPr lang="en-US"/>
          </a:p>
        </p:txBody>
      </p:sp>
    </p:spTree>
    <p:extLst>
      <p:ext uri="{BB962C8B-B14F-4D97-AF65-F5344CB8AC3E}">
        <p14:creationId xmlns:p14="http://schemas.microsoft.com/office/powerpoint/2010/main" val="3091518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F5EF-FCE7-FA5A-D881-ACEAD593D097}"/>
              </a:ext>
            </a:extLst>
          </p:cNvPr>
          <p:cNvSpPr>
            <a:spLocks noGrp="1"/>
          </p:cNvSpPr>
          <p:nvPr>
            <p:ph type="title"/>
          </p:nvPr>
        </p:nvSpPr>
        <p:spPr/>
        <p:txBody>
          <a:bodyPr>
            <a:normAutofit fontScale="90000"/>
          </a:bodyPr>
          <a:lstStyle/>
          <a:p>
            <a:r>
              <a:rPr lang="en-US" dirty="0"/>
              <a:t>Three Differences Between AI and Non AI Systems</a:t>
            </a:r>
          </a:p>
        </p:txBody>
      </p:sp>
      <p:sp>
        <p:nvSpPr>
          <p:cNvPr id="3" name="Content Placeholder 2">
            <a:extLst>
              <a:ext uri="{FF2B5EF4-FFF2-40B4-BE49-F238E27FC236}">
                <a16:creationId xmlns:a16="http://schemas.microsoft.com/office/drawing/2014/main" id="{E406E3ED-59F4-1079-47FA-F8523CCE0B02}"/>
              </a:ext>
            </a:extLst>
          </p:cNvPr>
          <p:cNvSpPr>
            <a:spLocks noGrp="1"/>
          </p:cNvSpPr>
          <p:nvPr>
            <p:ph idx="1"/>
          </p:nvPr>
        </p:nvSpPr>
        <p:spPr/>
        <p:txBody>
          <a:bodyPr>
            <a:normAutofit/>
          </a:bodyPr>
          <a:lstStyle/>
          <a:p>
            <a:r>
              <a:rPr lang="en-US" dirty="0"/>
              <a:t>Vocabulary</a:t>
            </a:r>
          </a:p>
          <a:p>
            <a:r>
              <a:rPr lang="en-US" dirty="0"/>
              <a:t>Nuances</a:t>
            </a:r>
          </a:p>
          <a:p>
            <a:r>
              <a:rPr lang="en-US" dirty="0"/>
              <a:t>Types</a:t>
            </a:r>
          </a:p>
        </p:txBody>
      </p:sp>
      <p:sp>
        <p:nvSpPr>
          <p:cNvPr id="4" name="Slide Number Placeholder 3">
            <a:extLst>
              <a:ext uri="{FF2B5EF4-FFF2-40B4-BE49-F238E27FC236}">
                <a16:creationId xmlns:a16="http://schemas.microsoft.com/office/drawing/2014/main" id="{48AA5401-011F-FABE-4E98-EE48F61E11F9}"/>
              </a:ext>
            </a:extLst>
          </p:cNvPr>
          <p:cNvSpPr>
            <a:spLocks noGrp="1"/>
          </p:cNvSpPr>
          <p:nvPr>
            <p:ph type="sldNum" sz="quarter" idx="12"/>
          </p:nvPr>
        </p:nvSpPr>
        <p:spPr/>
        <p:txBody>
          <a:bodyPr/>
          <a:lstStyle/>
          <a:p>
            <a:fld id="{F894D9CB-AE15-7145-9C9F-559650FAE349}" type="slidenum">
              <a:rPr lang="en-US" smtClean="0"/>
              <a:t>29</a:t>
            </a:fld>
            <a:endParaRPr lang="en-US"/>
          </a:p>
        </p:txBody>
      </p:sp>
    </p:spTree>
    <p:extLst>
      <p:ext uri="{BB962C8B-B14F-4D97-AF65-F5344CB8AC3E}">
        <p14:creationId xmlns:p14="http://schemas.microsoft.com/office/powerpoint/2010/main" val="362444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78586" indent="-178586">
              <a:buFont typeface="Wingdings" panose="05000000000000000000" pitchFamily="2" charset="2"/>
              <a:buChar char="§"/>
            </a:pPr>
            <a:r>
              <a:rPr lang="en-US" sz="2100" b="1" dirty="0"/>
              <a:t>Narrow ML Models </a:t>
            </a:r>
            <a:r>
              <a:rPr lang="en-US" sz="2100" dirty="0"/>
              <a:t>– Designed for specific tasks using custom-collected and labeled datasets.</a:t>
            </a:r>
          </a:p>
          <a:p>
            <a:pPr marL="178586" indent="-178586">
              <a:buFont typeface="Wingdings" panose="05000000000000000000" pitchFamily="2" charset="2"/>
              <a:buChar char="§"/>
            </a:pPr>
            <a:r>
              <a:rPr lang="en-US" sz="2100" b="1" dirty="0"/>
              <a:t>Foundation Models (FMs)</a:t>
            </a:r>
            <a:r>
              <a:rPr lang="en-US" sz="2100" dirty="0"/>
              <a:t> – Large, pretrained on extensive datasets for general purposes, adaptable to a variety of specific tasks.</a:t>
            </a:r>
          </a:p>
          <a:p>
            <a:pPr marL="401819" lvl="1" indent="-178586"/>
            <a:r>
              <a:rPr lang="en-US" sz="2100" b="1" dirty="0"/>
              <a:t>Large language models (LLMs) </a:t>
            </a:r>
            <a:r>
              <a:rPr lang="en-US" sz="2100" dirty="0"/>
              <a:t>are a subtype of FMs</a:t>
            </a:r>
          </a:p>
          <a:p>
            <a:pPr marL="178586" indent="-178586">
              <a:buFont typeface="Wingdings" panose="05000000000000000000" pitchFamily="2" charset="2"/>
              <a:buChar char="§"/>
            </a:pPr>
            <a:r>
              <a:rPr lang="en-US" sz="2100" b="1" dirty="0"/>
              <a:t>Symbolic AI </a:t>
            </a:r>
            <a:r>
              <a:rPr lang="en-US" sz="2100" dirty="0"/>
              <a:t>are rule based systems.</a:t>
            </a:r>
          </a:p>
        </p:txBody>
      </p:sp>
      <p:sp>
        <p:nvSpPr>
          <p:cNvPr id="2" name="Title 1"/>
          <p:cNvSpPr>
            <a:spLocks noGrp="1"/>
          </p:cNvSpPr>
          <p:nvPr>
            <p:ph type="title"/>
          </p:nvPr>
        </p:nvSpPr>
        <p:spPr>
          <a:xfrm>
            <a:off x="1382319" y="371619"/>
            <a:ext cx="5787917" cy="307777"/>
          </a:xfrm>
        </p:spPr>
        <p:txBody>
          <a:bodyPr/>
          <a:lstStyle/>
          <a:p>
            <a:r>
              <a:rPr lang="en-US" sz="3300" dirty="0"/>
              <a:t>Terminology</a:t>
            </a:r>
          </a:p>
        </p:txBody>
      </p:sp>
      <p:sp>
        <p:nvSpPr>
          <p:cNvPr id="4" name="Rechteck: abgerundete Ecken 3">
            <a:extLst>
              <a:ext uri="{FF2B5EF4-FFF2-40B4-BE49-F238E27FC236}">
                <a16:creationId xmlns:a16="http://schemas.microsoft.com/office/drawing/2014/main" id="{95BA30A3-6B83-5AF9-1C3F-188A11988C32}"/>
              </a:ext>
            </a:extLst>
          </p:cNvPr>
          <p:cNvSpPr/>
          <p:nvPr/>
        </p:nvSpPr>
        <p:spPr bwMode="auto">
          <a:xfrm>
            <a:off x="2457450" y="3687680"/>
            <a:ext cx="5401469" cy="1341521"/>
          </a:xfrm>
          <a:prstGeom prst="roundRect">
            <a:avLst/>
          </a:prstGeom>
          <a:solidFill>
            <a:srgbClr val="92D050"/>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defTabSz="571478"/>
            <a:r>
              <a:rPr lang="en-AU" sz="1200">
                <a:solidFill>
                  <a:schemeClr val="tx1"/>
                </a:solidFill>
                <a:latin typeface="Arial" pitchFamily="34" charset="0"/>
                <a:cs typeface="Arial" pitchFamily="34" charset="0"/>
              </a:rPr>
              <a:t>Artificial Intelligence</a:t>
            </a:r>
          </a:p>
        </p:txBody>
      </p:sp>
      <p:sp>
        <p:nvSpPr>
          <p:cNvPr id="8" name="Rechteck: abgerundete Ecken 7">
            <a:extLst>
              <a:ext uri="{FF2B5EF4-FFF2-40B4-BE49-F238E27FC236}">
                <a16:creationId xmlns:a16="http://schemas.microsoft.com/office/drawing/2014/main" id="{18BF27A9-4972-C0EB-D1D4-26FD6AF0F15E}"/>
              </a:ext>
            </a:extLst>
          </p:cNvPr>
          <p:cNvSpPr/>
          <p:nvPr/>
        </p:nvSpPr>
        <p:spPr bwMode="auto">
          <a:xfrm>
            <a:off x="6481429" y="4030580"/>
            <a:ext cx="1314556" cy="940640"/>
          </a:xfrm>
          <a:prstGeom prst="roundRect">
            <a:avLst/>
          </a:prstGeom>
          <a:solidFill>
            <a:schemeClr val="tx2"/>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eaLnBrk="0" hangingPunct="0"/>
            <a:r>
              <a:rPr lang="en-AU" sz="1200">
                <a:solidFill>
                  <a:schemeClr val="bg1"/>
                </a:solidFill>
                <a:latin typeface="Arial" pitchFamily="34" charset="0"/>
                <a:cs typeface="Arial" pitchFamily="34" charset="0"/>
              </a:rPr>
              <a:t>Symbolic AI</a:t>
            </a:r>
          </a:p>
        </p:txBody>
      </p:sp>
      <p:sp>
        <p:nvSpPr>
          <p:cNvPr id="9" name="Rechteck: abgerundete Ecken 8">
            <a:extLst>
              <a:ext uri="{FF2B5EF4-FFF2-40B4-BE49-F238E27FC236}">
                <a16:creationId xmlns:a16="http://schemas.microsoft.com/office/drawing/2014/main" id="{8F314C3B-64D3-7A29-2BB3-009D34DC81F4}"/>
              </a:ext>
            </a:extLst>
          </p:cNvPr>
          <p:cNvSpPr/>
          <p:nvPr/>
        </p:nvSpPr>
        <p:spPr bwMode="auto">
          <a:xfrm>
            <a:off x="2520385" y="4021869"/>
            <a:ext cx="3898107" cy="940640"/>
          </a:xfrm>
          <a:prstGeom prst="roundRect">
            <a:avLst/>
          </a:prstGeom>
          <a:solidFill>
            <a:schemeClr val="tx2"/>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defTabSz="571478"/>
            <a:r>
              <a:rPr lang="en-AU" sz="1200" dirty="0">
                <a:solidFill>
                  <a:schemeClr val="bg1"/>
                </a:solidFill>
                <a:latin typeface="Arial" pitchFamily="34" charset="0"/>
                <a:cs typeface="Arial" pitchFamily="34" charset="0"/>
              </a:rPr>
              <a:t>Machine Learning</a:t>
            </a:r>
          </a:p>
        </p:txBody>
      </p:sp>
      <p:sp>
        <p:nvSpPr>
          <p:cNvPr id="10" name="Rechteck: abgerundete Ecken 9">
            <a:extLst>
              <a:ext uri="{FF2B5EF4-FFF2-40B4-BE49-F238E27FC236}">
                <a16:creationId xmlns:a16="http://schemas.microsoft.com/office/drawing/2014/main" id="{658CFE6B-4231-C97F-BC8C-59C9B1DA452D}"/>
              </a:ext>
            </a:extLst>
          </p:cNvPr>
          <p:cNvSpPr/>
          <p:nvPr/>
        </p:nvSpPr>
        <p:spPr bwMode="auto">
          <a:xfrm>
            <a:off x="2617332" y="4279231"/>
            <a:ext cx="1088041" cy="614613"/>
          </a:xfrm>
          <a:prstGeom prst="roundRect">
            <a:avLst/>
          </a:prstGeom>
          <a:solidFill>
            <a:srgbClr val="FF0000"/>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defTabSz="571478"/>
            <a:r>
              <a:rPr lang="en-AU" sz="1200">
                <a:solidFill>
                  <a:schemeClr val="bg1"/>
                </a:solidFill>
                <a:latin typeface="Arial" pitchFamily="34" charset="0"/>
                <a:cs typeface="Arial" pitchFamily="34" charset="0"/>
              </a:rPr>
              <a:t>Narrow ML</a:t>
            </a:r>
          </a:p>
        </p:txBody>
      </p:sp>
      <p:sp>
        <p:nvSpPr>
          <p:cNvPr id="11" name="Rechteck: abgerundete Ecken 10">
            <a:extLst>
              <a:ext uri="{FF2B5EF4-FFF2-40B4-BE49-F238E27FC236}">
                <a16:creationId xmlns:a16="http://schemas.microsoft.com/office/drawing/2014/main" id="{95196AC6-55BA-5A57-AB54-193F127514E1}"/>
              </a:ext>
            </a:extLst>
          </p:cNvPr>
          <p:cNvSpPr/>
          <p:nvPr/>
        </p:nvSpPr>
        <p:spPr bwMode="auto">
          <a:xfrm>
            <a:off x="3768307" y="4279231"/>
            <a:ext cx="2581004" cy="614613"/>
          </a:xfrm>
          <a:prstGeom prst="roundRect">
            <a:avLst/>
          </a:prstGeom>
          <a:solidFill>
            <a:srgbClr val="FF0000"/>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defTabSz="571478"/>
            <a:r>
              <a:rPr lang="en-AU" sz="1200" dirty="0">
                <a:solidFill>
                  <a:schemeClr val="bg1"/>
                </a:solidFill>
                <a:latin typeface="Arial" pitchFamily="34" charset="0"/>
                <a:cs typeface="Arial" pitchFamily="34" charset="0"/>
              </a:rPr>
              <a:t>Foundation Models</a:t>
            </a:r>
          </a:p>
        </p:txBody>
      </p:sp>
      <p:sp>
        <p:nvSpPr>
          <p:cNvPr id="12" name="Rechteck: abgerundete Ecken 11">
            <a:extLst>
              <a:ext uri="{FF2B5EF4-FFF2-40B4-BE49-F238E27FC236}">
                <a16:creationId xmlns:a16="http://schemas.microsoft.com/office/drawing/2014/main" id="{4D06C223-2EF0-1AF2-6AF0-64063DC117ED}"/>
              </a:ext>
            </a:extLst>
          </p:cNvPr>
          <p:cNvSpPr/>
          <p:nvPr/>
        </p:nvSpPr>
        <p:spPr bwMode="auto">
          <a:xfrm>
            <a:off x="3863557" y="4535904"/>
            <a:ext cx="2395517" cy="273719"/>
          </a:xfrm>
          <a:prstGeom prst="roundRect">
            <a:avLst/>
          </a:prstGeom>
          <a:solidFill>
            <a:schemeClr val="bg1"/>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defTabSz="571478"/>
            <a:r>
              <a:rPr lang="en-AU" sz="1200">
                <a:solidFill>
                  <a:schemeClr val="tx1"/>
                </a:solidFill>
                <a:latin typeface="Arial" pitchFamily="34" charset="0"/>
                <a:cs typeface="Arial" pitchFamily="34" charset="0"/>
              </a:rPr>
              <a:t>Large Language Models</a:t>
            </a:r>
          </a:p>
        </p:txBody>
      </p:sp>
      <p:sp>
        <p:nvSpPr>
          <p:cNvPr id="5" name="Slide Number Placeholder 4">
            <a:extLst>
              <a:ext uri="{FF2B5EF4-FFF2-40B4-BE49-F238E27FC236}">
                <a16:creationId xmlns:a16="http://schemas.microsoft.com/office/drawing/2014/main" id="{D5B1B578-E18C-DDF0-55F2-113A856AB76C}"/>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Tree>
    <p:extLst>
      <p:ext uri="{BB962C8B-B14F-4D97-AF65-F5344CB8AC3E}">
        <p14:creationId xmlns:p14="http://schemas.microsoft.com/office/powerpoint/2010/main" val="2456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B0F8-16CA-434D-5370-629E254E0A97}"/>
              </a:ext>
            </a:extLst>
          </p:cNvPr>
          <p:cNvSpPr>
            <a:spLocks noGrp="1"/>
          </p:cNvSpPr>
          <p:nvPr>
            <p:ph type="title"/>
          </p:nvPr>
        </p:nvSpPr>
        <p:spPr/>
        <p:txBody>
          <a:bodyPr>
            <a:normAutofit fontScale="90000"/>
          </a:bodyPr>
          <a:lstStyle/>
          <a:p>
            <a:r>
              <a:rPr lang="en-US" dirty="0"/>
              <a:t>Vocabulary</a:t>
            </a:r>
          </a:p>
        </p:txBody>
      </p:sp>
      <p:sp>
        <p:nvSpPr>
          <p:cNvPr id="3" name="Content Placeholder 2">
            <a:extLst>
              <a:ext uri="{FF2B5EF4-FFF2-40B4-BE49-F238E27FC236}">
                <a16:creationId xmlns:a16="http://schemas.microsoft.com/office/drawing/2014/main" id="{C987653C-AE1F-A5E1-FF2A-9462CA3B2C38}"/>
              </a:ext>
            </a:extLst>
          </p:cNvPr>
          <p:cNvSpPr>
            <a:spLocks noGrp="1"/>
          </p:cNvSpPr>
          <p:nvPr>
            <p:ph idx="1"/>
          </p:nvPr>
        </p:nvSpPr>
        <p:spPr/>
        <p:txBody>
          <a:bodyPr>
            <a:normAutofit/>
          </a:bodyPr>
          <a:lstStyle/>
          <a:p>
            <a:r>
              <a:rPr lang="en-US" dirty="0"/>
              <a:t>Terms mean different things to Data Scientists than to Software Engineers or to DevOps Engineers.</a:t>
            </a:r>
          </a:p>
          <a:p>
            <a:r>
              <a:rPr lang="en-US" dirty="0"/>
              <a:t>Performance, for example.</a:t>
            </a:r>
          </a:p>
          <a:p>
            <a:pPr lvl="1"/>
            <a:r>
              <a:rPr lang="en-US" sz="2100" dirty="0"/>
              <a:t>To a Data Scientist, performance means accuracy of the models' predictions.</a:t>
            </a:r>
          </a:p>
          <a:p>
            <a:pPr lvl="1"/>
            <a:r>
              <a:rPr lang="en-US" sz="2100" dirty="0"/>
              <a:t>To a Software Engineer, performance means latency and throughput.</a:t>
            </a:r>
          </a:p>
          <a:p>
            <a:pPr lvl="1"/>
            <a:r>
              <a:rPr lang="en-US" sz="2100" dirty="0"/>
              <a:t>To a DevOps Engineer, performance means cycle time for deployment.</a:t>
            </a:r>
          </a:p>
        </p:txBody>
      </p:sp>
      <p:sp>
        <p:nvSpPr>
          <p:cNvPr id="4" name="Slide Number Placeholder 3">
            <a:extLst>
              <a:ext uri="{FF2B5EF4-FFF2-40B4-BE49-F238E27FC236}">
                <a16:creationId xmlns:a16="http://schemas.microsoft.com/office/drawing/2014/main" id="{99B4F671-CAFC-E478-C94F-24358339F762}"/>
              </a:ext>
            </a:extLst>
          </p:cNvPr>
          <p:cNvSpPr>
            <a:spLocks noGrp="1"/>
          </p:cNvSpPr>
          <p:nvPr>
            <p:ph type="sldNum" sz="quarter" idx="12"/>
          </p:nvPr>
        </p:nvSpPr>
        <p:spPr/>
        <p:txBody>
          <a:bodyPr/>
          <a:lstStyle/>
          <a:p>
            <a:fld id="{F894D9CB-AE15-7145-9C9F-559650FAE349}" type="slidenum">
              <a:rPr lang="en-US" smtClean="0"/>
              <a:t>30</a:t>
            </a:fld>
            <a:endParaRPr lang="en-US"/>
          </a:p>
        </p:txBody>
      </p:sp>
    </p:spTree>
    <p:extLst>
      <p:ext uri="{BB962C8B-B14F-4D97-AF65-F5344CB8AC3E}">
        <p14:creationId xmlns:p14="http://schemas.microsoft.com/office/powerpoint/2010/main" val="3777680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00E2-9542-FD45-2C47-AE4190BA18EE}"/>
              </a:ext>
            </a:extLst>
          </p:cNvPr>
          <p:cNvSpPr>
            <a:spLocks noGrp="1"/>
          </p:cNvSpPr>
          <p:nvPr>
            <p:ph type="title"/>
          </p:nvPr>
        </p:nvSpPr>
        <p:spPr/>
        <p:txBody>
          <a:bodyPr>
            <a:normAutofit fontScale="90000"/>
          </a:bodyPr>
          <a:lstStyle/>
          <a:p>
            <a:r>
              <a:rPr lang="en-US" dirty="0">
                <a:solidFill>
                  <a:schemeClr val="tx2"/>
                </a:solidFill>
              </a:rPr>
              <a:t>Nuances</a:t>
            </a:r>
            <a:endParaRPr lang="en-US" dirty="0"/>
          </a:p>
        </p:txBody>
      </p:sp>
      <p:sp>
        <p:nvSpPr>
          <p:cNvPr id="3" name="Content Placeholder 2">
            <a:extLst>
              <a:ext uri="{FF2B5EF4-FFF2-40B4-BE49-F238E27FC236}">
                <a16:creationId xmlns:a16="http://schemas.microsoft.com/office/drawing/2014/main" id="{53D96B01-1ECD-2F61-B0EF-CA15F74EEF1D}"/>
              </a:ext>
            </a:extLst>
          </p:cNvPr>
          <p:cNvSpPr>
            <a:spLocks noGrp="1"/>
          </p:cNvSpPr>
          <p:nvPr>
            <p:ph idx="1"/>
          </p:nvPr>
        </p:nvSpPr>
        <p:spPr/>
        <p:txBody>
          <a:bodyPr>
            <a:normAutofit/>
          </a:bodyPr>
          <a:lstStyle/>
          <a:p>
            <a:r>
              <a:rPr lang="en-US" dirty="0"/>
              <a:t>Some QAs have expanded meanings because of the importance of data in achieving the QA. E.G,</a:t>
            </a:r>
          </a:p>
          <a:p>
            <a:pPr lvl="1"/>
            <a:r>
              <a:rPr lang="en-US" sz="2100" dirty="0"/>
              <a:t>Security has a broader attack surface because of the possibility of corrupting data.</a:t>
            </a:r>
          </a:p>
          <a:p>
            <a:pPr lvl="1"/>
            <a:r>
              <a:rPr lang="en-US" sz="2100" dirty="0"/>
              <a:t>Reliability must consider whether the input data is within the distribution of the training data. </a:t>
            </a:r>
          </a:p>
        </p:txBody>
      </p:sp>
      <p:sp>
        <p:nvSpPr>
          <p:cNvPr id="4" name="Slide Number Placeholder 3">
            <a:extLst>
              <a:ext uri="{FF2B5EF4-FFF2-40B4-BE49-F238E27FC236}">
                <a16:creationId xmlns:a16="http://schemas.microsoft.com/office/drawing/2014/main" id="{05C2D25B-D6D1-6DEB-E09B-3D9A84FF4573}"/>
              </a:ext>
            </a:extLst>
          </p:cNvPr>
          <p:cNvSpPr>
            <a:spLocks noGrp="1"/>
          </p:cNvSpPr>
          <p:nvPr>
            <p:ph type="sldNum" sz="quarter" idx="12"/>
          </p:nvPr>
        </p:nvSpPr>
        <p:spPr/>
        <p:txBody>
          <a:bodyPr/>
          <a:lstStyle/>
          <a:p>
            <a:fld id="{F894D9CB-AE15-7145-9C9F-559650FAE349}" type="slidenum">
              <a:rPr lang="en-US" smtClean="0"/>
              <a:t>31</a:t>
            </a:fld>
            <a:endParaRPr lang="en-US"/>
          </a:p>
        </p:txBody>
      </p:sp>
    </p:spTree>
    <p:extLst>
      <p:ext uri="{BB962C8B-B14F-4D97-AF65-F5344CB8AC3E}">
        <p14:creationId xmlns:p14="http://schemas.microsoft.com/office/powerpoint/2010/main" val="1579994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4A2B-DC22-1D03-9B44-88A3866D7A42}"/>
              </a:ext>
            </a:extLst>
          </p:cNvPr>
          <p:cNvSpPr>
            <a:spLocks noGrp="1"/>
          </p:cNvSpPr>
          <p:nvPr>
            <p:ph type="title"/>
          </p:nvPr>
        </p:nvSpPr>
        <p:spPr/>
        <p:txBody>
          <a:bodyPr>
            <a:normAutofit fontScale="90000"/>
          </a:bodyPr>
          <a:lstStyle/>
          <a:p>
            <a:r>
              <a:rPr lang="en-US" dirty="0"/>
              <a:t>Types</a:t>
            </a:r>
          </a:p>
        </p:txBody>
      </p:sp>
      <p:sp>
        <p:nvSpPr>
          <p:cNvPr id="3" name="Content Placeholder 2">
            <a:extLst>
              <a:ext uri="{FF2B5EF4-FFF2-40B4-BE49-F238E27FC236}">
                <a16:creationId xmlns:a16="http://schemas.microsoft.com/office/drawing/2014/main" id="{D127BD1F-030D-6FCC-8780-839DD1374F32}"/>
              </a:ext>
            </a:extLst>
          </p:cNvPr>
          <p:cNvSpPr>
            <a:spLocks noGrp="1"/>
          </p:cNvSpPr>
          <p:nvPr>
            <p:ph idx="1"/>
          </p:nvPr>
        </p:nvSpPr>
        <p:spPr/>
        <p:txBody>
          <a:bodyPr>
            <a:normAutofit/>
          </a:bodyPr>
          <a:lstStyle/>
          <a:p>
            <a:r>
              <a:rPr lang="en-US" dirty="0"/>
              <a:t>Additional QAs become important for AI systems.</a:t>
            </a:r>
          </a:p>
          <a:p>
            <a:r>
              <a:rPr lang="en-US" dirty="0"/>
              <a:t>We will briefly touch on the following QAs.</a:t>
            </a:r>
          </a:p>
          <a:p>
            <a:pPr lvl="1"/>
            <a:r>
              <a:rPr lang="en-US" sz="2100" b="1" dirty="0"/>
              <a:t>Observability</a:t>
            </a:r>
          </a:p>
          <a:p>
            <a:pPr lvl="1"/>
            <a:r>
              <a:rPr lang="en-US" sz="2100" dirty="0"/>
              <a:t>Privacy</a:t>
            </a:r>
          </a:p>
          <a:p>
            <a:pPr lvl="1"/>
            <a:r>
              <a:rPr lang="en-US" sz="2100" dirty="0"/>
              <a:t>Reliability</a:t>
            </a:r>
          </a:p>
          <a:p>
            <a:pPr lvl="1"/>
            <a:r>
              <a:rPr lang="en-US" sz="2100" dirty="0"/>
              <a:t>Security</a:t>
            </a:r>
          </a:p>
          <a:p>
            <a:pPr marL="342900" lvl="1" indent="0">
              <a:buNone/>
            </a:pPr>
            <a:endParaRPr lang="en-US" dirty="0"/>
          </a:p>
        </p:txBody>
      </p:sp>
      <p:sp>
        <p:nvSpPr>
          <p:cNvPr id="4" name="Slide Number Placeholder 3">
            <a:extLst>
              <a:ext uri="{FF2B5EF4-FFF2-40B4-BE49-F238E27FC236}">
                <a16:creationId xmlns:a16="http://schemas.microsoft.com/office/drawing/2014/main" id="{45B5655B-8F7D-DC44-E5E8-677E15E573DB}"/>
              </a:ext>
            </a:extLst>
          </p:cNvPr>
          <p:cNvSpPr>
            <a:spLocks noGrp="1"/>
          </p:cNvSpPr>
          <p:nvPr>
            <p:ph type="sldNum" sz="quarter" idx="12"/>
          </p:nvPr>
        </p:nvSpPr>
        <p:spPr/>
        <p:txBody>
          <a:bodyPr/>
          <a:lstStyle/>
          <a:p>
            <a:fld id="{F894D9CB-AE15-7145-9C9F-559650FAE349}" type="slidenum">
              <a:rPr lang="en-US" smtClean="0"/>
              <a:t>32</a:t>
            </a:fld>
            <a:endParaRPr lang="en-US"/>
          </a:p>
        </p:txBody>
      </p:sp>
    </p:spTree>
    <p:extLst>
      <p:ext uri="{BB962C8B-B14F-4D97-AF65-F5344CB8AC3E}">
        <p14:creationId xmlns:p14="http://schemas.microsoft.com/office/powerpoint/2010/main" val="4219640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6C4BCF-B461-4D76-2DED-686E0463C73D}"/>
              </a:ext>
            </a:extLst>
          </p:cNvPr>
          <p:cNvSpPr>
            <a:spLocks noGrp="1"/>
          </p:cNvSpPr>
          <p:nvPr>
            <p:ph idx="1"/>
          </p:nvPr>
        </p:nvSpPr>
        <p:spPr/>
        <p:txBody>
          <a:bodyPr/>
          <a:lstStyle/>
          <a:p>
            <a:pPr lvl="0"/>
            <a:r>
              <a:rPr lang="en-US" dirty="0"/>
              <a:t>Observability in computer systems allows an external agent, whether human or another system, to understand the actions of the system based on outputs during development, operation, and model training.</a:t>
            </a:r>
          </a:p>
          <a:p>
            <a:endParaRPr lang="en-US" dirty="0"/>
          </a:p>
          <a:p>
            <a:endParaRPr lang="en-US" dirty="0"/>
          </a:p>
          <a:p>
            <a:endParaRPr lang="en-US" dirty="0"/>
          </a:p>
        </p:txBody>
      </p:sp>
      <p:sp>
        <p:nvSpPr>
          <p:cNvPr id="3" name="Title 2">
            <a:extLst>
              <a:ext uri="{FF2B5EF4-FFF2-40B4-BE49-F238E27FC236}">
                <a16:creationId xmlns:a16="http://schemas.microsoft.com/office/drawing/2014/main" id="{1B891434-BF4C-8CCA-461B-EAE2A83BA36D}"/>
              </a:ext>
            </a:extLst>
          </p:cNvPr>
          <p:cNvSpPr>
            <a:spLocks noGrp="1"/>
          </p:cNvSpPr>
          <p:nvPr>
            <p:ph type="title"/>
          </p:nvPr>
        </p:nvSpPr>
        <p:spPr/>
        <p:txBody>
          <a:bodyPr>
            <a:normAutofit fontScale="90000"/>
          </a:bodyPr>
          <a:lstStyle/>
          <a:p>
            <a:r>
              <a:rPr lang="en-US" dirty="0"/>
              <a:t>Observability - Definition</a:t>
            </a:r>
          </a:p>
        </p:txBody>
      </p:sp>
      <p:sp>
        <p:nvSpPr>
          <p:cNvPr id="5" name="Slide Number Placeholder 4">
            <a:extLst>
              <a:ext uri="{FF2B5EF4-FFF2-40B4-BE49-F238E27FC236}">
                <a16:creationId xmlns:a16="http://schemas.microsoft.com/office/drawing/2014/main" id="{26422343-B304-6CEA-2089-58BC2D06C421}"/>
              </a:ext>
            </a:extLst>
          </p:cNvPr>
          <p:cNvSpPr>
            <a:spLocks noGrp="1"/>
          </p:cNvSpPr>
          <p:nvPr>
            <p:ph type="sldNum" sz="quarter" idx="12"/>
          </p:nvPr>
        </p:nvSpPr>
        <p:spPr/>
        <p:txBody>
          <a:bodyPr/>
          <a:lstStyle/>
          <a:p>
            <a:fld id="{F894D9CB-AE15-7145-9C9F-559650FAE349}" type="slidenum">
              <a:rPr lang="en-US" smtClean="0"/>
              <a:t>33</a:t>
            </a:fld>
            <a:endParaRPr lang="en-US"/>
          </a:p>
        </p:txBody>
      </p:sp>
    </p:spTree>
    <p:extLst>
      <p:ext uri="{BB962C8B-B14F-4D97-AF65-F5344CB8AC3E}">
        <p14:creationId xmlns:p14="http://schemas.microsoft.com/office/powerpoint/2010/main" val="3852369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EF3862-4389-73EE-3ADF-564AC1BE584D}"/>
              </a:ext>
            </a:extLst>
          </p:cNvPr>
          <p:cNvSpPr>
            <a:spLocks noGrp="1"/>
          </p:cNvSpPr>
          <p:nvPr>
            <p:ph idx="1"/>
          </p:nvPr>
        </p:nvSpPr>
        <p:spPr/>
        <p:txBody>
          <a:bodyPr>
            <a:normAutofit/>
          </a:bodyPr>
          <a:lstStyle/>
          <a:p>
            <a:r>
              <a:rPr lang="en-US" dirty="0"/>
              <a:t>Two Approaches for Achieving Observability</a:t>
            </a:r>
          </a:p>
          <a:p>
            <a:pPr lvl="1"/>
            <a:r>
              <a:rPr lang="en-US" sz="2100" dirty="0"/>
              <a:t>Recording system activity</a:t>
            </a:r>
          </a:p>
          <a:p>
            <a:pPr lvl="1"/>
            <a:r>
              <a:rPr lang="en-US" sz="2100" dirty="0"/>
              <a:t>Tracing lineage of data items and components</a:t>
            </a:r>
          </a:p>
          <a:p>
            <a:pPr lvl="1"/>
            <a:endParaRPr lang="en-US" dirty="0"/>
          </a:p>
        </p:txBody>
      </p:sp>
      <p:sp>
        <p:nvSpPr>
          <p:cNvPr id="3" name="Title 2">
            <a:extLst>
              <a:ext uri="{FF2B5EF4-FFF2-40B4-BE49-F238E27FC236}">
                <a16:creationId xmlns:a16="http://schemas.microsoft.com/office/drawing/2014/main" id="{32A36E13-2418-0EB2-DCE5-4ACC1EBD9991}"/>
              </a:ext>
            </a:extLst>
          </p:cNvPr>
          <p:cNvSpPr>
            <a:spLocks noGrp="1"/>
          </p:cNvSpPr>
          <p:nvPr>
            <p:ph type="title"/>
          </p:nvPr>
        </p:nvSpPr>
        <p:spPr/>
        <p:txBody>
          <a:bodyPr>
            <a:normAutofit fontScale="90000"/>
          </a:bodyPr>
          <a:lstStyle/>
          <a:p>
            <a:r>
              <a:rPr lang="en-US" dirty="0"/>
              <a:t>Approaches for Enhancing Observability</a:t>
            </a:r>
          </a:p>
        </p:txBody>
      </p:sp>
      <p:sp>
        <p:nvSpPr>
          <p:cNvPr id="5" name="Slide Number Placeholder 4">
            <a:extLst>
              <a:ext uri="{FF2B5EF4-FFF2-40B4-BE49-F238E27FC236}">
                <a16:creationId xmlns:a16="http://schemas.microsoft.com/office/drawing/2014/main" id="{D45FA861-56C9-6C03-F1EA-C693CD98415E}"/>
              </a:ext>
            </a:extLst>
          </p:cNvPr>
          <p:cNvSpPr>
            <a:spLocks noGrp="1"/>
          </p:cNvSpPr>
          <p:nvPr>
            <p:ph type="sldNum" sz="quarter" idx="12"/>
          </p:nvPr>
        </p:nvSpPr>
        <p:spPr/>
        <p:txBody>
          <a:bodyPr/>
          <a:lstStyle/>
          <a:p>
            <a:fld id="{F894D9CB-AE15-7145-9C9F-559650FAE349}" type="slidenum">
              <a:rPr lang="en-US" smtClean="0"/>
              <a:t>34</a:t>
            </a:fld>
            <a:endParaRPr lang="en-US"/>
          </a:p>
        </p:txBody>
      </p:sp>
    </p:spTree>
    <p:extLst>
      <p:ext uri="{BB962C8B-B14F-4D97-AF65-F5344CB8AC3E}">
        <p14:creationId xmlns:p14="http://schemas.microsoft.com/office/powerpoint/2010/main" val="2614695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C0BD6-0547-F90A-19A8-405AFDB6D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BB061-B4BE-D1FA-6571-2930EDE3F7EE}"/>
              </a:ext>
            </a:extLst>
          </p:cNvPr>
          <p:cNvSpPr>
            <a:spLocks noGrp="1"/>
          </p:cNvSpPr>
          <p:nvPr>
            <p:ph type="title"/>
          </p:nvPr>
        </p:nvSpPr>
        <p:spPr/>
        <p:txBody>
          <a:bodyPr>
            <a:normAutofit fontScale="90000"/>
          </a:bodyPr>
          <a:lstStyle/>
          <a:p>
            <a:r>
              <a:rPr lang="en-US" dirty="0"/>
              <a:t>Types</a:t>
            </a:r>
          </a:p>
        </p:txBody>
      </p:sp>
      <p:sp>
        <p:nvSpPr>
          <p:cNvPr id="3" name="Content Placeholder 2">
            <a:extLst>
              <a:ext uri="{FF2B5EF4-FFF2-40B4-BE49-F238E27FC236}">
                <a16:creationId xmlns:a16="http://schemas.microsoft.com/office/drawing/2014/main" id="{8AA6CF53-FC60-9FBF-7438-3F002A420164}"/>
              </a:ext>
            </a:extLst>
          </p:cNvPr>
          <p:cNvSpPr>
            <a:spLocks noGrp="1"/>
          </p:cNvSpPr>
          <p:nvPr>
            <p:ph idx="1"/>
          </p:nvPr>
        </p:nvSpPr>
        <p:spPr/>
        <p:txBody>
          <a:bodyPr>
            <a:normAutofit/>
          </a:bodyPr>
          <a:lstStyle/>
          <a:p>
            <a:r>
              <a:rPr lang="en-US" dirty="0"/>
              <a:t>Additional QAs become important for AI systems.</a:t>
            </a:r>
          </a:p>
          <a:p>
            <a:r>
              <a:rPr lang="en-US" dirty="0"/>
              <a:t>We will briefly touch on the following </a:t>
            </a:r>
            <a:r>
              <a:rPr lang="en-US" dirty="0" err="1"/>
              <a:t>Qas</a:t>
            </a:r>
            <a:r>
              <a:rPr lang="en-US" dirty="0"/>
              <a:t>.</a:t>
            </a:r>
          </a:p>
          <a:p>
            <a:pPr lvl="1"/>
            <a:r>
              <a:rPr lang="en-US" sz="2100" dirty="0"/>
              <a:t>Observability</a:t>
            </a:r>
          </a:p>
          <a:p>
            <a:pPr lvl="1"/>
            <a:r>
              <a:rPr lang="en-US" sz="2100" b="1" dirty="0"/>
              <a:t>Privacy</a:t>
            </a:r>
          </a:p>
          <a:p>
            <a:pPr lvl="1"/>
            <a:r>
              <a:rPr lang="en-US" sz="2100" dirty="0"/>
              <a:t>Reliability</a:t>
            </a:r>
          </a:p>
          <a:p>
            <a:pPr lvl="1"/>
            <a:r>
              <a:rPr lang="en-US" sz="2100" dirty="0"/>
              <a:t>Security</a:t>
            </a:r>
          </a:p>
          <a:p>
            <a:pPr marL="342900" lvl="1" indent="0">
              <a:buNone/>
            </a:pPr>
            <a:endParaRPr lang="en-US" dirty="0"/>
          </a:p>
        </p:txBody>
      </p:sp>
      <p:sp>
        <p:nvSpPr>
          <p:cNvPr id="4" name="Slide Number Placeholder 3">
            <a:extLst>
              <a:ext uri="{FF2B5EF4-FFF2-40B4-BE49-F238E27FC236}">
                <a16:creationId xmlns:a16="http://schemas.microsoft.com/office/drawing/2014/main" id="{0855E7FB-677B-CEE0-81F2-1F1863EA071F}"/>
              </a:ext>
            </a:extLst>
          </p:cNvPr>
          <p:cNvSpPr>
            <a:spLocks noGrp="1"/>
          </p:cNvSpPr>
          <p:nvPr>
            <p:ph type="sldNum" sz="quarter" idx="12"/>
          </p:nvPr>
        </p:nvSpPr>
        <p:spPr/>
        <p:txBody>
          <a:bodyPr/>
          <a:lstStyle/>
          <a:p>
            <a:fld id="{F894D9CB-AE15-7145-9C9F-559650FAE349}" type="slidenum">
              <a:rPr lang="en-US" smtClean="0"/>
              <a:t>35</a:t>
            </a:fld>
            <a:endParaRPr lang="en-US"/>
          </a:p>
        </p:txBody>
      </p:sp>
    </p:spTree>
    <p:extLst>
      <p:ext uri="{BB962C8B-B14F-4D97-AF65-F5344CB8AC3E}">
        <p14:creationId xmlns:p14="http://schemas.microsoft.com/office/powerpoint/2010/main" val="3199309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7CFC-A143-3805-F67A-972B09745664}"/>
              </a:ext>
            </a:extLst>
          </p:cNvPr>
          <p:cNvSpPr>
            <a:spLocks noGrp="1"/>
          </p:cNvSpPr>
          <p:nvPr>
            <p:ph type="title"/>
          </p:nvPr>
        </p:nvSpPr>
        <p:spPr/>
        <p:txBody>
          <a:bodyPr>
            <a:normAutofit fontScale="90000"/>
          </a:bodyPr>
          <a:lstStyle/>
          <a:p>
            <a:r>
              <a:rPr lang="en-US" dirty="0"/>
              <a:t>Privacy Rights</a:t>
            </a:r>
          </a:p>
        </p:txBody>
      </p:sp>
      <p:sp>
        <p:nvSpPr>
          <p:cNvPr id="3" name="Content Placeholder 2">
            <a:extLst>
              <a:ext uri="{FF2B5EF4-FFF2-40B4-BE49-F238E27FC236}">
                <a16:creationId xmlns:a16="http://schemas.microsoft.com/office/drawing/2014/main" id="{1D84EEF6-82E7-0104-1936-31D15B2BE4B9}"/>
              </a:ext>
            </a:extLst>
          </p:cNvPr>
          <p:cNvSpPr>
            <a:spLocks noGrp="1"/>
          </p:cNvSpPr>
          <p:nvPr>
            <p:ph idx="1"/>
          </p:nvPr>
        </p:nvSpPr>
        <p:spPr/>
        <p:txBody>
          <a:bodyPr>
            <a:normAutofit/>
          </a:bodyPr>
          <a:lstStyle/>
          <a:p>
            <a:pPr lvl="1"/>
            <a:r>
              <a:rPr lang="en-US" sz="2100" dirty="0"/>
              <a:t>Right to Know - Individuals can find out what personal information is collected about them, how it's used, and shared.</a:t>
            </a:r>
          </a:p>
          <a:p>
            <a:pPr lvl="1"/>
            <a:r>
              <a:rPr lang="en-US" sz="2100" dirty="0"/>
              <a:t>Right to Delete - Individuals can request the deletion of their personal information.</a:t>
            </a:r>
          </a:p>
          <a:p>
            <a:pPr lvl="1"/>
            <a:r>
              <a:rPr lang="en-US" sz="2100" dirty="0"/>
              <a:t>Right to Opt-Out - Allows individuals to opt-out of the sale or sharing of their personal information.</a:t>
            </a:r>
          </a:p>
        </p:txBody>
      </p:sp>
      <p:sp>
        <p:nvSpPr>
          <p:cNvPr id="4" name="Slide Number Placeholder 3">
            <a:extLst>
              <a:ext uri="{FF2B5EF4-FFF2-40B4-BE49-F238E27FC236}">
                <a16:creationId xmlns:a16="http://schemas.microsoft.com/office/drawing/2014/main" id="{765339AE-C3F6-3572-0618-3C965A3D1D53}"/>
              </a:ext>
            </a:extLst>
          </p:cNvPr>
          <p:cNvSpPr>
            <a:spLocks noGrp="1"/>
          </p:cNvSpPr>
          <p:nvPr>
            <p:ph type="sldNum" sz="quarter" idx="12"/>
          </p:nvPr>
        </p:nvSpPr>
        <p:spPr/>
        <p:txBody>
          <a:bodyPr/>
          <a:lstStyle/>
          <a:p>
            <a:fld id="{F894D9CB-AE15-7145-9C9F-559650FAE349}" type="slidenum">
              <a:rPr lang="en-US" smtClean="0"/>
              <a:t>36</a:t>
            </a:fld>
            <a:endParaRPr lang="en-US"/>
          </a:p>
        </p:txBody>
      </p:sp>
    </p:spTree>
    <p:extLst>
      <p:ext uri="{BB962C8B-B14F-4D97-AF65-F5344CB8AC3E}">
        <p14:creationId xmlns:p14="http://schemas.microsoft.com/office/powerpoint/2010/main" val="154910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0968-7AEC-2429-22C3-CE07C3737D87}"/>
              </a:ext>
            </a:extLst>
          </p:cNvPr>
          <p:cNvSpPr>
            <a:spLocks noGrp="1"/>
          </p:cNvSpPr>
          <p:nvPr>
            <p:ph type="title"/>
          </p:nvPr>
        </p:nvSpPr>
        <p:spPr/>
        <p:txBody>
          <a:bodyPr>
            <a:normAutofit fontScale="90000"/>
          </a:bodyPr>
          <a:lstStyle/>
          <a:p>
            <a:r>
              <a:rPr lang="en-US" dirty="0"/>
              <a:t>Privacy Rights</a:t>
            </a:r>
            <a:r>
              <a:rPr lang="en-US" baseline="0" dirty="0"/>
              <a:t> </a:t>
            </a:r>
            <a:endParaRPr lang="en-US" dirty="0"/>
          </a:p>
        </p:txBody>
      </p:sp>
      <p:sp>
        <p:nvSpPr>
          <p:cNvPr id="3" name="Content Placeholder 2">
            <a:extLst>
              <a:ext uri="{FF2B5EF4-FFF2-40B4-BE49-F238E27FC236}">
                <a16:creationId xmlns:a16="http://schemas.microsoft.com/office/drawing/2014/main" id="{39748D03-3D5C-3ED9-4959-52D4AC747705}"/>
              </a:ext>
            </a:extLst>
          </p:cNvPr>
          <p:cNvSpPr>
            <a:spLocks noGrp="1"/>
          </p:cNvSpPr>
          <p:nvPr>
            <p:ph idx="1"/>
          </p:nvPr>
        </p:nvSpPr>
        <p:spPr/>
        <p:txBody>
          <a:bodyPr>
            <a:normAutofit/>
          </a:bodyPr>
          <a:lstStyle/>
          <a:p>
            <a:pPr lvl="1"/>
            <a:r>
              <a:rPr lang="en-US" sz="2100" dirty="0"/>
              <a:t>Right to Correct - Individuals can correct inaccuracies in the personal information that businesses hold about them.</a:t>
            </a:r>
          </a:p>
          <a:p>
            <a:pPr lvl="1"/>
            <a:r>
              <a:rPr lang="en-US" sz="2100" dirty="0"/>
              <a:t>Right to Limit Use - There are restrictions on how sensitive personal information can be used or disclosed.</a:t>
            </a:r>
          </a:p>
        </p:txBody>
      </p:sp>
      <p:sp>
        <p:nvSpPr>
          <p:cNvPr id="4" name="Slide Number Placeholder 3">
            <a:extLst>
              <a:ext uri="{FF2B5EF4-FFF2-40B4-BE49-F238E27FC236}">
                <a16:creationId xmlns:a16="http://schemas.microsoft.com/office/drawing/2014/main" id="{578E867D-8398-3D66-33DE-1334261E82AC}"/>
              </a:ext>
            </a:extLst>
          </p:cNvPr>
          <p:cNvSpPr>
            <a:spLocks noGrp="1"/>
          </p:cNvSpPr>
          <p:nvPr>
            <p:ph type="sldNum" sz="quarter" idx="12"/>
          </p:nvPr>
        </p:nvSpPr>
        <p:spPr/>
        <p:txBody>
          <a:bodyPr/>
          <a:lstStyle/>
          <a:p>
            <a:fld id="{F894D9CB-AE15-7145-9C9F-559650FAE349}" type="slidenum">
              <a:rPr lang="en-US" smtClean="0"/>
              <a:t>37</a:t>
            </a:fld>
            <a:endParaRPr lang="en-US"/>
          </a:p>
        </p:txBody>
      </p:sp>
    </p:spTree>
    <p:extLst>
      <p:ext uri="{BB962C8B-B14F-4D97-AF65-F5344CB8AC3E}">
        <p14:creationId xmlns:p14="http://schemas.microsoft.com/office/powerpoint/2010/main" val="601591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4C3F-7BE2-D8E3-7884-4EF4C888596F}"/>
              </a:ext>
            </a:extLst>
          </p:cNvPr>
          <p:cNvSpPr>
            <a:spLocks noGrp="1"/>
          </p:cNvSpPr>
          <p:nvPr>
            <p:ph type="title"/>
          </p:nvPr>
        </p:nvSpPr>
        <p:spPr/>
        <p:txBody>
          <a:bodyPr>
            <a:normAutofit fontScale="90000"/>
          </a:bodyPr>
          <a:lstStyle/>
          <a:p>
            <a:r>
              <a:rPr lang="en-US" dirty="0"/>
              <a:t>Guardrails are Basic</a:t>
            </a:r>
            <a:r>
              <a:rPr lang="en-US" baseline="0" dirty="0"/>
              <a:t> Mechanisms for Privacy</a:t>
            </a:r>
            <a:endParaRPr lang="en-US" dirty="0"/>
          </a:p>
        </p:txBody>
      </p:sp>
      <p:sp>
        <p:nvSpPr>
          <p:cNvPr id="3" name="Content Placeholder 2">
            <a:extLst>
              <a:ext uri="{FF2B5EF4-FFF2-40B4-BE49-F238E27FC236}">
                <a16:creationId xmlns:a16="http://schemas.microsoft.com/office/drawing/2014/main" id="{6C5007D6-6011-668C-8D03-DA60FB771DFD}"/>
              </a:ext>
            </a:extLst>
          </p:cNvPr>
          <p:cNvSpPr>
            <a:spLocks noGrp="1"/>
          </p:cNvSpPr>
          <p:nvPr>
            <p:ph idx="1"/>
          </p:nvPr>
        </p:nvSpPr>
        <p:spPr/>
        <p:txBody>
          <a:bodyPr/>
          <a:lstStyle/>
          <a:p>
            <a:r>
              <a:rPr lang="en-US" dirty="0"/>
              <a:t>A guardrail monitors input or output from an FM</a:t>
            </a:r>
          </a:p>
          <a:p>
            <a:r>
              <a:rPr lang="en-US" dirty="0"/>
              <a:t>Can reject input that asks for personal or sensitive information </a:t>
            </a:r>
          </a:p>
          <a:p>
            <a:r>
              <a:rPr lang="en-US" dirty="0"/>
              <a:t>Can reject input that attempts to add misinformation</a:t>
            </a:r>
          </a:p>
          <a:p>
            <a:r>
              <a:rPr lang="en-US" dirty="0"/>
              <a:t>Can reject output that contains personal, sensitive data or misinformation.</a:t>
            </a:r>
          </a:p>
          <a:p>
            <a:endParaRPr lang="en-US" dirty="0"/>
          </a:p>
        </p:txBody>
      </p:sp>
      <p:sp>
        <p:nvSpPr>
          <p:cNvPr id="4" name="Slide Number Placeholder 3">
            <a:extLst>
              <a:ext uri="{FF2B5EF4-FFF2-40B4-BE49-F238E27FC236}">
                <a16:creationId xmlns:a16="http://schemas.microsoft.com/office/drawing/2014/main" id="{9D1E2FBB-2E19-7415-4BDA-C301F20E4E39}"/>
              </a:ext>
            </a:extLst>
          </p:cNvPr>
          <p:cNvSpPr>
            <a:spLocks noGrp="1"/>
          </p:cNvSpPr>
          <p:nvPr>
            <p:ph type="sldNum" sz="quarter" idx="12"/>
          </p:nvPr>
        </p:nvSpPr>
        <p:spPr/>
        <p:txBody>
          <a:bodyPr/>
          <a:lstStyle/>
          <a:p>
            <a:fld id="{F894D9CB-AE15-7145-9C9F-559650FAE349}" type="slidenum">
              <a:rPr lang="en-US" smtClean="0"/>
              <a:t>38</a:t>
            </a:fld>
            <a:endParaRPr lang="en-US"/>
          </a:p>
        </p:txBody>
      </p:sp>
    </p:spTree>
    <p:extLst>
      <p:ext uri="{BB962C8B-B14F-4D97-AF65-F5344CB8AC3E}">
        <p14:creationId xmlns:p14="http://schemas.microsoft.com/office/powerpoint/2010/main" val="1677081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837DE-EDA7-1927-5001-D21F7314C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67810-B12B-57FC-643F-3C4EFF6FC1EA}"/>
              </a:ext>
            </a:extLst>
          </p:cNvPr>
          <p:cNvSpPr>
            <a:spLocks noGrp="1"/>
          </p:cNvSpPr>
          <p:nvPr>
            <p:ph type="title"/>
          </p:nvPr>
        </p:nvSpPr>
        <p:spPr/>
        <p:txBody>
          <a:bodyPr>
            <a:normAutofit fontScale="90000"/>
          </a:bodyPr>
          <a:lstStyle/>
          <a:p>
            <a:r>
              <a:rPr lang="en-US" dirty="0"/>
              <a:t>Types</a:t>
            </a:r>
          </a:p>
        </p:txBody>
      </p:sp>
      <p:sp>
        <p:nvSpPr>
          <p:cNvPr id="3" name="Content Placeholder 2">
            <a:extLst>
              <a:ext uri="{FF2B5EF4-FFF2-40B4-BE49-F238E27FC236}">
                <a16:creationId xmlns:a16="http://schemas.microsoft.com/office/drawing/2014/main" id="{DDEA79C7-68A4-FF4F-C367-27C5C158C9B3}"/>
              </a:ext>
            </a:extLst>
          </p:cNvPr>
          <p:cNvSpPr>
            <a:spLocks noGrp="1"/>
          </p:cNvSpPr>
          <p:nvPr>
            <p:ph idx="1"/>
          </p:nvPr>
        </p:nvSpPr>
        <p:spPr/>
        <p:txBody>
          <a:bodyPr>
            <a:normAutofit/>
          </a:bodyPr>
          <a:lstStyle/>
          <a:p>
            <a:r>
              <a:rPr lang="en-US" dirty="0"/>
              <a:t>Additional QAs become important for AI systems.</a:t>
            </a:r>
          </a:p>
          <a:p>
            <a:r>
              <a:rPr lang="en-US" dirty="0"/>
              <a:t>We will briefly touch on the following </a:t>
            </a:r>
            <a:r>
              <a:rPr lang="en-US" dirty="0" err="1"/>
              <a:t>Qas</a:t>
            </a:r>
            <a:r>
              <a:rPr lang="en-US" dirty="0"/>
              <a:t>.</a:t>
            </a:r>
          </a:p>
          <a:p>
            <a:pPr lvl="1"/>
            <a:r>
              <a:rPr lang="en-US" sz="2100" dirty="0"/>
              <a:t>Observability</a:t>
            </a:r>
          </a:p>
          <a:p>
            <a:pPr lvl="1"/>
            <a:r>
              <a:rPr lang="en-US" sz="2100" dirty="0"/>
              <a:t>Privacy</a:t>
            </a:r>
          </a:p>
          <a:p>
            <a:pPr lvl="1"/>
            <a:r>
              <a:rPr lang="en-US" sz="2100" b="1" dirty="0"/>
              <a:t>Reliability</a:t>
            </a:r>
          </a:p>
          <a:p>
            <a:pPr lvl="1"/>
            <a:r>
              <a:rPr lang="en-US" sz="2100" dirty="0"/>
              <a:t>Security</a:t>
            </a:r>
          </a:p>
          <a:p>
            <a:pPr marL="342900" lvl="1" indent="0">
              <a:buNone/>
            </a:pPr>
            <a:endParaRPr lang="en-US" dirty="0"/>
          </a:p>
        </p:txBody>
      </p:sp>
      <p:sp>
        <p:nvSpPr>
          <p:cNvPr id="4" name="Slide Number Placeholder 3">
            <a:extLst>
              <a:ext uri="{FF2B5EF4-FFF2-40B4-BE49-F238E27FC236}">
                <a16:creationId xmlns:a16="http://schemas.microsoft.com/office/drawing/2014/main" id="{989425F8-0DFF-FFB1-232A-54166428FBF0}"/>
              </a:ext>
            </a:extLst>
          </p:cNvPr>
          <p:cNvSpPr>
            <a:spLocks noGrp="1"/>
          </p:cNvSpPr>
          <p:nvPr>
            <p:ph type="sldNum" sz="quarter" idx="12"/>
          </p:nvPr>
        </p:nvSpPr>
        <p:spPr/>
        <p:txBody>
          <a:bodyPr/>
          <a:lstStyle/>
          <a:p>
            <a:fld id="{F894D9CB-AE15-7145-9C9F-559650FAE349}" type="slidenum">
              <a:rPr lang="en-US" smtClean="0"/>
              <a:t>39</a:t>
            </a:fld>
            <a:endParaRPr lang="en-US"/>
          </a:p>
        </p:txBody>
      </p:sp>
    </p:spTree>
    <p:extLst>
      <p:ext uri="{BB962C8B-B14F-4D97-AF65-F5344CB8AC3E}">
        <p14:creationId xmlns:p14="http://schemas.microsoft.com/office/powerpoint/2010/main" val="363024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77160-E223-63C4-39B7-078FC8FABE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2CA30-F59B-5C99-E848-C3DF0A30E3AA}"/>
              </a:ext>
            </a:extLst>
          </p:cNvPr>
          <p:cNvSpPr>
            <a:spLocks noGrp="1"/>
          </p:cNvSpPr>
          <p:nvPr>
            <p:ph type="title"/>
          </p:nvPr>
        </p:nvSpPr>
        <p:spPr>
          <a:xfrm>
            <a:off x="1575480" y="546879"/>
            <a:ext cx="5787917" cy="307777"/>
          </a:xfrm>
        </p:spPr>
        <p:txBody>
          <a:bodyPr/>
          <a:lstStyle/>
          <a:p>
            <a:r>
              <a:rPr lang="en-US" sz="3300" dirty="0"/>
              <a:t>Focus of This Talk</a:t>
            </a:r>
          </a:p>
        </p:txBody>
      </p:sp>
      <p:sp>
        <p:nvSpPr>
          <p:cNvPr id="4" name="Rechteck: abgerundete Ecken 3">
            <a:extLst>
              <a:ext uri="{FF2B5EF4-FFF2-40B4-BE49-F238E27FC236}">
                <a16:creationId xmlns:a16="http://schemas.microsoft.com/office/drawing/2014/main" id="{761D1332-746C-9B62-BDF9-7B1D874E42B4}"/>
              </a:ext>
            </a:extLst>
          </p:cNvPr>
          <p:cNvSpPr/>
          <p:nvPr/>
        </p:nvSpPr>
        <p:spPr bwMode="auto">
          <a:xfrm>
            <a:off x="2457450" y="2041760"/>
            <a:ext cx="5401469" cy="1341521"/>
          </a:xfrm>
          <a:prstGeom prst="roundRect">
            <a:avLst/>
          </a:prstGeom>
          <a:solidFill>
            <a:srgbClr val="92D050"/>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defTabSz="571478"/>
            <a:r>
              <a:rPr lang="en-AU" sz="1200">
                <a:solidFill>
                  <a:schemeClr val="tx1"/>
                </a:solidFill>
                <a:latin typeface="Arial" pitchFamily="34" charset="0"/>
                <a:cs typeface="Arial" pitchFamily="34" charset="0"/>
              </a:rPr>
              <a:t>Artificial Intelligence</a:t>
            </a:r>
          </a:p>
        </p:txBody>
      </p:sp>
      <p:sp>
        <p:nvSpPr>
          <p:cNvPr id="9" name="Rechteck: abgerundete Ecken 8">
            <a:extLst>
              <a:ext uri="{FF2B5EF4-FFF2-40B4-BE49-F238E27FC236}">
                <a16:creationId xmlns:a16="http://schemas.microsoft.com/office/drawing/2014/main" id="{63104797-5BD2-C717-2AC8-F97E220A91A6}"/>
              </a:ext>
            </a:extLst>
          </p:cNvPr>
          <p:cNvSpPr/>
          <p:nvPr/>
        </p:nvSpPr>
        <p:spPr bwMode="auto">
          <a:xfrm>
            <a:off x="2520385" y="2375949"/>
            <a:ext cx="3898107" cy="940640"/>
          </a:xfrm>
          <a:prstGeom prst="roundRect">
            <a:avLst/>
          </a:prstGeom>
          <a:solidFill>
            <a:schemeClr val="tx2"/>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defTabSz="571478"/>
            <a:r>
              <a:rPr lang="en-AU" sz="1200" dirty="0">
                <a:solidFill>
                  <a:schemeClr val="bg1"/>
                </a:solidFill>
                <a:latin typeface="Arial" pitchFamily="34" charset="0"/>
                <a:cs typeface="Arial" pitchFamily="34" charset="0"/>
              </a:rPr>
              <a:t>Machine Learning</a:t>
            </a:r>
          </a:p>
        </p:txBody>
      </p:sp>
      <p:sp>
        <p:nvSpPr>
          <p:cNvPr id="11" name="Rechteck: abgerundete Ecken 10">
            <a:extLst>
              <a:ext uri="{FF2B5EF4-FFF2-40B4-BE49-F238E27FC236}">
                <a16:creationId xmlns:a16="http://schemas.microsoft.com/office/drawing/2014/main" id="{64B3C713-AD46-C98C-F536-F3C6BDF25615}"/>
              </a:ext>
            </a:extLst>
          </p:cNvPr>
          <p:cNvSpPr/>
          <p:nvPr/>
        </p:nvSpPr>
        <p:spPr bwMode="auto">
          <a:xfrm>
            <a:off x="3768307" y="2633311"/>
            <a:ext cx="2581004" cy="614613"/>
          </a:xfrm>
          <a:prstGeom prst="roundRect">
            <a:avLst/>
          </a:prstGeom>
          <a:solidFill>
            <a:srgbClr val="FF0000"/>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defTabSz="571478"/>
            <a:r>
              <a:rPr lang="en-AU" sz="1200" dirty="0">
                <a:solidFill>
                  <a:schemeClr val="bg1"/>
                </a:solidFill>
                <a:latin typeface="Arial" pitchFamily="34" charset="0"/>
                <a:cs typeface="Arial" pitchFamily="34" charset="0"/>
              </a:rPr>
              <a:t>Foundation Models</a:t>
            </a:r>
          </a:p>
        </p:txBody>
      </p:sp>
      <p:sp>
        <p:nvSpPr>
          <p:cNvPr id="12" name="Rechteck: abgerundete Ecken 11">
            <a:extLst>
              <a:ext uri="{FF2B5EF4-FFF2-40B4-BE49-F238E27FC236}">
                <a16:creationId xmlns:a16="http://schemas.microsoft.com/office/drawing/2014/main" id="{B792F548-4E64-B684-0FCC-C07251642266}"/>
              </a:ext>
            </a:extLst>
          </p:cNvPr>
          <p:cNvSpPr/>
          <p:nvPr/>
        </p:nvSpPr>
        <p:spPr bwMode="auto">
          <a:xfrm>
            <a:off x="3863557" y="2889984"/>
            <a:ext cx="2395517" cy="273719"/>
          </a:xfrm>
          <a:prstGeom prst="roundRect">
            <a:avLst/>
          </a:prstGeom>
          <a:solidFill>
            <a:schemeClr val="bg1"/>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57150" tIns="28575" rIns="57150" bIns="28575" numCol="1" spcCol="0" rtlCol="0" fromWordArt="0" anchor="t" anchorCtr="0" forceAA="0" compatLnSpc="1">
            <a:prstTxWarp prst="textNoShape">
              <a:avLst/>
            </a:prstTxWarp>
            <a:noAutofit/>
          </a:bodyPr>
          <a:lstStyle/>
          <a:p>
            <a:pPr algn="ctr" defTabSz="571478"/>
            <a:r>
              <a:rPr lang="en-AU" sz="1200">
                <a:solidFill>
                  <a:schemeClr val="tx1"/>
                </a:solidFill>
                <a:latin typeface="Arial" pitchFamily="34" charset="0"/>
                <a:cs typeface="Arial" pitchFamily="34" charset="0"/>
              </a:rPr>
              <a:t>Large Language Models</a:t>
            </a:r>
          </a:p>
        </p:txBody>
      </p:sp>
      <p:sp>
        <p:nvSpPr>
          <p:cNvPr id="3" name="Slide Number Placeholder 2">
            <a:extLst>
              <a:ext uri="{FF2B5EF4-FFF2-40B4-BE49-F238E27FC236}">
                <a16:creationId xmlns:a16="http://schemas.microsoft.com/office/drawing/2014/main" id="{18280553-C657-6548-E9C8-3A7F5386345B}"/>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Tree>
    <p:extLst>
      <p:ext uri="{BB962C8B-B14F-4D97-AF65-F5344CB8AC3E}">
        <p14:creationId xmlns:p14="http://schemas.microsoft.com/office/powerpoint/2010/main" val="3322797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12937-33E7-67A4-4D82-75EC66AD45BB}"/>
              </a:ext>
            </a:extLst>
          </p:cNvPr>
          <p:cNvSpPr>
            <a:spLocks noGrp="1"/>
          </p:cNvSpPr>
          <p:nvPr>
            <p:ph idx="1"/>
          </p:nvPr>
        </p:nvSpPr>
        <p:spPr/>
        <p:txBody>
          <a:bodyPr>
            <a:normAutofit/>
          </a:bodyPr>
          <a:lstStyle/>
          <a:p>
            <a:pPr marL="171450" indent="-171450" defTabSz="685800">
              <a:lnSpc>
                <a:spcPct val="90000"/>
              </a:lnSpc>
              <a:spcBef>
                <a:spcPts val="750"/>
              </a:spcBef>
              <a:buClrTx/>
              <a:buSzTx/>
              <a:buFont typeface="Arial" panose="020B0604020202020204" pitchFamily="34" charset="0"/>
              <a:buChar char="•"/>
              <a:defRPr/>
            </a:pPr>
            <a:r>
              <a:rPr lang="en-US" kern="1200" dirty="0">
                <a:solidFill>
                  <a:schemeClr val="tx1"/>
                </a:solidFill>
                <a:effectLst/>
                <a:latin typeface="+mn-lt"/>
                <a:ea typeface="+mn-ea"/>
                <a:cs typeface="+mn-cs"/>
              </a:rPr>
              <a:t>Reliability refers to the consistent and accurate performance of a system </a:t>
            </a:r>
          </a:p>
          <a:p>
            <a:pPr marL="514350" lvl="1" indent="-171450" defTabSz="685800">
              <a:lnSpc>
                <a:spcPct val="90000"/>
              </a:lnSpc>
              <a:spcBef>
                <a:spcPts val="750"/>
              </a:spcBef>
              <a:buClrTx/>
              <a:buSzTx/>
              <a:buFont typeface="Arial" panose="020B0604020202020204" pitchFamily="34" charset="0"/>
              <a:buChar char="•"/>
              <a:defRPr/>
            </a:pPr>
            <a:r>
              <a:rPr lang="en-US" sz="2100" kern="1200" dirty="0">
                <a:solidFill>
                  <a:schemeClr val="tx1"/>
                </a:solidFill>
                <a:latin typeface="+mn-lt"/>
                <a:ea typeface="+mn-ea"/>
                <a:cs typeface="+mn-cs"/>
              </a:rPr>
              <a:t>over time, </a:t>
            </a:r>
          </a:p>
          <a:p>
            <a:pPr marL="514350" lvl="1" indent="-171450" defTabSz="685800">
              <a:lnSpc>
                <a:spcPct val="90000"/>
              </a:lnSpc>
              <a:spcBef>
                <a:spcPts val="750"/>
              </a:spcBef>
              <a:buClrTx/>
              <a:buSzTx/>
              <a:buFont typeface="Arial" panose="020B0604020202020204" pitchFamily="34" charset="0"/>
              <a:buChar char="•"/>
              <a:defRPr/>
            </a:pPr>
            <a:r>
              <a:rPr lang="en-US" sz="2100" kern="1200" dirty="0">
                <a:solidFill>
                  <a:schemeClr val="tx1"/>
                </a:solidFill>
                <a:latin typeface="+mn-lt"/>
                <a:ea typeface="+mn-ea"/>
                <a:cs typeface="+mn-cs"/>
              </a:rPr>
              <a:t>under specified conditions, </a:t>
            </a:r>
          </a:p>
          <a:p>
            <a:pPr marL="514350" lvl="1" indent="-171450" defTabSz="685800">
              <a:lnSpc>
                <a:spcPct val="90000"/>
              </a:lnSpc>
              <a:spcBef>
                <a:spcPts val="750"/>
              </a:spcBef>
              <a:buClrTx/>
              <a:buSzTx/>
              <a:buFont typeface="Arial" panose="020B0604020202020204" pitchFamily="34" charset="0"/>
              <a:buChar char="•"/>
              <a:defRPr/>
            </a:pPr>
            <a:r>
              <a:rPr lang="en-US" sz="2100" kern="1200" dirty="0">
                <a:solidFill>
                  <a:schemeClr val="tx1"/>
                </a:solidFill>
                <a:latin typeface="+mn-lt"/>
                <a:ea typeface="+mn-ea"/>
                <a:cs typeface="+mn-cs"/>
              </a:rPr>
              <a:t>without failure. </a:t>
            </a:r>
          </a:p>
          <a:p>
            <a:pPr marL="171450" indent="-171450" defTabSz="685800">
              <a:lnSpc>
                <a:spcPct val="90000"/>
              </a:lnSpc>
              <a:spcBef>
                <a:spcPts val="750"/>
              </a:spcBef>
              <a:buClrTx/>
              <a:buSzTx/>
              <a:buFont typeface="Arial" panose="020B0604020202020204" pitchFamily="34" charset="0"/>
              <a:buChar char="•"/>
              <a:defRPr/>
            </a:pPr>
            <a:r>
              <a:rPr lang="en-US" kern="1200" dirty="0">
                <a:solidFill>
                  <a:schemeClr val="tx1"/>
                </a:solidFill>
                <a:effectLst/>
                <a:latin typeface="+mn-lt"/>
                <a:ea typeface="+mn-ea"/>
                <a:cs typeface="+mn-cs"/>
              </a:rPr>
              <a:t>It encompasses the system's ability to produce correct and trustworthy outputs, even when faced with unexpected inputs or changes in its environment. </a:t>
            </a:r>
          </a:p>
        </p:txBody>
      </p:sp>
      <p:sp>
        <p:nvSpPr>
          <p:cNvPr id="3" name="Title 2">
            <a:extLst>
              <a:ext uri="{FF2B5EF4-FFF2-40B4-BE49-F238E27FC236}">
                <a16:creationId xmlns:a16="http://schemas.microsoft.com/office/drawing/2014/main" id="{85CAD2DD-3D11-F2D2-992D-D9788A4F6818}"/>
              </a:ext>
            </a:extLst>
          </p:cNvPr>
          <p:cNvSpPr>
            <a:spLocks noGrp="1"/>
          </p:cNvSpPr>
          <p:nvPr>
            <p:ph type="title"/>
          </p:nvPr>
        </p:nvSpPr>
        <p:spPr/>
        <p:txBody>
          <a:bodyPr>
            <a:normAutofit fontScale="90000"/>
          </a:bodyPr>
          <a:lstStyle/>
          <a:p>
            <a:r>
              <a:rPr lang="en-US" dirty="0"/>
              <a:t>Reliability - Definition</a:t>
            </a:r>
          </a:p>
        </p:txBody>
      </p:sp>
      <p:sp>
        <p:nvSpPr>
          <p:cNvPr id="5" name="Slide Number Placeholder 4">
            <a:extLst>
              <a:ext uri="{FF2B5EF4-FFF2-40B4-BE49-F238E27FC236}">
                <a16:creationId xmlns:a16="http://schemas.microsoft.com/office/drawing/2014/main" id="{31185328-32E5-7080-E5A2-2E394D8F5449}"/>
              </a:ext>
            </a:extLst>
          </p:cNvPr>
          <p:cNvSpPr>
            <a:spLocks noGrp="1"/>
          </p:cNvSpPr>
          <p:nvPr>
            <p:ph type="sldNum" sz="quarter" idx="12"/>
          </p:nvPr>
        </p:nvSpPr>
        <p:spPr/>
        <p:txBody>
          <a:bodyPr/>
          <a:lstStyle/>
          <a:p>
            <a:fld id="{F894D9CB-AE15-7145-9C9F-559650FAE349}" type="slidenum">
              <a:rPr lang="en-US" smtClean="0"/>
              <a:t>40</a:t>
            </a:fld>
            <a:endParaRPr lang="en-US"/>
          </a:p>
        </p:txBody>
      </p:sp>
    </p:spTree>
    <p:extLst>
      <p:ext uri="{BB962C8B-B14F-4D97-AF65-F5344CB8AC3E}">
        <p14:creationId xmlns:p14="http://schemas.microsoft.com/office/powerpoint/2010/main" val="2222196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2C8FC8-9875-EE24-5C90-2C9B0BEEBBCB}"/>
              </a:ext>
            </a:extLst>
          </p:cNvPr>
          <p:cNvSpPr>
            <a:spLocks noGrp="1"/>
          </p:cNvSpPr>
          <p:nvPr>
            <p:ph idx="1"/>
          </p:nvPr>
        </p:nvSpPr>
        <p:spPr>
          <a:xfrm>
            <a:off x="628650" y="1110138"/>
            <a:ext cx="8228631" cy="3774282"/>
          </a:xfrm>
        </p:spPr>
        <p:txBody>
          <a:bodyPr>
            <a:normAutofit/>
          </a:bodyPr>
          <a:lstStyle/>
          <a:p>
            <a:r>
              <a:rPr lang="en-US" kern="1200" dirty="0">
                <a:solidFill>
                  <a:schemeClr val="tx1"/>
                </a:solidFill>
                <a:effectLst/>
              </a:rPr>
              <a:t> Reliability includes a model's capacity to perform effectively when introduced to new data. </a:t>
            </a:r>
          </a:p>
          <a:p>
            <a:r>
              <a:rPr lang="en-US" kern="1200" dirty="0">
                <a:solidFill>
                  <a:schemeClr val="tx1"/>
                </a:solidFill>
                <a:effectLst/>
              </a:rPr>
              <a:t>This new data should either fall within the distribution of the training data or be similar to it,</a:t>
            </a:r>
          </a:p>
          <a:p>
            <a:r>
              <a:rPr lang="en-US" dirty="0"/>
              <a:t>D</a:t>
            </a:r>
            <a:r>
              <a:rPr lang="en-US" kern="1200" dirty="0">
                <a:solidFill>
                  <a:schemeClr val="tx1"/>
                </a:solidFill>
                <a:effectLst/>
              </a:rPr>
              <a:t>epends on the training data</a:t>
            </a:r>
          </a:p>
          <a:p>
            <a:pPr marL="514350" lvl="1" indent="-171450" defTabSz="685800">
              <a:lnSpc>
                <a:spcPct val="90000"/>
              </a:lnSpc>
              <a:spcBef>
                <a:spcPts val="750"/>
              </a:spcBef>
              <a:buClrTx/>
              <a:buSzTx/>
              <a:buFont typeface="Arial" panose="020B0604020202020204" pitchFamily="34" charset="0"/>
              <a:buChar char="•"/>
              <a:defRPr/>
            </a:pPr>
            <a:r>
              <a:rPr lang="en-US" sz="2100" kern="1200" dirty="0">
                <a:solidFill>
                  <a:schemeClr val="tx1"/>
                </a:solidFill>
              </a:rPr>
              <a:t>The training data represents the real-world scenario the model is intended to address. </a:t>
            </a:r>
          </a:p>
          <a:p>
            <a:pPr marL="514350" lvl="1" indent="-171450" defTabSz="685800">
              <a:lnSpc>
                <a:spcPct val="90000"/>
              </a:lnSpc>
              <a:spcBef>
                <a:spcPts val="750"/>
              </a:spcBef>
              <a:buClrTx/>
              <a:buSzTx/>
              <a:buFont typeface="Arial" panose="020B0604020202020204" pitchFamily="34" charset="0"/>
              <a:buChar char="•"/>
              <a:defRPr/>
            </a:pPr>
            <a:r>
              <a:rPr lang="en-US" sz="2100" dirty="0"/>
              <a:t>The assumption is that the model can generalize beyond its training data to other data within the specified scenario.</a:t>
            </a:r>
          </a:p>
          <a:p>
            <a:pPr marL="514350" lvl="1" indent="-171450" defTabSz="685800">
              <a:lnSpc>
                <a:spcPct val="90000"/>
              </a:lnSpc>
              <a:spcBef>
                <a:spcPts val="750"/>
              </a:spcBef>
              <a:buClrTx/>
              <a:buSzTx/>
              <a:buFont typeface="Arial" panose="020B0604020202020204" pitchFamily="34" charset="0"/>
              <a:buChar char="•"/>
              <a:defRPr/>
            </a:pPr>
            <a:endParaRPr lang="en-US" dirty="0">
              <a:effectLst/>
            </a:endParaRPr>
          </a:p>
        </p:txBody>
      </p:sp>
      <p:sp>
        <p:nvSpPr>
          <p:cNvPr id="3" name="Title 2">
            <a:extLst>
              <a:ext uri="{FF2B5EF4-FFF2-40B4-BE49-F238E27FC236}">
                <a16:creationId xmlns:a16="http://schemas.microsoft.com/office/drawing/2014/main" id="{3E18C7EF-42BB-0E26-C36A-D11CC0902324}"/>
              </a:ext>
            </a:extLst>
          </p:cNvPr>
          <p:cNvSpPr>
            <a:spLocks noGrp="1"/>
          </p:cNvSpPr>
          <p:nvPr>
            <p:ph type="title"/>
          </p:nvPr>
        </p:nvSpPr>
        <p:spPr/>
        <p:txBody>
          <a:bodyPr>
            <a:normAutofit fontScale="90000"/>
          </a:bodyPr>
          <a:lstStyle/>
          <a:p>
            <a:r>
              <a:rPr lang="en-US" dirty="0"/>
              <a:t>Achieving Reliability</a:t>
            </a:r>
          </a:p>
        </p:txBody>
      </p:sp>
      <p:sp>
        <p:nvSpPr>
          <p:cNvPr id="5" name="Slide Number Placeholder 4">
            <a:extLst>
              <a:ext uri="{FF2B5EF4-FFF2-40B4-BE49-F238E27FC236}">
                <a16:creationId xmlns:a16="http://schemas.microsoft.com/office/drawing/2014/main" id="{C5DB7513-64B9-61BF-2365-1527030AB161}"/>
              </a:ext>
            </a:extLst>
          </p:cNvPr>
          <p:cNvSpPr>
            <a:spLocks noGrp="1"/>
          </p:cNvSpPr>
          <p:nvPr>
            <p:ph type="sldNum" sz="quarter" idx="12"/>
          </p:nvPr>
        </p:nvSpPr>
        <p:spPr/>
        <p:txBody>
          <a:bodyPr/>
          <a:lstStyle/>
          <a:p>
            <a:fld id="{F894D9CB-AE15-7145-9C9F-559650FAE349}" type="slidenum">
              <a:rPr lang="en-US" smtClean="0"/>
              <a:t>41</a:t>
            </a:fld>
            <a:endParaRPr lang="en-US"/>
          </a:p>
        </p:txBody>
      </p:sp>
    </p:spTree>
    <p:extLst>
      <p:ext uri="{BB962C8B-B14F-4D97-AF65-F5344CB8AC3E}">
        <p14:creationId xmlns:p14="http://schemas.microsoft.com/office/powerpoint/2010/main" val="3196319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8C1BC-93EF-B97C-98E6-218740DFC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79135-445B-38F6-486C-F306038B9624}"/>
              </a:ext>
            </a:extLst>
          </p:cNvPr>
          <p:cNvSpPr>
            <a:spLocks noGrp="1"/>
          </p:cNvSpPr>
          <p:nvPr>
            <p:ph type="title"/>
          </p:nvPr>
        </p:nvSpPr>
        <p:spPr/>
        <p:txBody>
          <a:bodyPr>
            <a:normAutofit fontScale="90000"/>
          </a:bodyPr>
          <a:lstStyle/>
          <a:p>
            <a:r>
              <a:rPr lang="en-US" dirty="0"/>
              <a:t>Types</a:t>
            </a:r>
          </a:p>
        </p:txBody>
      </p:sp>
      <p:sp>
        <p:nvSpPr>
          <p:cNvPr id="3" name="Content Placeholder 2">
            <a:extLst>
              <a:ext uri="{FF2B5EF4-FFF2-40B4-BE49-F238E27FC236}">
                <a16:creationId xmlns:a16="http://schemas.microsoft.com/office/drawing/2014/main" id="{DE5DC00F-9520-A009-4D9F-5909F805C9F0}"/>
              </a:ext>
            </a:extLst>
          </p:cNvPr>
          <p:cNvSpPr>
            <a:spLocks noGrp="1"/>
          </p:cNvSpPr>
          <p:nvPr>
            <p:ph idx="1"/>
          </p:nvPr>
        </p:nvSpPr>
        <p:spPr/>
        <p:txBody>
          <a:bodyPr>
            <a:normAutofit/>
          </a:bodyPr>
          <a:lstStyle/>
          <a:p>
            <a:r>
              <a:rPr lang="en-US" dirty="0"/>
              <a:t>Additional QAs become important for AI systems.</a:t>
            </a:r>
          </a:p>
          <a:p>
            <a:r>
              <a:rPr lang="en-US" dirty="0"/>
              <a:t>We will briefly touch on the following </a:t>
            </a:r>
            <a:r>
              <a:rPr lang="en-US" dirty="0" err="1"/>
              <a:t>Qas</a:t>
            </a:r>
            <a:r>
              <a:rPr lang="en-US" dirty="0"/>
              <a:t>.</a:t>
            </a:r>
          </a:p>
          <a:p>
            <a:pPr lvl="1"/>
            <a:r>
              <a:rPr lang="en-US" sz="2100" dirty="0"/>
              <a:t>Observability</a:t>
            </a:r>
          </a:p>
          <a:p>
            <a:pPr lvl="1"/>
            <a:r>
              <a:rPr lang="en-US" sz="2100" dirty="0"/>
              <a:t>Privacy</a:t>
            </a:r>
          </a:p>
          <a:p>
            <a:pPr lvl="1"/>
            <a:r>
              <a:rPr lang="en-US" sz="2100" dirty="0"/>
              <a:t>Reliability</a:t>
            </a:r>
          </a:p>
          <a:p>
            <a:pPr lvl="1"/>
            <a:r>
              <a:rPr lang="en-US" sz="2100" b="1" dirty="0"/>
              <a:t>Security</a:t>
            </a:r>
          </a:p>
          <a:p>
            <a:pPr marL="342900" lvl="1" indent="0">
              <a:buNone/>
            </a:pPr>
            <a:endParaRPr lang="en-US" dirty="0"/>
          </a:p>
        </p:txBody>
      </p:sp>
      <p:sp>
        <p:nvSpPr>
          <p:cNvPr id="4" name="Slide Number Placeholder 3">
            <a:extLst>
              <a:ext uri="{FF2B5EF4-FFF2-40B4-BE49-F238E27FC236}">
                <a16:creationId xmlns:a16="http://schemas.microsoft.com/office/drawing/2014/main" id="{235ED1B8-E6FC-7C06-96C2-03EB96CBC389}"/>
              </a:ext>
            </a:extLst>
          </p:cNvPr>
          <p:cNvSpPr>
            <a:spLocks noGrp="1"/>
          </p:cNvSpPr>
          <p:nvPr>
            <p:ph type="sldNum" sz="quarter" idx="12"/>
          </p:nvPr>
        </p:nvSpPr>
        <p:spPr/>
        <p:txBody>
          <a:bodyPr/>
          <a:lstStyle/>
          <a:p>
            <a:fld id="{F894D9CB-AE15-7145-9C9F-559650FAE349}" type="slidenum">
              <a:rPr lang="en-US" smtClean="0"/>
              <a:t>42</a:t>
            </a:fld>
            <a:endParaRPr lang="en-US"/>
          </a:p>
        </p:txBody>
      </p:sp>
    </p:spTree>
    <p:extLst>
      <p:ext uri="{BB962C8B-B14F-4D97-AF65-F5344CB8AC3E}">
        <p14:creationId xmlns:p14="http://schemas.microsoft.com/office/powerpoint/2010/main" val="906133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0EA9FB-3E25-73E5-0723-3B988B646267}"/>
              </a:ext>
            </a:extLst>
          </p:cNvPr>
          <p:cNvSpPr>
            <a:spLocks noGrp="1"/>
          </p:cNvSpPr>
          <p:nvPr>
            <p:ph idx="1"/>
          </p:nvPr>
        </p:nvSpPr>
        <p:spPr/>
        <p:txBody>
          <a:bodyPr>
            <a:normAutofit/>
          </a:bodyPr>
          <a:lstStyle/>
          <a:p>
            <a:pPr marL="171450" indent="-171450" defTabSz="685800">
              <a:lnSpc>
                <a:spcPct val="90000"/>
              </a:lnSpc>
              <a:spcBef>
                <a:spcPts val="750"/>
              </a:spcBef>
              <a:buFont typeface="Arial" panose="020B0604020202020204" pitchFamily="34" charset="0"/>
              <a:buChar char="•"/>
            </a:pPr>
            <a:r>
              <a:rPr lang="en-US" b="1" kern="1200" dirty="0">
                <a:solidFill>
                  <a:schemeClr val="tx1"/>
                </a:solidFill>
                <a:effectLst/>
              </a:rPr>
              <a:t>C</a:t>
            </a:r>
            <a:r>
              <a:rPr lang="en-US" b="0" kern="1200" dirty="0">
                <a:solidFill>
                  <a:schemeClr val="tx1"/>
                </a:solidFill>
                <a:effectLst/>
              </a:rPr>
              <a:t>onfidentiality</a:t>
            </a:r>
            <a:r>
              <a:rPr lang="en-US" kern="1200" baseline="0" dirty="0">
                <a:solidFill>
                  <a:schemeClr val="tx1"/>
                </a:solidFill>
                <a:effectLst/>
              </a:rPr>
              <a:t> – only authorized parties can access data or resources.</a:t>
            </a:r>
          </a:p>
          <a:p>
            <a:pPr marL="171450" indent="-171450" defTabSz="685800">
              <a:lnSpc>
                <a:spcPct val="90000"/>
              </a:lnSpc>
              <a:spcBef>
                <a:spcPts val="750"/>
              </a:spcBef>
              <a:buFont typeface="Arial" panose="020B0604020202020204" pitchFamily="34" charset="0"/>
              <a:buChar char="•"/>
            </a:pPr>
            <a:r>
              <a:rPr lang="en-US" b="1" kern="1200" baseline="0" dirty="0">
                <a:solidFill>
                  <a:schemeClr val="tx1"/>
                </a:solidFill>
                <a:effectLst/>
              </a:rPr>
              <a:t>I</a:t>
            </a:r>
            <a:r>
              <a:rPr lang="en-US" kern="1200" baseline="0" dirty="0">
                <a:solidFill>
                  <a:schemeClr val="tx1"/>
                </a:solidFill>
                <a:effectLst/>
              </a:rPr>
              <a:t>ntegrity - </a:t>
            </a:r>
            <a:r>
              <a:rPr lang="en-US" dirty="0"/>
              <a:t>data is accurate, complete, and has not been altered or modified by unauthorized parties</a:t>
            </a:r>
          </a:p>
          <a:p>
            <a:pPr marL="171450" indent="-171450" defTabSz="685800">
              <a:lnSpc>
                <a:spcPct val="90000"/>
              </a:lnSpc>
              <a:spcBef>
                <a:spcPts val="750"/>
              </a:spcBef>
              <a:buFont typeface="Arial" panose="020B0604020202020204" pitchFamily="34" charset="0"/>
              <a:buChar char="•"/>
            </a:pPr>
            <a:r>
              <a:rPr lang="en-US" kern="1200" baseline="0" dirty="0">
                <a:solidFill>
                  <a:schemeClr val="tx1"/>
                </a:solidFill>
                <a:effectLst/>
              </a:rPr>
              <a:t>Availability – there is </a:t>
            </a:r>
            <a:r>
              <a:rPr lang="en-US" dirty="0"/>
              <a:t>timely and reliable access to data, systems, and services. </a:t>
            </a:r>
            <a:endParaRPr lang="en-US" kern="1200" baseline="0" dirty="0">
              <a:solidFill>
                <a:schemeClr val="tx1"/>
              </a:solidFill>
              <a:effectLst/>
            </a:endParaRPr>
          </a:p>
        </p:txBody>
      </p:sp>
      <p:sp>
        <p:nvSpPr>
          <p:cNvPr id="3" name="Title 2">
            <a:extLst>
              <a:ext uri="{FF2B5EF4-FFF2-40B4-BE49-F238E27FC236}">
                <a16:creationId xmlns:a16="http://schemas.microsoft.com/office/drawing/2014/main" id="{B7C679CB-876F-5242-6287-E0B24B8D236D}"/>
              </a:ext>
            </a:extLst>
          </p:cNvPr>
          <p:cNvSpPr>
            <a:spLocks noGrp="1"/>
          </p:cNvSpPr>
          <p:nvPr>
            <p:ph type="title"/>
          </p:nvPr>
        </p:nvSpPr>
        <p:spPr/>
        <p:txBody>
          <a:bodyPr>
            <a:normAutofit fontScale="90000"/>
          </a:bodyPr>
          <a:lstStyle/>
          <a:p>
            <a:r>
              <a:rPr lang="en-US" dirty="0"/>
              <a:t>CIA</a:t>
            </a:r>
            <a:r>
              <a:rPr lang="en-US" baseline="0" dirty="0"/>
              <a:t> properties</a:t>
            </a:r>
            <a:endParaRPr lang="en-US" dirty="0"/>
          </a:p>
        </p:txBody>
      </p:sp>
      <p:sp>
        <p:nvSpPr>
          <p:cNvPr id="5" name="Slide Number Placeholder 4">
            <a:extLst>
              <a:ext uri="{FF2B5EF4-FFF2-40B4-BE49-F238E27FC236}">
                <a16:creationId xmlns:a16="http://schemas.microsoft.com/office/drawing/2014/main" id="{D2C1D982-7CD1-9EA4-AE53-D432106163F7}"/>
              </a:ext>
            </a:extLst>
          </p:cNvPr>
          <p:cNvSpPr>
            <a:spLocks noGrp="1"/>
          </p:cNvSpPr>
          <p:nvPr>
            <p:ph type="sldNum" sz="quarter" idx="12"/>
          </p:nvPr>
        </p:nvSpPr>
        <p:spPr/>
        <p:txBody>
          <a:bodyPr/>
          <a:lstStyle/>
          <a:p>
            <a:fld id="{F894D9CB-AE15-7145-9C9F-559650FAE349}" type="slidenum">
              <a:rPr lang="en-US" smtClean="0"/>
              <a:t>43</a:t>
            </a:fld>
            <a:endParaRPr lang="en-US"/>
          </a:p>
        </p:txBody>
      </p:sp>
    </p:spTree>
    <p:extLst>
      <p:ext uri="{BB962C8B-B14F-4D97-AF65-F5344CB8AC3E}">
        <p14:creationId xmlns:p14="http://schemas.microsoft.com/office/powerpoint/2010/main" val="2878442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E0C12E-BA29-0EF4-BA54-972DB52EED90}"/>
              </a:ext>
            </a:extLst>
          </p:cNvPr>
          <p:cNvSpPr>
            <a:spLocks noGrp="1"/>
          </p:cNvSpPr>
          <p:nvPr>
            <p:ph idx="1"/>
          </p:nvPr>
        </p:nvSpPr>
        <p:spPr/>
        <p:txBody>
          <a:bodyPr>
            <a:normAutofit/>
          </a:bodyPr>
          <a:lstStyle/>
          <a:p>
            <a:r>
              <a:rPr lang="en-US" dirty="0"/>
              <a:t>Approach to security</a:t>
            </a:r>
          </a:p>
          <a:p>
            <a:pPr lvl="0"/>
            <a:r>
              <a:rPr lang="en-US" dirty="0"/>
              <a:t>Never Trust, Always Verify - Every access attempt must be thoroughly authenticated, regardless of the user's location or the device used.</a:t>
            </a:r>
          </a:p>
          <a:p>
            <a:pPr lvl="0"/>
            <a:r>
              <a:rPr lang="en-US" dirty="0"/>
              <a:t>Least Privilege Access - Users are granted access only to the resources necessary for their specific roles, minimizing potential exposure to sensitive information.</a:t>
            </a:r>
          </a:p>
          <a:p>
            <a:pPr lvl="0"/>
            <a:r>
              <a:rPr lang="en-US" dirty="0"/>
              <a:t>Continuous Monitoring - Continuous monitoring of all users and devices within the network to detect and respond to anomalies in real time.</a:t>
            </a:r>
          </a:p>
          <a:p>
            <a:pPr lvl="0"/>
            <a:r>
              <a:rPr lang="en-US" dirty="0"/>
              <a:t>Secure Communication - Emphasizes the use of HTTPS over HTTP to secure data transmissions across the network.</a:t>
            </a:r>
          </a:p>
          <a:p>
            <a:pPr lvl="1"/>
            <a:endParaRPr lang="en-US" dirty="0"/>
          </a:p>
        </p:txBody>
      </p:sp>
      <p:sp>
        <p:nvSpPr>
          <p:cNvPr id="3" name="Title 2">
            <a:extLst>
              <a:ext uri="{FF2B5EF4-FFF2-40B4-BE49-F238E27FC236}">
                <a16:creationId xmlns:a16="http://schemas.microsoft.com/office/drawing/2014/main" id="{4267A149-FFAD-E959-3B6C-590FC78AF083}"/>
              </a:ext>
            </a:extLst>
          </p:cNvPr>
          <p:cNvSpPr>
            <a:spLocks noGrp="1"/>
          </p:cNvSpPr>
          <p:nvPr>
            <p:ph type="title"/>
          </p:nvPr>
        </p:nvSpPr>
        <p:spPr/>
        <p:txBody>
          <a:bodyPr>
            <a:normAutofit fontScale="90000"/>
          </a:bodyPr>
          <a:lstStyle/>
          <a:p>
            <a:r>
              <a:rPr lang="en-US" dirty="0"/>
              <a:t>Zero Trust</a:t>
            </a:r>
          </a:p>
        </p:txBody>
      </p:sp>
      <p:sp>
        <p:nvSpPr>
          <p:cNvPr id="5" name="Slide Number Placeholder 4">
            <a:extLst>
              <a:ext uri="{FF2B5EF4-FFF2-40B4-BE49-F238E27FC236}">
                <a16:creationId xmlns:a16="http://schemas.microsoft.com/office/drawing/2014/main" id="{6985187B-1572-AD7A-7153-AC040A54835A}"/>
              </a:ext>
            </a:extLst>
          </p:cNvPr>
          <p:cNvSpPr>
            <a:spLocks noGrp="1"/>
          </p:cNvSpPr>
          <p:nvPr>
            <p:ph type="sldNum" sz="quarter" idx="12"/>
          </p:nvPr>
        </p:nvSpPr>
        <p:spPr/>
        <p:txBody>
          <a:bodyPr/>
          <a:lstStyle/>
          <a:p>
            <a:fld id="{F894D9CB-AE15-7145-9C9F-559650FAE349}" type="slidenum">
              <a:rPr lang="en-US" smtClean="0"/>
              <a:t>44</a:t>
            </a:fld>
            <a:endParaRPr lang="en-US"/>
          </a:p>
        </p:txBody>
      </p:sp>
    </p:spTree>
    <p:extLst>
      <p:ext uri="{BB962C8B-B14F-4D97-AF65-F5344CB8AC3E}">
        <p14:creationId xmlns:p14="http://schemas.microsoft.com/office/powerpoint/2010/main" val="3517471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D1B58E-84A3-15E9-7D3B-8B719A7A2615}"/>
              </a:ext>
            </a:extLst>
          </p:cNvPr>
          <p:cNvSpPr>
            <a:spLocks noGrp="1"/>
          </p:cNvSpPr>
          <p:nvPr>
            <p:ph idx="1"/>
          </p:nvPr>
        </p:nvSpPr>
        <p:spPr/>
        <p:txBody>
          <a:bodyPr>
            <a:normAutofit/>
          </a:bodyPr>
          <a:lstStyle/>
          <a:p>
            <a:pPr marL="171450" indent="-171450" defTabSz="685800">
              <a:lnSpc>
                <a:spcPct val="90000"/>
              </a:lnSpc>
              <a:spcBef>
                <a:spcPts val="750"/>
              </a:spcBef>
              <a:buClrTx/>
              <a:buSzTx/>
              <a:buFont typeface="Arial" panose="020B0604020202020204" pitchFamily="34" charset="0"/>
              <a:buChar char="•"/>
              <a:defRPr/>
            </a:pPr>
            <a:r>
              <a:rPr lang="en-US" dirty="0"/>
              <a:t>An</a:t>
            </a:r>
            <a:r>
              <a:rPr lang="en-US" kern="1200" dirty="0">
                <a:solidFill>
                  <a:schemeClr val="tx1"/>
                </a:solidFill>
                <a:effectLst/>
              </a:rPr>
              <a:t> attack surface is the sum of all points where an attacker can potentially interact with a system or network</a:t>
            </a:r>
            <a:r>
              <a:rPr lang="en-US" kern="1200">
                <a:solidFill>
                  <a:schemeClr val="tx1"/>
                </a:solidFill>
                <a:effectLst/>
              </a:rPr>
              <a:t>. </a:t>
            </a:r>
            <a:endParaRPr lang="en-US" dirty="0"/>
          </a:p>
          <a:p>
            <a:pPr marL="171450" indent="-171450" defTabSz="685800">
              <a:lnSpc>
                <a:spcPct val="90000"/>
              </a:lnSpc>
              <a:spcBef>
                <a:spcPts val="750"/>
              </a:spcBef>
              <a:buClrTx/>
              <a:buSzTx/>
              <a:buFont typeface="Arial" panose="020B0604020202020204" pitchFamily="34" charset="0"/>
              <a:buChar char="•"/>
              <a:defRPr/>
            </a:pPr>
            <a:r>
              <a:rPr lang="en-US"/>
              <a:t>An </a:t>
            </a:r>
            <a:r>
              <a:rPr lang="en-US" dirty="0"/>
              <a:t>attack vector is a method or pathway that an attacker can exploit to gain unauthorized access to a system or network. </a:t>
            </a:r>
          </a:p>
        </p:txBody>
      </p:sp>
      <p:sp>
        <p:nvSpPr>
          <p:cNvPr id="3" name="Title 2">
            <a:extLst>
              <a:ext uri="{FF2B5EF4-FFF2-40B4-BE49-F238E27FC236}">
                <a16:creationId xmlns:a16="http://schemas.microsoft.com/office/drawing/2014/main" id="{BF9D7390-570E-190E-82C0-8D0B78FC960E}"/>
              </a:ext>
            </a:extLst>
          </p:cNvPr>
          <p:cNvSpPr>
            <a:spLocks noGrp="1"/>
          </p:cNvSpPr>
          <p:nvPr>
            <p:ph type="title"/>
          </p:nvPr>
        </p:nvSpPr>
        <p:spPr/>
        <p:txBody>
          <a:bodyPr>
            <a:normAutofit fontScale="90000"/>
          </a:bodyPr>
          <a:lstStyle/>
          <a:p>
            <a:r>
              <a:rPr lang="en-US" dirty="0"/>
              <a:t>Attack Surface</a:t>
            </a:r>
            <a:r>
              <a:rPr lang="en-US" baseline="0" dirty="0"/>
              <a:t> and Attack Vectors</a:t>
            </a:r>
            <a:endParaRPr lang="en-US" dirty="0"/>
          </a:p>
        </p:txBody>
      </p:sp>
      <p:sp>
        <p:nvSpPr>
          <p:cNvPr id="5" name="Slide Number Placeholder 4">
            <a:extLst>
              <a:ext uri="{FF2B5EF4-FFF2-40B4-BE49-F238E27FC236}">
                <a16:creationId xmlns:a16="http://schemas.microsoft.com/office/drawing/2014/main" id="{12C3D22D-1F6A-3BC5-C961-6A384A0F84E2}"/>
              </a:ext>
            </a:extLst>
          </p:cNvPr>
          <p:cNvSpPr>
            <a:spLocks noGrp="1"/>
          </p:cNvSpPr>
          <p:nvPr>
            <p:ph type="sldNum" sz="quarter" idx="12"/>
          </p:nvPr>
        </p:nvSpPr>
        <p:spPr/>
        <p:txBody>
          <a:bodyPr/>
          <a:lstStyle/>
          <a:p>
            <a:fld id="{F894D9CB-AE15-7145-9C9F-559650FAE349}" type="slidenum">
              <a:rPr lang="en-US" smtClean="0"/>
              <a:t>45</a:t>
            </a:fld>
            <a:endParaRPr lang="en-US"/>
          </a:p>
        </p:txBody>
      </p:sp>
    </p:spTree>
    <p:extLst>
      <p:ext uri="{BB962C8B-B14F-4D97-AF65-F5344CB8AC3E}">
        <p14:creationId xmlns:p14="http://schemas.microsoft.com/office/powerpoint/2010/main" val="1212580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D4C15D-6BDA-C610-BF83-920292D6173E}"/>
              </a:ext>
            </a:extLst>
          </p:cNvPr>
          <p:cNvSpPr>
            <a:spLocks noGrp="1"/>
          </p:cNvSpPr>
          <p:nvPr>
            <p:ph type="title"/>
          </p:nvPr>
        </p:nvSpPr>
        <p:spPr/>
        <p:txBody>
          <a:bodyPr>
            <a:normAutofit fontScale="90000"/>
          </a:bodyPr>
          <a:lstStyle/>
          <a:p>
            <a:r>
              <a:rPr lang="en-US" dirty="0"/>
              <a:t>Major attack types</a:t>
            </a:r>
          </a:p>
        </p:txBody>
      </p:sp>
      <p:sp>
        <p:nvSpPr>
          <p:cNvPr id="5" name="Slide Number Placeholder 4">
            <a:extLst>
              <a:ext uri="{FF2B5EF4-FFF2-40B4-BE49-F238E27FC236}">
                <a16:creationId xmlns:a16="http://schemas.microsoft.com/office/drawing/2014/main" id="{87908E15-E3B8-D88F-B14D-EC7A6E5C42D1}"/>
              </a:ext>
            </a:extLst>
          </p:cNvPr>
          <p:cNvSpPr>
            <a:spLocks noGrp="1"/>
          </p:cNvSpPr>
          <p:nvPr>
            <p:ph type="sldNum" sz="quarter" idx="12"/>
          </p:nvPr>
        </p:nvSpPr>
        <p:spPr/>
        <p:txBody>
          <a:bodyPr/>
          <a:lstStyle/>
          <a:p>
            <a:fld id="{F894D9CB-AE15-7145-9C9F-559650FAE349}" type="slidenum">
              <a:rPr lang="en-US" smtClean="0"/>
              <a:t>46</a:t>
            </a:fld>
            <a:endParaRPr lang="en-US"/>
          </a:p>
        </p:txBody>
      </p:sp>
      <p:pic>
        <p:nvPicPr>
          <p:cNvPr id="6" name="Picture 5" descr="A diagram of a data attack&#10;&#10;Description automatically generated">
            <a:extLst>
              <a:ext uri="{FF2B5EF4-FFF2-40B4-BE49-F238E27FC236}">
                <a16:creationId xmlns:a16="http://schemas.microsoft.com/office/drawing/2014/main" id="{CD4328C0-2EF4-9F4E-5CC7-EFA839B9D197}"/>
              </a:ext>
            </a:extLst>
          </p:cNvPr>
          <p:cNvPicPr>
            <a:picLocks noChangeAspect="1"/>
          </p:cNvPicPr>
          <p:nvPr/>
        </p:nvPicPr>
        <p:blipFill>
          <a:blip r:embed="rId2"/>
          <a:stretch>
            <a:fillRect/>
          </a:stretch>
        </p:blipFill>
        <p:spPr>
          <a:xfrm>
            <a:off x="968347" y="1268016"/>
            <a:ext cx="7549238" cy="3046478"/>
          </a:xfrm>
          <a:prstGeom prst="rect">
            <a:avLst/>
          </a:prstGeom>
        </p:spPr>
      </p:pic>
    </p:spTree>
    <p:extLst>
      <p:ext uri="{BB962C8B-B14F-4D97-AF65-F5344CB8AC3E}">
        <p14:creationId xmlns:p14="http://schemas.microsoft.com/office/powerpoint/2010/main" val="2523510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EE9587-2F6F-9696-F7B6-5F47DD461FF6}"/>
              </a:ext>
            </a:extLst>
          </p:cNvPr>
          <p:cNvSpPr>
            <a:spLocks noGrp="1"/>
          </p:cNvSpPr>
          <p:nvPr>
            <p:ph idx="1"/>
          </p:nvPr>
        </p:nvSpPr>
        <p:spPr/>
        <p:txBody>
          <a:bodyPr>
            <a:normAutofit/>
          </a:bodyPr>
          <a:lstStyle/>
          <a:p>
            <a:pPr lvl="0"/>
            <a:r>
              <a:rPr lang="en-US" dirty="0"/>
              <a:t>Query Attacks - Attackers can manipulate the model through crafted queries that exploit the model's response mechanism, potentially altering its behavior or extracting sensitive information.</a:t>
            </a:r>
          </a:p>
          <a:p>
            <a:pPr lvl="0"/>
            <a:r>
              <a:rPr lang="en-US" dirty="0"/>
              <a:t>Supply Chain Vulnerabilities - Organizations often use FMs provided by third parties through APIs, leading to potential risks in the supply chain. It’s crucial to monitor and understand any updates to the model and its infrastructure, which could unexpectedly affect the FM’s performance or behavior.</a:t>
            </a:r>
          </a:p>
          <a:p>
            <a:pPr lvl="0"/>
            <a:r>
              <a:rPr lang="en-US" dirty="0"/>
              <a:t>Learning from Queries - FMs can adapt based on the queries they process, presenting an additional vector where malicious queries could influence the model’s learning process, leading to skewed or biased outputs.</a:t>
            </a:r>
          </a:p>
        </p:txBody>
      </p:sp>
      <p:sp>
        <p:nvSpPr>
          <p:cNvPr id="3" name="Title 2">
            <a:extLst>
              <a:ext uri="{FF2B5EF4-FFF2-40B4-BE49-F238E27FC236}">
                <a16:creationId xmlns:a16="http://schemas.microsoft.com/office/drawing/2014/main" id="{9E3D137A-0B22-65C3-0C28-4C83C272B39B}"/>
              </a:ext>
            </a:extLst>
          </p:cNvPr>
          <p:cNvSpPr>
            <a:spLocks noGrp="1"/>
          </p:cNvSpPr>
          <p:nvPr>
            <p:ph type="title"/>
          </p:nvPr>
        </p:nvSpPr>
        <p:spPr/>
        <p:txBody>
          <a:bodyPr>
            <a:normAutofit fontScale="90000"/>
          </a:bodyPr>
          <a:lstStyle/>
          <a:p>
            <a:pPr lvl="0"/>
            <a:r>
              <a:rPr lang="en-US" dirty="0"/>
              <a:t>Common Attack Vectors </a:t>
            </a:r>
          </a:p>
        </p:txBody>
      </p:sp>
      <p:sp>
        <p:nvSpPr>
          <p:cNvPr id="4" name="Slide Number Placeholder 3">
            <a:extLst>
              <a:ext uri="{FF2B5EF4-FFF2-40B4-BE49-F238E27FC236}">
                <a16:creationId xmlns:a16="http://schemas.microsoft.com/office/drawing/2014/main" id="{D6A4A6BD-768E-3CEE-411D-290D31444C31}"/>
              </a:ext>
            </a:extLst>
          </p:cNvPr>
          <p:cNvSpPr>
            <a:spLocks noGrp="1"/>
          </p:cNvSpPr>
          <p:nvPr>
            <p:ph type="sldNum" sz="quarter" idx="12"/>
          </p:nvPr>
        </p:nvSpPr>
        <p:spPr/>
        <p:txBody>
          <a:bodyPr/>
          <a:lstStyle/>
          <a:p>
            <a:fld id="{F894D9CB-AE15-7145-9C9F-559650FAE349}" type="slidenum">
              <a:rPr lang="en-US" smtClean="0"/>
              <a:t>47</a:t>
            </a:fld>
            <a:endParaRPr lang="en-US"/>
          </a:p>
        </p:txBody>
      </p:sp>
    </p:spTree>
    <p:extLst>
      <p:ext uri="{BB962C8B-B14F-4D97-AF65-F5344CB8AC3E}">
        <p14:creationId xmlns:p14="http://schemas.microsoft.com/office/powerpoint/2010/main" val="3369679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489141-FDAC-E17C-3A15-A9B1509C2B40}"/>
              </a:ext>
            </a:extLst>
          </p:cNvPr>
          <p:cNvSpPr>
            <a:spLocks noGrp="1"/>
          </p:cNvSpPr>
          <p:nvPr>
            <p:ph idx="1"/>
          </p:nvPr>
        </p:nvSpPr>
        <p:spPr/>
        <p:txBody>
          <a:bodyPr/>
          <a:lstStyle/>
          <a:p>
            <a:r>
              <a:rPr lang="en-US" dirty="0"/>
              <a:t>Guardrails</a:t>
            </a:r>
          </a:p>
          <a:p>
            <a:r>
              <a:rPr lang="en-US" dirty="0"/>
              <a:t>Adaptive Training Techniques</a:t>
            </a:r>
          </a:p>
          <a:p>
            <a:pPr marL="0" indent="0">
              <a:buNone/>
            </a:pPr>
            <a:endParaRPr lang="en-US" dirty="0"/>
          </a:p>
        </p:txBody>
      </p:sp>
      <p:sp>
        <p:nvSpPr>
          <p:cNvPr id="3" name="Title 2">
            <a:extLst>
              <a:ext uri="{FF2B5EF4-FFF2-40B4-BE49-F238E27FC236}">
                <a16:creationId xmlns:a16="http://schemas.microsoft.com/office/drawing/2014/main" id="{CAB24287-1F26-8730-FDCF-646491F47022}"/>
              </a:ext>
            </a:extLst>
          </p:cNvPr>
          <p:cNvSpPr>
            <a:spLocks noGrp="1"/>
          </p:cNvSpPr>
          <p:nvPr>
            <p:ph type="title"/>
          </p:nvPr>
        </p:nvSpPr>
        <p:spPr/>
        <p:txBody>
          <a:bodyPr>
            <a:normAutofit fontScale="90000"/>
          </a:bodyPr>
          <a:lstStyle/>
          <a:p>
            <a:r>
              <a:rPr lang="en-US" dirty="0"/>
              <a:t>Approaches for Security</a:t>
            </a:r>
          </a:p>
        </p:txBody>
      </p:sp>
      <p:sp>
        <p:nvSpPr>
          <p:cNvPr id="5" name="Slide Number Placeholder 4">
            <a:extLst>
              <a:ext uri="{FF2B5EF4-FFF2-40B4-BE49-F238E27FC236}">
                <a16:creationId xmlns:a16="http://schemas.microsoft.com/office/drawing/2014/main" id="{BF3AF003-7243-1BE5-305B-47BEDE515802}"/>
              </a:ext>
            </a:extLst>
          </p:cNvPr>
          <p:cNvSpPr>
            <a:spLocks noGrp="1"/>
          </p:cNvSpPr>
          <p:nvPr>
            <p:ph type="sldNum" sz="quarter" idx="12"/>
          </p:nvPr>
        </p:nvSpPr>
        <p:spPr/>
        <p:txBody>
          <a:bodyPr/>
          <a:lstStyle/>
          <a:p>
            <a:fld id="{F894D9CB-AE15-7145-9C9F-559650FAE349}" type="slidenum">
              <a:rPr lang="en-US" smtClean="0"/>
              <a:t>48</a:t>
            </a:fld>
            <a:endParaRPr lang="en-US"/>
          </a:p>
        </p:txBody>
      </p:sp>
    </p:spTree>
    <p:extLst>
      <p:ext uri="{BB962C8B-B14F-4D97-AF65-F5344CB8AC3E}">
        <p14:creationId xmlns:p14="http://schemas.microsoft.com/office/powerpoint/2010/main" val="4151204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530E-AE0C-EBBE-A83E-DEA48B6E7652}"/>
              </a:ext>
            </a:extLst>
          </p:cNvPr>
          <p:cNvSpPr>
            <a:spLocks noGrp="1"/>
          </p:cNvSpPr>
          <p:nvPr>
            <p:ph type="title"/>
          </p:nvPr>
        </p:nvSpPr>
        <p:spPr/>
        <p:txBody>
          <a:bodyPr>
            <a:normAutofit fontScale="90000"/>
          </a:bodyPr>
          <a:lstStyle/>
          <a:p>
            <a:r>
              <a:rPr lang="en-US" dirty="0"/>
              <a:t>More Information/Questions</a:t>
            </a:r>
          </a:p>
        </p:txBody>
      </p:sp>
      <p:sp>
        <p:nvSpPr>
          <p:cNvPr id="4" name="Content Placeholder 3">
            <a:extLst>
              <a:ext uri="{FF2B5EF4-FFF2-40B4-BE49-F238E27FC236}">
                <a16:creationId xmlns:a16="http://schemas.microsoft.com/office/drawing/2014/main" id="{04334082-96C0-4C64-AAB6-AD49F8BF6DBA}"/>
              </a:ext>
            </a:extLst>
          </p:cNvPr>
          <p:cNvSpPr>
            <a:spLocks noGrp="1"/>
          </p:cNvSpPr>
          <p:nvPr>
            <p:ph idx="1"/>
          </p:nvPr>
        </p:nvSpPr>
        <p:spPr>
          <a:xfrm>
            <a:off x="674595" y="1017725"/>
            <a:ext cx="4526280" cy="2880600"/>
          </a:xfrm>
        </p:spPr>
        <p:txBody>
          <a:bodyPr>
            <a:normAutofit/>
          </a:bodyPr>
          <a:lstStyle/>
          <a:p>
            <a:pPr marL="0" indent="0">
              <a:buNone/>
            </a:pPr>
            <a:r>
              <a:rPr lang="en-US" dirty="0"/>
              <a:t>Engineering AI Systems: Architecture and DevOps </a:t>
            </a:r>
            <a:r>
              <a:rPr lang="en-US" dirty="0" err="1"/>
              <a:t>Esstentials</a:t>
            </a:r>
            <a:r>
              <a:rPr lang="en-US" dirty="0"/>
              <a:t> </a:t>
            </a:r>
          </a:p>
          <a:p>
            <a:pPr marL="342900" lvl="1" indent="0">
              <a:buNone/>
            </a:pPr>
            <a:r>
              <a:rPr lang="en-US" dirty="0"/>
              <a:t>	by</a:t>
            </a:r>
          </a:p>
          <a:p>
            <a:pPr marL="0" indent="0">
              <a:buNone/>
            </a:pPr>
            <a:r>
              <a:rPr lang="en-US" dirty="0"/>
              <a:t>Bass, Lu, Weber, Zhu</a:t>
            </a:r>
            <a:endParaRPr lang="en-US" b="1" dirty="0"/>
          </a:p>
          <a:p>
            <a:pPr marL="0" indent="0">
              <a:buNone/>
            </a:pPr>
            <a:endParaRPr lang="en-US" dirty="0"/>
          </a:p>
          <a:p>
            <a:pPr marL="0" lvl="0" indent="0" algn="l" rtl="0">
              <a:lnSpc>
                <a:spcPct val="80000"/>
              </a:lnSpc>
              <a:spcBef>
                <a:spcPts val="0"/>
              </a:spcBef>
              <a:spcAft>
                <a:spcPts val="0"/>
              </a:spcAft>
              <a:buNone/>
            </a:pPr>
            <a:endParaRPr lang="en-US" sz="2000" dirty="0">
              <a:solidFill>
                <a:srgbClr val="F3F3F3"/>
              </a:solidFill>
            </a:endParaRPr>
          </a:p>
        </p:txBody>
      </p:sp>
      <p:pic>
        <p:nvPicPr>
          <p:cNvPr id="6" name="Picture 2" descr="Engineering AI Systems: Architecture and Devops Essentials">
            <a:extLst>
              <a:ext uri="{FF2B5EF4-FFF2-40B4-BE49-F238E27FC236}">
                <a16:creationId xmlns:a16="http://schemas.microsoft.com/office/drawing/2014/main" id="{14B3C189-2317-37E0-CA81-1513F6880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770" y="1107689"/>
            <a:ext cx="2758439" cy="359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41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5A4D-B3D4-4107-E9E0-974D4F60D095}"/>
              </a:ext>
            </a:extLst>
          </p:cNvPr>
          <p:cNvSpPr>
            <a:spLocks noGrp="1"/>
          </p:cNvSpPr>
          <p:nvPr>
            <p:ph type="title"/>
          </p:nvPr>
        </p:nvSpPr>
        <p:spPr/>
        <p:txBody>
          <a:bodyPr>
            <a:normAutofit fontScale="90000"/>
          </a:bodyPr>
          <a:lstStyle/>
          <a:p>
            <a:r>
              <a:rPr lang="en-US" dirty="0"/>
              <a:t>Neural</a:t>
            </a:r>
            <a:r>
              <a:rPr lang="en-US" baseline="0" dirty="0"/>
              <a:t> Nets </a:t>
            </a:r>
            <a:endParaRPr lang="en-US" dirty="0"/>
          </a:p>
        </p:txBody>
      </p:sp>
      <p:sp>
        <p:nvSpPr>
          <p:cNvPr id="3" name="Content Placeholder 2">
            <a:extLst>
              <a:ext uri="{FF2B5EF4-FFF2-40B4-BE49-F238E27FC236}">
                <a16:creationId xmlns:a16="http://schemas.microsoft.com/office/drawing/2014/main" id="{2D40353A-5DA9-7E82-8AEF-D3A50CD544C6}"/>
              </a:ext>
            </a:extLst>
          </p:cNvPr>
          <p:cNvSpPr>
            <a:spLocks noGrp="1"/>
          </p:cNvSpPr>
          <p:nvPr>
            <p:ph idx="1"/>
          </p:nvPr>
        </p:nvSpPr>
        <p:spPr/>
        <p:txBody>
          <a:bodyPr>
            <a:normAutofit/>
          </a:bodyPr>
          <a:lstStyle/>
          <a:p>
            <a:r>
              <a:rPr lang="en-US" dirty="0"/>
              <a:t>Neural Nets are a form of Machine Learning. </a:t>
            </a:r>
          </a:p>
          <a:p>
            <a:r>
              <a:rPr lang="en-US" dirty="0"/>
              <a:t>A neural network consists of interconnected layers of nodes (or neurons). These layers include an input layer, one or more hidden layers, and an output layer.</a:t>
            </a:r>
          </a:p>
          <a:p>
            <a:r>
              <a:rPr lang="en-US" dirty="0"/>
              <a:t>Each node processes information and passes it along to the next layer. The connections between nodes have weights that are adjusted during the learning process to improve the network's accuracy.</a:t>
            </a:r>
          </a:p>
          <a:p>
            <a:r>
              <a:rPr lang="en-US" dirty="0"/>
              <a:t>Deep learning is a specialized subfield of machine learning that focuses on neural networks with multiple layers (hence the "deep" in deep learning).</a:t>
            </a:r>
          </a:p>
          <a:p>
            <a:endParaRPr lang="en-US" dirty="0"/>
          </a:p>
        </p:txBody>
      </p:sp>
      <p:sp>
        <p:nvSpPr>
          <p:cNvPr id="4" name="Slide Number Placeholder 3">
            <a:extLst>
              <a:ext uri="{FF2B5EF4-FFF2-40B4-BE49-F238E27FC236}">
                <a16:creationId xmlns:a16="http://schemas.microsoft.com/office/drawing/2014/main" id="{54E6B7FC-B992-F730-9945-2754999DED7A}"/>
              </a:ext>
            </a:extLst>
          </p:cNvPr>
          <p:cNvSpPr>
            <a:spLocks noGrp="1"/>
          </p:cNvSpPr>
          <p:nvPr>
            <p:ph type="sldNum" sz="quarter" idx="12"/>
          </p:nvPr>
        </p:nvSpPr>
        <p:spPr/>
        <p:txBody>
          <a:bodyPr/>
          <a:lstStyle/>
          <a:p>
            <a:fld id="{F894D9CB-AE15-7145-9C9F-559650FAE349}" type="slidenum">
              <a:rPr lang="en-US" smtClean="0"/>
              <a:t>5</a:t>
            </a:fld>
            <a:endParaRPr lang="en-US"/>
          </a:p>
        </p:txBody>
      </p:sp>
    </p:spTree>
    <p:extLst>
      <p:ext uri="{BB962C8B-B14F-4D97-AF65-F5344CB8AC3E}">
        <p14:creationId xmlns:p14="http://schemas.microsoft.com/office/powerpoint/2010/main" val="1409636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02578A"/>
            </a:gs>
            <a:gs pos="100000">
              <a:srgbClr val="0C163D"/>
            </a:gs>
          </a:gsLst>
          <a:lin ang="5400700" scaled="0"/>
        </a:gradFill>
        <a:effectLst/>
      </p:bgPr>
    </p:bg>
    <p:spTree>
      <p:nvGrpSpPr>
        <p:cNvPr id="1" name="Shape 312"/>
        <p:cNvGrpSpPr/>
        <p:nvPr/>
      </p:nvGrpSpPr>
      <p:grpSpPr>
        <a:xfrm>
          <a:off x="0" y="0"/>
          <a:ext cx="0" cy="0"/>
          <a:chOff x="0" y="0"/>
          <a:chExt cx="0" cy="0"/>
        </a:xfrm>
      </p:grpSpPr>
      <p:sp>
        <p:nvSpPr>
          <p:cNvPr id="313" name="Google Shape;313;p36"/>
          <p:cNvSpPr/>
          <p:nvPr/>
        </p:nvSpPr>
        <p:spPr>
          <a:xfrm>
            <a:off x="850" y="10775"/>
            <a:ext cx="9144000" cy="5143500"/>
          </a:xfrm>
          <a:prstGeom prst="rect">
            <a:avLst/>
          </a:prstGeom>
          <a:solidFill>
            <a:srgbClr val="0A1724"/>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14" name="Google Shape;314;p36"/>
          <p:cNvPicPr preferRelativeResize="0"/>
          <p:nvPr/>
        </p:nvPicPr>
        <p:blipFill>
          <a:blip r:embed="rId3">
            <a:alphaModFix amt="50000"/>
          </a:blip>
          <a:stretch>
            <a:fillRect/>
          </a:stretch>
        </p:blipFill>
        <p:spPr>
          <a:xfrm>
            <a:off x="1018" y="0"/>
            <a:ext cx="9141915" cy="5143501"/>
          </a:xfrm>
          <a:prstGeom prst="rect">
            <a:avLst/>
          </a:prstGeom>
          <a:noFill/>
          <a:ln>
            <a:noFill/>
          </a:ln>
        </p:spPr>
      </p:pic>
      <p:sp>
        <p:nvSpPr>
          <p:cNvPr id="315" name="Google Shape;315;p36"/>
          <p:cNvSpPr txBox="1">
            <a:spLocks noGrp="1"/>
          </p:cNvSpPr>
          <p:nvPr>
            <p:ph type="ctrTitle"/>
          </p:nvPr>
        </p:nvSpPr>
        <p:spPr>
          <a:xfrm>
            <a:off x="1223625" y="641250"/>
            <a:ext cx="6696600" cy="6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600" b="1" dirty="0"/>
              <a:t>Thank </a:t>
            </a:r>
            <a:r>
              <a:rPr lang="es" sz="3600" b="1"/>
              <a:t>you </a:t>
            </a:r>
            <a:endParaRPr sz="3600" b="1" dirty="0"/>
          </a:p>
        </p:txBody>
      </p:sp>
      <p:sp>
        <p:nvSpPr>
          <p:cNvPr id="316" name="Google Shape;316;p36"/>
          <p:cNvSpPr/>
          <p:nvPr/>
        </p:nvSpPr>
        <p:spPr>
          <a:xfrm>
            <a:off x="3709575" y="1339050"/>
            <a:ext cx="1724700" cy="50700"/>
          </a:xfrm>
          <a:prstGeom prst="roundRect">
            <a:avLst>
              <a:gd name="adj" fmla="val 50000"/>
            </a:avLst>
          </a:prstGeom>
          <a:gradFill>
            <a:gsLst>
              <a:gs pos="0">
                <a:srgbClr val="CC61DA"/>
              </a:gs>
              <a:gs pos="100000">
                <a:srgbClr val="5EC9C9"/>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7" name="Google Shape;317;p36"/>
          <p:cNvSpPr txBox="1">
            <a:spLocks noGrp="1"/>
          </p:cNvSpPr>
          <p:nvPr>
            <p:ph type="subTitle" idx="1"/>
          </p:nvPr>
        </p:nvSpPr>
        <p:spPr>
          <a:xfrm>
            <a:off x="1170450" y="1447175"/>
            <a:ext cx="6803100" cy="5352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s" sz="2400" dirty="0">
                <a:solidFill>
                  <a:schemeClr val="dk1"/>
                </a:solidFill>
              </a:rPr>
              <a:t>Powered by:</a:t>
            </a:r>
            <a:endParaRPr sz="2400" dirty="0">
              <a:solidFill>
                <a:schemeClr val="dk1"/>
              </a:solidFill>
            </a:endParaRPr>
          </a:p>
        </p:txBody>
      </p:sp>
      <p:pic>
        <p:nvPicPr>
          <p:cNvPr id="318" name="Google Shape;318;p36"/>
          <p:cNvPicPr preferRelativeResize="0"/>
          <p:nvPr/>
        </p:nvPicPr>
        <p:blipFill>
          <a:blip r:embed="rId4">
            <a:alphaModFix/>
          </a:blip>
          <a:stretch>
            <a:fillRect/>
          </a:stretch>
        </p:blipFill>
        <p:spPr>
          <a:xfrm>
            <a:off x="5886200" y="2602559"/>
            <a:ext cx="1312974" cy="518228"/>
          </a:xfrm>
          <a:prstGeom prst="rect">
            <a:avLst/>
          </a:prstGeom>
          <a:noFill/>
          <a:ln>
            <a:noFill/>
          </a:ln>
        </p:spPr>
      </p:pic>
      <p:pic>
        <p:nvPicPr>
          <p:cNvPr id="319" name="Google Shape;319;p36"/>
          <p:cNvPicPr preferRelativeResize="0"/>
          <p:nvPr/>
        </p:nvPicPr>
        <p:blipFill rotWithShape="1">
          <a:blip r:embed="rId5">
            <a:alphaModFix/>
          </a:blip>
          <a:srcRect r="57345"/>
          <a:stretch/>
        </p:blipFill>
        <p:spPr>
          <a:xfrm>
            <a:off x="2054000" y="2735625"/>
            <a:ext cx="1312973" cy="466000"/>
          </a:xfrm>
          <a:prstGeom prst="rect">
            <a:avLst/>
          </a:prstGeom>
          <a:noFill/>
          <a:ln>
            <a:noFill/>
          </a:ln>
        </p:spPr>
      </p:pic>
      <p:pic>
        <p:nvPicPr>
          <p:cNvPr id="320" name="Google Shape;320;p36"/>
          <p:cNvPicPr preferRelativeResize="0"/>
          <p:nvPr/>
        </p:nvPicPr>
        <p:blipFill>
          <a:blip r:embed="rId6">
            <a:alphaModFix/>
          </a:blip>
          <a:stretch>
            <a:fillRect/>
          </a:stretch>
        </p:blipFill>
        <p:spPr>
          <a:xfrm>
            <a:off x="3594150" y="2711327"/>
            <a:ext cx="700319" cy="417925"/>
          </a:xfrm>
          <a:prstGeom prst="rect">
            <a:avLst/>
          </a:prstGeom>
          <a:noFill/>
          <a:ln>
            <a:noFill/>
          </a:ln>
        </p:spPr>
      </p:pic>
      <p:pic>
        <p:nvPicPr>
          <p:cNvPr id="321" name="Google Shape;321;p36"/>
          <p:cNvPicPr preferRelativeResize="0"/>
          <p:nvPr/>
        </p:nvPicPr>
        <p:blipFill>
          <a:blip r:embed="rId7">
            <a:alphaModFix/>
          </a:blip>
          <a:stretch>
            <a:fillRect/>
          </a:stretch>
        </p:blipFill>
        <p:spPr>
          <a:xfrm>
            <a:off x="495850" y="2736638"/>
            <a:ext cx="1330970" cy="367300"/>
          </a:xfrm>
          <a:prstGeom prst="rect">
            <a:avLst/>
          </a:prstGeom>
          <a:noFill/>
          <a:ln>
            <a:noFill/>
          </a:ln>
        </p:spPr>
      </p:pic>
      <p:pic>
        <p:nvPicPr>
          <p:cNvPr id="322" name="Google Shape;322;p36"/>
          <p:cNvPicPr preferRelativeResize="0"/>
          <p:nvPr/>
        </p:nvPicPr>
        <p:blipFill>
          <a:blip r:embed="rId8">
            <a:alphaModFix/>
          </a:blip>
          <a:stretch>
            <a:fillRect/>
          </a:stretch>
        </p:blipFill>
        <p:spPr>
          <a:xfrm>
            <a:off x="7030214" y="4438357"/>
            <a:ext cx="1724751" cy="367300"/>
          </a:xfrm>
          <a:prstGeom prst="rect">
            <a:avLst/>
          </a:prstGeom>
          <a:noFill/>
          <a:ln>
            <a:noFill/>
          </a:ln>
        </p:spPr>
      </p:pic>
      <p:pic>
        <p:nvPicPr>
          <p:cNvPr id="323" name="Google Shape;323;p36"/>
          <p:cNvPicPr preferRelativeResize="0"/>
          <p:nvPr/>
        </p:nvPicPr>
        <p:blipFill rotWithShape="1">
          <a:blip r:embed="rId9">
            <a:alphaModFix/>
          </a:blip>
          <a:srcRect l="10963" t="28735" r="14146" b="30995"/>
          <a:stretch/>
        </p:blipFill>
        <p:spPr>
          <a:xfrm>
            <a:off x="4383200" y="2594075"/>
            <a:ext cx="1418300" cy="535200"/>
          </a:xfrm>
          <a:prstGeom prst="rect">
            <a:avLst/>
          </a:prstGeom>
          <a:noFill/>
          <a:ln>
            <a:noFill/>
          </a:ln>
        </p:spPr>
      </p:pic>
      <p:pic>
        <p:nvPicPr>
          <p:cNvPr id="324" name="Google Shape;324;p36" title="Group 3.png"/>
          <p:cNvPicPr preferRelativeResize="0"/>
          <p:nvPr/>
        </p:nvPicPr>
        <p:blipFill>
          <a:blip r:embed="rId10">
            <a:alphaModFix/>
          </a:blip>
          <a:stretch>
            <a:fillRect/>
          </a:stretch>
        </p:blipFill>
        <p:spPr>
          <a:xfrm>
            <a:off x="7283875" y="2705245"/>
            <a:ext cx="1471100" cy="312875"/>
          </a:xfrm>
          <a:prstGeom prst="rect">
            <a:avLst/>
          </a:prstGeom>
          <a:noFill/>
          <a:ln>
            <a:noFill/>
          </a:ln>
        </p:spPr>
      </p:pic>
      <p:pic>
        <p:nvPicPr>
          <p:cNvPr id="325" name="Google Shape;325;p36" title="sup.png"/>
          <p:cNvPicPr preferRelativeResize="0"/>
          <p:nvPr/>
        </p:nvPicPr>
        <p:blipFill>
          <a:blip r:embed="rId11">
            <a:alphaModFix/>
          </a:blip>
          <a:stretch>
            <a:fillRect/>
          </a:stretch>
        </p:blipFill>
        <p:spPr>
          <a:xfrm>
            <a:off x="1567032" y="3308407"/>
            <a:ext cx="837133" cy="518225"/>
          </a:xfrm>
          <a:prstGeom prst="rect">
            <a:avLst/>
          </a:prstGeom>
          <a:noFill/>
          <a:ln>
            <a:noFill/>
          </a:ln>
        </p:spPr>
      </p:pic>
      <p:pic>
        <p:nvPicPr>
          <p:cNvPr id="326" name="Google Shape;326;p36" title="banc.png"/>
          <p:cNvPicPr preferRelativeResize="0"/>
          <p:nvPr/>
        </p:nvPicPr>
        <p:blipFill>
          <a:blip r:embed="rId12">
            <a:alphaModFix/>
          </a:blip>
          <a:stretch>
            <a:fillRect/>
          </a:stretch>
        </p:blipFill>
        <p:spPr>
          <a:xfrm>
            <a:off x="2528120" y="3453333"/>
            <a:ext cx="1779201" cy="228375"/>
          </a:xfrm>
          <a:prstGeom prst="rect">
            <a:avLst/>
          </a:prstGeom>
          <a:noFill/>
          <a:ln>
            <a:noFill/>
          </a:ln>
        </p:spPr>
      </p:pic>
      <p:pic>
        <p:nvPicPr>
          <p:cNvPr id="327" name="Google Shape;327;p36" title="near.png"/>
          <p:cNvPicPr preferRelativeResize="0"/>
          <p:nvPr/>
        </p:nvPicPr>
        <p:blipFill>
          <a:blip r:embed="rId13">
            <a:alphaModFix/>
          </a:blip>
          <a:stretch>
            <a:fillRect/>
          </a:stretch>
        </p:blipFill>
        <p:spPr>
          <a:xfrm>
            <a:off x="4431275" y="3447691"/>
            <a:ext cx="1312975" cy="239672"/>
          </a:xfrm>
          <a:prstGeom prst="rect">
            <a:avLst/>
          </a:prstGeom>
          <a:noFill/>
          <a:ln>
            <a:noFill/>
          </a:ln>
        </p:spPr>
      </p:pic>
      <p:pic>
        <p:nvPicPr>
          <p:cNvPr id="328" name="Google Shape;328;p36" title="assis.png"/>
          <p:cNvPicPr preferRelativeResize="0"/>
          <p:nvPr/>
        </p:nvPicPr>
        <p:blipFill>
          <a:blip r:embed="rId14">
            <a:alphaModFix/>
          </a:blip>
          <a:stretch>
            <a:fillRect/>
          </a:stretch>
        </p:blipFill>
        <p:spPr>
          <a:xfrm>
            <a:off x="5868200" y="3334532"/>
            <a:ext cx="542654" cy="465975"/>
          </a:xfrm>
          <a:prstGeom prst="rect">
            <a:avLst/>
          </a:prstGeom>
          <a:noFill/>
          <a:ln>
            <a:noFill/>
          </a:ln>
        </p:spPr>
      </p:pic>
      <p:pic>
        <p:nvPicPr>
          <p:cNvPr id="329" name="Google Shape;329;p36" title="Sensedia_vertical_color_trademark.png"/>
          <p:cNvPicPr preferRelativeResize="0"/>
          <p:nvPr/>
        </p:nvPicPr>
        <p:blipFill>
          <a:blip r:embed="rId15">
            <a:alphaModFix/>
          </a:blip>
          <a:stretch>
            <a:fillRect/>
          </a:stretch>
        </p:blipFill>
        <p:spPr>
          <a:xfrm>
            <a:off x="6558025" y="3334538"/>
            <a:ext cx="941615" cy="46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ABB1-A35B-8548-C0F3-FB6FA1BB5230}"/>
              </a:ext>
            </a:extLst>
          </p:cNvPr>
          <p:cNvSpPr>
            <a:spLocks noGrp="1"/>
          </p:cNvSpPr>
          <p:nvPr>
            <p:ph type="title"/>
          </p:nvPr>
        </p:nvSpPr>
        <p:spPr/>
        <p:txBody>
          <a:bodyPr>
            <a:normAutofit fontScale="90000"/>
          </a:bodyPr>
          <a:lstStyle/>
          <a:p>
            <a:pPr lvl="0" rtl="0" eaLnBrk="1" fontAlgn="base" hangingPunct="1"/>
            <a:r>
              <a:rPr lang="en-US" dirty="0">
                <a:ea typeface="+mn-ea"/>
                <a:cs typeface="+mn-cs"/>
              </a:rPr>
              <a:t>Foundation </a:t>
            </a:r>
            <a:r>
              <a:rPr lang="en-US" dirty="0">
                <a:solidFill>
                  <a:schemeClr val="tx1"/>
                </a:solidFill>
                <a:ea typeface="+mn-ea"/>
                <a:cs typeface="+mn-cs"/>
              </a:rPr>
              <a:t>M</a:t>
            </a:r>
            <a:r>
              <a:rPr lang="en-US" dirty="0">
                <a:ea typeface="+mn-ea"/>
                <a:cs typeface="+mn-cs"/>
              </a:rPr>
              <a:t>odels</a:t>
            </a:r>
            <a:endParaRPr lang="en-US" dirty="0"/>
          </a:p>
        </p:txBody>
      </p:sp>
      <p:sp>
        <p:nvSpPr>
          <p:cNvPr id="3" name="Content Placeholder 2">
            <a:extLst>
              <a:ext uri="{FF2B5EF4-FFF2-40B4-BE49-F238E27FC236}">
                <a16:creationId xmlns:a16="http://schemas.microsoft.com/office/drawing/2014/main" id="{C9AF0CC8-F214-89FF-0C58-9A1780FA847D}"/>
              </a:ext>
            </a:extLst>
          </p:cNvPr>
          <p:cNvSpPr>
            <a:spLocks noGrp="1"/>
          </p:cNvSpPr>
          <p:nvPr>
            <p:ph idx="1"/>
          </p:nvPr>
        </p:nvSpPr>
        <p:spPr/>
        <p:txBody>
          <a:bodyPr/>
          <a:lstStyle/>
          <a:p>
            <a:r>
              <a:rPr lang="en-US" dirty="0"/>
              <a:t>Foundation Models (FMs) are extremely large neural networks trained on massive and diverse datasets.</a:t>
            </a:r>
            <a:r>
              <a:rPr lang="en-US" baseline="30000" dirty="0"/>
              <a:t> </a:t>
            </a:r>
            <a:r>
              <a:rPr lang="en-US" dirty="0"/>
              <a:t>often comprising billions or even trillions of data points.</a:t>
            </a:r>
          </a:p>
          <a:p>
            <a:pPr lvl="0"/>
            <a:r>
              <a:rPr lang="en-US" dirty="0"/>
              <a:t>The training data is largely unlabeled, </a:t>
            </a:r>
          </a:p>
          <a:p>
            <a:pPr lvl="0"/>
            <a:r>
              <a:rPr lang="en-US" dirty="0"/>
              <a:t>FMs are general purpose but can be customized for particular applications.</a:t>
            </a:r>
          </a:p>
          <a:p>
            <a:r>
              <a:rPr lang="en-US" dirty="0"/>
              <a:t>Large language models (LLMs) are a type of FMs. </a:t>
            </a:r>
          </a:p>
          <a:p>
            <a:endParaRPr lang="en-US" dirty="0"/>
          </a:p>
        </p:txBody>
      </p:sp>
      <p:sp>
        <p:nvSpPr>
          <p:cNvPr id="4" name="Slide Number Placeholder 3">
            <a:extLst>
              <a:ext uri="{FF2B5EF4-FFF2-40B4-BE49-F238E27FC236}">
                <a16:creationId xmlns:a16="http://schemas.microsoft.com/office/drawing/2014/main" id="{99832661-AB6C-94AD-9DD5-3FDDC18A9DDE}"/>
              </a:ext>
            </a:extLst>
          </p:cNvPr>
          <p:cNvSpPr>
            <a:spLocks noGrp="1"/>
          </p:cNvSpPr>
          <p:nvPr>
            <p:ph type="sldNum" sz="quarter" idx="12"/>
          </p:nvPr>
        </p:nvSpPr>
        <p:spPr/>
        <p:txBody>
          <a:bodyPr/>
          <a:lstStyle/>
          <a:p>
            <a:fld id="{F894D9CB-AE15-7145-9C9F-559650FAE349}" type="slidenum">
              <a:rPr lang="en-US" smtClean="0"/>
              <a:t>6</a:t>
            </a:fld>
            <a:endParaRPr lang="en-US"/>
          </a:p>
        </p:txBody>
      </p:sp>
    </p:spTree>
    <p:extLst>
      <p:ext uri="{BB962C8B-B14F-4D97-AF65-F5344CB8AC3E}">
        <p14:creationId xmlns:p14="http://schemas.microsoft.com/office/powerpoint/2010/main" val="73051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6F49-7B38-BDC0-1E3D-9901BA4DB010}"/>
              </a:ext>
            </a:extLst>
          </p:cNvPr>
          <p:cNvSpPr>
            <a:spLocks noGrp="1"/>
          </p:cNvSpPr>
          <p:nvPr>
            <p:ph type="title"/>
          </p:nvPr>
        </p:nvSpPr>
        <p:spPr/>
        <p:txBody>
          <a:bodyPr>
            <a:normAutofit fontScale="90000"/>
          </a:bodyPr>
          <a:lstStyle/>
          <a:p>
            <a:r>
              <a:rPr lang="en-US" dirty="0"/>
              <a:t>Customizing FMs </a:t>
            </a:r>
          </a:p>
        </p:txBody>
      </p:sp>
      <p:sp>
        <p:nvSpPr>
          <p:cNvPr id="3" name="Content Placeholder 2">
            <a:extLst>
              <a:ext uri="{FF2B5EF4-FFF2-40B4-BE49-F238E27FC236}">
                <a16:creationId xmlns:a16="http://schemas.microsoft.com/office/drawing/2014/main" id="{D6D31548-E8A1-EE52-6827-537811BCB981}"/>
              </a:ext>
            </a:extLst>
          </p:cNvPr>
          <p:cNvSpPr>
            <a:spLocks noGrp="1"/>
          </p:cNvSpPr>
          <p:nvPr>
            <p:ph idx="1"/>
          </p:nvPr>
        </p:nvSpPr>
        <p:spPr/>
        <p:txBody>
          <a:bodyPr/>
          <a:lstStyle/>
          <a:p>
            <a:r>
              <a:rPr lang="en-US" dirty="0"/>
              <a:t>Foundation models are trained</a:t>
            </a:r>
            <a:r>
              <a:rPr lang="en-US" baseline="0" dirty="0"/>
              <a:t> on unlabeled data. They must be customized for specific tasks.</a:t>
            </a:r>
          </a:p>
          <a:p>
            <a:r>
              <a:rPr lang="en-US" baseline="0" dirty="0"/>
              <a:t>They</a:t>
            </a:r>
            <a:r>
              <a:rPr lang="en-US" dirty="0"/>
              <a:t> can be customized by adding context information to the input query.</a:t>
            </a:r>
          </a:p>
          <a:p>
            <a:endParaRPr lang="en-US" dirty="0"/>
          </a:p>
        </p:txBody>
      </p:sp>
      <p:sp>
        <p:nvSpPr>
          <p:cNvPr id="4" name="Slide Number Placeholder 3">
            <a:extLst>
              <a:ext uri="{FF2B5EF4-FFF2-40B4-BE49-F238E27FC236}">
                <a16:creationId xmlns:a16="http://schemas.microsoft.com/office/drawing/2014/main" id="{09E5FD66-9838-7274-0E64-5D1D5CA30AE8}"/>
              </a:ext>
            </a:extLst>
          </p:cNvPr>
          <p:cNvSpPr>
            <a:spLocks noGrp="1"/>
          </p:cNvSpPr>
          <p:nvPr>
            <p:ph type="sldNum" sz="quarter" idx="12"/>
          </p:nvPr>
        </p:nvSpPr>
        <p:spPr/>
        <p:txBody>
          <a:bodyPr/>
          <a:lstStyle/>
          <a:p>
            <a:fld id="{F894D9CB-AE15-7145-9C9F-559650FAE349}" type="slidenum">
              <a:rPr lang="en-US" smtClean="0"/>
              <a:t>7</a:t>
            </a:fld>
            <a:endParaRPr lang="en-US"/>
          </a:p>
        </p:txBody>
      </p:sp>
    </p:spTree>
    <p:extLst>
      <p:ext uri="{BB962C8B-B14F-4D97-AF65-F5344CB8AC3E}">
        <p14:creationId xmlns:p14="http://schemas.microsoft.com/office/powerpoint/2010/main" val="327941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9207-A90A-4ED1-9FDA-0A46B07689C1}"/>
              </a:ext>
            </a:extLst>
          </p:cNvPr>
          <p:cNvSpPr>
            <a:spLocks noGrp="1"/>
          </p:cNvSpPr>
          <p:nvPr>
            <p:ph type="title"/>
          </p:nvPr>
        </p:nvSpPr>
        <p:spPr/>
        <p:txBody>
          <a:bodyPr>
            <a:normAutofit fontScale="90000"/>
          </a:bodyPr>
          <a:lstStyle/>
          <a:p>
            <a:pPr lvl="0"/>
            <a:r>
              <a:rPr lang="en-US" dirty="0">
                <a:ea typeface="+mn-ea"/>
                <a:cs typeface="+mn-cs"/>
              </a:rPr>
              <a:t>What are </a:t>
            </a:r>
            <a:r>
              <a:rPr lang="en-US" dirty="0">
                <a:solidFill>
                  <a:schemeClr val="tx1"/>
                </a:solidFill>
              </a:rPr>
              <a:t>Foundation Models</a:t>
            </a:r>
            <a:r>
              <a:rPr lang="en-US" dirty="0">
                <a:ea typeface="+mn-ea"/>
                <a:cs typeface="+mn-cs"/>
              </a:rPr>
              <a:t> used for?</a:t>
            </a:r>
            <a:endParaRPr lang="en-US" dirty="0"/>
          </a:p>
        </p:txBody>
      </p:sp>
      <p:sp>
        <p:nvSpPr>
          <p:cNvPr id="3" name="Content Placeholder 2">
            <a:extLst>
              <a:ext uri="{FF2B5EF4-FFF2-40B4-BE49-F238E27FC236}">
                <a16:creationId xmlns:a16="http://schemas.microsoft.com/office/drawing/2014/main" id="{19E0C8AC-B59C-7257-CFA4-D36EE91C0EA9}"/>
              </a:ext>
            </a:extLst>
          </p:cNvPr>
          <p:cNvSpPr>
            <a:spLocks noGrp="1"/>
          </p:cNvSpPr>
          <p:nvPr>
            <p:ph idx="1"/>
          </p:nvPr>
        </p:nvSpPr>
        <p:spPr>
          <a:xfrm>
            <a:off x="796290" y="1329690"/>
            <a:ext cx="5829300" cy="3028950"/>
          </a:xfrm>
        </p:spPr>
        <p:txBody>
          <a:bodyPr>
            <a:normAutofit/>
          </a:bodyPr>
          <a:lstStyle/>
          <a:p>
            <a:r>
              <a:rPr lang="en-US" dirty="0"/>
              <a:t>Natural Language Processing </a:t>
            </a:r>
          </a:p>
          <a:p>
            <a:r>
              <a:rPr lang="en-US" dirty="0"/>
              <a:t>Text Machine translation   </a:t>
            </a:r>
          </a:p>
          <a:p>
            <a:r>
              <a:rPr lang="en-US" dirty="0"/>
              <a:t>Question answering   </a:t>
            </a:r>
          </a:p>
          <a:p>
            <a:r>
              <a:rPr lang="en-US" dirty="0"/>
              <a:t>Summarization</a:t>
            </a:r>
          </a:p>
          <a:p>
            <a:r>
              <a:rPr lang="en-US" dirty="0"/>
              <a:t>Image generation and classification </a:t>
            </a:r>
          </a:p>
          <a:p>
            <a:r>
              <a:rPr lang="en-US" dirty="0"/>
              <a:t>Object detection</a:t>
            </a:r>
          </a:p>
          <a:p>
            <a:r>
              <a:rPr lang="en-US" dirty="0"/>
              <a:t>Code Generation: </a:t>
            </a:r>
          </a:p>
          <a:p>
            <a:r>
              <a:rPr lang="en-US" dirty="0"/>
              <a:t>Other Applications – still being explored.</a:t>
            </a:r>
          </a:p>
          <a:p>
            <a:endParaRPr lang="en-US" dirty="0"/>
          </a:p>
        </p:txBody>
      </p:sp>
      <p:sp>
        <p:nvSpPr>
          <p:cNvPr id="4" name="Slide Number Placeholder 3">
            <a:extLst>
              <a:ext uri="{FF2B5EF4-FFF2-40B4-BE49-F238E27FC236}">
                <a16:creationId xmlns:a16="http://schemas.microsoft.com/office/drawing/2014/main" id="{B418CB15-34F4-02B2-D192-1E4E39C93D8B}"/>
              </a:ext>
            </a:extLst>
          </p:cNvPr>
          <p:cNvSpPr>
            <a:spLocks noGrp="1"/>
          </p:cNvSpPr>
          <p:nvPr>
            <p:ph type="sldNum" sz="quarter" idx="12"/>
          </p:nvPr>
        </p:nvSpPr>
        <p:spPr/>
        <p:txBody>
          <a:bodyPr/>
          <a:lstStyle/>
          <a:p>
            <a:fld id="{F894D9CB-AE15-7145-9C9F-559650FAE349}" type="slidenum">
              <a:rPr lang="en-US" smtClean="0"/>
              <a:t>8</a:t>
            </a:fld>
            <a:endParaRPr lang="en-US"/>
          </a:p>
        </p:txBody>
      </p:sp>
    </p:spTree>
    <p:extLst>
      <p:ext uri="{BB962C8B-B14F-4D97-AF65-F5344CB8AC3E}">
        <p14:creationId xmlns:p14="http://schemas.microsoft.com/office/powerpoint/2010/main" val="94042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D8D46-4B26-53E2-1306-55493D34F0C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016E850-E86E-7557-1713-9F657C2D4B95}"/>
              </a:ext>
            </a:extLst>
          </p:cNvPr>
          <p:cNvSpPr>
            <a:spLocks noGrp="1"/>
          </p:cNvSpPr>
          <p:nvPr>
            <p:ph type="title"/>
          </p:nvPr>
        </p:nvSpPr>
        <p:spPr/>
        <p:txBody>
          <a:bodyPr>
            <a:normAutofit fontScale="90000"/>
          </a:bodyPr>
          <a:lstStyle/>
          <a:p>
            <a:r>
              <a:rPr lang="en-US" dirty="0"/>
              <a:t>Outline</a:t>
            </a:r>
          </a:p>
        </p:txBody>
      </p:sp>
      <p:sp>
        <p:nvSpPr>
          <p:cNvPr id="2" name="Slide Number Placeholder 1">
            <a:extLst>
              <a:ext uri="{FF2B5EF4-FFF2-40B4-BE49-F238E27FC236}">
                <a16:creationId xmlns:a16="http://schemas.microsoft.com/office/drawing/2014/main" id="{B9162A50-6CCE-CA3D-3F52-51321829B541}"/>
              </a:ext>
            </a:extLst>
          </p:cNvPr>
          <p:cNvSpPr>
            <a:spLocks noGrp="1"/>
          </p:cNvSpPr>
          <p:nvPr>
            <p:ph type="sldNum" sz="quarter" idx="12"/>
          </p:nvPr>
        </p:nvSpPr>
        <p:spPr/>
        <p:txBody>
          <a:bodyPr/>
          <a:lstStyle/>
          <a:p>
            <a:endParaRPr lang="en-US" dirty="0"/>
          </a:p>
        </p:txBody>
      </p:sp>
      <p:sp>
        <p:nvSpPr>
          <p:cNvPr id="3" name="Content Placeholder 2">
            <a:extLst>
              <a:ext uri="{FF2B5EF4-FFF2-40B4-BE49-F238E27FC236}">
                <a16:creationId xmlns:a16="http://schemas.microsoft.com/office/drawing/2014/main" id="{2FAD2F25-0E32-9438-776E-FDC3F7AE2029}"/>
              </a:ext>
            </a:extLst>
          </p:cNvPr>
          <p:cNvSpPr>
            <a:spLocks noGrp="1"/>
          </p:cNvSpPr>
          <p:nvPr>
            <p:ph sz="half" idx="1"/>
          </p:nvPr>
        </p:nvSpPr>
        <p:spPr/>
        <p:txBody>
          <a:bodyPr/>
          <a:lstStyle/>
          <a:p>
            <a:r>
              <a:rPr lang="en-US" dirty="0"/>
              <a:t>Terminology</a:t>
            </a:r>
          </a:p>
          <a:p>
            <a:endParaRPr lang="en-US" b="1" dirty="0"/>
          </a:p>
          <a:p>
            <a:r>
              <a:rPr lang="en-US" b="1" dirty="0"/>
              <a:t>Architecture of Foundation Models</a:t>
            </a:r>
          </a:p>
          <a:p>
            <a:endParaRPr lang="en-US" dirty="0"/>
          </a:p>
          <a:p>
            <a:r>
              <a:rPr lang="en-US" dirty="0"/>
              <a:t>Quality Attributes</a:t>
            </a:r>
          </a:p>
        </p:txBody>
      </p:sp>
    </p:spTree>
    <p:extLst>
      <p:ext uri="{BB962C8B-B14F-4D97-AF65-F5344CB8AC3E}">
        <p14:creationId xmlns:p14="http://schemas.microsoft.com/office/powerpoint/2010/main" val="1931610011"/>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1853</Words>
  <Application>Microsoft Office PowerPoint</Application>
  <PresentationFormat>On-screen Show (16:9)</PresentationFormat>
  <Paragraphs>270</Paragraphs>
  <Slides>50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Times</vt:lpstr>
      <vt:lpstr>Wingdings</vt:lpstr>
      <vt:lpstr>Simple Dark</vt:lpstr>
      <vt:lpstr> AI System Architecture</vt:lpstr>
      <vt:lpstr>Outline</vt:lpstr>
      <vt:lpstr>Terminology</vt:lpstr>
      <vt:lpstr>Focus of This Talk</vt:lpstr>
      <vt:lpstr>Neural Nets </vt:lpstr>
      <vt:lpstr>Foundation Models</vt:lpstr>
      <vt:lpstr>Customizing FMs </vt:lpstr>
      <vt:lpstr>What are Foundation Models used for?</vt:lpstr>
      <vt:lpstr>Outline</vt:lpstr>
      <vt:lpstr>Layers in a Foundation Model</vt:lpstr>
      <vt:lpstr>Application</vt:lpstr>
      <vt:lpstr>Customization</vt:lpstr>
      <vt:lpstr>Guardrails</vt:lpstr>
      <vt:lpstr>PowerPoint Presentation</vt:lpstr>
      <vt:lpstr>Abstraction and Simplification: </vt:lpstr>
      <vt:lpstr>Access Control and Security</vt:lpstr>
      <vt:lpstr>Monitoring and Logging</vt:lpstr>
      <vt:lpstr>Load Balancing and Traffic Management</vt:lpstr>
      <vt:lpstr>Model Versioning and Routing</vt:lpstr>
      <vt:lpstr>Enhanced Observability</vt:lpstr>
      <vt:lpstr>Model Serving</vt:lpstr>
      <vt:lpstr>Knowledge Base</vt:lpstr>
      <vt:lpstr>Vector space</vt:lpstr>
      <vt:lpstr>Inference Engine</vt:lpstr>
      <vt:lpstr>Hardware</vt:lpstr>
      <vt:lpstr>Typical Allocation</vt:lpstr>
      <vt:lpstr>Outline</vt:lpstr>
      <vt:lpstr>Quality Attributes</vt:lpstr>
      <vt:lpstr>Three Differences Between AI and Non AI Systems</vt:lpstr>
      <vt:lpstr>Vocabulary</vt:lpstr>
      <vt:lpstr>Nuances</vt:lpstr>
      <vt:lpstr>Types</vt:lpstr>
      <vt:lpstr>Observability - Definition</vt:lpstr>
      <vt:lpstr>Approaches for Enhancing Observability</vt:lpstr>
      <vt:lpstr>Types</vt:lpstr>
      <vt:lpstr>Privacy Rights</vt:lpstr>
      <vt:lpstr>Privacy Rights </vt:lpstr>
      <vt:lpstr>Guardrails are Basic Mechanisms for Privacy</vt:lpstr>
      <vt:lpstr>Types</vt:lpstr>
      <vt:lpstr>Reliability - Definition</vt:lpstr>
      <vt:lpstr>Achieving Reliability</vt:lpstr>
      <vt:lpstr>Types</vt:lpstr>
      <vt:lpstr>CIA properties</vt:lpstr>
      <vt:lpstr>Zero Trust</vt:lpstr>
      <vt:lpstr>Attack Surface and Attack Vectors</vt:lpstr>
      <vt:lpstr>Major attack types</vt:lpstr>
      <vt:lpstr>Common Attack Vectors </vt:lpstr>
      <vt:lpstr>Approaches for Security</vt:lpstr>
      <vt:lpstr>More Information/Questions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Len Bass</cp:lastModifiedBy>
  <cp:revision>6</cp:revision>
  <dcterms:modified xsi:type="dcterms:W3CDTF">2025-07-26T16:56:04Z</dcterms:modified>
</cp:coreProperties>
</file>