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6" r:id="rId3"/>
    <p:sldId id="471" r:id="rId4"/>
    <p:sldId id="473" r:id="rId5"/>
    <p:sldId id="470" r:id="rId6"/>
    <p:sldId id="474" r:id="rId7"/>
    <p:sldId id="469" r:id="rId8"/>
    <p:sldId id="475" r:id="rId9"/>
    <p:sldId id="472" r:id="rId10"/>
    <p:sldId id="476" r:id="rId11"/>
    <p:sldId id="468" r:id="rId12"/>
    <p:sldId id="477" r:id="rId13"/>
    <p:sldId id="467" r:id="rId14"/>
    <p:sldId id="478" r:id="rId15"/>
    <p:sldId id="479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9" d="100"/>
          <a:sy n="59" d="100"/>
        </p:scale>
        <p:origin x="7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34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6976AB36-2B15-3ECA-A822-C402739BED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6324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John Klein 2022</a:t>
            </a:r>
            <a:endParaRPr lang="en-US" sz="1000" dirty="0"/>
          </a:p>
        </p:txBody>
      </p:sp>
      <p:pic>
        <p:nvPicPr>
          <p:cNvPr id="2" name="Picture 7" descr="wordmark3r">
            <a:extLst>
              <a:ext uri="{FF2B5EF4-FFF2-40B4-BE49-F238E27FC236}">
                <a16:creationId xmlns:a16="http://schemas.microsoft.com/office/drawing/2014/main" id="{923B9928-4723-E6FD-2189-3FF6D925EE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C4-6508-6A5F-7774-1C768EA30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60 Years in the Computer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C5A4E-3D63-D763-F16A-E981469CB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533400"/>
          </a:xfrm>
        </p:spPr>
        <p:txBody>
          <a:bodyPr/>
          <a:lstStyle/>
          <a:p>
            <a:r>
              <a:rPr lang="en-US" dirty="0"/>
              <a:t>Len Bass</a:t>
            </a:r>
          </a:p>
        </p:txBody>
      </p:sp>
    </p:spTree>
    <p:extLst>
      <p:ext uri="{BB962C8B-B14F-4D97-AF65-F5344CB8AC3E}">
        <p14:creationId xmlns:p14="http://schemas.microsoft.com/office/powerpoint/2010/main" val="225919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5B5E-0BF4-AF72-B491-187D6359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</a:t>
            </a:r>
            <a:r>
              <a:rPr lang="en-US" baseline="0" dirty="0"/>
              <a:t>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5F97-CD25-AF7C-F882-2901572E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 have never worked for a hardware technology company.</a:t>
            </a:r>
          </a:p>
          <a:p>
            <a:r>
              <a:rPr lang="en-US" sz="2400" dirty="0"/>
              <a:t>In my career, I have worked on</a:t>
            </a:r>
          </a:p>
          <a:p>
            <a:pPr lvl="1"/>
            <a:r>
              <a:rPr lang="en-US" sz="2400" dirty="0"/>
              <a:t>Theory</a:t>
            </a:r>
            <a:r>
              <a:rPr lang="en-US" sz="2400" baseline="0" dirty="0"/>
              <a:t> of computation</a:t>
            </a:r>
          </a:p>
          <a:p>
            <a:pPr lvl="1"/>
            <a:r>
              <a:rPr lang="en-US" sz="2400" baseline="0" dirty="0"/>
              <a:t>Operating systems</a:t>
            </a:r>
          </a:p>
          <a:p>
            <a:pPr lvl="1"/>
            <a:r>
              <a:rPr lang="en-US" sz="2400" baseline="0" dirty="0"/>
              <a:t>Database systems</a:t>
            </a:r>
          </a:p>
          <a:p>
            <a:pPr lvl="1"/>
            <a:r>
              <a:rPr lang="en-US" sz="2400" baseline="0" dirty="0"/>
              <a:t>User interface systems</a:t>
            </a:r>
          </a:p>
          <a:p>
            <a:pPr lvl="1"/>
            <a:r>
              <a:rPr lang="en-US" sz="2400" baseline="0" dirty="0"/>
              <a:t>Software architecture</a:t>
            </a:r>
          </a:p>
          <a:p>
            <a:pPr lvl="1"/>
            <a:r>
              <a:rPr lang="en-US" sz="2400" baseline="0" dirty="0"/>
              <a:t>DevOps</a:t>
            </a:r>
          </a:p>
          <a:p>
            <a:pPr lvl="1"/>
            <a:r>
              <a:rPr lang="en-US" sz="2400" baseline="0" dirty="0"/>
              <a:t>AI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787F8-886D-7F94-360A-55AB9CE5B83B}"/>
              </a:ext>
            </a:extLst>
          </p:cNvPr>
          <p:cNvSpPr txBox="1"/>
          <p:nvPr/>
        </p:nvSpPr>
        <p:spPr>
          <a:xfrm>
            <a:off x="5867400" y="3547408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topics in 60 years is a different topic every 8 or 9 years.</a:t>
            </a:r>
          </a:p>
        </p:txBody>
      </p:sp>
    </p:spTree>
    <p:extLst>
      <p:ext uri="{BB962C8B-B14F-4D97-AF65-F5344CB8AC3E}">
        <p14:creationId xmlns:p14="http://schemas.microsoft.com/office/powerpoint/2010/main" val="334008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A05B-ED77-34AF-7355-D6593F1A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8305800" cy="1143000"/>
          </a:xfrm>
        </p:spPr>
        <p:txBody>
          <a:bodyPr/>
          <a:lstStyle/>
          <a:p>
            <a:pPr lvl="0"/>
            <a:r>
              <a:rPr lang="en-US" dirty="0"/>
              <a:t>4.1. Don’t be afraid to take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3FEE-F08B-292F-0994-6C0FE66D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fields within software engineering requires </a:t>
            </a:r>
          </a:p>
          <a:p>
            <a:pPr lvl="1"/>
            <a:r>
              <a:rPr lang="en-US" dirty="0"/>
              <a:t>Convincing a new community you have something to say</a:t>
            </a:r>
          </a:p>
          <a:p>
            <a:pPr lvl="1"/>
            <a:r>
              <a:rPr lang="en-US" dirty="0"/>
              <a:t>Having the knowledge to say what you want convincingly. These days, most of this knowledge is available on the internet.</a:t>
            </a:r>
          </a:p>
          <a:p>
            <a:r>
              <a:rPr lang="en-US" dirty="0"/>
              <a:t>Takes about two years.</a:t>
            </a:r>
          </a:p>
          <a:p>
            <a:r>
              <a:rPr lang="en-US" dirty="0"/>
              <a:t>Requires a thick skin and resilience to failure.</a:t>
            </a:r>
          </a:p>
        </p:txBody>
      </p:sp>
    </p:spTree>
    <p:extLst>
      <p:ext uri="{BB962C8B-B14F-4D97-AF65-F5344CB8AC3E}">
        <p14:creationId xmlns:p14="http://schemas.microsoft.com/office/powerpoint/2010/main" val="278876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4F82-506A-A3FF-CD81-F4B63FAF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A26C-AD18-5662-8649-215F26F3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I know about SE is self</a:t>
            </a:r>
            <a:r>
              <a:rPr lang="en-US" baseline="0" dirty="0"/>
              <a:t> taught.</a:t>
            </a:r>
          </a:p>
          <a:p>
            <a:r>
              <a:rPr lang="en-US" baseline="0" dirty="0"/>
              <a:t>I never took a course in any of the areas in which I have worked</a:t>
            </a:r>
            <a:r>
              <a:rPr lang="en-US" dirty="0"/>
              <a:t> except for theory of computation</a:t>
            </a:r>
            <a:endParaRPr lang="en-US" baseline="0" dirty="0"/>
          </a:p>
          <a:p>
            <a:r>
              <a:rPr lang="en-US" baseline="0" dirty="0"/>
              <a:t>T always trusted I could learn the knowledge that was necessary. Sometimes while suffering some embarrassment.</a:t>
            </a:r>
          </a:p>
          <a:p>
            <a:r>
              <a:rPr lang="en-US" dirty="0"/>
              <a:t>I try to make relationships between  existing knowledge and a new context..</a:t>
            </a:r>
          </a:p>
        </p:txBody>
      </p:sp>
    </p:spTree>
    <p:extLst>
      <p:ext uri="{BB962C8B-B14F-4D97-AF65-F5344CB8AC3E}">
        <p14:creationId xmlns:p14="http://schemas.microsoft.com/office/powerpoint/2010/main" val="289117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DB08-B6B5-0E12-07AE-7646F36E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 Avoid</a:t>
            </a:r>
            <a:r>
              <a:rPr lang="en-US" baseline="0" dirty="0"/>
              <a:t>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AD51-FBF8-09E2-5D42-89BE2FF1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equate success with the number of reports they have. I do not.</a:t>
            </a:r>
          </a:p>
          <a:p>
            <a:r>
              <a:rPr lang="en-US" dirty="0"/>
              <a:t>Management requires different skills than technical work.</a:t>
            </a:r>
          </a:p>
          <a:p>
            <a:r>
              <a:rPr lang="en-US" dirty="0"/>
              <a:t>It is extremely difficult to be good at both.</a:t>
            </a:r>
          </a:p>
          <a:p>
            <a:r>
              <a:rPr lang="en-US" dirty="0"/>
              <a:t>Management is not the same as leadership.</a:t>
            </a:r>
          </a:p>
        </p:txBody>
      </p:sp>
    </p:spTree>
    <p:extLst>
      <p:ext uri="{BB962C8B-B14F-4D97-AF65-F5344CB8AC3E}">
        <p14:creationId xmlns:p14="http://schemas.microsoft.com/office/powerpoint/2010/main" val="385292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18B0-AEE6-8955-149C-8F489C72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</a:t>
            </a:r>
            <a:r>
              <a:rPr lang="en-US" baseline="0" dirty="0"/>
              <a:t>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C939-C4CC-2D37-318D-C53758BA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largest group I have managed has been about 5-6.</a:t>
            </a:r>
          </a:p>
          <a:p>
            <a:r>
              <a:rPr lang="en-US" baseline="0" dirty="0"/>
              <a:t>I find budgets and organizational concerns (who gets which office) boring and frustrating</a:t>
            </a:r>
          </a:p>
          <a:p>
            <a:r>
              <a:rPr lang="en-US" dirty="0"/>
              <a:t>Results in occasional sub-optimal working conditions for me since the projects I work on are mostly determined by other people.</a:t>
            </a:r>
          </a:p>
        </p:txBody>
      </p:sp>
    </p:spTree>
    <p:extLst>
      <p:ext uri="{BB962C8B-B14F-4D97-AF65-F5344CB8AC3E}">
        <p14:creationId xmlns:p14="http://schemas.microsoft.com/office/powerpoint/2010/main" val="264130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45E7-DD5E-7395-0990-778AC238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8859-E043-2DCB-8505-DD3CDFF2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luck to you and I hope you enjoy your upcoming career as much</a:t>
            </a:r>
            <a:r>
              <a:rPr lang="en-US" baseline="0" dirty="0"/>
              <a:t> as I have enjoyed mine.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0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A63A-1457-A348-2DE4-F999D468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n-US" dirty="0"/>
              <a:t>Lessons From a Long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545F-CF32-984A-9A39-528FC73A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been employed in the computer business since 1964.</a:t>
            </a:r>
          </a:p>
          <a:p>
            <a:r>
              <a:rPr lang="en-US" dirty="0"/>
              <a:t>These are some reflections on my career and the choices I made.</a:t>
            </a:r>
          </a:p>
          <a:p>
            <a:r>
              <a:rPr lang="en-US" dirty="0"/>
              <a:t>You will have to decide for yourself how relevant they are to you.</a:t>
            </a:r>
          </a:p>
          <a:p>
            <a:r>
              <a:rPr lang="en-US" dirty="0"/>
              <a:t>I never had a master plan or long-range goals.</a:t>
            </a:r>
          </a:p>
        </p:txBody>
      </p:sp>
    </p:spTree>
    <p:extLst>
      <p:ext uri="{BB962C8B-B14F-4D97-AF65-F5344CB8AC3E}">
        <p14:creationId xmlns:p14="http://schemas.microsoft.com/office/powerpoint/2010/main" val="220129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D0D0-FD7C-075E-F0F8-99C2BC11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1.  Environment Matters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C39F-2864-E0FA-0EF4-0209992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in this context means: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Personnel</a:t>
            </a:r>
          </a:p>
          <a:p>
            <a:pPr lvl="1"/>
            <a:r>
              <a:rPr lang="en-US" dirty="0"/>
              <a:t>Organizational goals</a:t>
            </a:r>
          </a:p>
          <a:p>
            <a:r>
              <a:rPr lang="en-US" dirty="0"/>
              <a:t>If your goal is recognition outside of your home institution, working at a recognized institution with ambitious goals will help you build your own  reputation.</a:t>
            </a:r>
          </a:p>
        </p:txBody>
      </p:sp>
    </p:spTree>
    <p:extLst>
      <p:ext uri="{BB962C8B-B14F-4D97-AF65-F5344CB8AC3E}">
        <p14:creationId xmlns:p14="http://schemas.microsoft.com/office/powerpoint/2010/main" val="327556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29CA-CB39-0676-BE4D-A297A892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1937-1C65-1B79-2F0F-33B832C8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 1970-1986, I was a professor at the University of Rhode Island with very little external recognition.</a:t>
            </a:r>
          </a:p>
          <a:p>
            <a:r>
              <a:rPr lang="en-US"/>
              <a:t>In 1986, I moved to the Software Engineering Insittute of Carnegie Mellon University.</a:t>
            </a:r>
          </a:p>
          <a:p>
            <a:r>
              <a:rPr lang="en-US"/>
              <a:t>In  1989, I gave my first keynote.</a:t>
            </a:r>
          </a:p>
        </p:txBody>
      </p:sp>
    </p:spTree>
    <p:extLst>
      <p:ext uri="{BB962C8B-B14F-4D97-AF65-F5344CB8AC3E}">
        <p14:creationId xmlns:p14="http://schemas.microsoft.com/office/powerpoint/2010/main" val="98854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82AE-A8C2-3AB0-00D2-584D104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2. Collaborators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5285-7B61-E425-8CA5-9BD9D399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collaborators </a:t>
            </a:r>
            <a:r>
              <a:rPr lang="en-US" dirty="0" err="1"/>
              <a:t>enabls</a:t>
            </a:r>
            <a:r>
              <a:rPr lang="en-US" dirty="0"/>
              <a:t> you to bounce your ideas off another person and to get different perspectives on your problems.</a:t>
            </a:r>
          </a:p>
          <a:p>
            <a:r>
              <a:rPr lang="en-US" dirty="0"/>
              <a:t>A good collaborator is someone </a:t>
            </a:r>
          </a:p>
          <a:p>
            <a:pPr lvl="1"/>
            <a:r>
              <a:rPr lang="en-US" dirty="0"/>
              <a:t>You trust</a:t>
            </a:r>
          </a:p>
          <a:p>
            <a:pPr lvl="1"/>
            <a:r>
              <a:rPr lang="en-US" dirty="0"/>
              <a:t>Who has independent ideas</a:t>
            </a:r>
          </a:p>
          <a:p>
            <a:pPr lvl="1"/>
            <a:r>
              <a:rPr lang="en-US" dirty="0"/>
              <a:t>Who is flexible and tolerant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28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90E-F1D6-5923-F3E8-B269034C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D73C-6156-9FF5-2E5F-85C9D91D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had well over 100 collaborators.</a:t>
            </a:r>
          </a:p>
          <a:p>
            <a:r>
              <a:rPr lang="en-US" dirty="0"/>
              <a:t>Too many on one project is self defeating. A </a:t>
            </a:r>
            <a:r>
              <a:rPr lang="en-US" dirty="0" err="1"/>
              <a:t>oood</a:t>
            </a:r>
            <a:r>
              <a:rPr lang="en-US" dirty="0"/>
              <a:t> number</a:t>
            </a:r>
            <a:r>
              <a:rPr lang="en-US" baseline="0" dirty="0"/>
              <a:t> is 2-4.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2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AA59-2731-BC1F-DA20-647000B9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3. Identify your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E16A-1B5E-20EC-11C8-4D926C44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Academics value evidence and uniqueness.</a:t>
            </a:r>
          </a:p>
          <a:p>
            <a:endParaRPr lang="en-US" dirty="0"/>
          </a:p>
          <a:p>
            <a:r>
              <a:rPr lang="en-US" dirty="0"/>
              <a:t>Industry values clarity and applicability.</a:t>
            </a:r>
          </a:p>
          <a:p>
            <a:endParaRPr lang="en-US" dirty="0"/>
          </a:p>
          <a:p>
            <a:r>
              <a:rPr lang="en-US" dirty="0"/>
              <a:t>Students require examples and clarity.</a:t>
            </a:r>
          </a:p>
          <a:p>
            <a:endParaRPr lang="en-US" dirty="0"/>
          </a:p>
          <a:p>
            <a:r>
              <a:rPr lang="en-US" dirty="0"/>
              <a:t>Different styles are appropriate for different audiences.</a:t>
            </a:r>
          </a:p>
        </p:txBody>
      </p:sp>
    </p:spTree>
    <p:extLst>
      <p:ext uri="{BB962C8B-B14F-4D97-AF65-F5344CB8AC3E}">
        <p14:creationId xmlns:p14="http://schemas.microsoft.com/office/powerpoint/2010/main" val="4752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D3CF-0E4F-3AEF-629D-44B3F246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6DD7-91D6-EE66-AD41-C048C9A0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books</a:t>
            </a:r>
            <a:r>
              <a:rPr lang="en-US" baseline="0" dirty="0"/>
              <a:t> are all targeted at</a:t>
            </a:r>
            <a:r>
              <a:rPr lang="en-US" dirty="0"/>
              <a:t> senior/early graduate students or </a:t>
            </a:r>
            <a:r>
              <a:rPr lang="en-US" baseline="0" dirty="0"/>
              <a:t> early career professionals.</a:t>
            </a:r>
          </a:p>
          <a:p>
            <a:endParaRPr lang="en-US" dirty="0"/>
          </a:p>
          <a:p>
            <a:r>
              <a:rPr lang="en-US" dirty="0"/>
              <a:t>My journal articles are mainly for a scholarly audience.</a:t>
            </a:r>
          </a:p>
        </p:txBody>
      </p:sp>
    </p:spTree>
    <p:extLst>
      <p:ext uri="{BB962C8B-B14F-4D97-AF65-F5344CB8AC3E}">
        <p14:creationId xmlns:p14="http://schemas.microsoft.com/office/powerpoint/2010/main" val="15508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B144-E559-A2FC-311A-5ABA0564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Follow the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8861-276C-05CF-A5B1-9473C4B6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technology undergoes major changes every decade or so.</a:t>
            </a:r>
          </a:p>
          <a:p>
            <a:r>
              <a:rPr lang="en-US" dirty="0"/>
              <a:t>These changes usually impact software systems in major ways.</a:t>
            </a:r>
          </a:p>
          <a:p>
            <a:r>
              <a:rPr lang="en-US" dirty="0"/>
              <a:t>If your work does not reflect the current technology, you will be left behind.</a:t>
            </a:r>
          </a:p>
        </p:txBody>
      </p:sp>
    </p:spTree>
    <p:extLst>
      <p:ext uri="{BB962C8B-B14F-4D97-AF65-F5344CB8AC3E}">
        <p14:creationId xmlns:p14="http://schemas.microsoft.com/office/powerpoint/2010/main" val="27217750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6948</TotalTime>
  <Words>605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</vt:lpstr>
      <vt:lpstr>Verdana</vt:lpstr>
      <vt:lpstr>Blank Presentation</vt:lpstr>
      <vt:lpstr>60 Years in the Computer Business</vt:lpstr>
      <vt:lpstr>Lessons From a Long Career</vt:lpstr>
      <vt:lpstr>1.  Environment Matters </vt:lpstr>
      <vt:lpstr>Personal Application</vt:lpstr>
      <vt:lpstr>2. Collaborators Matter</vt:lpstr>
      <vt:lpstr>Personal Application</vt:lpstr>
      <vt:lpstr>3. Identify your target audience</vt:lpstr>
      <vt:lpstr>Personal Application</vt:lpstr>
      <vt:lpstr>4. Follow the technology</vt:lpstr>
      <vt:lpstr>Personal Application</vt:lpstr>
      <vt:lpstr>4.1. Don’t be afraid to take risks</vt:lpstr>
      <vt:lpstr>Personal Application</vt:lpstr>
      <vt:lpstr>5. Avoid Management</vt:lpstr>
      <vt:lpstr>Personal Application</vt:lpstr>
      <vt:lpstr>Last Words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509</cp:revision>
  <dcterms:created xsi:type="dcterms:W3CDTF">2004-11-16T18:39:34Z</dcterms:created>
  <dcterms:modified xsi:type="dcterms:W3CDTF">2024-11-26T17:55:09Z</dcterms:modified>
</cp:coreProperties>
</file>