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0" r:id="rId1"/>
  </p:sldMasterIdLst>
  <p:notesMasterIdLst>
    <p:notesMasterId r:id="rId58"/>
  </p:notesMasterIdLst>
  <p:handoutMasterIdLst>
    <p:handoutMasterId r:id="rId59"/>
  </p:handoutMasterIdLst>
  <p:sldIdLst>
    <p:sldId id="458" r:id="rId2"/>
    <p:sldId id="369" r:id="rId3"/>
    <p:sldId id="371" r:id="rId4"/>
    <p:sldId id="385" r:id="rId5"/>
    <p:sldId id="263" r:id="rId6"/>
    <p:sldId id="266" r:id="rId7"/>
    <p:sldId id="267" r:id="rId8"/>
    <p:sldId id="404" r:id="rId9"/>
    <p:sldId id="403" r:id="rId10"/>
    <p:sldId id="407" r:id="rId11"/>
    <p:sldId id="405" r:id="rId12"/>
    <p:sldId id="408" r:id="rId13"/>
    <p:sldId id="459" r:id="rId14"/>
    <p:sldId id="462" r:id="rId15"/>
    <p:sldId id="258" r:id="rId16"/>
    <p:sldId id="409" r:id="rId17"/>
    <p:sldId id="418" r:id="rId18"/>
    <p:sldId id="424" r:id="rId19"/>
    <p:sldId id="460" r:id="rId20"/>
    <p:sldId id="425" r:id="rId21"/>
    <p:sldId id="415" r:id="rId22"/>
    <p:sldId id="433" r:id="rId23"/>
    <p:sldId id="441" r:id="rId24"/>
    <p:sldId id="435" r:id="rId25"/>
    <p:sldId id="436" r:id="rId26"/>
    <p:sldId id="431" r:id="rId27"/>
    <p:sldId id="461" r:id="rId28"/>
    <p:sldId id="419" r:id="rId29"/>
    <p:sldId id="420" r:id="rId30"/>
    <p:sldId id="438" r:id="rId31"/>
    <p:sldId id="446" r:id="rId32"/>
    <p:sldId id="448" r:id="rId33"/>
    <p:sldId id="450" r:id="rId34"/>
    <p:sldId id="452" r:id="rId35"/>
    <p:sldId id="453" r:id="rId36"/>
    <p:sldId id="454" r:id="rId37"/>
    <p:sldId id="464" r:id="rId38"/>
    <p:sldId id="463" r:id="rId39"/>
    <p:sldId id="386" r:id="rId40"/>
    <p:sldId id="387" r:id="rId41"/>
    <p:sldId id="388" r:id="rId42"/>
    <p:sldId id="389" r:id="rId43"/>
    <p:sldId id="390" r:id="rId44"/>
    <p:sldId id="393" r:id="rId45"/>
    <p:sldId id="398" r:id="rId46"/>
    <p:sldId id="399" r:id="rId47"/>
    <p:sldId id="400" r:id="rId48"/>
    <p:sldId id="392" r:id="rId49"/>
    <p:sldId id="395" r:id="rId50"/>
    <p:sldId id="396" r:id="rId51"/>
    <p:sldId id="397" r:id="rId52"/>
    <p:sldId id="401" r:id="rId53"/>
    <p:sldId id="394" r:id="rId54"/>
    <p:sldId id="465" r:id="rId55"/>
    <p:sldId id="455" r:id="rId56"/>
    <p:sldId id="466" r:id="rId57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3400"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400"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400"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400"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400"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3400"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sz="3400"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sz="3400"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sz="3400"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3B2C1"/>
    <a:srgbClr val="96F371"/>
    <a:srgbClr val="6AB5FA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34580" autoAdjust="0"/>
    <p:restoredTop sz="86410" autoAdjust="0"/>
  </p:normalViewPr>
  <p:slideViewPr>
    <p:cSldViewPr>
      <p:cViewPr varScale="1">
        <p:scale>
          <a:sx n="59" d="100"/>
          <a:sy n="59" d="100"/>
        </p:scale>
        <p:origin x="772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4088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1772"/>
    </p:cViewPr>
  </p:sorterViewPr>
  <p:notesViewPr>
    <p:cSldViewPr>
      <p:cViewPr varScale="1">
        <p:scale>
          <a:sx n="80" d="100"/>
          <a:sy n="80" d="100"/>
        </p:scale>
        <p:origin x="-1974" y="-84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5335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5335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5335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Arial" charset="0"/>
              </a:defRPr>
            </a:lvl1pPr>
          </a:lstStyle>
          <a:p>
            <a:fld id="{A8A85614-A79E-41F2-B509-7A4A9550603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0301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Arial" charset="0"/>
              </a:defRPr>
            </a:lvl1pPr>
          </a:lstStyle>
          <a:p>
            <a:fld id="{911B1B19-18A7-46BE-88D9-2164BF8B47A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51284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wordmark3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228600"/>
            <a:ext cx="1971675" cy="328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2133600"/>
            <a:ext cx="8382000" cy="838200"/>
          </a:xfrm>
        </p:spPr>
        <p:txBody>
          <a:bodyPr/>
          <a:lstStyle>
            <a:lvl1pPr>
              <a:defRPr b="1">
                <a:solidFill>
                  <a:srgbClr val="005481"/>
                </a:solidFill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276600"/>
            <a:ext cx="6400800" cy="533400"/>
          </a:xfrm>
        </p:spPr>
        <p:txBody>
          <a:bodyPr/>
          <a:lstStyle>
            <a:lvl1pPr marL="0" indent="0" algn="ctr">
              <a:buFont typeface="Times" charset="0"/>
              <a:buNone/>
              <a:defRPr sz="2500"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/>
          <p:cNvCxnSpPr/>
          <p:nvPr/>
        </p:nvCxnSpPr>
        <p:spPr bwMode="auto">
          <a:xfrm>
            <a:off x="685800" y="1903412"/>
            <a:ext cx="7772400" cy="158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8" name="Straight Connector 7"/>
          <p:cNvCxnSpPr/>
          <p:nvPr/>
        </p:nvCxnSpPr>
        <p:spPr bwMode="auto">
          <a:xfrm>
            <a:off x="685800" y="6019800"/>
            <a:ext cx="7772400" cy="158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9" name="TextBox 8"/>
          <p:cNvSpPr txBox="1"/>
          <p:nvPr/>
        </p:nvSpPr>
        <p:spPr>
          <a:xfrm>
            <a:off x="3657600" y="6324600"/>
            <a:ext cx="1143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43F038F-B3AC-45EB-9E06-50685942F90C}" type="slidenum">
              <a:rPr lang="en-US" sz="1100" smtClean="0"/>
              <a:pPr algn="ctr"/>
              <a:t>‹#›</a:t>
            </a:fld>
            <a:endParaRPr lang="en-US" sz="1100" dirty="0"/>
          </a:p>
        </p:txBody>
      </p:sp>
      <p:pic>
        <p:nvPicPr>
          <p:cNvPr id="4" name="Picture 7" descr="wordmark3r">
            <a:extLst>
              <a:ext uri="{FF2B5EF4-FFF2-40B4-BE49-F238E27FC236}">
                <a16:creationId xmlns:a16="http://schemas.microsoft.com/office/drawing/2014/main" id="{6976AB36-2B15-3ECA-A822-C402739BEDC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228600"/>
            <a:ext cx="1971675" cy="328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533400" y="6324600"/>
            <a:ext cx="2286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©</a:t>
            </a:r>
            <a:r>
              <a:rPr lang="en-US" sz="1000" baseline="0" dirty="0"/>
              <a:t> Len Bass and John Klein 2022</a:t>
            </a:r>
            <a:endParaRPr lang="en-US" sz="1000" dirty="0"/>
          </a:p>
        </p:txBody>
      </p:sp>
      <p:pic>
        <p:nvPicPr>
          <p:cNvPr id="2" name="Picture 7" descr="wordmark3r">
            <a:extLst>
              <a:ext uri="{FF2B5EF4-FFF2-40B4-BE49-F238E27FC236}">
                <a16:creationId xmlns:a16="http://schemas.microsoft.com/office/drawing/2014/main" id="{923B9928-4723-E6FD-2189-3FF6D925EE3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52400" y="228600"/>
            <a:ext cx="1971675" cy="328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0"/>
          <a:cs typeface="Osaka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0"/>
          <a:cs typeface="Osaka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0"/>
          <a:cs typeface="Osaka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0"/>
          <a:cs typeface="Osaka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0"/>
          <a:cs typeface="Osaka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0"/>
          <a:cs typeface="Osaka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0"/>
          <a:cs typeface="Osaka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0"/>
          <a:cs typeface="Osaka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5481"/>
        </a:buClr>
        <a:buFont typeface="Time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5481"/>
        </a:buClr>
        <a:buFont typeface="Times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5481"/>
        </a:buClr>
        <a:buFont typeface="Time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5481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5481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005481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005481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005481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005481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9.svg"/><Relationship Id="rId7" Type="http://schemas.openxmlformats.org/officeDocument/2006/relationships/image" Target="../media/image5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13.svg"/><Relationship Id="rId5" Type="http://schemas.openxmlformats.org/officeDocument/2006/relationships/image" Target="../media/image11.svg"/><Relationship Id="rId10" Type="http://schemas.openxmlformats.org/officeDocument/2006/relationships/image" Target="../media/image12.png"/><Relationship Id="rId4" Type="http://schemas.openxmlformats.org/officeDocument/2006/relationships/image" Target="../media/image10.png"/><Relationship Id="rId9" Type="http://schemas.openxmlformats.org/officeDocument/2006/relationships/image" Target="../media/image7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9.svg"/><Relationship Id="rId7" Type="http://schemas.openxmlformats.org/officeDocument/2006/relationships/image" Target="../media/image5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13.svg"/><Relationship Id="rId5" Type="http://schemas.openxmlformats.org/officeDocument/2006/relationships/image" Target="../media/image11.svg"/><Relationship Id="rId10" Type="http://schemas.openxmlformats.org/officeDocument/2006/relationships/image" Target="../media/image12.png"/><Relationship Id="rId4" Type="http://schemas.openxmlformats.org/officeDocument/2006/relationships/image" Target="../media/image10.png"/><Relationship Id="rId9" Type="http://schemas.openxmlformats.org/officeDocument/2006/relationships/image" Target="../media/image7.sv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and.org/pubs/research_reports/RRA2680-1.html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5.svg"/><Relationship Id="rId3" Type="http://schemas.openxmlformats.org/officeDocument/2006/relationships/image" Target="../media/image9.svg"/><Relationship Id="rId7" Type="http://schemas.openxmlformats.org/officeDocument/2006/relationships/image" Target="../media/image5.svg"/><Relationship Id="rId12" Type="http://schemas.openxmlformats.org/officeDocument/2006/relationships/image" Target="../media/image1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13.svg"/><Relationship Id="rId5" Type="http://schemas.openxmlformats.org/officeDocument/2006/relationships/image" Target="../media/image11.svg"/><Relationship Id="rId10" Type="http://schemas.openxmlformats.org/officeDocument/2006/relationships/image" Target="../media/image12.png"/><Relationship Id="rId4" Type="http://schemas.openxmlformats.org/officeDocument/2006/relationships/image" Target="../media/image10.png"/><Relationship Id="rId9" Type="http://schemas.openxmlformats.org/officeDocument/2006/relationships/image" Target="../media/image7.sv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2FC13-8E55-BB5D-0996-9D273EBF21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Overcoming the Challenges of AI Deployment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8B5292-ABCF-0D9A-F241-C5E115017B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95400" y="4267200"/>
            <a:ext cx="6400800" cy="533400"/>
          </a:xfrm>
        </p:spPr>
        <p:txBody>
          <a:bodyPr/>
          <a:lstStyle/>
          <a:p>
            <a:r>
              <a:rPr lang="en-US" sz="2800" dirty="0"/>
              <a:t>Len Bass</a:t>
            </a:r>
          </a:p>
        </p:txBody>
      </p:sp>
    </p:spTree>
    <p:extLst>
      <p:ext uri="{BB962C8B-B14F-4D97-AF65-F5344CB8AC3E}">
        <p14:creationId xmlns:p14="http://schemas.microsoft.com/office/powerpoint/2010/main" val="8858386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1A443-59B6-352A-F33C-82E8ED562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with interdisciplinary teams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8F4144-8CF0-13BE-DC44-C3F7B9A925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5481"/>
              </a:buClr>
              <a:buSzTx/>
              <a:buFont typeface="Times" charset="0"/>
              <a:buChar char="•"/>
              <a:tabLst/>
              <a:defRPr/>
            </a:pPr>
            <a:r>
              <a:rPr lang="en-US" sz="2800" dirty="0">
                <a:solidFill>
                  <a:schemeClr val="tx1"/>
                </a:solidFill>
                <a:effectLst/>
              </a:rPr>
              <a:t>Power struggles: Members of dominant disciplines may assert control, leading to resentment or a lack of collaboration.</a:t>
            </a:r>
          </a:p>
          <a:p>
            <a:r>
              <a:rPr lang="en-US" dirty="0"/>
              <a:t>Resistance to change: Members of established disciplines may be resistant to new ideas or approaches from other fields.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55191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7B29E-0FFF-F2B6-7ED5-8F65A6C84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Mitigating interdisciplinary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1CE335-9320-8D8D-F0BD-E4802B59DB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Education and training in unfamiliar disciplines</a:t>
            </a:r>
          </a:p>
          <a:p>
            <a:pPr lvl="1"/>
            <a:r>
              <a:rPr lang="en-US" dirty="0"/>
              <a:t>Learn vocabulary and concepts</a:t>
            </a:r>
          </a:p>
          <a:p>
            <a:pPr lvl="1"/>
            <a:r>
              <a:rPr lang="en-US" dirty="0"/>
              <a:t>Understand culture</a:t>
            </a:r>
          </a:p>
          <a:p>
            <a:r>
              <a:rPr lang="en-US" dirty="0"/>
              <a:t>Time to build teams</a:t>
            </a:r>
          </a:p>
          <a:p>
            <a:pPr lvl="1"/>
            <a:r>
              <a:rPr lang="en-US" dirty="0"/>
              <a:t>Time for education and training</a:t>
            </a:r>
          </a:p>
          <a:p>
            <a:pPr lvl="1"/>
            <a:r>
              <a:rPr lang="en-US" dirty="0"/>
              <a:t>Time to make teams effective</a:t>
            </a:r>
          </a:p>
        </p:txBody>
      </p:sp>
    </p:spTree>
    <p:extLst>
      <p:ext uri="{BB962C8B-B14F-4D97-AF65-F5344CB8AC3E}">
        <p14:creationId xmlns:p14="http://schemas.microsoft.com/office/powerpoint/2010/main" val="42696814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DF95C-403C-CCDA-6997-E21309413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Tuckerman’s model of team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28D047-B42F-C0A8-BF66-2F7FE5B96A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"Coming together is a beginning. Keeping together is progress. Working together is success.“</a:t>
            </a:r>
          </a:p>
          <a:p>
            <a:r>
              <a:rPr lang="en-US" dirty="0"/>
              <a:t>Characterized as </a:t>
            </a:r>
            <a:r>
              <a:rPr lang="en-US" sz="28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forming, storming, norming, and performing</a:t>
            </a:r>
          </a:p>
        </p:txBody>
      </p:sp>
    </p:spTree>
    <p:extLst>
      <p:ext uri="{BB962C8B-B14F-4D97-AF65-F5344CB8AC3E}">
        <p14:creationId xmlns:p14="http://schemas.microsoft.com/office/powerpoint/2010/main" val="23460128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4BE85-71E0-81D1-EEFD-19D97BD9A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FA6E5B-2BE0-AC83-7851-BD8FE17821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are inference engine and knowledge base packaged (prepared for integration)?</a:t>
            </a:r>
          </a:p>
          <a:p>
            <a:r>
              <a:rPr lang="en-US" dirty="0"/>
              <a:t>What kinds of tools do data scientists use?</a:t>
            </a:r>
          </a:p>
        </p:txBody>
      </p:sp>
    </p:spTree>
    <p:extLst>
      <p:ext uri="{BB962C8B-B14F-4D97-AF65-F5344CB8AC3E}">
        <p14:creationId xmlns:p14="http://schemas.microsoft.com/office/powerpoint/2010/main" val="19307846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0729E2-8268-9AA5-575B-5976AFA40A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09B69-CFED-B908-5942-71B683193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AI systems fail to get into production so frequently?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323051-5560-9D0C-3C01-DA0A9FDB27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System based rather than just software based.</a:t>
            </a:r>
          </a:p>
          <a:p>
            <a:pPr lvl="0"/>
            <a:r>
              <a:rPr lang="en-US" b="1" dirty="0"/>
              <a:t>Based on statistical techniques with inherent uncertainty</a:t>
            </a:r>
          </a:p>
          <a:p>
            <a:pPr lvl="0"/>
            <a:r>
              <a:rPr lang="en-US" dirty="0"/>
              <a:t>Broader concept of quality</a:t>
            </a:r>
          </a:p>
        </p:txBody>
      </p:sp>
    </p:spTree>
    <p:extLst>
      <p:ext uri="{BB962C8B-B14F-4D97-AF65-F5344CB8AC3E}">
        <p14:creationId xmlns:p14="http://schemas.microsoft.com/office/powerpoint/2010/main" val="39083156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5729B-FFCC-64A2-462E-4488E4D65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 of AI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DFFE89-D596-8F32-DD81-3F5F5AC8E3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specifics of the system architecture depend on the type of AI being used.</a:t>
            </a:r>
          </a:p>
          <a:p>
            <a:pPr lvl="1"/>
            <a:r>
              <a:rPr lang="en-US" dirty="0"/>
              <a:t>Narrow ML Models</a:t>
            </a:r>
          </a:p>
          <a:p>
            <a:pPr lvl="1"/>
            <a:r>
              <a:rPr lang="en-US" dirty="0"/>
              <a:t>Foundation Model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6398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14692-B56E-EE5D-DA7E-A3333CE44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</a:t>
            </a:r>
            <a:r>
              <a:rPr lang="en-US" baseline="0" dirty="0"/>
              <a:t> type of models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80DDF1-703B-6015-C8F4-8EFD832CE6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Narrow ML models</a:t>
            </a:r>
            <a:r>
              <a:rPr lang="en-US" baseline="0" dirty="0"/>
              <a:t> are designed to support particular tasks</a:t>
            </a:r>
          </a:p>
          <a:p>
            <a:r>
              <a:rPr lang="en-US" baseline="0" dirty="0"/>
              <a:t>Foundation models have  no specific task designation</a:t>
            </a:r>
          </a:p>
        </p:txBody>
      </p:sp>
    </p:spTree>
    <p:extLst>
      <p:ext uri="{BB962C8B-B14F-4D97-AF65-F5344CB8AC3E}">
        <p14:creationId xmlns:p14="http://schemas.microsoft.com/office/powerpoint/2010/main" val="26581984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0ABB1-A35B-8548-C0F3-FB6FA1BB5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rtl="0" eaLnBrk="1" fontAlgn="base" hangingPunct="1"/>
            <a:r>
              <a:rPr lang="en-US" sz="440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rPr>
              <a:t>What are Narrow ML models?</a:t>
            </a:r>
            <a:endParaRPr lang="en-US" sz="4400" dirty="0">
              <a:latin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AF0CC8-F214-89FF-0C58-9A1780FA84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Statistical models</a:t>
            </a:r>
          </a:p>
          <a:p>
            <a:r>
              <a:rPr lang="en-US" dirty="0"/>
              <a:t>Intended for a specific task</a:t>
            </a:r>
          </a:p>
          <a:p>
            <a:r>
              <a:rPr lang="en-US" dirty="0"/>
              <a:t>Input to a narrow ML model is a data item consisting of a set values of labelled independent variables.</a:t>
            </a:r>
          </a:p>
          <a:p>
            <a:r>
              <a:rPr lang="en-US" dirty="0"/>
              <a:t>Output is a generated value of a dependent value.</a:t>
            </a:r>
          </a:p>
        </p:txBody>
      </p:sp>
    </p:spTree>
    <p:extLst>
      <p:ext uri="{BB962C8B-B14F-4D97-AF65-F5344CB8AC3E}">
        <p14:creationId xmlns:p14="http://schemas.microsoft.com/office/powerpoint/2010/main" val="36512708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6D600-FA16-D279-9A1A-9BB09D08D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Spam filter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A6B853-8328-B89B-5689-5FF6DB9C93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Input is </a:t>
            </a:r>
          </a:p>
          <a:p>
            <a:pPr lvl="1"/>
            <a:r>
              <a:rPr lang="en-US" sz="28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email message, </a:t>
            </a:r>
          </a:p>
          <a:p>
            <a:pPr lvl="1"/>
            <a:r>
              <a:rPr lang="en-US" sz="28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sender’s email, </a:t>
            </a:r>
          </a:p>
          <a:p>
            <a:pPr lvl="1"/>
            <a:r>
              <a:rPr lang="en-US" sz="28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recipients email, </a:t>
            </a:r>
          </a:p>
          <a:p>
            <a:pPr lvl="1"/>
            <a:r>
              <a:rPr lang="en-US" sz="28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subject line, </a:t>
            </a:r>
          </a:p>
          <a:p>
            <a:pPr lvl="1"/>
            <a:r>
              <a:rPr lang="en-US" sz="28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Email headers</a:t>
            </a:r>
          </a:p>
          <a:p>
            <a:pPr lvl="1"/>
            <a:r>
              <a:rPr lang="en-US" dirty="0"/>
              <a:t>…</a:t>
            </a:r>
            <a:endParaRPr lang="en-US" sz="28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28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Ouput</a:t>
            </a:r>
            <a:r>
              <a:rPr lang="en-US" sz="28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is:</a:t>
            </a:r>
            <a:r>
              <a:rPr lang="en-US" sz="28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spam or not spam</a:t>
            </a:r>
          </a:p>
          <a:p>
            <a:pPr lvl="0"/>
            <a:endParaRPr lang="en-US" sz="28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1924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14E372-7C00-AE91-85BA-261AF255A3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 13">
            <a:extLst>
              <a:ext uri="{FF2B5EF4-FFF2-40B4-BE49-F238E27FC236}">
                <a16:creationId xmlns:a16="http://schemas.microsoft.com/office/drawing/2014/main" id="{09D7AB1B-6322-A34D-EDF9-C24D2A03EB56}"/>
              </a:ext>
            </a:extLst>
          </p:cNvPr>
          <p:cNvSpPr/>
          <p:nvPr/>
        </p:nvSpPr>
        <p:spPr bwMode="auto">
          <a:xfrm>
            <a:off x="3052967" y="3200400"/>
            <a:ext cx="3521303" cy="2699657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Osaka" charset="0"/>
              <a:cs typeface="Osaka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Osaka" charset="0"/>
              <a:cs typeface="Osaka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Osaka" charset="0"/>
              <a:cs typeface="Osaka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Osaka" charset="0"/>
              <a:cs typeface="Osaka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charset="0"/>
                <a:ea typeface="Osaka" charset="0"/>
                <a:cs typeface="Osaka" charset="0"/>
              </a:rPr>
              <a:t>Non AI portion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DAC319D2-F576-F17A-A9BE-E4C6EF520EC5}"/>
              </a:ext>
            </a:extLst>
          </p:cNvPr>
          <p:cNvSpPr/>
          <p:nvPr/>
        </p:nvSpPr>
        <p:spPr bwMode="auto">
          <a:xfrm>
            <a:off x="3910224" y="3347200"/>
            <a:ext cx="2033376" cy="1758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Osaka" charset="0"/>
              <a:cs typeface="Osaka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531D56-1065-63A7-B5E4-04D93126C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Narrow ML Models</a:t>
            </a:r>
          </a:p>
        </p:txBody>
      </p:sp>
      <p:pic>
        <p:nvPicPr>
          <p:cNvPr id="9" name="Graphic 8" descr="Bar chart with solid fill">
            <a:extLst>
              <a:ext uri="{FF2B5EF4-FFF2-40B4-BE49-F238E27FC236}">
                <a16:creationId xmlns:a16="http://schemas.microsoft.com/office/drawing/2014/main" id="{385AAE0F-9A4D-7EAB-9605-CA44708EF3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40817" y="1868660"/>
            <a:ext cx="914400" cy="914400"/>
          </a:xfrm>
          <a:prstGeom prst="rect">
            <a:avLst/>
          </a:prstGeom>
        </p:spPr>
      </p:pic>
      <p:pic>
        <p:nvPicPr>
          <p:cNvPr id="11" name="Graphic 10" descr="Single gear outline">
            <a:extLst>
              <a:ext uri="{FF2B5EF4-FFF2-40B4-BE49-F238E27FC236}">
                <a16:creationId xmlns:a16="http://schemas.microsoft.com/office/drawing/2014/main" id="{25894F87-00F5-B8A4-E23C-B5B0B8C9FC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16669" y="2153235"/>
            <a:ext cx="914400" cy="9144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86C007C-AF6D-68B3-CBC8-0FA95874ABCB}"/>
              </a:ext>
            </a:extLst>
          </p:cNvPr>
          <p:cNvSpPr txBox="1"/>
          <p:nvPr/>
        </p:nvSpPr>
        <p:spPr>
          <a:xfrm>
            <a:off x="-76200" y="3429000"/>
            <a:ext cx="13740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Data </a:t>
            </a:r>
          </a:p>
          <a:p>
            <a:r>
              <a:rPr lang="en-US" sz="2000" dirty="0"/>
              <a:t>scientists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EB16380-7D19-D863-A673-B3EC8AF7DB02}"/>
              </a:ext>
            </a:extLst>
          </p:cNvPr>
          <p:cNvGrpSpPr/>
          <p:nvPr/>
        </p:nvGrpSpPr>
        <p:grpSpPr>
          <a:xfrm>
            <a:off x="3820184" y="2177143"/>
            <a:ext cx="2374214" cy="914400"/>
            <a:chOff x="4561114" y="2362200"/>
            <a:chExt cx="2374214" cy="914400"/>
          </a:xfrm>
        </p:grpSpPr>
        <p:pic>
          <p:nvPicPr>
            <p:cNvPr id="6" name="Graphic 5" descr="Database outline">
              <a:extLst>
                <a:ext uri="{FF2B5EF4-FFF2-40B4-BE49-F238E27FC236}">
                  <a16:creationId xmlns:a16="http://schemas.microsoft.com/office/drawing/2014/main" id="{0532DA72-82F4-0DE0-520E-A0D118D1706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561114" y="2362200"/>
              <a:ext cx="914400" cy="91440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3C5F149-D368-ADE9-29E9-B9F930E73FAC}"/>
                </a:ext>
              </a:extLst>
            </p:cNvPr>
            <p:cNvSpPr txBox="1"/>
            <p:nvPr/>
          </p:nvSpPr>
          <p:spPr>
            <a:xfrm>
              <a:off x="5255060" y="2402060"/>
              <a:ext cx="168026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000000"/>
                  </a:solidFill>
                  <a:latin typeface="Times" charset="0"/>
                  <a:ea typeface="Osaka" charset="0"/>
                  <a:cs typeface="Osaka" charset="0"/>
                </a:rPr>
                <a:t>Knowledge </a:t>
              </a:r>
            </a:p>
            <a:p>
              <a:r>
                <a:rPr lang="en-US" sz="2400" dirty="0">
                  <a:solidFill>
                    <a:srgbClr val="000000"/>
                  </a:solidFill>
                  <a:latin typeface="Times" charset="0"/>
                  <a:ea typeface="Osaka" charset="0"/>
                  <a:cs typeface="Osaka" charset="0"/>
                </a:rPr>
                <a:t>base</a:t>
              </a:r>
            </a:p>
          </p:txBody>
        </p:sp>
      </p:grp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815C480-37F6-78FE-57D6-4F2A89C629FA}"/>
              </a:ext>
            </a:extLst>
          </p:cNvPr>
          <p:cNvSpPr/>
          <p:nvPr/>
        </p:nvSpPr>
        <p:spPr bwMode="auto">
          <a:xfrm>
            <a:off x="4495800" y="3505200"/>
            <a:ext cx="2286000" cy="762000"/>
          </a:xfrm>
          <a:prstGeom prst="round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charset="0"/>
                <a:ea typeface="Osaka" charset="0"/>
                <a:cs typeface="Osaka" charset="0"/>
              </a:rPr>
              <a:t>Inference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charset="0"/>
                <a:ea typeface="Osaka" charset="0"/>
                <a:cs typeface="Osaka" charset="0"/>
              </a:rPr>
              <a:t>engine</a:t>
            </a:r>
          </a:p>
        </p:txBody>
      </p:sp>
      <p:pic>
        <p:nvPicPr>
          <p:cNvPr id="13" name="Graphic 12" descr="Server outline">
            <a:extLst>
              <a:ext uri="{FF2B5EF4-FFF2-40B4-BE49-F238E27FC236}">
                <a16:creationId xmlns:a16="http://schemas.microsoft.com/office/drawing/2014/main" id="{44A1B4E5-2D2B-F55E-CBE2-68E12CB919E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831070" y="3831771"/>
            <a:ext cx="914400" cy="9144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B01A5DE-3180-743B-2CD6-9EB19F861653}"/>
              </a:ext>
            </a:extLst>
          </p:cNvPr>
          <p:cNvSpPr txBox="1"/>
          <p:nvPr/>
        </p:nvSpPr>
        <p:spPr>
          <a:xfrm>
            <a:off x="1483457" y="2590800"/>
            <a:ext cx="7906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Data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85F57E7-2C1C-4980-43FD-3CAC92000531}"/>
              </a:ext>
            </a:extLst>
          </p:cNvPr>
          <p:cNvSpPr txBox="1"/>
          <p:nvPr/>
        </p:nvSpPr>
        <p:spPr>
          <a:xfrm>
            <a:off x="2891219" y="1956481"/>
            <a:ext cx="8303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Tools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FB2340DF-5DB0-2253-270A-5E69FFE6D67E}"/>
              </a:ext>
            </a:extLst>
          </p:cNvPr>
          <p:cNvSpPr/>
          <p:nvPr/>
        </p:nvSpPr>
        <p:spPr bwMode="auto">
          <a:xfrm rot="19772307">
            <a:off x="791407" y="2652742"/>
            <a:ext cx="956105" cy="102917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Osaka" charset="0"/>
              <a:cs typeface="Osaka" charset="0"/>
            </a:endParaRP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B7E29770-7FFE-3DCD-6731-2A59034D0B97}"/>
              </a:ext>
            </a:extLst>
          </p:cNvPr>
          <p:cNvSpPr/>
          <p:nvPr/>
        </p:nvSpPr>
        <p:spPr bwMode="auto">
          <a:xfrm rot="958399">
            <a:off x="2237894" y="2553710"/>
            <a:ext cx="949639" cy="104051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Osaka" charset="0"/>
              <a:cs typeface="Osaka" charset="0"/>
            </a:endParaRP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D2DAD804-C4C3-D122-330B-5927485694D8}"/>
              </a:ext>
            </a:extLst>
          </p:cNvPr>
          <p:cNvSpPr/>
          <p:nvPr/>
        </p:nvSpPr>
        <p:spPr bwMode="auto">
          <a:xfrm rot="325766">
            <a:off x="3702434" y="2549732"/>
            <a:ext cx="322872" cy="113132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Osaka" charset="0"/>
              <a:cs typeface="Osaka" charset="0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56E2D4BC-D15A-F94E-795C-20AAECB48922}"/>
              </a:ext>
            </a:extLst>
          </p:cNvPr>
          <p:cNvSpPr/>
          <p:nvPr/>
        </p:nvSpPr>
        <p:spPr bwMode="auto">
          <a:xfrm rot="3905105" flipV="1">
            <a:off x="3068467" y="3368358"/>
            <a:ext cx="1235120" cy="161071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Osaka" charset="0"/>
              <a:cs typeface="Osaka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6A95411-AFA0-DF67-E729-563792E17B6B}"/>
              </a:ext>
            </a:extLst>
          </p:cNvPr>
          <p:cNvSpPr txBox="1"/>
          <p:nvPr/>
        </p:nvSpPr>
        <p:spPr>
          <a:xfrm>
            <a:off x="6858000" y="2209800"/>
            <a:ext cx="2362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The knowledge base  consists of the data used for training, testing, and validation. </a:t>
            </a:r>
          </a:p>
          <a:p>
            <a:r>
              <a:rPr lang="en-US" sz="1800" dirty="0"/>
              <a:t>It is maintained externally to the AI application.</a:t>
            </a:r>
          </a:p>
        </p:txBody>
      </p:sp>
      <p:pic>
        <p:nvPicPr>
          <p:cNvPr id="10" name="Graphic 9" descr="Users outline">
            <a:extLst>
              <a:ext uri="{FF2B5EF4-FFF2-40B4-BE49-F238E27FC236}">
                <a16:creationId xmlns:a16="http://schemas.microsoft.com/office/drawing/2014/main" id="{1BFE4AFF-7E3E-B233-D649-0FFD41E0798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-76200" y="27432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15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2AA2F-6D2B-D615-9DF7-3458C9E8F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</a:t>
            </a:r>
            <a:r>
              <a:rPr lang="en-US" baseline="0" dirty="0"/>
              <a:t> history is full of optimistic predictions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D5948B-2AB9-5BE7-BD98-8ADF934EA3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1958</a:t>
            </a:r>
          </a:p>
          <a:p>
            <a:pPr rtl="0" eaLnBrk="1" fontAlgn="base" hangingPunct="1"/>
            <a:r>
              <a:rPr lang="en-US" sz="28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H. A. Simon and Allen Newell: "within ten years a digital computer will be the world's chess champion" </a:t>
            </a:r>
            <a:endParaRPr lang="en-US" sz="2800" dirty="0">
              <a:effectLst/>
            </a:endParaRPr>
          </a:p>
          <a:p>
            <a:pPr lvl="1" rtl="0" eaLnBrk="1" fontAlgn="base" hangingPunct="1"/>
            <a:r>
              <a:rPr lang="en-US" sz="28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Deep Blue beat Gary Kasparov in 1997</a:t>
            </a:r>
          </a:p>
          <a:p>
            <a:pPr lvl="0" rtl="0" eaLnBrk="1" fontAlgn="base" hangingPunct="1"/>
            <a:r>
              <a:rPr lang="en-US" sz="28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Off by 30</a:t>
            </a:r>
            <a:r>
              <a:rPr lang="en-US" sz="28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years</a:t>
            </a:r>
            <a:endParaRPr lang="en-US" sz="28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539173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E8CD4-A190-3A44-5464-D81DC7980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narrow ML models used for?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914653-E0EE-4B4A-E33C-21C7ADEC97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Suitable for three main purposes</a:t>
            </a:r>
          </a:p>
          <a:p>
            <a:pPr lvl="1"/>
            <a:r>
              <a:rPr lang="en-US" dirty="0"/>
              <a:t>Classification – assigns a category to an input. e.g. this email Is spam</a:t>
            </a:r>
          </a:p>
          <a:p>
            <a:pPr lvl="1"/>
            <a:r>
              <a:rPr lang="en-US" dirty="0" err="1"/>
              <a:t>Regession</a:t>
            </a:r>
            <a:r>
              <a:rPr lang="en-US" dirty="0"/>
              <a:t> – returns a continuous value to an input. E.g.  This particular process will take 3 days to complete</a:t>
            </a:r>
          </a:p>
          <a:p>
            <a:pPr lvl="1"/>
            <a:r>
              <a:rPr lang="en-US" dirty="0"/>
              <a:t>Clustering – groups similar items. E.g. this data set has 10 groups, clustered by age.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33104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ADAA7-E6AC-CE17-513D-4FC210499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rtl="0" eaLnBrk="1" fontAlgn="base" hangingPunct="1"/>
            <a:r>
              <a:rPr lang="en-US" sz="440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rPr>
              <a:t>What are the problems with narrow models?</a:t>
            </a:r>
            <a:endParaRPr lang="en-US" sz="4400" dirty="0">
              <a:latin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C43ABE-827F-56BB-AEB7-8A6DBF0362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/>
            <a:r>
              <a:rPr lang="en-US" dirty="0"/>
              <a:t>Ethical</a:t>
            </a:r>
            <a:r>
              <a:rPr lang="en-US" baseline="0" dirty="0"/>
              <a:t> concerns</a:t>
            </a:r>
          </a:p>
          <a:p>
            <a:r>
              <a:rPr lang="en-US" baseline="0" dirty="0"/>
              <a:t>Interpretability and explainability</a:t>
            </a:r>
          </a:p>
          <a:p>
            <a:r>
              <a:rPr lang="en-US" baseline="0" dirty="0"/>
              <a:t>Generalization and overfitting</a:t>
            </a:r>
          </a:p>
          <a:p>
            <a:r>
              <a:rPr lang="en-US" dirty="0"/>
              <a:t>Robustness and adversarial attacks</a:t>
            </a:r>
          </a:p>
          <a:p>
            <a:endParaRPr lang="en-US" b="1" baseline="0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395702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8CF32-6A6C-A343-F6EA-5773B2FBF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Mitigating ethical concerns and bias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F58DB6-5D55-B37C-EA81-F71C8D3860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/>
            <a:r>
              <a:rPr lang="en-US" sz="2800" dirty="0">
                <a:solidFill>
                  <a:schemeClr val="tx1"/>
                </a:solidFill>
                <a:effectLst/>
              </a:rPr>
              <a:t>Diverse and Inclusive datasets:</a:t>
            </a:r>
          </a:p>
          <a:p>
            <a:pPr rtl="0"/>
            <a:r>
              <a:rPr lang="en-US" sz="2800" dirty="0">
                <a:solidFill>
                  <a:schemeClr val="tx1"/>
                </a:solidFill>
                <a:effectLst/>
              </a:rPr>
              <a:t>Representation: Ensure that the training data represents a diverse population to avoid perpetuating existing biases.</a:t>
            </a:r>
          </a:p>
          <a:p>
            <a:pPr rtl="0"/>
            <a:r>
              <a:rPr lang="en-US" sz="2800" dirty="0">
                <a:solidFill>
                  <a:schemeClr val="tx1"/>
                </a:solidFill>
                <a:effectLst/>
              </a:rPr>
              <a:t>Ethical Frameworks</a:t>
            </a:r>
          </a:p>
          <a:p>
            <a:pPr rtl="0"/>
            <a:r>
              <a:rPr lang="en-US" sz="2800" dirty="0">
                <a:solidFill>
                  <a:schemeClr val="tx1"/>
                </a:solidFill>
                <a:effectLst/>
              </a:rPr>
              <a:t>Ethical Review Boards</a:t>
            </a:r>
            <a:endParaRPr lang="en-US" dirty="0"/>
          </a:p>
          <a:p>
            <a:pPr rtl="0"/>
            <a:r>
              <a:rPr lang="en-US" sz="2800" dirty="0">
                <a:solidFill>
                  <a:schemeClr val="tx1"/>
                </a:solidFill>
                <a:effectLst/>
              </a:rPr>
              <a:t>Bias Detection Tools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6371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BC69F-D538-7932-F5FC-25E6A7C5C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Mitigating interpretability and explainability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5E801-7D48-46F7-493F-8F8E241FFD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/>
            <a:r>
              <a:rPr lang="en-US" sz="28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Explainable AI (XAI) Techniques:</a:t>
            </a:r>
          </a:p>
          <a:p>
            <a:pPr lvl="1"/>
            <a:r>
              <a:rPr lang="en-US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LIME (Local Interpretable Model-Agnostic Explanations) </a:t>
            </a:r>
          </a:p>
          <a:p>
            <a:pPr lvl="1"/>
            <a:r>
              <a:rPr lang="en-US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SHAP (</a:t>
            </a:r>
            <a:r>
              <a:rPr lang="en-US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SHapley</a:t>
            </a:r>
            <a:r>
              <a:rPr lang="en-US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Additive </a:t>
            </a:r>
            <a:r>
              <a:rPr lang="en-US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exPlanations</a:t>
            </a:r>
            <a:r>
              <a:rPr lang="en-US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 </a:t>
            </a:r>
          </a:p>
          <a:p>
            <a:pPr lvl="1"/>
            <a:r>
              <a:rPr lang="en-US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Visualizations:</a:t>
            </a:r>
          </a:p>
          <a:p>
            <a:r>
              <a:rPr lang="en-US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Feature Importance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75283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80B7A-291F-799F-B522-08F4DCEC6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Mitigating</a:t>
            </a:r>
            <a:r>
              <a:rPr lang="en-US" baseline="0" dirty="0"/>
              <a:t> </a:t>
            </a:r>
            <a:r>
              <a:rPr lang="en-US" dirty="0"/>
              <a:t>generalization and overfitting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2A744-A967-11E0-87F9-3F21B73844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/>
            <a:r>
              <a:rPr lang="en-US" sz="2800" dirty="0">
                <a:solidFill>
                  <a:schemeClr val="tx1"/>
                </a:solidFill>
                <a:effectLst/>
              </a:rPr>
              <a:t>Regularization</a:t>
            </a:r>
          </a:p>
          <a:p>
            <a:pPr rtl="0"/>
            <a:r>
              <a:rPr lang="en-US" dirty="0"/>
              <a:t>C</a:t>
            </a:r>
            <a:r>
              <a:rPr lang="en-US" sz="2800" dirty="0">
                <a:solidFill>
                  <a:schemeClr val="tx1"/>
                </a:solidFill>
                <a:effectLst/>
              </a:rPr>
              <a:t>ross-Validation:</a:t>
            </a:r>
          </a:p>
          <a:p>
            <a:pPr rtl="0"/>
            <a:r>
              <a:rPr lang="en-US" sz="2800" dirty="0">
                <a:solidFill>
                  <a:schemeClr val="tx1"/>
                </a:solidFill>
                <a:effectLst/>
              </a:rPr>
              <a:t>Data Augmentation</a:t>
            </a:r>
          </a:p>
          <a:p>
            <a:pPr rtl="0"/>
            <a:r>
              <a:rPr lang="en-US" sz="2800">
                <a:solidFill>
                  <a:schemeClr val="tx1"/>
                </a:solidFill>
                <a:effectLst/>
              </a:rPr>
              <a:t>Feature </a:t>
            </a:r>
            <a:r>
              <a:rPr lang="en-US" sz="2800" dirty="0">
                <a:solidFill>
                  <a:schemeClr val="tx1"/>
                </a:solidFill>
                <a:effectLst/>
              </a:rPr>
              <a:t>Engineering</a:t>
            </a:r>
          </a:p>
          <a:p>
            <a:pPr rtl="0"/>
            <a:r>
              <a:rPr lang="en-US" sz="2800" dirty="0">
                <a:solidFill>
                  <a:schemeClr val="tx1"/>
                </a:solidFill>
                <a:effectLst/>
              </a:rPr>
              <a:t>Relevant Features</a:t>
            </a:r>
          </a:p>
          <a:p>
            <a:pPr rtl="0"/>
            <a:r>
              <a:rPr lang="en-US" sz="2800" dirty="0">
                <a:solidFill>
                  <a:schemeClr val="tx1"/>
                </a:solidFill>
                <a:effectLst/>
              </a:rPr>
              <a:t>Hyperparameter Tuning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43864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33B67-2C26-FBCB-117C-57DFA0EFC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Mitigating</a:t>
            </a:r>
            <a:r>
              <a:rPr lang="en-US" baseline="0" dirty="0"/>
              <a:t> </a:t>
            </a:r>
            <a:r>
              <a:rPr lang="en-US" dirty="0"/>
              <a:t>robustness and adversarial attacks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28BD2C-C7B7-6A6B-CDC2-0DFF9E04BC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/>
            <a:r>
              <a:rPr lang="en-US" sz="2800" dirty="0">
                <a:solidFill>
                  <a:schemeClr val="tx1"/>
                </a:solidFill>
                <a:effectLst/>
              </a:rPr>
              <a:t>Adversarial Training</a:t>
            </a:r>
          </a:p>
          <a:p>
            <a:pPr rtl="0"/>
            <a:r>
              <a:rPr lang="en-US" sz="2800" dirty="0">
                <a:solidFill>
                  <a:schemeClr val="tx1"/>
                </a:solidFill>
                <a:effectLst/>
              </a:rPr>
              <a:t>Input Validation and Sanitization</a:t>
            </a:r>
          </a:p>
          <a:p>
            <a:pPr rtl="0"/>
            <a:r>
              <a:rPr lang="en-US" sz="2800" dirty="0">
                <a:solidFill>
                  <a:schemeClr val="tx1"/>
                </a:solidFill>
                <a:effectLst/>
              </a:rPr>
              <a:t>Feature Noise Injection</a:t>
            </a:r>
          </a:p>
          <a:p>
            <a:pPr rtl="0"/>
            <a:r>
              <a:rPr lang="en-US" sz="2800" dirty="0">
                <a:solidFill>
                  <a:schemeClr val="tx1"/>
                </a:solidFill>
                <a:effectLst/>
              </a:rPr>
              <a:t>Regularization Techniques</a:t>
            </a:r>
          </a:p>
          <a:p>
            <a:pPr marL="0" indent="0" rtl="0">
              <a:buNone/>
            </a:pPr>
            <a:endParaRPr lang="en-US" sz="2800" dirty="0">
              <a:solidFill>
                <a:schemeClr val="tx1"/>
              </a:solidFill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068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50251-C1D6-BD6B-6BAE-80003B049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Regulatory and legal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0764D-E16C-9480-CE9D-C5071663AF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Regulations: The rapid development of AI has outpaced the creation of comprehensive regulations, leading to uncertainty and potential legal issues.  </a:t>
            </a:r>
          </a:p>
          <a:p>
            <a:r>
              <a:rPr lang="en-US" dirty="0"/>
              <a:t>Liability: Determining liability in cases involving AI-powered systems can be complex, especially when accidents or damages occur. 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4834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1603C5-2424-E401-A93D-ED877C825A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val 22">
            <a:extLst>
              <a:ext uri="{FF2B5EF4-FFF2-40B4-BE49-F238E27FC236}">
                <a16:creationId xmlns:a16="http://schemas.microsoft.com/office/drawing/2014/main" id="{4FEC3CA9-275A-6F7C-8ABC-6BA51610A85F}"/>
              </a:ext>
            </a:extLst>
          </p:cNvPr>
          <p:cNvSpPr/>
          <p:nvPr/>
        </p:nvSpPr>
        <p:spPr bwMode="auto">
          <a:xfrm>
            <a:off x="3678670" y="3124200"/>
            <a:ext cx="2033376" cy="1758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Osaka" charset="0"/>
              <a:cs typeface="Osaka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6918C3A-06E5-C17C-236D-239534AC8653}"/>
              </a:ext>
            </a:extLst>
          </p:cNvPr>
          <p:cNvSpPr/>
          <p:nvPr/>
        </p:nvSpPr>
        <p:spPr bwMode="auto">
          <a:xfrm>
            <a:off x="3052967" y="3091542"/>
            <a:ext cx="3521303" cy="2699657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Osaka" charset="0"/>
              <a:cs typeface="Osaka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Osaka" charset="0"/>
              <a:cs typeface="Osaka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Osaka" charset="0"/>
              <a:cs typeface="Osaka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Osaka" charset="0"/>
              <a:cs typeface="Osaka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charset="0"/>
                <a:ea typeface="Osaka" charset="0"/>
                <a:cs typeface="Osaka" charset="0"/>
              </a:rPr>
              <a:t>Non AI portion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2EA8ED-30AA-80F1-9E89-1CE5818CE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FM System</a:t>
            </a:r>
          </a:p>
        </p:txBody>
      </p:sp>
      <p:pic>
        <p:nvPicPr>
          <p:cNvPr id="9" name="Graphic 8" descr="Bar chart with solid fill">
            <a:extLst>
              <a:ext uri="{FF2B5EF4-FFF2-40B4-BE49-F238E27FC236}">
                <a16:creationId xmlns:a16="http://schemas.microsoft.com/office/drawing/2014/main" id="{61C0869B-C595-FFFD-51B4-52428E58D7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40817" y="1868660"/>
            <a:ext cx="914400" cy="914400"/>
          </a:xfrm>
          <a:prstGeom prst="rect">
            <a:avLst/>
          </a:prstGeom>
        </p:spPr>
      </p:pic>
      <p:pic>
        <p:nvPicPr>
          <p:cNvPr id="11" name="Graphic 10" descr="Single gear outline">
            <a:extLst>
              <a:ext uri="{FF2B5EF4-FFF2-40B4-BE49-F238E27FC236}">
                <a16:creationId xmlns:a16="http://schemas.microsoft.com/office/drawing/2014/main" id="{97A73FD7-03BC-906B-C1E1-FB708D6F41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16669" y="2153235"/>
            <a:ext cx="914400" cy="9144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1204E31-8F14-3C36-1A66-545073DD8F43}"/>
              </a:ext>
            </a:extLst>
          </p:cNvPr>
          <p:cNvSpPr txBox="1"/>
          <p:nvPr/>
        </p:nvSpPr>
        <p:spPr>
          <a:xfrm>
            <a:off x="-76200" y="3429000"/>
            <a:ext cx="13740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Data </a:t>
            </a:r>
          </a:p>
          <a:p>
            <a:r>
              <a:rPr lang="en-US" sz="2000" dirty="0"/>
              <a:t>scientists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F7C57A5-E12B-9DFF-7E11-B00C6BD2AA47}"/>
              </a:ext>
            </a:extLst>
          </p:cNvPr>
          <p:cNvGrpSpPr/>
          <p:nvPr/>
        </p:nvGrpSpPr>
        <p:grpSpPr>
          <a:xfrm>
            <a:off x="3820184" y="3055855"/>
            <a:ext cx="2175593" cy="950088"/>
            <a:chOff x="4561114" y="2326512"/>
            <a:chExt cx="2175593" cy="950088"/>
          </a:xfrm>
        </p:grpSpPr>
        <p:pic>
          <p:nvPicPr>
            <p:cNvPr id="6" name="Graphic 5" descr="Database outline">
              <a:extLst>
                <a:ext uri="{FF2B5EF4-FFF2-40B4-BE49-F238E27FC236}">
                  <a16:creationId xmlns:a16="http://schemas.microsoft.com/office/drawing/2014/main" id="{5CE29087-5D82-2286-F9FA-1AE83C5C3EB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561114" y="2362200"/>
              <a:ext cx="914400" cy="91440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C770D61-9F55-8705-A98A-96B4809A66D1}"/>
                </a:ext>
              </a:extLst>
            </p:cNvPr>
            <p:cNvSpPr txBox="1"/>
            <p:nvPr/>
          </p:nvSpPr>
          <p:spPr>
            <a:xfrm>
              <a:off x="5255061" y="2326512"/>
              <a:ext cx="148164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000000"/>
                  </a:solidFill>
                  <a:latin typeface="Times" charset="0"/>
                  <a:ea typeface="Osaka" charset="0"/>
                  <a:cs typeface="Osaka" charset="0"/>
                </a:rPr>
                <a:t>Vector  Space</a:t>
              </a:r>
            </a:p>
          </p:txBody>
        </p:sp>
      </p:grp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0FD4081-0290-DCF8-5E46-36FBE9A07308}"/>
              </a:ext>
            </a:extLst>
          </p:cNvPr>
          <p:cNvSpPr/>
          <p:nvPr/>
        </p:nvSpPr>
        <p:spPr bwMode="auto">
          <a:xfrm>
            <a:off x="4495800" y="3733800"/>
            <a:ext cx="2286000" cy="762000"/>
          </a:xfrm>
          <a:prstGeom prst="round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000000"/>
                </a:solidFill>
                <a:latin typeface="Times" charset="0"/>
                <a:ea typeface="Osaka" charset="0"/>
                <a:cs typeface="Osaka" charset="0"/>
              </a:rPr>
              <a:t>Transformer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charset="0"/>
                <a:ea typeface="Osaka" charset="0"/>
                <a:cs typeface="Osaka" charset="0"/>
              </a:rPr>
              <a:t>architecture</a:t>
            </a:r>
          </a:p>
        </p:txBody>
      </p:sp>
      <p:pic>
        <p:nvPicPr>
          <p:cNvPr id="13" name="Graphic 12" descr="Server outline">
            <a:extLst>
              <a:ext uri="{FF2B5EF4-FFF2-40B4-BE49-F238E27FC236}">
                <a16:creationId xmlns:a16="http://schemas.microsoft.com/office/drawing/2014/main" id="{AC8CFA0F-3610-E130-7088-D456A20B5A8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831070" y="3831771"/>
            <a:ext cx="914400" cy="9144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FE82DFC-2F60-C62E-2B10-F7163A4B5EA1}"/>
              </a:ext>
            </a:extLst>
          </p:cNvPr>
          <p:cNvSpPr txBox="1"/>
          <p:nvPr/>
        </p:nvSpPr>
        <p:spPr>
          <a:xfrm>
            <a:off x="1483457" y="2590800"/>
            <a:ext cx="7906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Data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151D308-3714-0DF7-6363-102A6F82AA60}"/>
              </a:ext>
            </a:extLst>
          </p:cNvPr>
          <p:cNvSpPr txBox="1"/>
          <p:nvPr/>
        </p:nvSpPr>
        <p:spPr>
          <a:xfrm>
            <a:off x="2891219" y="1956481"/>
            <a:ext cx="8303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Tools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DF4928FB-2936-90BD-1E9A-56B2C5E90FB4}"/>
              </a:ext>
            </a:extLst>
          </p:cNvPr>
          <p:cNvSpPr/>
          <p:nvPr/>
        </p:nvSpPr>
        <p:spPr bwMode="auto">
          <a:xfrm rot="19772307">
            <a:off x="791407" y="2652742"/>
            <a:ext cx="956105" cy="102917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Osaka" charset="0"/>
              <a:cs typeface="Osaka" charset="0"/>
            </a:endParaRP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4B485515-20FD-856C-397C-64A9B1D901BD}"/>
              </a:ext>
            </a:extLst>
          </p:cNvPr>
          <p:cNvSpPr/>
          <p:nvPr/>
        </p:nvSpPr>
        <p:spPr bwMode="auto">
          <a:xfrm rot="958399">
            <a:off x="2237894" y="2553710"/>
            <a:ext cx="949639" cy="104051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Osaka" charset="0"/>
              <a:cs typeface="Osaka" charset="0"/>
            </a:endParaRP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F720E50E-11B2-706C-EBC2-5086C4ECF3D0}"/>
              </a:ext>
            </a:extLst>
          </p:cNvPr>
          <p:cNvSpPr/>
          <p:nvPr/>
        </p:nvSpPr>
        <p:spPr bwMode="auto">
          <a:xfrm rot="2376251">
            <a:off x="3514550" y="2875684"/>
            <a:ext cx="780775" cy="13158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Osaka" charset="0"/>
              <a:cs typeface="Osaka" charset="0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61F2DFF7-E993-44AA-AFD1-1A7C5A67B1E8}"/>
              </a:ext>
            </a:extLst>
          </p:cNvPr>
          <p:cNvSpPr/>
          <p:nvPr/>
        </p:nvSpPr>
        <p:spPr bwMode="auto">
          <a:xfrm rot="3905105" flipV="1">
            <a:off x="3068467" y="3368358"/>
            <a:ext cx="1235120" cy="161071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Osaka" charset="0"/>
              <a:cs typeface="Osaka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36802D2-4C3E-8E79-3113-5C24B580A52A}"/>
              </a:ext>
            </a:extLst>
          </p:cNvPr>
          <p:cNvSpPr txBox="1"/>
          <p:nvPr/>
        </p:nvSpPr>
        <p:spPr>
          <a:xfrm>
            <a:off x="6858000" y="2209800"/>
            <a:ext cx="2362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Knowledge base is maintained as a vector space</a:t>
            </a:r>
          </a:p>
          <a:p>
            <a:endParaRPr lang="en-US" sz="1800" dirty="0"/>
          </a:p>
          <a:p>
            <a:r>
              <a:rPr lang="en-US" sz="1800" dirty="0"/>
              <a:t>Inference is performed by a transformer architecture</a:t>
            </a:r>
          </a:p>
        </p:txBody>
      </p:sp>
      <p:pic>
        <p:nvPicPr>
          <p:cNvPr id="10" name="Graphic 9" descr="Users outline">
            <a:extLst>
              <a:ext uri="{FF2B5EF4-FFF2-40B4-BE49-F238E27FC236}">
                <a16:creationId xmlns:a16="http://schemas.microsoft.com/office/drawing/2014/main" id="{14B91CB1-A0B7-1954-422B-35CE2C4EB73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-76200" y="2743200"/>
            <a:ext cx="914400" cy="914400"/>
          </a:xfrm>
          <a:prstGeom prst="rect">
            <a:avLst/>
          </a:prstGeom>
        </p:spPr>
      </p:pic>
      <p:sp>
        <p:nvSpPr>
          <p:cNvPr id="28" name="Arrow: Right 27">
            <a:extLst>
              <a:ext uri="{FF2B5EF4-FFF2-40B4-BE49-F238E27FC236}">
                <a16:creationId xmlns:a16="http://schemas.microsoft.com/office/drawing/2014/main" id="{2A09EC62-FD12-4AE8-8449-9A1A95E42989}"/>
              </a:ext>
            </a:extLst>
          </p:cNvPr>
          <p:cNvSpPr/>
          <p:nvPr/>
        </p:nvSpPr>
        <p:spPr bwMode="auto">
          <a:xfrm rot="20875436" flipV="1">
            <a:off x="782889" y="2984916"/>
            <a:ext cx="2358887" cy="81483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Osaka" charset="0"/>
              <a:cs typeface="Osak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69480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0ABB1-A35B-8548-C0F3-FB6FA1BB5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rtl="0" eaLnBrk="1" fontAlgn="base" hangingPunct="1"/>
            <a:r>
              <a:rPr lang="en-US" sz="440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rPr>
              <a:t>What are Foundation </a:t>
            </a:r>
            <a:r>
              <a:rPr lang="en-US" dirty="0">
                <a:solidFill>
                  <a:schemeClr val="tx1"/>
                </a:solidFill>
                <a:ea typeface="+mn-ea"/>
                <a:cs typeface="+mn-cs"/>
              </a:rPr>
              <a:t>M</a:t>
            </a:r>
            <a:r>
              <a:rPr lang="en-US" sz="440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rPr>
              <a:t>odels?</a:t>
            </a:r>
            <a:endParaRPr lang="en-US" sz="4400" dirty="0">
              <a:latin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AF0CC8-F214-89FF-0C58-9A1780FA84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foundation Model (FM)  is trained on an extensive and diverse dataset, often comprising billions or even trillions of data points.</a:t>
            </a:r>
          </a:p>
          <a:p>
            <a:pPr lvl="0"/>
            <a:r>
              <a:rPr lang="en-US" sz="28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training data is largely unlabeled, </a:t>
            </a:r>
          </a:p>
          <a:p>
            <a:pPr lvl="0"/>
            <a:r>
              <a:rPr lang="en-US" sz="28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FMs are general purpose but can be customized for particular applications.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Large language models (LLMs) are a type of FMs.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8719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E9207-A90A-4ED1-9FDA-0A46B0768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440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rPr>
              <a:t>What are </a:t>
            </a:r>
            <a:r>
              <a:rPr lang="en-US" dirty="0">
                <a:solidFill>
                  <a:schemeClr val="tx1"/>
                </a:solidFill>
              </a:rPr>
              <a:t>Foundation Models</a:t>
            </a:r>
            <a:r>
              <a:rPr lang="en-US" sz="440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rPr>
              <a:t> used for?</a:t>
            </a:r>
            <a:endParaRPr lang="en-US" sz="4400" dirty="0">
              <a:latin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E0C8AC-B59C-7257-CFA4-D36EE91C0E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057400"/>
            <a:ext cx="7772400" cy="4038600"/>
          </a:xfrm>
        </p:spPr>
        <p:txBody>
          <a:bodyPr/>
          <a:lstStyle/>
          <a:p>
            <a:r>
              <a:rPr lang="en-US" dirty="0"/>
              <a:t>Natural Language Processing </a:t>
            </a:r>
          </a:p>
          <a:p>
            <a:r>
              <a:rPr lang="en-US" dirty="0"/>
              <a:t>Text Machine translation   </a:t>
            </a:r>
          </a:p>
          <a:p>
            <a:r>
              <a:rPr lang="en-US" dirty="0"/>
              <a:t>Question answering   </a:t>
            </a:r>
          </a:p>
          <a:p>
            <a:r>
              <a:rPr lang="en-US" dirty="0"/>
              <a:t>Summarization</a:t>
            </a:r>
          </a:p>
          <a:p>
            <a:r>
              <a:rPr lang="en-US" dirty="0"/>
              <a:t>Image generation and classification </a:t>
            </a:r>
          </a:p>
          <a:p>
            <a:r>
              <a:rPr lang="en-US" dirty="0"/>
              <a:t>Object detection</a:t>
            </a:r>
          </a:p>
          <a:p>
            <a:r>
              <a:rPr lang="en-US" dirty="0"/>
              <a:t>Code Generation: </a:t>
            </a:r>
          </a:p>
          <a:p>
            <a:r>
              <a:rPr lang="en-US" dirty="0"/>
              <a:t>Other Applications – still being explored.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48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D077A-FDB7-83E8-AB7B-86FEA7CC3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5240" y="685800"/>
            <a:ext cx="8610600" cy="1143000"/>
          </a:xfrm>
        </p:spPr>
        <p:txBody>
          <a:bodyPr/>
          <a:lstStyle/>
          <a:p>
            <a:r>
              <a:rPr lang="en-US" dirty="0"/>
              <a:t>Optimism about AI systems persists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4B3EF-8311-13C4-57D3-3E3232D41F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5481"/>
              </a:buClr>
              <a:buSzTx/>
              <a:buFont typeface="Times" charset="0"/>
              <a:buChar char="•"/>
              <a:tabLst/>
              <a:defRPr/>
            </a:pPr>
            <a:r>
              <a:rPr lang="en-US" b="1" dirty="0"/>
              <a:t>2024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5481"/>
              </a:buClr>
              <a:buSzTx/>
              <a:buFont typeface="Times" charset="0"/>
              <a:buChar char="•"/>
              <a:tabLst/>
              <a:defRPr/>
            </a:pPr>
            <a:r>
              <a:rPr lang="en-US" dirty="0"/>
              <a:t>80% of AI projects do not go into production</a:t>
            </a:r>
          </a:p>
          <a:p>
            <a:pPr lvl="1"/>
            <a:r>
              <a:rPr lang="en-US" sz="2400" dirty="0">
                <a:hlinkClick r:id="rId2"/>
              </a:rPr>
              <a:t>https://www.rand.org/pubs/research_reports/RRA2680-1.html</a:t>
            </a:r>
            <a:r>
              <a:rPr lang="en-US" sz="2400" dirty="0"/>
              <a:t> (2024)</a:t>
            </a:r>
          </a:p>
          <a:p>
            <a:pPr lvl="1"/>
            <a:r>
              <a:rPr lang="en-US" sz="2400" dirty="0"/>
              <a:t>Included ML projects but not projects that used pre-trained LLMs (prompt engineering)</a:t>
            </a:r>
          </a:p>
          <a:p>
            <a:r>
              <a:rPr lang="en-US" dirty="0"/>
              <a:t>This is </a:t>
            </a:r>
            <a:r>
              <a:rPr lang="en-US" b="1" dirty="0"/>
              <a:t>twice</a:t>
            </a:r>
            <a:r>
              <a:rPr lang="en-US" dirty="0"/>
              <a:t> the rate for non AI projects.</a:t>
            </a:r>
          </a:p>
          <a:p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534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1B0D9-ED73-8274-4400-3E4F7DB4A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Transformer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FC847-6946-CBA8-F29D-1830609C89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Primary basis for foundation models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Two key concepts</a:t>
            </a:r>
          </a:p>
          <a:p>
            <a:pPr lvl="2"/>
            <a:r>
              <a:rPr lang="en-US" dirty="0"/>
              <a:t>Vector spaces</a:t>
            </a:r>
          </a:p>
          <a:p>
            <a:pPr lvl="2"/>
            <a:r>
              <a:rPr lang="en-US" dirty="0"/>
              <a:t>Attention mechanism.</a:t>
            </a:r>
          </a:p>
        </p:txBody>
      </p:sp>
    </p:spTree>
    <p:extLst>
      <p:ext uri="{BB962C8B-B14F-4D97-AF65-F5344CB8AC3E}">
        <p14:creationId xmlns:p14="http://schemas.microsoft.com/office/powerpoint/2010/main" val="20573257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33DA5-1883-3400-54E6-A8BE7F248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space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F29B62-93D7-CE9B-4C14-F81FC009B18E}"/>
              </a:ext>
            </a:extLst>
          </p:cNvPr>
          <p:cNvSpPr txBox="1"/>
          <p:nvPr/>
        </p:nvSpPr>
        <p:spPr>
          <a:xfrm>
            <a:off x="152401" y="2590800"/>
            <a:ext cx="1447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Tokenized sentence</a:t>
            </a:r>
          </a:p>
        </p:txBody>
      </p:sp>
      <p:sp>
        <p:nvSpPr>
          <p:cNvPr id="6" name="Arrow: Left 5">
            <a:extLst>
              <a:ext uri="{FF2B5EF4-FFF2-40B4-BE49-F238E27FC236}">
                <a16:creationId xmlns:a16="http://schemas.microsoft.com/office/drawing/2014/main" id="{C4EB2312-21C0-3C34-A3C8-49667A85E827}"/>
              </a:ext>
            </a:extLst>
          </p:cNvPr>
          <p:cNvSpPr/>
          <p:nvPr/>
        </p:nvSpPr>
        <p:spPr bwMode="auto">
          <a:xfrm flipH="1">
            <a:off x="1752600" y="2667000"/>
            <a:ext cx="1524000" cy="609600"/>
          </a:xfrm>
          <a:prstGeom prst="lef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Osaka" charset="0"/>
              <a:cs typeface="Osaka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68EFD4F-64DD-EC7D-9B7A-57D9D102F2B1}"/>
              </a:ext>
            </a:extLst>
          </p:cNvPr>
          <p:cNvSpPr/>
          <p:nvPr/>
        </p:nvSpPr>
        <p:spPr bwMode="auto">
          <a:xfrm>
            <a:off x="3352800" y="2438400"/>
            <a:ext cx="1676400" cy="1015662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charset="0"/>
                <a:ea typeface="Osaka" charset="0"/>
                <a:cs typeface="Osaka" charset="0"/>
              </a:rPr>
              <a:t>Vector encoder</a:t>
            </a:r>
          </a:p>
        </p:txBody>
      </p:sp>
      <p:sp>
        <p:nvSpPr>
          <p:cNvPr id="8" name="Arrow: Left 7">
            <a:extLst>
              <a:ext uri="{FF2B5EF4-FFF2-40B4-BE49-F238E27FC236}">
                <a16:creationId xmlns:a16="http://schemas.microsoft.com/office/drawing/2014/main" id="{054C0C40-622B-929C-36EB-50FC226ADD40}"/>
              </a:ext>
            </a:extLst>
          </p:cNvPr>
          <p:cNvSpPr/>
          <p:nvPr/>
        </p:nvSpPr>
        <p:spPr bwMode="auto">
          <a:xfrm flipH="1">
            <a:off x="5257800" y="2667000"/>
            <a:ext cx="1295400" cy="609600"/>
          </a:xfrm>
          <a:prstGeom prst="lef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Osaka" charset="0"/>
              <a:cs typeface="Osaka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58423A-A9A1-58DC-951E-9E7530125826}"/>
              </a:ext>
            </a:extLst>
          </p:cNvPr>
          <p:cNvSpPr txBox="1"/>
          <p:nvPr/>
        </p:nvSpPr>
        <p:spPr>
          <a:xfrm>
            <a:off x="6568440" y="2596217"/>
            <a:ext cx="2057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 dimensional mathematical vectors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107F69D-282B-5D6C-F786-7D6DDD46B6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3886200"/>
            <a:ext cx="7772400" cy="2133600"/>
          </a:xfrm>
        </p:spPr>
        <p:txBody>
          <a:bodyPr/>
          <a:lstStyle/>
          <a:p>
            <a:r>
              <a:rPr lang="en-US" sz="2400" dirty="0"/>
              <a:t>Sentence is broken into tokens (think syllables) </a:t>
            </a:r>
          </a:p>
          <a:p>
            <a:r>
              <a:rPr lang="en-US" sz="2400" dirty="0"/>
              <a:t>Each token is represented as a vector</a:t>
            </a:r>
          </a:p>
          <a:p>
            <a:r>
              <a:rPr lang="en-US" sz="2400" dirty="0"/>
              <a:t>Sentence is represented as a collection of vectors</a:t>
            </a:r>
          </a:p>
          <a:p>
            <a:r>
              <a:rPr lang="en-US" sz="2400" dirty="0"/>
              <a:t>Dimension of vectors may be in the thousands</a:t>
            </a:r>
          </a:p>
        </p:txBody>
      </p:sp>
    </p:spTree>
    <p:extLst>
      <p:ext uri="{BB962C8B-B14F-4D97-AF65-F5344CB8AC3E}">
        <p14:creationId xmlns:p14="http://schemas.microsoft.com/office/powerpoint/2010/main" val="6599568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85143-D4B5-8195-F172-267B70D85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Attention mechanism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C30ECA-72B1-6B03-C407-D544936E27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a sentence, the tokens in the sentence define a collection</a:t>
            </a:r>
            <a:r>
              <a:rPr lang="en-US" baseline="0" dirty="0"/>
              <a:t> of regions in vector space.</a:t>
            </a:r>
          </a:p>
          <a:p>
            <a:r>
              <a:rPr lang="en-US" dirty="0"/>
              <a:t>Attention is the process of analyzing those regions and their order to extract meaning from the sentence.</a:t>
            </a:r>
          </a:p>
        </p:txBody>
      </p:sp>
    </p:spTree>
    <p:extLst>
      <p:ext uri="{BB962C8B-B14F-4D97-AF65-F5344CB8AC3E}">
        <p14:creationId xmlns:p14="http://schemas.microsoft.com/office/powerpoint/2010/main" val="31173845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16F49-7B38-BDC0-1E3D-9901BA4DB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Customizing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31548-E8A1-EE52-6827-537811BCB9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Foundation models are trained</a:t>
            </a:r>
            <a:r>
              <a:rPr lang="en-US" baseline="0" dirty="0"/>
              <a:t> on unlabeled data. They must be customized for specific tasks.</a:t>
            </a:r>
          </a:p>
          <a:p>
            <a:r>
              <a:rPr lang="en-US" baseline="0" dirty="0"/>
              <a:t>They</a:t>
            </a:r>
            <a:r>
              <a:rPr lang="en-US" dirty="0"/>
              <a:t> can be customized by adding context information to the input query.</a:t>
            </a:r>
          </a:p>
        </p:txBody>
      </p:sp>
    </p:spTree>
    <p:extLst>
      <p:ext uri="{BB962C8B-B14F-4D97-AF65-F5344CB8AC3E}">
        <p14:creationId xmlns:p14="http://schemas.microsoft.com/office/powerpoint/2010/main" val="140891607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86B86-69D0-863A-7E49-08B152552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</a:t>
            </a:r>
            <a:r>
              <a:rPr lang="en-US" baseline="0" dirty="0"/>
              <a:t> context information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144847-F94E-77CE-F56F-A2BAC43E0F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</a:t>
            </a:r>
            <a:r>
              <a:rPr lang="en-US" baseline="0" dirty="0"/>
              <a:t> it through editing  the prompt. – prompt engineering</a:t>
            </a:r>
          </a:p>
          <a:p>
            <a:r>
              <a:rPr lang="en-US" baseline="0" dirty="0"/>
              <a:t>Add it from supplemental data sources – Retrieval Augmented Generation (RAG).</a:t>
            </a:r>
          </a:p>
        </p:txBody>
      </p:sp>
    </p:spTree>
    <p:extLst>
      <p:ext uri="{BB962C8B-B14F-4D97-AF65-F5344CB8AC3E}">
        <p14:creationId xmlns:p14="http://schemas.microsoft.com/office/powerpoint/2010/main" val="164298938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65998-0411-AF40-86EE-11A8D23C4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some problems with Foundation Models?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273189-0A17-EEDE-D391-7D140CCE30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Privacy and Security </a:t>
            </a:r>
          </a:p>
          <a:p>
            <a:r>
              <a:rPr lang="en-US" dirty="0"/>
              <a:t>Sensitive Data Exposure</a:t>
            </a:r>
          </a:p>
          <a:p>
            <a:r>
              <a:rPr lang="en-US" dirty="0"/>
              <a:t>Misuse and Misinformation</a:t>
            </a:r>
          </a:p>
          <a:p>
            <a:r>
              <a:rPr lang="en-US" dirty="0"/>
              <a:t>Deepfakes and Fake Content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53862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24C3F-7BE2-D8E3-7884-4EF4C8885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Guardrails to mitigate problems with FMs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5007D6-6011-668C-8D03-DA60FB771D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guardrail is a component that monitors input or output from an FM</a:t>
            </a:r>
          </a:p>
          <a:p>
            <a:r>
              <a:rPr lang="en-US" dirty="0"/>
              <a:t>Can reject input that asks for personal or sensitive  information </a:t>
            </a:r>
          </a:p>
          <a:p>
            <a:r>
              <a:rPr lang="en-US" dirty="0"/>
              <a:t>Can reject input that attempts to </a:t>
            </a:r>
            <a:r>
              <a:rPr lang="en-US"/>
              <a:t>add </a:t>
            </a:r>
            <a:r>
              <a:rPr lang="en-US" baseline="0"/>
              <a:t> misinformation</a:t>
            </a:r>
            <a:endParaRPr lang="en-US" baseline="0" dirty="0"/>
          </a:p>
          <a:p>
            <a:r>
              <a:rPr lang="en-US" baseline="0" dirty="0"/>
              <a:t>Can reject </a:t>
            </a:r>
            <a:r>
              <a:rPr lang="en-US" dirty="0"/>
              <a:t>ou</a:t>
            </a:r>
            <a:r>
              <a:rPr lang="en-US" baseline="0" dirty="0"/>
              <a:t>tput that contains personal, sensitive data or misinformation.</a:t>
            </a:r>
          </a:p>
        </p:txBody>
      </p:sp>
    </p:spTree>
    <p:extLst>
      <p:ext uri="{BB962C8B-B14F-4D97-AF65-F5344CB8AC3E}">
        <p14:creationId xmlns:p14="http://schemas.microsoft.com/office/powerpoint/2010/main" val="167708148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03073-157F-6E0A-48F2-54A089C49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C32461-0056-A1E6-A9BB-1EC03B14CA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Are projects based on ML or projects based on FMs more likely to fail? Why?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What types of AI systems have you been involved in?</a:t>
            </a:r>
          </a:p>
        </p:txBody>
      </p:sp>
    </p:spTree>
    <p:extLst>
      <p:ext uri="{BB962C8B-B14F-4D97-AF65-F5344CB8AC3E}">
        <p14:creationId xmlns:p14="http://schemas.microsoft.com/office/powerpoint/2010/main" val="143411587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BD3AA3-059C-6D56-3C8F-89CB80A50A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581E9-0BE8-CF63-6329-44A4A8EF7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AI systems fail to get into production so frequently?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0AA8F-E021-D3A4-44B9-833F77C356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System based rather than just software based.</a:t>
            </a:r>
          </a:p>
          <a:p>
            <a:pPr lvl="0"/>
            <a:r>
              <a:rPr lang="en-US" dirty="0"/>
              <a:t>Based on statistical techniques with inherent uncertainty</a:t>
            </a:r>
          </a:p>
          <a:p>
            <a:pPr lvl="0"/>
            <a:r>
              <a:rPr lang="en-US" b="1" dirty="0"/>
              <a:t>Broader concept of quality</a:t>
            </a:r>
          </a:p>
        </p:txBody>
      </p:sp>
    </p:spTree>
    <p:extLst>
      <p:ext uri="{BB962C8B-B14F-4D97-AF65-F5344CB8AC3E}">
        <p14:creationId xmlns:p14="http://schemas.microsoft.com/office/powerpoint/2010/main" val="279525317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B8F84-C20E-51E9-65BF-6E8F701CC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quality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45C508-2F2C-B620-C777-C4B3BB1560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Quality is fitness for use</a:t>
            </a:r>
          </a:p>
          <a:p>
            <a:r>
              <a:rPr lang="en-US" dirty="0"/>
              <a:t>Characterized by various dimensions – called quality attributes. E.g.</a:t>
            </a:r>
          </a:p>
          <a:p>
            <a:pPr lvl="1"/>
            <a:r>
              <a:rPr lang="en-US" dirty="0"/>
              <a:t>Performance</a:t>
            </a:r>
          </a:p>
          <a:p>
            <a:pPr lvl="1"/>
            <a:r>
              <a:rPr lang="en-US" dirty="0"/>
              <a:t>Security</a:t>
            </a:r>
          </a:p>
          <a:p>
            <a:pPr lvl="1"/>
            <a:r>
              <a:rPr lang="en-US" dirty="0"/>
              <a:t>Reliability</a:t>
            </a:r>
          </a:p>
          <a:p>
            <a:pPr lvl="1"/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737950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01C49-CEA9-8517-A577-395B6925C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AI systems fail to get into production so frequently?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780799-DA0B-7901-DF48-9FED2813B6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b="1" dirty="0"/>
              <a:t>System based rather than just software based.</a:t>
            </a:r>
          </a:p>
          <a:p>
            <a:pPr lvl="0"/>
            <a:r>
              <a:rPr lang="en-US" dirty="0"/>
              <a:t>Based on statistical techniques with inherent uncertainty</a:t>
            </a:r>
          </a:p>
          <a:p>
            <a:pPr lvl="0"/>
            <a:r>
              <a:rPr lang="en-US" dirty="0"/>
              <a:t>Broader concept of quality</a:t>
            </a:r>
          </a:p>
        </p:txBody>
      </p:sp>
    </p:spTree>
    <p:extLst>
      <p:ext uri="{BB962C8B-B14F-4D97-AF65-F5344CB8AC3E}">
        <p14:creationId xmlns:p14="http://schemas.microsoft.com/office/powerpoint/2010/main" val="393915088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0C41D-6DCC-2E9F-56AC-3E27D8300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non-AI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794A2-F78C-5943-3E9E-79B78E9C64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981200"/>
            <a:ext cx="4572000" cy="4038600"/>
          </a:xfrm>
        </p:spPr>
        <p:txBody>
          <a:bodyPr/>
          <a:lstStyle/>
          <a:p>
            <a:r>
              <a:rPr lang="en-US" dirty="0"/>
              <a:t>Quality is</a:t>
            </a:r>
            <a:r>
              <a:rPr lang="en-US" baseline="0" dirty="0"/>
              <a:t> determined by</a:t>
            </a:r>
          </a:p>
          <a:p>
            <a:pPr lvl="1"/>
            <a:r>
              <a:rPr lang="en-US" dirty="0"/>
              <a:t>S</a:t>
            </a:r>
            <a:r>
              <a:rPr lang="en-US" baseline="0" dirty="0"/>
              <a:t>oftware architecture.</a:t>
            </a:r>
          </a:p>
          <a:p>
            <a:pPr lvl="1"/>
            <a:r>
              <a:rPr lang="en-US" baseline="0" dirty="0"/>
              <a:t>Development processes</a:t>
            </a:r>
          </a:p>
          <a:p>
            <a:pPr lvl="1"/>
            <a:r>
              <a:rPr lang="en-US" baseline="0" dirty="0"/>
              <a:t>Code quality</a:t>
            </a:r>
          </a:p>
          <a:p>
            <a:pPr lvl="1"/>
            <a:endParaRPr lang="en-US" baseline="0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E10D33B-2D3B-84BF-781D-4C513559E43B}"/>
              </a:ext>
            </a:extLst>
          </p:cNvPr>
          <p:cNvGrpSpPr/>
          <p:nvPr/>
        </p:nvGrpSpPr>
        <p:grpSpPr>
          <a:xfrm>
            <a:off x="4343400" y="3160766"/>
            <a:ext cx="4043175" cy="2706634"/>
            <a:chOff x="4415025" y="1560566"/>
            <a:chExt cx="4870725" cy="3557738"/>
          </a:xfrm>
        </p:grpSpPr>
        <p:sp>
          <p:nvSpPr>
            <p:cNvPr id="5" name="Google Shape;93;p2">
              <a:extLst>
                <a:ext uri="{FF2B5EF4-FFF2-40B4-BE49-F238E27FC236}">
                  <a16:creationId xmlns:a16="http://schemas.microsoft.com/office/drawing/2014/main" id="{2F47CE6B-0757-2C1A-09D7-6DDE250BE4DF}"/>
                </a:ext>
              </a:extLst>
            </p:cNvPr>
            <p:cNvSpPr/>
            <p:nvPr/>
          </p:nvSpPr>
          <p:spPr>
            <a:xfrm rot="1289913">
              <a:off x="4767734" y="1560566"/>
              <a:ext cx="2215234" cy="1025236"/>
            </a:xfrm>
            <a:prstGeom prst="rightArrow">
              <a:avLst>
                <a:gd name="adj1" fmla="val 52983"/>
                <a:gd name="adj2" fmla="val 50000"/>
              </a:avLst>
            </a:prstGeom>
            <a:solidFill>
              <a:srgbClr val="F2F2F2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Software architecture</a:t>
              </a:r>
              <a:endParaRPr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F5581656-9BCB-5555-142E-FE5B65A1953D}"/>
                </a:ext>
              </a:extLst>
            </p:cNvPr>
            <p:cNvGrpSpPr/>
            <p:nvPr/>
          </p:nvGrpSpPr>
          <p:grpSpPr>
            <a:xfrm>
              <a:off x="4415025" y="2120508"/>
              <a:ext cx="4870725" cy="2997796"/>
              <a:chOff x="4415025" y="2120508"/>
              <a:chExt cx="4870725" cy="2997796"/>
            </a:xfrm>
          </p:grpSpPr>
          <p:sp>
            <p:nvSpPr>
              <p:cNvPr id="4" name="Google Shape;92;p2">
                <a:extLst>
                  <a:ext uri="{FF2B5EF4-FFF2-40B4-BE49-F238E27FC236}">
                    <a16:creationId xmlns:a16="http://schemas.microsoft.com/office/drawing/2014/main" id="{E798261E-3C80-CEEB-CDAE-10225C969D7F}"/>
                  </a:ext>
                </a:extLst>
              </p:cNvPr>
              <p:cNvSpPr/>
              <p:nvPr/>
            </p:nvSpPr>
            <p:spPr>
              <a:xfrm>
                <a:off x="6765750" y="2120508"/>
                <a:ext cx="2520000" cy="2520000"/>
              </a:xfrm>
              <a:prstGeom prst="ellipse">
                <a:avLst/>
              </a:prstGeom>
              <a:solidFill>
                <a:srgbClr val="F2F2F2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1" i="0" u="none" strike="noStrike" cap="none" dirty="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System qualities</a:t>
                </a:r>
                <a:endParaRPr dirty="0"/>
              </a:p>
            </p:txBody>
          </p:sp>
          <p:sp>
            <p:nvSpPr>
              <p:cNvPr id="6" name="Google Shape;95;p2">
                <a:extLst>
                  <a:ext uri="{FF2B5EF4-FFF2-40B4-BE49-F238E27FC236}">
                    <a16:creationId xmlns:a16="http://schemas.microsoft.com/office/drawing/2014/main" id="{44E5298E-2A6A-02E7-5459-E30845708A29}"/>
                  </a:ext>
                </a:extLst>
              </p:cNvPr>
              <p:cNvSpPr/>
              <p:nvPr/>
            </p:nvSpPr>
            <p:spPr>
              <a:xfrm rot="-1264480">
                <a:off x="4767174" y="4093068"/>
                <a:ext cx="2215234" cy="1025236"/>
              </a:xfrm>
              <a:prstGeom prst="rightArrow">
                <a:avLst>
                  <a:gd name="adj1" fmla="val 57040"/>
                  <a:gd name="adj2" fmla="val 50000"/>
                </a:avLst>
              </a:prstGeom>
              <a:solidFill>
                <a:srgbClr val="F2F2F2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dirty="0">
                    <a:solidFill>
                      <a:schemeClr val="dk1"/>
                    </a:solidFill>
                    <a:latin typeface="Times New Roman"/>
                    <a:cs typeface="Times New Roman"/>
                    <a:sym typeface="Times New Roman"/>
                  </a:rPr>
                  <a:t>Code quality</a:t>
                </a:r>
                <a:endParaRPr dirty="0"/>
              </a:p>
            </p:txBody>
          </p:sp>
          <p:sp>
            <p:nvSpPr>
              <p:cNvPr id="7" name="Google Shape;93;p2">
                <a:extLst>
                  <a:ext uri="{FF2B5EF4-FFF2-40B4-BE49-F238E27FC236}">
                    <a16:creationId xmlns:a16="http://schemas.microsoft.com/office/drawing/2014/main" id="{FA8ECC6A-CA63-F953-05C5-847AFF8365E3}"/>
                  </a:ext>
                </a:extLst>
              </p:cNvPr>
              <p:cNvSpPr/>
              <p:nvPr/>
            </p:nvSpPr>
            <p:spPr>
              <a:xfrm>
                <a:off x="4415025" y="2897333"/>
                <a:ext cx="2215234" cy="1025236"/>
              </a:xfrm>
              <a:prstGeom prst="rightArrow">
                <a:avLst>
                  <a:gd name="adj1" fmla="val 52983"/>
                  <a:gd name="adj2" fmla="val 50000"/>
                </a:avLst>
              </a:prstGeom>
              <a:solidFill>
                <a:srgbClr val="F2F2F2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dirty="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Development</a:t>
                </a:r>
                <a:r>
                  <a:rPr lang="en-US" sz="1800" b="0" i="0" u="none" strike="noStrike" cap="none" dirty="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 processes</a:t>
                </a:r>
                <a:endParaRPr sz="1800" b="0" i="0" u="none" strike="noStrike" cap="none" dirty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6958369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0C41D-6DCC-2E9F-56AC-3E27D8300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AI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794A2-F78C-5943-3E9E-79B78E9C64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981200"/>
            <a:ext cx="4572000" cy="4038600"/>
          </a:xfrm>
        </p:spPr>
        <p:txBody>
          <a:bodyPr/>
          <a:lstStyle/>
          <a:p>
            <a:r>
              <a:rPr lang="en-US" dirty="0"/>
              <a:t>Quality is</a:t>
            </a:r>
            <a:r>
              <a:rPr lang="en-US" baseline="0" dirty="0"/>
              <a:t> determined by</a:t>
            </a:r>
          </a:p>
          <a:p>
            <a:pPr lvl="1"/>
            <a:r>
              <a:rPr lang="en-US" dirty="0"/>
              <a:t>S</a:t>
            </a:r>
            <a:r>
              <a:rPr lang="en-US" baseline="0" dirty="0"/>
              <a:t>oftware architecture.</a:t>
            </a:r>
          </a:p>
          <a:p>
            <a:pPr lvl="1"/>
            <a:r>
              <a:rPr lang="en-US" baseline="0" dirty="0"/>
              <a:t>Development processes</a:t>
            </a:r>
          </a:p>
          <a:p>
            <a:pPr lvl="1"/>
            <a:r>
              <a:rPr lang="en-US" baseline="0" dirty="0"/>
              <a:t>Code quality</a:t>
            </a:r>
          </a:p>
          <a:p>
            <a:pPr lvl="1"/>
            <a:r>
              <a:rPr lang="en-US" b="1" dirty="0"/>
              <a:t>Model quality</a:t>
            </a:r>
          </a:p>
        </p:txBody>
      </p:sp>
      <p:sp>
        <p:nvSpPr>
          <p:cNvPr id="5" name="Google Shape;93;p2">
            <a:extLst>
              <a:ext uri="{FF2B5EF4-FFF2-40B4-BE49-F238E27FC236}">
                <a16:creationId xmlns:a16="http://schemas.microsoft.com/office/drawing/2014/main" id="{2F47CE6B-0757-2C1A-09D7-6DDE250BE4DF}"/>
              </a:ext>
            </a:extLst>
          </p:cNvPr>
          <p:cNvSpPr/>
          <p:nvPr/>
        </p:nvSpPr>
        <p:spPr>
          <a:xfrm rot="1289913">
            <a:off x="4636183" y="3160766"/>
            <a:ext cx="1838859" cy="779973"/>
          </a:xfrm>
          <a:prstGeom prst="rightArrow">
            <a:avLst>
              <a:gd name="adj1" fmla="val 52983"/>
              <a:gd name="adj2" fmla="val 50000"/>
            </a:avLst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Software architecture</a:t>
            </a:r>
            <a:endParaRPr sz="18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5581656-9BCB-5555-142E-FE5B65A1953D}"/>
              </a:ext>
            </a:extLst>
          </p:cNvPr>
          <p:cNvGrpSpPr/>
          <p:nvPr/>
        </p:nvGrpSpPr>
        <p:grpSpPr>
          <a:xfrm>
            <a:off x="4343400" y="3586755"/>
            <a:ext cx="4043175" cy="2280645"/>
            <a:chOff x="4415025" y="2120508"/>
            <a:chExt cx="4870725" cy="2997796"/>
          </a:xfrm>
        </p:grpSpPr>
        <p:sp>
          <p:nvSpPr>
            <p:cNvPr id="4" name="Google Shape;92;p2">
              <a:extLst>
                <a:ext uri="{FF2B5EF4-FFF2-40B4-BE49-F238E27FC236}">
                  <a16:creationId xmlns:a16="http://schemas.microsoft.com/office/drawing/2014/main" id="{E798261E-3C80-CEEB-CDAE-10225C969D7F}"/>
                </a:ext>
              </a:extLst>
            </p:cNvPr>
            <p:cNvSpPr/>
            <p:nvPr/>
          </p:nvSpPr>
          <p:spPr>
            <a:xfrm>
              <a:off x="6765750" y="2120508"/>
              <a:ext cx="2520000" cy="2520000"/>
            </a:xfrm>
            <a:prstGeom prst="ellipse">
              <a:avLst/>
            </a:prstGeom>
            <a:solidFill>
              <a:srgbClr val="F2F2F2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i="0" u="none" strike="noStrike" cap="none" dirty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System qualities</a:t>
              </a:r>
              <a:endParaRPr dirty="0"/>
            </a:p>
          </p:txBody>
        </p:sp>
        <p:sp>
          <p:nvSpPr>
            <p:cNvPr id="6" name="Google Shape;95;p2">
              <a:extLst>
                <a:ext uri="{FF2B5EF4-FFF2-40B4-BE49-F238E27FC236}">
                  <a16:creationId xmlns:a16="http://schemas.microsoft.com/office/drawing/2014/main" id="{44E5298E-2A6A-02E7-5459-E30845708A29}"/>
                </a:ext>
              </a:extLst>
            </p:cNvPr>
            <p:cNvSpPr/>
            <p:nvPr/>
          </p:nvSpPr>
          <p:spPr>
            <a:xfrm rot="-1264480">
              <a:off x="4767174" y="4093068"/>
              <a:ext cx="2215234" cy="1025236"/>
            </a:xfrm>
            <a:prstGeom prst="rightArrow">
              <a:avLst>
                <a:gd name="adj1" fmla="val 57040"/>
                <a:gd name="adj2" fmla="val 50000"/>
              </a:avLst>
            </a:prstGeom>
            <a:solidFill>
              <a:srgbClr val="F2F2F2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1"/>
                  </a:solidFill>
                  <a:latin typeface="Times New Roman"/>
                  <a:cs typeface="Times New Roman"/>
                  <a:sym typeface="Times New Roman"/>
                </a:rPr>
                <a:t>Code quality</a:t>
              </a:r>
              <a:endParaRPr dirty="0"/>
            </a:p>
          </p:txBody>
        </p:sp>
        <p:sp>
          <p:nvSpPr>
            <p:cNvPr id="7" name="Google Shape;93;p2">
              <a:extLst>
                <a:ext uri="{FF2B5EF4-FFF2-40B4-BE49-F238E27FC236}">
                  <a16:creationId xmlns:a16="http://schemas.microsoft.com/office/drawing/2014/main" id="{FA8ECC6A-CA63-F953-05C5-847AFF8365E3}"/>
                </a:ext>
              </a:extLst>
            </p:cNvPr>
            <p:cNvSpPr/>
            <p:nvPr/>
          </p:nvSpPr>
          <p:spPr>
            <a:xfrm>
              <a:off x="4415025" y="2897333"/>
              <a:ext cx="2215234" cy="1025236"/>
            </a:xfrm>
            <a:prstGeom prst="rightArrow">
              <a:avLst>
                <a:gd name="adj1" fmla="val 52983"/>
                <a:gd name="adj2" fmla="val 50000"/>
              </a:avLst>
            </a:prstGeom>
            <a:solidFill>
              <a:srgbClr val="F2F2F2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Development</a:t>
              </a:r>
              <a:r>
                <a:rPr lang="en-US" sz="1800" b="0" i="0" u="none" strike="noStrike" cap="none" dirty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processes</a:t>
              </a:r>
              <a:endParaRPr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10" name="Google Shape;93;p2">
            <a:extLst>
              <a:ext uri="{FF2B5EF4-FFF2-40B4-BE49-F238E27FC236}">
                <a16:creationId xmlns:a16="http://schemas.microsoft.com/office/drawing/2014/main" id="{69361109-6952-737F-D2C7-9EC218A8191B}"/>
              </a:ext>
            </a:extLst>
          </p:cNvPr>
          <p:cNvSpPr/>
          <p:nvPr/>
        </p:nvSpPr>
        <p:spPr>
          <a:xfrm rot="3676045">
            <a:off x="5613891" y="2389787"/>
            <a:ext cx="1830282" cy="834390"/>
          </a:xfrm>
          <a:prstGeom prst="rightArrow">
            <a:avLst>
              <a:gd name="adj1" fmla="val 52983"/>
              <a:gd name="adj2" fmla="val 50000"/>
            </a:avLst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 quality</a:t>
            </a:r>
            <a:endParaRPr sz="1800" b="1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6388090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836A7-F567-3F46-421B-431AD1D55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quality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994028-6D6F-81F6-593B-92833ACF77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981200"/>
            <a:ext cx="4724400" cy="4038600"/>
          </a:xfrm>
        </p:spPr>
        <p:txBody>
          <a:bodyPr/>
          <a:lstStyle/>
          <a:p>
            <a:r>
              <a:rPr lang="en-US" dirty="0"/>
              <a:t>Model quality depends on</a:t>
            </a:r>
          </a:p>
          <a:p>
            <a:pPr lvl="1"/>
            <a:r>
              <a:rPr lang="en-US" dirty="0"/>
              <a:t>AI model choice</a:t>
            </a:r>
          </a:p>
          <a:p>
            <a:pPr lvl="1"/>
            <a:r>
              <a:rPr lang="en-US" dirty="0"/>
              <a:t>Data 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E510219-80FB-A3F4-C8CA-80031C2514A3}"/>
              </a:ext>
            </a:extLst>
          </p:cNvPr>
          <p:cNvGrpSpPr/>
          <p:nvPr/>
        </p:nvGrpSpPr>
        <p:grpSpPr>
          <a:xfrm>
            <a:off x="4767174" y="2932166"/>
            <a:ext cx="3386226" cy="2706634"/>
            <a:chOff x="4767174" y="1560566"/>
            <a:chExt cx="4518576" cy="3557738"/>
          </a:xfrm>
        </p:grpSpPr>
        <p:sp>
          <p:nvSpPr>
            <p:cNvPr id="4" name="Google Shape;92;p2">
              <a:extLst>
                <a:ext uri="{FF2B5EF4-FFF2-40B4-BE49-F238E27FC236}">
                  <a16:creationId xmlns:a16="http://schemas.microsoft.com/office/drawing/2014/main" id="{A5120555-E319-804D-85D6-612AF1BCA1B3}"/>
                </a:ext>
              </a:extLst>
            </p:cNvPr>
            <p:cNvSpPr/>
            <p:nvPr/>
          </p:nvSpPr>
          <p:spPr>
            <a:xfrm>
              <a:off x="6765750" y="2120508"/>
              <a:ext cx="2520000" cy="2520000"/>
            </a:xfrm>
            <a:prstGeom prst="ellipse">
              <a:avLst/>
            </a:prstGeom>
            <a:solidFill>
              <a:srgbClr val="F2F2F2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dirty="0">
                  <a:solidFill>
                    <a:schemeClr val="dk1"/>
                  </a:solidFill>
                  <a:latin typeface="Times New Roman"/>
                  <a:cs typeface="Times New Roman"/>
                  <a:sym typeface="Times New Roman"/>
                </a:rPr>
                <a:t>AI model quality</a:t>
              </a:r>
              <a:endParaRPr dirty="0"/>
            </a:p>
          </p:txBody>
        </p:sp>
        <p:sp>
          <p:nvSpPr>
            <p:cNvPr id="5" name="Google Shape;93;p2">
              <a:extLst>
                <a:ext uri="{FF2B5EF4-FFF2-40B4-BE49-F238E27FC236}">
                  <a16:creationId xmlns:a16="http://schemas.microsoft.com/office/drawing/2014/main" id="{1F4C91C0-03C2-AB78-044C-A623A44AC4AA}"/>
                </a:ext>
              </a:extLst>
            </p:cNvPr>
            <p:cNvSpPr/>
            <p:nvPr/>
          </p:nvSpPr>
          <p:spPr>
            <a:xfrm rot="1289913">
              <a:off x="4767734" y="1560566"/>
              <a:ext cx="2215234" cy="1025236"/>
            </a:xfrm>
            <a:prstGeom prst="rightArrow">
              <a:avLst>
                <a:gd name="adj1" fmla="val 52983"/>
                <a:gd name="adj2" fmla="val 50000"/>
              </a:avLst>
            </a:prstGeom>
            <a:solidFill>
              <a:srgbClr val="F2F2F2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Data</a:t>
              </a:r>
              <a:endParaRPr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" name="Google Shape;95;p2">
              <a:extLst>
                <a:ext uri="{FF2B5EF4-FFF2-40B4-BE49-F238E27FC236}">
                  <a16:creationId xmlns:a16="http://schemas.microsoft.com/office/drawing/2014/main" id="{37B57685-5AE2-A406-2D90-3AE4C49165E6}"/>
                </a:ext>
              </a:extLst>
            </p:cNvPr>
            <p:cNvSpPr/>
            <p:nvPr/>
          </p:nvSpPr>
          <p:spPr>
            <a:xfrm rot="-1264480">
              <a:off x="4767174" y="4093068"/>
              <a:ext cx="2215234" cy="1025236"/>
            </a:xfrm>
            <a:prstGeom prst="rightArrow">
              <a:avLst>
                <a:gd name="adj1" fmla="val 57040"/>
                <a:gd name="adj2" fmla="val 50000"/>
              </a:avLst>
            </a:prstGeom>
            <a:solidFill>
              <a:srgbClr val="F2F2F2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AI model type</a:t>
              </a:r>
              <a:endParaRPr sz="1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3498538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10B82-D7FE-6B07-9465-099EF0180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quality is important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DF7B12-9B99-DBAE-CC1D-03D5A05A6F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Sufficient training data – 10x number of parameters in the model</a:t>
            </a:r>
          </a:p>
          <a:p>
            <a:r>
              <a:rPr lang="en-US" dirty="0"/>
              <a:t>Distribution of training data</a:t>
            </a:r>
          </a:p>
          <a:p>
            <a:pPr lvl="1"/>
            <a:r>
              <a:rPr lang="en-US" dirty="0"/>
              <a:t>Reflect distribution</a:t>
            </a:r>
            <a:r>
              <a:rPr lang="en-US" baseline="0" dirty="0"/>
              <a:t> of requests</a:t>
            </a:r>
          </a:p>
          <a:p>
            <a:pPr lvl="1"/>
            <a:r>
              <a:rPr lang="en-US" baseline="0" dirty="0"/>
              <a:t>Corrected for biases</a:t>
            </a:r>
          </a:p>
          <a:p>
            <a:pPr lvl="0"/>
            <a:r>
              <a:rPr lang="en-US" baseline="0" dirty="0"/>
              <a:t>Adjusted to reflect security concerns</a:t>
            </a:r>
          </a:p>
        </p:txBody>
      </p:sp>
    </p:spTree>
    <p:extLst>
      <p:ext uri="{BB962C8B-B14F-4D97-AF65-F5344CB8AC3E}">
        <p14:creationId xmlns:p14="http://schemas.microsoft.com/office/powerpoint/2010/main" val="238212554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9E765-B463-B22C-4991-46700CCC1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with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7E0EDC-7C03-7096-B5CD-333876C6AF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/>
            <a:r>
              <a:rPr lang="en-US" dirty="0"/>
              <a:t>Data</a:t>
            </a:r>
            <a:r>
              <a:rPr lang="en-US" baseline="0" dirty="0"/>
              <a:t> drift – training data is not representative of actual data after some period of time. E.g. housing prices have</a:t>
            </a:r>
            <a:r>
              <a:rPr lang="en-US" dirty="0"/>
              <a:t> changed</a:t>
            </a:r>
            <a:endParaRPr lang="en-US" baseline="0" dirty="0"/>
          </a:p>
          <a:p>
            <a:r>
              <a:rPr lang="en-US" dirty="0"/>
              <a:t>Environmental change – e.g. training data represents housing prices in urban areas, attempt to use model for rural areas.</a:t>
            </a:r>
          </a:p>
          <a:p>
            <a:r>
              <a:rPr lang="en-US" baseline="0" dirty="0"/>
              <a:t>Regulatory changes – ongoing regulations can affect </a:t>
            </a:r>
            <a:r>
              <a:rPr lang="en-US" dirty="0"/>
              <a:t>issues such as fairness, transparency, accountability, and human oversight</a:t>
            </a:r>
          </a:p>
        </p:txBody>
      </p:sp>
    </p:spTree>
    <p:extLst>
      <p:ext uri="{BB962C8B-B14F-4D97-AF65-F5344CB8AC3E}">
        <p14:creationId xmlns:p14="http://schemas.microsoft.com/office/powerpoint/2010/main" val="25450372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7E126-39DC-697E-275B-78C3E57E9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Mitigating data problems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EE05A4-E972-CD58-1F4E-D6B034D69C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drift</a:t>
            </a:r>
          </a:p>
          <a:p>
            <a:pPr lvl="1"/>
            <a:r>
              <a:rPr lang="en-US" dirty="0"/>
              <a:t>Continual monitoring during operations</a:t>
            </a:r>
          </a:p>
          <a:p>
            <a:pPr lvl="1"/>
            <a:r>
              <a:rPr lang="en-US" dirty="0"/>
              <a:t>Retraining the model if necessary</a:t>
            </a:r>
          </a:p>
          <a:p>
            <a:pPr lvl="0"/>
            <a:r>
              <a:rPr lang="en-US" dirty="0"/>
              <a:t>Environmental drift</a:t>
            </a:r>
          </a:p>
          <a:p>
            <a:pPr lvl="1"/>
            <a:r>
              <a:rPr lang="en-US" dirty="0"/>
              <a:t>Same as for data drift – monitoring and retraining as necessary</a:t>
            </a:r>
          </a:p>
        </p:txBody>
      </p:sp>
    </p:spTree>
    <p:extLst>
      <p:ext uri="{BB962C8B-B14F-4D97-AF65-F5344CB8AC3E}">
        <p14:creationId xmlns:p14="http://schemas.microsoft.com/office/powerpoint/2010/main" val="141804233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EA0EA-6D9C-AC92-B233-A795FC411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Mitigating data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95A3A-394B-6239-01BD-853C9B86AA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Regulatory change</a:t>
            </a:r>
          </a:p>
          <a:p>
            <a:pPr lvl="1"/>
            <a:r>
              <a:rPr lang="en-US" dirty="0"/>
              <a:t>Regulatory watch – an organizational unit should monitor ongoing regulation change and notify developers when landscape changes</a:t>
            </a:r>
          </a:p>
        </p:txBody>
      </p:sp>
    </p:spTree>
    <p:extLst>
      <p:ext uri="{BB962C8B-B14F-4D97-AF65-F5344CB8AC3E}">
        <p14:creationId xmlns:p14="http://schemas.microsoft.com/office/powerpoint/2010/main" val="319258058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8AB8B-4782-4647-E2AE-63E042865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Mitigating</a:t>
            </a:r>
            <a:r>
              <a:rPr lang="en-US" baseline="0" dirty="0"/>
              <a:t> model modifications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EA3087-CFC7-E3A6-1C5B-7AC5985DD2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</a:t>
            </a:r>
            <a:r>
              <a:rPr lang="en-US" baseline="0" dirty="0"/>
              <a:t> code changes</a:t>
            </a:r>
          </a:p>
          <a:p>
            <a:r>
              <a:rPr lang="en-US" baseline="0" dirty="0"/>
              <a:t>Models may be changed as a result of data problems</a:t>
            </a:r>
          </a:p>
          <a:p>
            <a:r>
              <a:rPr lang="en-US" baseline="0" dirty="0"/>
              <a:t>Use software architecture to isolate model API through a translation layer.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87854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03B12-D06C-E86D-502F-26B63106A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Furthermore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CC4F86-E5F4-D14B-B6EA-2572E3CF47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Definitions of quality attributes are expanded in AI systems</a:t>
            </a:r>
          </a:p>
          <a:p>
            <a:r>
              <a:rPr lang="en-US" dirty="0"/>
              <a:t>Performance</a:t>
            </a:r>
            <a:r>
              <a:rPr lang="en-US" baseline="0" dirty="0"/>
              <a:t> includes latency, throughput, and accuracy</a:t>
            </a:r>
          </a:p>
          <a:p>
            <a:r>
              <a:rPr lang="en-US" baseline="0" dirty="0"/>
              <a:t>Security includes attacks on data – e.g. poisoning the data</a:t>
            </a:r>
          </a:p>
          <a:p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20485886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CD3A6-D218-F01B-3197-BB789457D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practices impact quality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3EC49F-8878-1104-71AF-292D9A4249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981200"/>
            <a:ext cx="3886200" cy="4038600"/>
          </a:xfrm>
        </p:spPr>
        <p:txBody>
          <a:bodyPr/>
          <a:lstStyle/>
          <a:p>
            <a:r>
              <a:rPr lang="en-US" dirty="0"/>
              <a:t>Note semi-circle at the bottom</a:t>
            </a:r>
          </a:p>
          <a:p>
            <a:r>
              <a:rPr lang="en-US" dirty="0"/>
              <a:t>These are additional activities to prepare an AI model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9CFBFDCA-91B7-E93B-2ABD-3EDC1F4B1C8E}"/>
              </a:ext>
            </a:extLst>
          </p:cNvPr>
          <p:cNvGrpSpPr/>
          <p:nvPr/>
        </p:nvGrpSpPr>
        <p:grpSpPr>
          <a:xfrm>
            <a:off x="4648200" y="1905000"/>
            <a:ext cx="3733800" cy="4419600"/>
            <a:chOff x="2795778" y="1066800"/>
            <a:chExt cx="3677828" cy="4884108"/>
          </a:xfrm>
        </p:grpSpPr>
        <p:grpSp>
          <p:nvGrpSpPr>
            <p:cNvPr id="4" name="Google Shape;171;p3">
              <a:extLst>
                <a:ext uri="{FF2B5EF4-FFF2-40B4-BE49-F238E27FC236}">
                  <a16:creationId xmlns:a16="http://schemas.microsoft.com/office/drawing/2014/main" id="{D56CB25D-F293-3F66-A9A6-AF3B9B2AE6D6}"/>
                </a:ext>
              </a:extLst>
            </p:cNvPr>
            <p:cNvGrpSpPr/>
            <p:nvPr/>
          </p:nvGrpSpPr>
          <p:grpSpPr>
            <a:xfrm>
              <a:off x="3257106" y="3910800"/>
              <a:ext cx="2029563" cy="2040108"/>
              <a:chOff x="3257106" y="3874163"/>
              <a:chExt cx="2029563" cy="2040108"/>
            </a:xfrm>
            <a:solidFill>
              <a:schemeClr val="bg1">
                <a:lumMod val="85000"/>
              </a:schemeClr>
            </a:solidFill>
          </p:grpSpPr>
          <p:sp>
            <p:nvSpPr>
              <p:cNvPr id="5" name="Google Shape;172;p3">
                <a:extLst>
                  <a:ext uri="{FF2B5EF4-FFF2-40B4-BE49-F238E27FC236}">
                    <a16:creationId xmlns:a16="http://schemas.microsoft.com/office/drawing/2014/main" id="{4CFE945D-63B6-D4C2-B03F-0622E32C6629}"/>
                  </a:ext>
                </a:extLst>
              </p:cNvPr>
              <p:cNvSpPr/>
              <p:nvPr/>
            </p:nvSpPr>
            <p:spPr>
              <a:xfrm rot="-4558345">
                <a:off x="4040696" y="3847651"/>
                <a:ext cx="564476" cy="792843"/>
              </a:xfrm>
              <a:custGeom>
                <a:avLst/>
                <a:gdLst/>
                <a:ahLst/>
                <a:cxnLst/>
                <a:rect l="l" t="t" r="r" b="b"/>
                <a:pathLst>
                  <a:path w="1928" h="2710" extrusionOk="0">
                    <a:moveTo>
                      <a:pt x="0" y="1077"/>
                    </a:moveTo>
                    <a:lnTo>
                      <a:pt x="46" y="1155"/>
                    </a:lnTo>
                    <a:lnTo>
                      <a:pt x="101" y="1278"/>
                    </a:lnTo>
                    <a:lnTo>
                      <a:pt x="133" y="1363"/>
                    </a:lnTo>
                    <a:lnTo>
                      <a:pt x="157" y="1450"/>
                    </a:lnTo>
                    <a:lnTo>
                      <a:pt x="177" y="1541"/>
                    </a:lnTo>
                    <a:lnTo>
                      <a:pt x="190" y="1633"/>
                    </a:lnTo>
                    <a:lnTo>
                      <a:pt x="196" y="1728"/>
                    </a:lnTo>
                    <a:lnTo>
                      <a:pt x="197" y="1776"/>
                    </a:lnTo>
                    <a:lnTo>
                      <a:pt x="196" y="1848"/>
                    </a:lnTo>
                    <a:lnTo>
                      <a:pt x="180" y="1989"/>
                    </a:lnTo>
                    <a:lnTo>
                      <a:pt x="168" y="2058"/>
                    </a:lnTo>
                    <a:lnTo>
                      <a:pt x="908" y="2710"/>
                    </a:lnTo>
                    <a:lnTo>
                      <a:pt x="1855" y="2441"/>
                    </a:lnTo>
                    <a:lnTo>
                      <a:pt x="1872" y="2360"/>
                    </a:lnTo>
                    <a:lnTo>
                      <a:pt x="1899" y="2197"/>
                    </a:lnTo>
                    <a:lnTo>
                      <a:pt x="1917" y="2030"/>
                    </a:lnTo>
                    <a:lnTo>
                      <a:pt x="1926" y="1861"/>
                    </a:lnTo>
                    <a:lnTo>
                      <a:pt x="1928" y="1776"/>
                    </a:lnTo>
                    <a:lnTo>
                      <a:pt x="1925" y="1652"/>
                    </a:lnTo>
                    <a:lnTo>
                      <a:pt x="1906" y="1409"/>
                    </a:lnTo>
                    <a:lnTo>
                      <a:pt x="1868" y="1172"/>
                    </a:lnTo>
                    <a:lnTo>
                      <a:pt x="1812" y="940"/>
                    </a:lnTo>
                    <a:lnTo>
                      <a:pt x="1740" y="717"/>
                    </a:lnTo>
                    <a:lnTo>
                      <a:pt x="1652" y="500"/>
                    </a:lnTo>
                    <a:lnTo>
                      <a:pt x="1547" y="293"/>
                    </a:lnTo>
                    <a:lnTo>
                      <a:pt x="1427" y="95"/>
                    </a:lnTo>
                    <a:lnTo>
                      <a:pt x="1361" y="0"/>
                    </a:lnTo>
                    <a:lnTo>
                      <a:pt x="985" y="902"/>
                    </a:lnTo>
                    <a:lnTo>
                      <a:pt x="0" y="1077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68575" tIns="34275" rIns="68575" bIns="274300" anchor="b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>
                  <a:solidFill>
                    <a:schemeClr val="bg1"/>
                  </a:solidFill>
                  <a:latin typeface="Times New Roman" panose="02020603050405020304" pitchFamily="18" charset="0"/>
                  <a:ea typeface="Verdana"/>
                  <a:cs typeface="Times New Roman" panose="02020603050405020304" pitchFamily="18" charset="0"/>
                  <a:sym typeface="Verdana"/>
                </a:endParaRPr>
              </a:p>
            </p:txBody>
          </p:sp>
          <p:sp>
            <p:nvSpPr>
              <p:cNvPr id="6" name="Google Shape;173;p3">
                <a:extLst>
                  <a:ext uri="{FF2B5EF4-FFF2-40B4-BE49-F238E27FC236}">
                    <a16:creationId xmlns:a16="http://schemas.microsoft.com/office/drawing/2014/main" id="{0FB2B822-4800-83B0-E76F-1EAE7A797947}"/>
                  </a:ext>
                </a:extLst>
              </p:cNvPr>
              <p:cNvSpPr/>
              <p:nvPr/>
            </p:nvSpPr>
            <p:spPr>
              <a:xfrm rot="-4558345">
                <a:off x="3500376" y="4039686"/>
                <a:ext cx="651139" cy="647626"/>
              </a:xfrm>
              <a:custGeom>
                <a:avLst/>
                <a:gdLst/>
                <a:ahLst/>
                <a:cxnLst/>
                <a:rect l="l" t="t" r="r" b="b"/>
                <a:pathLst>
                  <a:path w="2223" h="2215" extrusionOk="0">
                    <a:moveTo>
                      <a:pt x="0" y="1735"/>
                    </a:moveTo>
                    <a:lnTo>
                      <a:pt x="66" y="1744"/>
                    </a:lnTo>
                    <a:lnTo>
                      <a:pt x="193" y="1773"/>
                    </a:lnTo>
                    <a:lnTo>
                      <a:pt x="315" y="1813"/>
                    </a:lnTo>
                    <a:lnTo>
                      <a:pt x="432" y="1864"/>
                    </a:lnTo>
                    <a:lnTo>
                      <a:pt x="542" y="1926"/>
                    </a:lnTo>
                    <a:lnTo>
                      <a:pt x="647" y="1997"/>
                    </a:lnTo>
                    <a:lnTo>
                      <a:pt x="743" y="2077"/>
                    </a:lnTo>
                    <a:lnTo>
                      <a:pt x="831" y="2167"/>
                    </a:lnTo>
                    <a:lnTo>
                      <a:pt x="872" y="2215"/>
                    </a:lnTo>
                    <a:lnTo>
                      <a:pt x="1845" y="2042"/>
                    </a:lnTo>
                    <a:lnTo>
                      <a:pt x="2223" y="1134"/>
                    </a:lnTo>
                    <a:lnTo>
                      <a:pt x="2174" y="1074"/>
                    </a:lnTo>
                    <a:lnTo>
                      <a:pt x="2067" y="956"/>
                    </a:lnTo>
                    <a:lnTo>
                      <a:pt x="1957" y="845"/>
                    </a:lnTo>
                    <a:lnTo>
                      <a:pt x="1841" y="738"/>
                    </a:lnTo>
                    <a:lnTo>
                      <a:pt x="1719" y="640"/>
                    </a:lnTo>
                    <a:lnTo>
                      <a:pt x="1592" y="545"/>
                    </a:lnTo>
                    <a:lnTo>
                      <a:pt x="1460" y="459"/>
                    </a:lnTo>
                    <a:lnTo>
                      <a:pt x="1323" y="378"/>
                    </a:lnTo>
                    <a:lnTo>
                      <a:pt x="1182" y="306"/>
                    </a:lnTo>
                    <a:lnTo>
                      <a:pt x="1037" y="238"/>
                    </a:lnTo>
                    <a:lnTo>
                      <a:pt x="888" y="180"/>
                    </a:lnTo>
                    <a:lnTo>
                      <a:pt x="736" y="129"/>
                    </a:lnTo>
                    <a:lnTo>
                      <a:pt x="579" y="85"/>
                    </a:lnTo>
                    <a:lnTo>
                      <a:pt x="420" y="50"/>
                    </a:lnTo>
                    <a:lnTo>
                      <a:pt x="258" y="23"/>
                    </a:lnTo>
                    <a:lnTo>
                      <a:pt x="93" y="5"/>
                    </a:lnTo>
                    <a:lnTo>
                      <a:pt x="10" y="0"/>
                    </a:lnTo>
                    <a:lnTo>
                      <a:pt x="478" y="854"/>
                    </a:lnTo>
                    <a:lnTo>
                      <a:pt x="0" y="173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>
                  <a:solidFill>
                    <a:schemeClr val="bg1"/>
                  </a:solidFill>
                  <a:latin typeface="Times New Roman" panose="02020603050405020304" pitchFamily="18" charset="0"/>
                  <a:ea typeface="Verdana"/>
                  <a:cs typeface="Times New Roman" panose="02020603050405020304" pitchFamily="18" charset="0"/>
                  <a:sym typeface="Verdana"/>
                </a:endParaRPr>
              </a:p>
            </p:txBody>
          </p:sp>
          <p:sp>
            <p:nvSpPr>
              <p:cNvPr id="7" name="Google Shape;174;p3">
                <a:extLst>
                  <a:ext uri="{FF2B5EF4-FFF2-40B4-BE49-F238E27FC236}">
                    <a16:creationId xmlns:a16="http://schemas.microsoft.com/office/drawing/2014/main" id="{DCC2CA10-4ABD-5286-E92C-3CC48232CD37}"/>
                  </a:ext>
                </a:extLst>
              </p:cNvPr>
              <p:cNvSpPr/>
              <p:nvPr/>
            </p:nvSpPr>
            <p:spPr>
              <a:xfrm rot="-4558345">
                <a:off x="4523361" y="4153997"/>
                <a:ext cx="703839" cy="672219"/>
              </a:xfrm>
              <a:custGeom>
                <a:avLst/>
                <a:gdLst/>
                <a:ahLst/>
                <a:cxnLst/>
                <a:rect l="l" t="t" r="r" b="b"/>
                <a:pathLst>
                  <a:path w="2403" h="2298" extrusionOk="0">
                    <a:moveTo>
                      <a:pt x="2403" y="391"/>
                    </a:moveTo>
                    <a:lnTo>
                      <a:pt x="1462" y="659"/>
                    </a:lnTo>
                    <a:lnTo>
                      <a:pt x="711" y="0"/>
                    </a:lnTo>
                    <a:lnTo>
                      <a:pt x="688" y="61"/>
                    </a:lnTo>
                    <a:lnTo>
                      <a:pt x="632" y="176"/>
                    </a:lnTo>
                    <a:lnTo>
                      <a:pt x="566" y="285"/>
                    </a:lnTo>
                    <a:lnTo>
                      <a:pt x="491" y="386"/>
                    </a:lnTo>
                    <a:lnTo>
                      <a:pt x="407" y="480"/>
                    </a:lnTo>
                    <a:lnTo>
                      <a:pt x="313" y="566"/>
                    </a:lnTo>
                    <a:lnTo>
                      <a:pt x="212" y="643"/>
                    </a:lnTo>
                    <a:lnTo>
                      <a:pt x="103" y="710"/>
                    </a:lnTo>
                    <a:lnTo>
                      <a:pt x="48" y="740"/>
                    </a:lnTo>
                    <a:lnTo>
                      <a:pt x="0" y="1726"/>
                    </a:lnTo>
                    <a:lnTo>
                      <a:pt x="799" y="2298"/>
                    </a:lnTo>
                    <a:lnTo>
                      <a:pt x="871" y="2261"/>
                    </a:lnTo>
                    <a:lnTo>
                      <a:pt x="1012" y="2184"/>
                    </a:lnTo>
                    <a:lnTo>
                      <a:pt x="1147" y="2099"/>
                    </a:lnTo>
                    <a:lnTo>
                      <a:pt x="1278" y="2007"/>
                    </a:lnTo>
                    <a:lnTo>
                      <a:pt x="1403" y="1909"/>
                    </a:lnTo>
                    <a:lnTo>
                      <a:pt x="1524" y="1805"/>
                    </a:lnTo>
                    <a:lnTo>
                      <a:pt x="1639" y="1694"/>
                    </a:lnTo>
                    <a:lnTo>
                      <a:pt x="1748" y="1578"/>
                    </a:lnTo>
                    <a:lnTo>
                      <a:pt x="1851" y="1456"/>
                    </a:lnTo>
                    <a:lnTo>
                      <a:pt x="1947" y="1329"/>
                    </a:lnTo>
                    <a:lnTo>
                      <a:pt x="2037" y="1197"/>
                    </a:lnTo>
                    <a:lnTo>
                      <a:pt x="2120" y="1060"/>
                    </a:lnTo>
                    <a:lnTo>
                      <a:pt x="2197" y="919"/>
                    </a:lnTo>
                    <a:lnTo>
                      <a:pt x="2265" y="773"/>
                    </a:lnTo>
                    <a:lnTo>
                      <a:pt x="2326" y="623"/>
                    </a:lnTo>
                    <a:lnTo>
                      <a:pt x="2379" y="470"/>
                    </a:lnTo>
                    <a:lnTo>
                      <a:pt x="2403" y="39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68575" tIns="34275" rIns="342900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>
                  <a:solidFill>
                    <a:schemeClr val="bg1"/>
                  </a:solidFill>
                  <a:latin typeface="Times New Roman" panose="02020603050405020304" pitchFamily="18" charset="0"/>
                  <a:ea typeface="Verdana"/>
                  <a:cs typeface="Times New Roman" panose="02020603050405020304" pitchFamily="18" charset="0"/>
                  <a:sym typeface="Verdana"/>
                </a:endParaRPr>
              </a:p>
            </p:txBody>
          </p:sp>
          <p:sp>
            <p:nvSpPr>
              <p:cNvPr id="8" name="Google Shape;175;p3">
                <a:extLst>
                  <a:ext uri="{FF2B5EF4-FFF2-40B4-BE49-F238E27FC236}">
                    <a16:creationId xmlns:a16="http://schemas.microsoft.com/office/drawing/2014/main" id="{3BACA1E2-902E-6385-0ABA-F2A823AE2F38}"/>
                  </a:ext>
                </a:extLst>
              </p:cNvPr>
              <p:cNvSpPr/>
              <p:nvPr/>
            </p:nvSpPr>
            <p:spPr>
              <a:xfrm rot="-4558345">
                <a:off x="4218076" y="5114042"/>
                <a:ext cx="662850" cy="770592"/>
              </a:xfrm>
              <a:custGeom>
                <a:avLst/>
                <a:gdLst/>
                <a:ahLst/>
                <a:cxnLst/>
                <a:rect l="l" t="t" r="r" b="b"/>
                <a:pathLst>
                  <a:path w="2262" h="2634" extrusionOk="0">
                    <a:moveTo>
                      <a:pt x="2262" y="1075"/>
                    </a:moveTo>
                    <a:lnTo>
                      <a:pt x="2209" y="1039"/>
                    </a:lnTo>
                    <a:lnTo>
                      <a:pt x="2111" y="961"/>
                    </a:lnTo>
                    <a:lnTo>
                      <a:pt x="2020" y="874"/>
                    </a:lnTo>
                    <a:lnTo>
                      <a:pt x="1938" y="779"/>
                    </a:lnTo>
                    <a:lnTo>
                      <a:pt x="1864" y="677"/>
                    </a:lnTo>
                    <a:lnTo>
                      <a:pt x="1801" y="567"/>
                    </a:lnTo>
                    <a:lnTo>
                      <a:pt x="1748" y="452"/>
                    </a:lnTo>
                    <a:lnTo>
                      <a:pt x="1706" y="331"/>
                    </a:lnTo>
                    <a:lnTo>
                      <a:pt x="1689" y="267"/>
                    </a:lnTo>
                    <a:lnTo>
                      <a:pt x="731" y="0"/>
                    </a:lnTo>
                    <a:lnTo>
                      <a:pt x="0" y="649"/>
                    </a:lnTo>
                    <a:lnTo>
                      <a:pt x="20" y="729"/>
                    </a:lnTo>
                    <a:lnTo>
                      <a:pt x="65" y="884"/>
                    </a:lnTo>
                    <a:lnTo>
                      <a:pt x="118" y="1037"/>
                    </a:lnTo>
                    <a:lnTo>
                      <a:pt x="181" y="1188"/>
                    </a:lnTo>
                    <a:lnTo>
                      <a:pt x="249" y="1333"/>
                    </a:lnTo>
                    <a:lnTo>
                      <a:pt x="324" y="1473"/>
                    </a:lnTo>
                    <a:lnTo>
                      <a:pt x="407" y="1610"/>
                    </a:lnTo>
                    <a:lnTo>
                      <a:pt x="497" y="1741"/>
                    </a:lnTo>
                    <a:lnTo>
                      <a:pt x="593" y="1868"/>
                    </a:lnTo>
                    <a:lnTo>
                      <a:pt x="695" y="1989"/>
                    </a:lnTo>
                    <a:lnTo>
                      <a:pt x="804" y="2105"/>
                    </a:lnTo>
                    <a:lnTo>
                      <a:pt x="918" y="2216"/>
                    </a:lnTo>
                    <a:lnTo>
                      <a:pt x="1039" y="2319"/>
                    </a:lnTo>
                    <a:lnTo>
                      <a:pt x="1163" y="2418"/>
                    </a:lnTo>
                    <a:lnTo>
                      <a:pt x="1294" y="2510"/>
                    </a:lnTo>
                    <a:lnTo>
                      <a:pt x="1429" y="2594"/>
                    </a:lnTo>
                    <a:lnTo>
                      <a:pt x="1497" y="2634"/>
                    </a:lnTo>
                    <a:lnTo>
                      <a:pt x="1447" y="1663"/>
                    </a:lnTo>
                    <a:lnTo>
                      <a:pt x="2262" y="107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68575" tIns="34275" rIns="68575" bIns="3429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>
                  <a:solidFill>
                    <a:schemeClr val="bg1"/>
                  </a:solidFill>
                  <a:latin typeface="Times New Roman" panose="02020603050405020304" pitchFamily="18" charset="0"/>
                  <a:ea typeface="Verdana"/>
                  <a:cs typeface="Times New Roman" panose="02020603050405020304" pitchFamily="18" charset="0"/>
                  <a:sym typeface="Verdana"/>
                </a:endParaRPr>
              </a:p>
            </p:txBody>
          </p:sp>
          <p:sp>
            <p:nvSpPr>
              <p:cNvPr id="9" name="Google Shape;176;p3">
                <a:extLst>
                  <a:ext uri="{FF2B5EF4-FFF2-40B4-BE49-F238E27FC236}">
                    <a16:creationId xmlns:a16="http://schemas.microsoft.com/office/drawing/2014/main" id="{733B28DC-A2F9-3FBD-6589-8A2D86B9DD77}"/>
                  </a:ext>
                </a:extLst>
              </p:cNvPr>
              <p:cNvSpPr/>
              <p:nvPr/>
            </p:nvSpPr>
            <p:spPr>
              <a:xfrm rot="-4558345">
                <a:off x="4523135" y="4782218"/>
                <a:ext cx="743657" cy="543396"/>
              </a:xfrm>
              <a:custGeom>
                <a:avLst/>
                <a:gdLst/>
                <a:ahLst/>
                <a:cxnLst/>
                <a:rect l="l" t="t" r="r" b="b"/>
                <a:pathLst>
                  <a:path w="2540" h="1856" extrusionOk="0">
                    <a:moveTo>
                      <a:pt x="1794" y="58"/>
                    </a:moveTo>
                    <a:lnTo>
                      <a:pt x="1743" y="74"/>
                    </a:lnTo>
                    <a:lnTo>
                      <a:pt x="1641" y="99"/>
                    </a:lnTo>
                    <a:lnTo>
                      <a:pt x="1536" y="116"/>
                    </a:lnTo>
                    <a:lnTo>
                      <a:pt x="1427" y="125"/>
                    </a:lnTo>
                    <a:lnTo>
                      <a:pt x="1373" y="125"/>
                    </a:lnTo>
                    <a:lnTo>
                      <a:pt x="1296" y="124"/>
                    </a:lnTo>
                    <a:lnTo>
                      <a:pt x="1148" y="109"/>
                    </a:lnTo>
                    <a:lnTo>
                      <a:pt x="1006" y="76"/>
                    </a:lnTo>
                    <a:lnTo>
                      <a:pt x="870" y="29"/>
                    </a:lnTo>
                    <a:lnTo>
                      <a:pt x="805" y="0"/>
                    </a:lnTo>
                    <a:lnTo>
                      <a:pt x="0" y="580"/>
                    </a:lnTo>
                    <a:lnTo>
                      <a:pt x="52" y="1559"/>
                    </a:lnTo>
                    <a:lnTo>
                      <a:pt x="127" y="1594"/>
                    </a:lnTo>
                    <a:lnTo>
                      <a:pt x="281" y="1657"/>
                    </a:lnTo>
                    <a:lnTo>
                      <a:pt x="439" y="1712"/>
                    </a:lnTo>
                    <a:lnTo>
                      <a:pt x="601" y="1759"/>
                    </a:lnTo>
                    <a:lnTo>
                      <a:pt x="767" y="1797"/>
                    </a:lnTo>
                    <a:lnTo>
                      <a:pt x="937" y="1826"/>
                    </a:lnTo>
                    <a:lnTo>
                      <a:pt x="1108" y="1845"/>
                    </a:lnTo>
                    <a:lnTo>
                      <a:pt x="1283" y="1856"/>
                    </a:lnTo>
                    <a:lnTo>
                      <a:pt x="1373" y="1856"/>
                    </a:lnTo>
                    <a:lnTo>
                      <a:pt x="1449" y="1856"/>
                    </a:lnTo>
                    <a:lnTo>
                      <a:pt x="1602" y="1848"/>
                    </a:lnTo>
                    <a:lnTo>
                      <a:pt x="1754" y="1832"/>
                    </a:lnTo>
                    <a:lnTo>
                      <a:pt x="1903" y="1810"/>
                    </a:lnTo>
                    <a:lnTo>
                      <a:pt x="2049" y="1782"/>
                    </a:lnTo>
                    <a:lnTo>
                      <a:pt x="2193" y="1746"/>
                    </a:lnTo>
                    <a:lnTo>
                      <a:pt x="2334" y="1703"/>
                    </a:lnTo>
                    <a:lnTo>
                      <a:pt x="2473" y="1654"/>
                    </a:lnTo>
                    <a:lnTo>
                      <a:pt x="2540" y="1626"/>
                    </a:lnTo>
                    <a:lnTo>
                      <a:pt x="1746" y="1059"/>
                    </a:lnTo>
                    <a:lnTo>
                      <a:pt x="1794" y="5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68575" tIns="34275" rIns="342900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Verdana"/>
                  <a:cs typeface="Times New Roman" panose="02020603050405020304" pitchFamily="18" charset="0"/>
                  <a:sym typeface="Verdana"/>
                </a:endParaRPr>
              </a:p>
            </p:txBody>
          </p:sp>
          <p:sp>
            <p:nvSpPr>
              <p:cNvPr id="10" name="Google Shape;177;p3">
                <a:extLst>
                  <a:ext uri="{FF2B5EF4-FFF2-40B4-BE49-F238E27FC236}">
                    <a16:creationId xmlns:a16="http://schemas.microsoft.com/office/drawing/2014/main" id="{0989F986-9D88-4714-2BF2-2D7DFF6E3CE3}"/>
                  </a:ext>
                </a:extLst>
              </p:cNvPr>
              <p:cNvSpPr/>
              <p:nvPr/>
            </p:nvSpPr>
            <p:spPr>
              <a:xfrm rot="-4558345">
                <a:off x="3653505" y="5059315"/>
                <a:ext cx="589070" cy="703839"/>
              </a:xfrm>
              <a:custGeom>
                <a:avLst/>
                <a:gdLst/>
                <a:ahLst/>
                <a:cxnLst/>
                <a:rect l="l" t="t" r="r" b="b"/>
                <a:pathLst>
                  <a:path w="2009" h="2406" extrusionOk="0">
                    <a:moveTo>
                      <a:pt x="1737" y="2034"/>
                    </a:moveTo>
                    <a:lnTo>
                      <a:pt x="1732" y="1968"/>
                    </a:lnTo>
                    <a:lnTo>
                      <a:pt x="1730" y="1901"/>
                    </a:lnTo>
                    <a:lnTo>
                      <a:pt x="1732" y="1844"/>
                    </a:lnTo>
                    <a:lnTo>
                      <a:pt x="1741" y="1730"/>
                    </a:lnTo>
                    <a:lnTo>
                      <a:pt x="1760" y="1619"/>
                    </a:lnTo>
                    <a:lnTo>
                      <a:pt x="1787" y="1513"/>
                    </a:lnTo>
                    <a:lnTo>
                      <a:pt x="1824" y="1409"/>
                    </a:lnTo>
                    <a:lnTo>
                      <a:pt x="1868" y="1310"/>
                    </a:lnTo>
                    <a:lnTo>
                      <a:pt x="1918" y="1215"/>
                    </a:lnTo>
                    <a:lnTo>
                      <a:pt x="1978" y="1126"/>
                    </a:lnTo>
                    <a:lnTo>
                      <a:pt x="2009" y="1083"/>
                    </a:lnTo>
                    <a:lnTo>
                      <a:pt x="1622" y="166"/>
                    </a:lnTo>
                    <a:lnTo>
                      <a:pt x="659" y="0"/>
                    </a:lnTo>
                    <a:lnTo>
                      <a:pt x="583" y="99"/>
                    </a:lnTo>
                    <a:lnTo>
                      <a:pt x="445" y="308"/>
                    </a:lnTo>
                    <a:lnTo>
                      <a:pt x="323" y="528"/>
                    </a:lnTo>
                    <a:lnTo>
                      <a:pt x="219" y="759"/>
                    </a:lnTo>
                    <a:lnTo>
                      <a:pt x="135" y="999"/>
                    </a:lnTo>
                    <a:lnTo>
                      <a:pt x="70" y="1247"/>
                    </a:lnTo>
                    <a:lnTo>
                      <a:pt x="25" y="1504"/>
                    </a:lnTo>
                    <a:lnTo>
                      <a:pt x="3" y="1767"/>
                    </a:lnTo>
                    <a:lnTo>
                      <a:pt x="0" y="1901"/>
                    </a:lnTo>
                    <a:lnTo>
                      <a:pt x="3" y="2030"/>
                    </a:lnTo>
                    <a:lnTo>
                      <a:pt x="23" y="2283"/>
                    </a:lnTo>
                    <a:lnTo>
                      <a:pt x="43" y="2406"/>
                    </a:lnTo>
                    <a:lnTo>
                      <a:pt x="767" y="1762"/>
                    </a:lnTo>
                    <a:lnTo>
                      <a:pt x="1737" y="203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68575" tIns="34275" rIns="68575" bIns="13715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>
                  <a:solidFill>
                    <a:schemeClr val="bg1"/>
                  </a:solidFill>
                  <a:latin typeface="Times New Roman" panose="02020603050405020304" pitchFamily="18" charset="0"/>
                  <a:ea typeface="Verdana"/>
                  <a:cs typeface="Times New Roman" panose="02020603050405020304" pitchFamily="18" charset="0"/>
                  <a:sym typeface="Verdana"/>
                </a:endParaRPr>
              </a:p>
            </p:txBody>
          </p:sp>
          <p:sp>
            <p:nvSpPr>
              <p:cNvPr id="11" name="Google Shape;178;p3">
                <a:extLst>
                  <a:ext uri="{FF2B5EF4-FFF2-40B4-BE49-F238E27FC236}">
                    <a16:creationId xmlns:a16="http://schemas.microsoft.com/office/drawing/2014/main" id="{A719E12F-63C3-435E-D1D6-C3585C87E1F4}"/>
                  </a:ext>
                </a:extLst>
              </p:cNvPr>
              <p:cNvSpPr/>
              <p:nvPr/>
            </p:nvSpPr>
            <p:spPr>
              <a:xfrm rot="-4558345">
                <a:off x="3254189" y="4681146"/>
                <a:ext cx="801041" cy="619519"/>
              </a:xfrm>
              <a:custGeom>
                <a:avLst/>
                <a:gdLst/>
                <a:ahLst/>
                <a:cxnLst/>
                <a:rect l="l" t="t" r="r" b="b"/>
                <a:pathLst>
                  <a:path w="2736" h="2113" extrusionOk="0">
                    <a:moveTo>
                      <a:pt x="1348" y="2113"/>
                    </a:moveTo>
                    <a:lnTo>
                      <a:pt x="1393" y="2070"/>
                    </a:lnTo>
                    <a:lnTo>
                      <a:pt x="1490" y="1993"/>
                    </a:lnTo>
                    <a:lnTo>
                      <a:pt x="1594" y="1923"/>
                    </a:lnTo>
                    <a:lnTo>
                      <a:pt x="1703" y="1863"/>
                    </a:lnTo>
                    <a:lnTo>
                      <a:pt x="1820" y="1814"/>
                    </a:lnTo>
                    <a:lnTo>
                      <a:pt x="1941" y="1776"/>
                    </a:lnTo>
                    <a:lnTo>
                      <a:pt x="2067" y="1749"/>
                    </a:lnTo>
                    <a:lnTo>
                      <a:pt x="2197" y="1733"/>
                    </a:lnTo>
                    <a:lnTo>
                      <a:pt x="2263" y="1731"/>
                    </a:lnTo>
                    <a:lnTo>
                      <a:pt x="2736" y="860"/>
                    </a:lnTo>
                    <a:lnTo>
                      <a:pt x="2264" y="0"/>
                    </a:lnTo>
                    <a:lnTo>
                      <a:pt x="2180" y="2"/>
                    </a:lnTo>
                    <a:lnTo>
                      <a:pt x="2014" y="12"/>
                    </a:lnTo>
                    <a:lnTo>
                      <a:pt x="1851" y="32"/>
                    </a:lnTo>
                    <a:lnTo>
                      <a:pt x="1689" y="59"/>
                    </a:lnTo>
                    <a:lnTo>
                      <a:pt x="1531" y="94"/>
                    </a:lnTo>
                    <a:lnTo>
                      <a:pt x="1376" y="138"/>
                    </a:lnTo>
                    <a:lnTo>
                      <a:pt x="1225" y="190"/>
                    </a:lnTo>
                    <a:lnTo>
                      <a:pt x="1077" y="248"/>
                    </a:lnTo>
                    <a:lnTo>
                      <a:pt x="932" y="314"/>
                    </a:lnTo>
                    <a:lnTo>
                      <a:pt x="792" y="388"/>
                    </a:lnTo>
                    <a:lnTo>
                      <a:pt x="657" y="468"/>
                    </a:lnTo>
                    <a:lnTo>
                      <a:pt x="526" y="555"/>
                    </a:lnTo>
                    <a:lnTo>
                      <a:pt x="399" y="649"/>
                    </a:lnTo>
                    <a:lnTo>
                      <a:pt x="279" y="747"/>
                    </a:lnTo>
                    <a:lnTo>
                      <a:pt x="163" y="853"/>
                    </a:lnTo>
                    <a:lnTo>
                      <a:pt x="52" y="964"/>
                    </a:lnTo>
                    <a:lnTo>
                      <a:pt x="0" y="1022"/>
                    </a:lnTo>
                    <a:lnTo>
                      <a:pt x="956" y="1188"/>
                    </a:lnTo>
                    <a:lnTo>
                      <a:pt x="1348" y="211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342900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>
                  <a:solidFill>
                    <a:schemeClr val="bg1"/>
                  </a:solidFill>
                  <a:latin typeface="Times New Roman" panose="02020603050405020304" pitchFamily="18" charset="0"/>
                  <a:ea typeface="Verdana"/>
                  <a:cs typeface="Times New Roman" panose="02020603050405020304" pitchFamily="18" charset="0"/>
                  <a:sym typeface="Verdana"/>
                </a:endParaRPr>
              </a:p>
            </p:txBody>
          </p:sp>
        </p:grpSp>
        <p:sp>
          <p:nvSpPr>
            <p:cNvPr id="12" name="Google Shape;180;p3">
              <a:extLst>
                <a:ext uri="{FF2B5EF4-FFF2-40B4-BE49-F238E27FC236}">
                  <a16:creationId xmlns:a16="http://schemas.microsoft.com/office/drawing/2014/main" id="{582DE283-6598-AF4B-D62C-89FA905118AD}"/>
                </a:ext>
              </a:extLst>
            </p:cNvPr>
            <p:cNvSpPr/>
            <p:nvPr/>
          </p:nvSpPr>
          <p:spPr>
            <a:xfrm>
              <a:off x="5234183" y="1817968"/>
              <a:ext cx="1114039" cy="1564740"/>
            </a:xfrm>
            <a:custGeom>
              <a:avLst/>
              <a:gdLst/>
              <a:ahLst/>
              <a:cxnLst/>
              <a:rect l="l" t="t" r="r" b="b"/>
              <a:pathLst>
                <a:path w="1928" h="2710" extrusionOk="0">
                  <a:moveTo>
                    <a:pt x="0" y="1077"/>
                  </a:moveTo>
                  <a:lnTo>
                    <a:pt x="46" y="1155"/>
                  </a:lnTo>
                  <a:lnTo>
                    <a:pt x="101" y="1278"/>
                  </a:lnTo>
                  <a:lnTo>
                    <a:pt x="133" y="1363"/>
                  </a:lnTo>
                  <a:lnTo>
                    <a:pt x="157" y="1450"/>
                  </a:lnTo>
                  <a:lnTo>
                    <a:pt x="177" y="1541"/>
                  </a:lnTo>
                  <a:lnTo>
                    <a:pt x="190" y="1633"/>
                  </a:lnTo>
                  <a:lnTo>
                    <a:pt x="196" y="1728"/>
                  </a:lnTo>
                  <a:lnTo>
                    <a:pt x="197" y="1776"/>
                  </a:lnTo>
                  <a:lnTo>
                    <a:pt x="196" y="1848"/>
                  </a:lnTo>
                  <a:lnTo>
                    <a:pt x="180" y="1989"/>
                  </a:lnTo>
                  <a:lnTo>
                    <a:pt x="168" y="2058"/>
                  </a:lnTo>
                  <a:lnTo>
                    <a:pt x="908" y="2710"/>
                  </a:lnTo>
                  <a:lnTo>
                    <a:pt x="1855" y="2441"/>
                  </a:lnTo>
                  <a:lnTo>
                    <a:pt x="1872" y="2360"/>
                  </a:lnTo>
                  <a:lnTo>
                    <a:pt x="1899" y="2197"/>
                  </a:lnTo>
                  <a:lnTo>
                    <a:pt x="1917" y="2030"/>
                  </a:lnTo>
                  <a:lnTo>
                    <a:pt x="1926" y="1861"/>
                  </a:lnTo>
                  <a:lnTo>
                    <a:pt x="1928" y="1776"/>
                  </a:lnTo>
                  <a:lnTo>
                    <a:pt x="1925" y="1652"/>
                  </a:lnTo>
                  <a:lnTo>
                    <a:pt x="1906" y="1409"/>
                  </a:lnTo>
                  <a:lnTo>
                    <a:pt x="1868" y="1172"/>
                  </a:lnTo>
                  <a:lnTo>
                    <a:pt x="1812" y="940"/>
                  </a:lnTo>
                  <a:lnTo>
                    <a:pt x="1740" y="717"/>
                  </a:lnTo>
                  <a:lnTo>
                    <a:pt x="1652" y="500"/>
                  </a:lnTo>
                  <a:lnTo>
                    <a:pt x="1547" y="293"/>
                  </a:lnTo>
                  <a:lnTo>
                    <a:pt x="1427" y="95"/>
                  </a:lnTo>
                  <a:lnTo>
                    <a:pt x="1361" y="0"/>
                  </a:lnTo>
                  <a:lnTo>
                    <a:pt x="985" y="902"/>
                  </a:lnTo>
                  <a:lnTo>
                    <a:pt x="0" y="1077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spcFirstLastPara="1" wrap="square" lIns="342900" tIns="34275" rIns="68575" bIns="34275" anchor="ctr" anchorCtr="0">
              <a:noAutofit/>
            </a:bodyPr>
            <a:lstStyle/>
            <a:p>
              <a:pPr algn="ctr"/>
              <a:endParaRPr sz="1800" b="1">
                <a:solidFill>
                  <a:schemeClr val="bg1"/>
                </a:solidFill>
                <a:latin typeface="Times New Roman" panose="02020603050405020304" pitchFamily="18" charset="0"/>
                <a:ea typeface="Verdana"/>
                <a:cs typeface="Times New Roman" panose="02020603050405020304" pitchFamily="18" charset="0"/>
                <a:sym typeface="Verdana"/>
              </a:endParaRPr>
            </a:p>
          </p:txBody>
        </p:sp>
        <p:sp>
          <p:nvSpPr>
            <p:cNvPr id="13" name="Google Shape;181;p3">
              <a:extLst>
                <a:ext uri="{FF2B5EF4-FFF2-40B4-BE49-F238E27FC236}">
                  <a16:creationId xmlns:a16="http://schemas.microsoft.com/office/drawing/2014/main" id="{AC3C2D52-60F5-2E3D-5C38-67CA0318F300}"/>
                </a:ext>
              </a:extLst>
            </p:cNvPr>
            <p:cNvSpPr/>
            <p:nvPr/>
          </p:nvSpPr>
          <p:spPr>
            <a:xfrm>
              <a:off x="2842003" y="2874224"/>
              <a:ext cx="1308187" cy="1520825"/>
            </a:xfrm>
            <a:custGeom>
              <a:avLst/>
              <a:gdLst/>
              <a:ahLst/>
              <a:cxnLst/>
              <a:rect l="l" t="t" r="r" b="b"/>
              <a:pathLst>
                <a:path w="2262" h="2634" extrusionOk="0">
                  <a:moveTo>
                    <a:pt x="2262" y="1075"/>
                  </a:moveTo>
                  <a:lnTo>
                    <a:pt x="2209" y="1039"/>
                  </a:lnTo>
                  <a:lnTo>
                    <a:pt x="2111" y="961"/>
                  </a:lnTo>
                  <a:lnTo>
                    <a:pt x="2020" y="874"/>
                  </a:lnTo>
                  <a:lnTo>
                    <a:pt x="1938" y="779"/>
                  </a:lnTo>
                  <a:lnTo>
                    <a:pt x="1864" y="677"/>
                  </a:lnTo>
                  <a:lnTo>
                    <a:pt x="1801" y="567"/>
                  </a:lnTo>
                  <a:lnTo>
                    <a:pt x="1748" y="452"/>
                  </a:lnTo>
                  <a:lnTo>
                    <a:pt x="1706" y="331"/>
                  </a:lnTo>
                  <a:lnTo>
                    <a:pt x="1689" y="267"/>
                  </a:lnTo>
                  <a:lnTo>
                    <a:pt x="731" y="0"/>
                  </a:lnTo>
                  <a:lnTo>
                    <a:pt x="0" y="649"/>
                  </a:lnTo>
                  <a:lnTo>
                    <a:pt x="20" y="729"/>
                  </a:lnTo>
                  <a:lnTo>
                    <a:pt x="65" y="884"/>
                  </a:lnTo>
                  <a:lnTo>
                    <a:pt x="118" y="1037"/>
                  </a:lnTo>
                  <a:lnTo>
                    <a:pt x="181" y="1188"/>
                  </a:lnTo>
                  <a:lnTo>
                    <a:pt x="249" y="1333"/>
                  </a:lnTo>
                  <a:lnTo>
                    <a:pt x="324" y="1473"/>
                  </a:lnTo>
                  <a:lnTo>
                    <a:pt x="407" y="1610"/>
                  </a:lnTo>
                  <a:lnTo>
                    <a:pt x="497" y="1741"/>
                  </a:lnTo>
                  <a:lnTo>
                    <a:pt x="593" y="1868"/>
                  </a:lnTo>
                  <a:lnTo>
                    <a:pt x="695" y="1989"/>
                  </a:lnTo>
                  <a:lnTo>
                    <a:pt x="804" y="2105"/>
                  </a:lnTo>
                  <a:lnTo>
                    <a:pt x="918" y="2216"/>
                  </a:lnTo>
                  <a:lnTo>
                    <a:pt x="1039" y="2319"/>
                  </a:lnTo>
                  <a:lnTo>
                    <a:pt x="1163" y="2418"/>
                  </a:lnTo>
                  <a:lnTo>
                    <a:pt x="1294" y="2510"/>
                  </a:lnTo>
                  <a:lnTo>
                    <a:pt x="1429" y="2594"/>
                  </a:lnTo>
                  <a:lnTo>
                    <a:pt x="1497" y="2634"/>
                  </a:lnTo>
                  <a:lnTo>
                    <a:pt x="1447" y="1663"/>
                  </a:lnTo>
                  <a:lnTo>
                    <a:pt x="2262" y="1075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spcFirstLastPara="1" wrap="square" lIns="342900" tIns="34275" rIns="68575" bIns="34275" anchor="ctr" anchorCtr="0">
              <a:noAutofit/>
            </a:bodyPr>
            <a:lstStyle/>
            <a:p>
              <a:pPr algn="ctr"/>
              <a:endParaRPr sz="1800" b="1">
                <a:solidFill>
                  <a:schemeClr val="bg1"/>
                </a:solidFill>
                <a:latin typeface="Times New Roman" panose="02020603050405020304" pitchFamily="18" charset="0"/>
                <a:ea typeface="Verdana"/>
                <a:cs typeface="Times New Roman" panose="02020603050405020304" pitchFamily="18" charset="0"/>
                <a:sym typeface="Verdana"/>
              </a:endParaRPr>
            </a:p>
          </p:txBody>
        </p:sp>
        <p:sp>
          <p:nvSpPr>
            <p:cNvPr id="14" name="Google Shape;182;p3">
              <a:extLst>
                <a:ext uri="{FF2B5EF4-FFF2-40B4-BE49-F238E27FC236}">
                  <a16:creationId xmlns:a16="http://schemas.microsoft.com/office/drawing/2014/main" id="{0A9AE132-FEE2-0450-60FA-F016EAC004EF}"/>
                </a:ext>
              </a:extLst>
            </p:cNvPr>
            <p:cNvSpPr/>
            <p:nvPr/>
          </p:nvSpPr>
          <p:spPr>
            <a:xfrm>
              <a:off x="4682251" y="1066800"/>
              <a:ext cx="1285074" cy="1278141"/>
            </a:xfrm>
            <a:custGeom>
              <a:avLst/>
              <a:gdLst/>
              <a:ahLst/>
              <a:cxnLst/>
              <a:rect l="l" t="t" r="r" b="b"/>
              <a:pathLst>
                <a:path w="2223" h="2215" extrusionOk="0">
                  <a:moveTo>
                    <a:pt x="0" y="1735"/>
                  </a:moveTo>
                  <a:lnTo>
                    <a:pt x="66" y="1744"/>
                  </a:lnTo>
                  <a:lnTo>
                    <a:pt x="193" y="1773"/>
                  </a:lnTo>
                  <a:lnTo>
                    <a:pt x="315" y="1813"/>
                  </a:lnTo>
                  <a:lnTo>
                    <a:pt x="432" y="1864"/>
                  </a:lnTo>
                  <a:lnTo>
                    <a:pt x="542" y="1926"/>
                  </a:lnTo>
                  <a:lnTo>
                    <a:pt x="647" y="1997"/>
                  </a:lnTo>
                  <a:lnTo>
                    <a:pt x="743" y="2077"/>
                  </a:lnTo>
                  <a:lnTo>
                    <a:pt x="831" y="2167"/>
                  </a:lnTo>
                  <a:lnTo>
                    <a:pt x="872" y="2215"/>
                  </a:lnTo>
                  <a:lnTo>
                    <a:pt x="1845" y="2042"/>
                  </a:lnTo>
                  <a:lnTo>
                    <a:pt x="2223" y="1134"/>
                  </a:lnTo>
                  <a:lnTo>
                    <a:pt x="2174" y="1074"/>
                  </a:lnTo>
                  <a:lnTo>
                    <a:pt x="2067" y="956"/>
                  </a:lnTo>
                  <a:lnTo>
                    <a:pt x="1957" y="845"/>
                  </a:lnTo>
                  <a:lnTo>
                    <a:pt x="1841" y="738"/>
                  </a:lnTo>
                  <a:lnTo>
                    <a:pt x="1719" y="640"/>
                  </a:lnTo>
                  <a:lnTo>
                    <a:pt x="1592" y="545"/>
                  </a:lnTo>
                  <a:lnTo>
                    <a:pt x="1460" y="459"/>
                  </a:lnTo>
                  <a:lnTo>
                    <a:pt x="1323" y="378"/>
                  </a:lnTo>
                  <a:lnTo>
                    <a:pt x="1182" y="306"/>
                  </a:lnTo>
                  <a:lnTo>
                    <a:pt x="1037" y="238"/>
                  </a:lnTo>
                  <a:lnTo>
                    <a:pt x="888" y="180"/>
                  </a:lnTo>
                  <a:lnTo>
                    <a:pt x="736" y="129"/>
                  </a:lnTo>
                  <a:lnTo>
                    <a:pt x="579" y="85"/>
                  </a:lnTo>
                  <a:lnTo>
                    <a:pt x="420" y="50"/>
                  </a:lnTo>
                  <a:lnTo>
                    <a:pt x="258" y="23"/>
                  </a:lnTo>
                  <a:lnTo>
                    <a:pt x="93" y="5"/>
                  </a:lnTo>
                  <a:lnTo>
                    <a:pt x="10" y="0"/>
                  </a:lnTo>
                  <a:lnTo>
                    <a:pt x="478" y="854"/>
                  </a:lnTo>
                  <a:lnTo>
                    <a:pt x="0" y="1735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spcFirstLastPara="1" wrap="square" lIns="342900" tIns="34275" rIns="68575" bIns="34275" anchor="ctr" anchorCtr="0">
              <a:noAutofit/>
            </a:bodyPr>
            <a:lstStyle/>
            <a:p>
              <a:pPr algn="ctr"/>
              <a:endParaRPr sz="1800" b="1">
                <a:solidFill>
                  <a:schemeClr val="bg1"/>
                </a:solidFill>
                <a:latin typeface="Times New Roman" panose="02020603050405020304" pitchFamily="18" charset="0"/>
                <a:ea typeface="Verdana"/>
                <a:cs typeface="Times New Roman" panose="02020603050405020304" pitchFamily="18" charset="0"/>
                <a:sym typeface="Verdana"/>
              </a:endParaRPr>
            </a:p>
          </p:txBody>
        </p:sp>
        <p:sp>
          <p:nvSpPr>
            <p:cNvPr id="15" name="Google Shape;183;p3">
              <a:extLst>
                <a:ext uri="{FF2B5EF4-FFF2-40B4-BE49-F238E27FC236}">
                  <a16:creationId xmlns:a16="http://schemas.microsoft.com/office/drawing/2014/main" id="{1888182B-2A87-B8CD-B8EC-B798FCC37958}"/>
                </a:ext>
              </a:extLst>
            </p:cNvPr>
            <p:cNvSpPr/>
            <p:nvPr/>
          </p:nvSpPr>
          <p:spPr>
            <a:xfrm>
              <a:off x="3780385" y="3546808"/>
              <a:ext cx="1467666" cy="1072436"/>
            </a:xfrm>
            <a:custGeom>
              <a:avLst/>
              <a:gdLst/>
              <a:ahLst/>
              <a:cxnLst/>
              <a:rect l="l" t="t" r="r" b="b"/>
              <a:pathLst>
                <a:path w="2540" h="1856" extrusionOk="0">
                  <a:moveTo>
                    <a:pt x="1794" y="58"/>
                  </a:moveTo>
                  <a:lnTo>
                    <a:pt x="1743" y="74"/>
                  </a:lnTo>
                  <a:lnTo>
                    <a:pt x="1641" y="99"/>
                  </a:lnTo>
                  <a:lnTo>
                    <a:pt x="1536" y="116"/>
                  </a:lnTo>
                  <a:lnTo>
                    <a:pt x="1427" y="125"/>
                  </a:lnTo>
                  <a:lnTo>
                    <a:pt x="1373" y="125"/>
                  </a:lnTo>
                  <a:lnTo>
                    <a:pt x="1296" y="124"/>
                  </a:lnTo>
                  <a:lnTo>
                    <a:pt x="1148" y="109"/>
                  </a:lnTo>
                  <a:lnTo>
                    <a:pt x="1006" y="76"/>
                  </a:lnTo>
                  <a:lnTo>
                    <a:pt x="870" y="29"/>
                  </a:lnTo>
                  <a:lnTo>
                    <a:pt x="805" y="0"/>
                  </a:lnTo>
                  <a:lnTo>
                    <a:pt x="0" y="580"/>
                  </a:lnTo>
                  <a:lnTo>
                    <a:pt x="52" y="1559"/>
                  </a:lnTo>
                  <a:lnTo>
                    <a:pt x="127" y="1594"/>
                  </a:lnTo>
                  <a:lnTo>
                    <a:pt x="281" y="1657"/>
                  </a:lnTo>
                  <a:lnTo>
                    <a:pt x="439" y="1712"/>
                  </a:lnTo>
                  <a:lnTo>
                    <a:pt x="601" y="1759"/>
                  </a:lnTo>
                  <a:lnTo>
                    <a:pt x="767" y="1797"/>
                  </a:lnTo>
                  <a:lnTo>
                    <a:pt x="937" y="1826"/>
                  </a:lnTo>
                  <a:lnTo>
                    <a:pt x="1108" y="1845"/>
                  </a:lnTo>
                  <a:lnTo>
                    <a:pt x="1283" y="1856"/>
                  </a:lnTo>
                  <a:lnTo>
                    <a:pt x="1373" y="1856"/>
                  </a:lnTo>
                  <a:lnTo>
                    <a:pt x="1449" y="1856"/>
                  </a:lnTo>
                  <a:lnTo>
                    <a:pt x="1602" y="1848"/>
                  </a:lnTo>
                  <a:lnTo>
                    <a:pt x="1754" y="1832"/>
                  </a:lnTo>
                  <a:lnTo>
                    <a:pt x="1903" y="1810"/>
                  </a:lnTo>
                  <a:lnTo>
                    <a:pt x="2049" y="1782"/>
                  </a:lnTo>
                  <a:lnTo>
                    <a:pt x="2193" y="1746"/>
                  </a:lnTo>
                  <a:lnTo>
                    <a:pt x="2334" y="1703"/>
                  </a:lnTo>
                  <a:lnTo>
                    <a:pt x="2473" y="1654"/>
                  </a:lnTo>
                  <a:lnTo>
                    <a:pt x="2540" y="1626"/>
                  </a:lnTo>
                  <a:lnTo>
                    <a:pt x="1746" y="1059"/>
                  </a:lnTo>
                  <a:lnTo>
                    <a:pt x="1794" y="58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spcFirstLastPara="1" wrap="square" lIns="342900" tIns="34275" rIns="68575" bIns="34275" anchor="ctr" anchorCtr="0">
              <a:noAutofit/>
            </a:bodyPr>
            <a:lstStyle/>
            <a:p>
              <a:pPr algn="ctr"/>
              <a:endParaRPr lang="en-US" sz="1800" b="1" dirty="0">
                <a:solidFill>
                  <a:schemeClr val="bg1"/>
                </a:solidFill>
                <a:latin typeface="Times New Roman" panose="02020603050405020304" pitchFamily="18" charset="0"/>
                <a:ea typeface="Verdana"/>
                <a:cs typeface="Times New Roman" panose="02020603050405020304" pitchFamily="18" charset="0"/>
              </a:endParaRPr>
            </a:p>
          </p:txBody>
        </p:sp>
        <p:sp>
          <p:nvSpPr>
            <p:cNvPr id="16" name="Google Shape;184;p3">
              <a:extLst>
                <a:ext uri="{FF2B5EF4-FFF2-40B4-BE49-F238E27FC236}">
                  <a16:creationId xmlns:a16="http://schemas.microsoft.com/office/drawing/2014/main" id="{68AA0445-7ABD-9C67-005B-FD49D56E23C7}"/>
                </a:ext>
              </a:extLst>
            </p:cNvPr>
            <p:cNvSpPr/>
            <p:nvPr/>
          </p:nvSpPr>
          <p:spPr>
            <a:xfrm>
              <a:off x="4889801" y="3112287"/>
              <a:ext cx="1389083" cy="1326677"/>
            </a:xfrm>
            <a:custGeom>
              <a:avLst/>
              <a:gdLst/>
              <a:ahLst/>
              <a:cxnLst/>
              <a:rect l="l" t="t" r="r" b="b"/>
              <a:pathLst>
                <a:path w="2403" h="2298" extrusionOk="0">
                  <a:moveTo>
                    <a:pt x="2403" y="391"/>
                  </a:moveTo>
                  <a:lnTo>
                    <a:pt x="1462" y="659"/>
                  </a:lnTo>
                  <a:lnTo>
                    <a:pt x="711" y="0"/>
                  </a:lnTo>
                  <a:lnTo>
                    <a:pt x="688" y="61"/>
                  </a:lnTo>
                  <a:lnTo>
                    <a:pt x="632" y="176"/>
                  </a:lnTo>
                  <a:lnTo>
                    <a:pt x="566" y="285"/>
                  </a:lnTo>
                  <a:lnTo>
                    <a:pt x="491" y="386"/>
                  </a:lnTo>
                  <a:lnTo>
                    <a:pt x="407" y="480"/>
                  </a:lnTo>
                  <a:lnTo>
                    <a:pt x="313" y="566"/>
                  </a:lnTo>
                  <a:lnTo>
                    <a:pt x="212" y="643"/>
                  </a:lnTo>
                  <a:lnTo>
                    <a:pt x="103" y="710"/>
                  </a:lnTo>
                  <a:lnTo>
                    <a:pt x="48" y="740"/>
                  </a:lnTo>
                  <a:lnTo>
                    <a:pt x="0" y="1726"/>
                  </a:lnTo>
                  <a:lnTo>
                    <a:pt x="799" y="2298"/>
                  </a:lnTo>
                  <a:lnTo>
                    <a:pt x="871" y="2261"/>
                  </a:lnTo>
                  <a:lnTo>
                    <a:pt x="1012" y="2184"/>
                  </a:lnTo>
                  <a:lnTo>
                    <a:pt x="1147" y="2099"/>
                  </a:lnTo>
                  <a:lnTo>
                    <a:pt x="1278" y="2007"/>
                  </a:lnTo>
                  <a:lnTo>
                    <a:pt x="1403" y="1909"/>
                  </a:lnTo>
                  <a:lnTo>
                    <a:pt x="1524" y="1805"/>
                  </a:lnTo>
                  <a:lnTo>
                    <a:pt x="1639" y="1694"/>
                  </a:lnTo>
                  <a:lnTo>
                    <a:pt x="1748" y="1578"/>
                  </a:lnTo>
                  <a:lnTo>
                    <a:pt x="1851" y="1456"/>
                  </a:lnTo>
                  <a:lnTo>
                    <a:pt x="1947" y="1329"/>
                  </a:lnTo>
                  <a:lnTo>
                    <a:pt x="2037" y="1197"/>
                  </a:lnTo>
                  <a:lnTo>
                    <a:pt x="2120" y="1060"/>
                  </a:lnTo>
                  <a:lnTo>
                    <a:pt x="2197" y="919"/>
                  </a:lnTo>
                  <a:lnTo>
                    <a:pt x="2265" y="773"/>
                  </a:lnTo>
                  <a:lnTo>
                    <a:pt x="2326" y="623"/>
                  </a:lnTo>
                  <a:lnTo>
                    <a:pt x="2379" y="470"/>
                  </a:lnTo>
                  <a:lnTo>
                    <a:pt x="2403" y="391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spcFirstLastPara="1" wrap="square" lIns="342900" tIns="34275" rIns="68575" bIns="34275" anchor="ctr" anchorCtr="0">
              <a:noAutofit/>
            </a:bodyPr>
            <a:lstStyle/>
            <a:p>
              <a:pPr algn="ctr"/>
              <a:endParaRPr sz="1800" b="1">
                <a:solidFill>
                  <a:schemeClr val="bg1"/>
                </a:solidFill>
                <a:latin typeface="Times New Roman" panose="02020603050405020304" pitchFamily="18" charset="0"/>
                <a:ea typeface="Verdana"/>
                <a:cs typeface="Times New Roman" panose="02020603050405020304" pitchFamily="18" charset="0"/>
                <a:sym typeface="Verdana"/>
              </a:endParaRPr>
            </a:p>
          </p:txBody>
        </p:sp>
        <p:sp>
          <p:nvSpPr>
            <p:cNvPr id="17" name="Google Shape;185;p3">
              <a:extLst>
                <a:ext uri="{FF2B5EF4-FFF2-40B4-BE49-F238E27FC236}">
                  <a16:creationId xmlns:a16="http://schemas.microsoft.com/office/drawing/2014/main" id="{EF94AE66-33AD-6DBF-9811-E590EC2DECE6}"/>
                </a:ext>
              </a:extLst>
            </p:cNvPr>
            <p:cNvSpPr/>
            <p:nvPr/>
          </p:nvSpPr>
          <p:spPr>
            <a:xfrm>
              <a:off x="2795778" y="1746317"/>
              <a:ext cx="1162577" cy="1389083"/>
            </a:xfrm>
            <a:custGeom>
              <a:avLst/>
              <a:gdLst/>
              <a:ahLst/>
              <a:cxnLst/>
              <a:rect l="l" t="t" r="r" b="b"/>
              <a:pathLst>
                <a:path w="2009" h="2406" extrusionOk="0">
                  <a:moveTo>
                    <a:pt x="1737" y="2034"/>
                  </a:moveTo>
                  <a:lnTo>
                    <a:pt x="1732" y="1968"/>
                  </a:lnTo>
                  <a:lnTo>
                    <a:pt x="1730" y="1901"/>
                  </a:lnTo>
                  <a:lnTo>
                    <a:pt x="1732" y="1844"/>
                  </a:lnTo>
                  <a:lnTo>
                    <a:pt x="1741" y="1730"/>
                  </a:lnTo>
                  <a:lnTo>
                    <a:pt x="1760" y="1619"/>
                  </a:lnTo>
                  <a:lnTo>
                    <a:pt x="1787" y="1513"/>
                  </a:lnTo>
                  <a:lnTo>
                    <a:pt x="1824" y="1409"/>
                  </a:lnTo>
                  <a:lnTo>
                    <a:pt x="1868" y="1310"/>
                  </a:lnTo>
                  <a:lnTo>
                    <a:pt x="1918" y="1215"/>
                  </a:lnTo>
                  <a:lnTo>
                    <a:pt x="1978" y="1126"/>
                  </a:lnTo>
                  <a:lnTo>
                    <a:pt x="2009" y="1083"/>
                  </a:lnTo>
                  <a:lnTo>
                    <a:pt x="1622" y="166"/>
                  </a:lnTo>
                  <a:lnTo>
                    <a:pt x="659" y="0"/>
                  </a:lnTo>
                  <a:lnTo>
                    <a:pt x="583" y="99"/>
                  </a:lnTo>
                  <a:lnTo>
                    <a:pt x="445" y="308"/>
                  </a:lnTo>
                  <a:lnTo>
                    <a:pt x="323" y="528"/>
                  </a:lnTo>
                  <a:lnTo>
                    <a:pt x="219" y="759"/>
                  </a:lnTo>
                  <a:lnTo>
                    <a:pt x="135" y="999"/>
                  </a:lnTo>
                  <a:lnTo>
                    <a:pt x="70" y="1247"/>
                  </a:lnTo>
                  <a:lnTo>
                    <a:pt x="25" y="1504"/>
                  </a:lnTo>
                  <a:lnTo>
                    <a:pt x="3" y="1767"/>
                  </a:lnTo>
                  <a:lnTo>
                    <a:pt x="0" y="1901"/>
                  </a:lnTo>
                  <a:lnTo>
                    <a:pt x="3" y="2030"/>
                  </a:lnTo>
                  <a:lnTo>
                    <a:pt x="23" y="2283"/>
                  </a:lnTo>
                  <a:lnTo>
                    <a:pt x="43" y="2406"/>
                  </a:lnTo>
                  <a:lnTo>
                    <a:pt x="767" y="1762"/>
                  </a:lnTo>
                  <a:lnTo>
                    <a:pt x="1737" y="2034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spcFirstLastPara="1" wrap="square" lIns="342900" tIns="34275" rIns="68575" bIns="34275" anchor="ctr" anchorCtr="0">
              <a:noAutofit/>
            </a:bodyPr>
            <a:lstStyle/>
            <a:p>
              <a:pPr algn="ctr"/>
              <a:endParaRPr sz="1800" b="1">
                <a:solidFill>
                  <a:schemeClr val="bg1"/>
                </a:solidFill>
                <a:latin typeface="Times New Roman" panose="02020603050405020304" pitchFamily="18" charset="0"/>
                <a:ea typeface="Verdana"/>
                <a:cs typeface="Times New Roman" panose="02020603050405020304" pitchFamily="18" charset="0"/>
                <a:sym typeface="Verdana"/>
              </a:endParaRPr>
            </a:p>
          </p:txBody>
        </p:sp>
        <p:sp>
          <p:nvSpPr>
            <p:cNvPr id="18" name="Google Shape;186;p3">
              <a:extLst>
                <a:ext uri="{FF2B5EF4-FFF2-40B4-BE49-F238E27FC236}">
                  <a16:creationId xmlns:a16="http://schemas.microsoft.com/office/drawing/2014/main" id="{2FA6DAA8-B0D9-F268-0A46-E2183C6F1841}"/>
                </a:ext>
              </a:extLst>
            </p:cNvPr>
            <p:cNvSpPr/>
            <p:nvPr/>
          </p:nvSpPr>
          <p:spPr>
            <a:xfrm>
              <a:off x="3251101" y="1066800"/>
              <a:ext cx="1580918" cy="1222670"/>
            </a:xfrm>
            <a:custGeom>
              <a:avLst/>
              <a:gdLst/>
              <a:ahLst/>
              <a:cxnLst/>
              <a:rect l="l" t="t" r="r" b="b"/>
              <a:pathLst>
                <a:path w="2736" h="2113" extrusionOk="0">
                  <a:moveTo>
                    <a:pt x="1348" y="2113"/>
                  </a:moveTo>
                  <a:lnTo>
                    <a:pt x="1393" y="2070"/>
                  </a:lnTo>
                  <a:lnTo>
                    <a:pt x="1490" y="1993"/>
                  </a:lnTo>
                  <a:lnTo>
                    <a:pt x="1594" y="1923"/>
                  </a:lnTo>
                  <a:lnTo>
                    <a:pt x="1703" y="1863"/>
                  </a:lnTo>
                  <a:lnTo>
                    <a:pt x="1820" y="1814"/>
                  </a:lnTo>
                  <a:lnTo>
                    <a:pt x="1941" y="1776"/>
                  </a:lnTo>
                  <a:lnTo>
                    <a:pt x="2067" y="1749"/>
                  </a:lnTo>
                  <a:lnTo>
                    <a:pt x="2197" y="1733"/>
                  </a:lnTo>
                  <a:lnTo>
                    <a:pt x="2263" y="1731"/>
                  </a:lnTo>
                  <a:lnTo>
                    <a:pt x="2736" y="860"/>
                  </a:lnTo>
                  <a:lnTo>
                    <a:pt x="2264" y="0"/>
                  </a:lnTo>
                  <a:lnTo>
                    <a:pt x="2180" y="2"/>
                  </a:lnTo>
                  <a:lnTo>
                    <a:pt x="2014" y="12"/>
                  </a:lnTo>
                  <a:lnTo>
                    <a:pt x="1851" y="32"/>
                  </a:lnTo>
                  <a:lnTo>
                    <a:pt x="1689" y="59"/>
                  </a:lnTo>
                  <a:lnTo>
                    <a:pt x="1531" y="94"/>
                  </a:lnTo>
                  <a:lnTo>
                    <a:pt x="1376" y="138"/>
                  </a:lnTo>
                  <a:lnTo>
                    <a:pt x="1225" y="190"/>
                  </a:lnTo>
                  <a:lnTo>
                    <a:pt x="1077" y="248"/>
                  </a:lnTo>
                  <a:lnTo>
                    <a:pt x="932" y="314"/>
                  </a:lnTo>
                  <a:lnTo>
                    <a:pt x="792" y="388"/>
                  </a:lnTo>
                  <a:lnTo>
                    <a:pt x="657" y="468"/>
                  </a:lnTo>
                  <a:lnTo>
                    <a:pt x="526" y="555"/>
                  </a:lnTo>
                  <a:lnTo>
                    <a:pt x="399" y="649"/>
                  </a:lnTo>
                  <a:lnTo>
                    <a:pt x="279" y="747"/>
                  </a:lnTo>
                  <a:lnTo>
                    <a:pt x="163" y="853"/>
                  </a:lnTo>
                  <a:lnTo>
                    <a:pt x="52" y="964"/>
                  </a:lnTo>
                  <a:lnTo>
                    <a:pt x="0" y="1022"/>
                  </a:lnTo>
                  <a:lnTo>
                    <a:pt x="956" y="1188"/>
                  </a:lnTo>
                  <a:lnTo>
                    <a:pt x="1348" y="2113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spcFirstLastPara="1" wrap="square" lIns="342900" tIns="34275" rIns="68575" bIns="34275" anchor="ctr" anchorCtr="0">
              <a:noAutofit/>
            </a:bodyPr>
            <a:lstStyle/>
            <a:p>
              <a:pPr algn="ctr"/>
              <a:endParaRPr sz="1800" b="1" dirty="0">
                <a:solidFill>
                  <a:schemeClr val="bg1"/>
                </a:solidFill>
                <a:latin typeface="Times New Roman" panose="02020603050405020304" pitchFamily="18" charset="0"/>
                <a:ea typeface="Verdana"/>
                <a:cs typeface="Times New Roman" panose="02020603050405020304" pitchFamily="18" charset="0"/>
                <a:sym typeface="Verdana"/>
              </a:endParaRPr>
            </a:p>
          </p:txBody>
        </p:sp>
        <p:sp>
          <p:nvSpPr>
            <p:cNvPr id="19" name="Google Shape;187;p3">
              <a:extLst>
                <a:ext uri="{FF2B5EF4-FFF2-40B4-BE49-F238E27FC236}">
                  <a16:creationId xmlns:a16="http://schemas.microsoft.com/office/drawing/2014/main" id="{8F89EC37-B00C-3FE6-C611-BC34DCBBA2F6}"/>
                </a:ext>
              </a:extLst>
            </p:cNvPr>
            <p:cNvSpPr txBox="1"/>
            <p:nvPr/>
          </p:nvSpPr>
          <p:spPr>
            <a:xfrm>
              <a:off x="4800600" y="1603248"/>
              <a:ext cx="1080745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Verdana"/>
                  <a:cs typeface="Times New Roman" panose="02020603050405020304" pitchFamily="18" charset="0"/>
                  <a:sym typeface="Verdana"/>
                </a:rPr>
                <a:t>Deploy</a:t>
              </a:r>
              <a:endParaRPr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Google Shape;188;p3">
              <a:extLst>
                <a:ext uri="{FF2B5EF4-FFF2-40B4-BE49-F238E27FC236}">
                  <a16:creationId xmlns:a16="http://schemas.microsoft.com/office/drawing/2014/main" id="{8833EBBD-EE65-8A68-C338-13243534A80E}"/>
                </a:ext>
              </a:extLst>
            </p:cNvPr>
            <p:cNvSpPr txBox="1"/>
            <p:nvPr/>
          </p:nvSpPr>
          <p:spPr>
            <a:xfrm>
              <a:off x="5324788" y="2583694"/>
              <a:ext cx="1051890" cy="3692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chemeClr val="bg1"/>
                  </a:solidFill>
                  <a:latin typeface="Times New Roman" panose="02020603050405020304" pitchFamily="18" charset="0"/>
                  <a:ea typeface="Verdana"/>
                  <a:cs typeface="Times New Roman" panose="02020603050405020304" pitchFamily="18" charset="0"/>
                  <a:sym typeface="Verdana"/>
                </a:rPr>
                <a:t>Operate</a:t>
              </a:r>
              <a:endParaRPr sz="1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Google Shape;189;p3">
              <a:extLst>
                <a:ext uri="{FF2B5EF4-FFF2-40B4-BE49-F238E27FC236}">
                  <a16:creationId xmlns:a16="http://schemas.microsoft.com/office/drawing/2014/main" id="{F9DF9133-7078-1274-4EA6-3751FEC55B3C}"/>
                </a:ext>
              </a:extLst>
            </p:cNvPr>
            <p:cNvSpPr txBox="1"/>
            <p:nvPr/>
          </p:nvSpPr>
          <p:spPr>
            <a:xfrm>
              <a:off x="3045558" y="3265932"/>
              <a:ext cx="845103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Verdana"/>
                  <a:cs typeface="Times New Roman" panose="02020603050405020304" pitchFamily="18" charset="0"/>
                  <a:sym typeface="Verdana"/>
                </a:rPr>
                <a:t>Build</a:t>
              </a:r>
              <a:endParaRPr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Google Shape;190;p3">
              <a:extLst>
                <a:ext uri="{FF2B5EF4-FFF2-40B4-BE49-F238E27FC236}">
                  <a16:creationId xmlns:a16="http://schemas.microsoft.com/office/drawing/2014/main" id="{8A55E97F-CBEF-A564-048C-CA6D53242718}"/>
                </a:ext>
              </a:extLst>
            </p:cNvPr>
            <p:cNvSpPr txBox="1"/>
            <p:nvPr/>
          </p:nvSpPr>
          <p:spPr>
            <a:xfrm>
              <a:off x="3605963" y="1394460"/>
              <a:ext cx="1196161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Verdana"/>
                  <a:cs typeface="Times New Roman" panose="02020603050405020304" pitchFamily="18" charset="0"/>
                  <a:sym typeface="Verdana"/>
                </a:rPr>
                <a:t>Release</a:t>
              </a:r>
              <a:endParaRPr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Google Shape;191;p3">
              <a:extLst>
                <a:ext uri="{FF2B5EF4-FFF2-40B4-BE49-F238E27FC236}">
                  <a16:creationId xmlns:a16="http://schemas.microsoft.com/office/drawing/2014/main" id="{3059B6A0-18C1-5D14-B7A6-6A4370452590}"/>
                </a:ext>
              </a:extLst>
            </p:cNvPr>
            <p:cNvSpPr txBox="1"/>
            <p:nvPr/>
          </p:nvSpPr>
          <p:spPr>
            <a:xfrm>
              <a:off x="4827139" y="3499420"/>
              <a:ext cx="1313180" cy="6462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Verdana"/>
                  <a:cs typeface="Times New Roman" panose="02020603050405020304" pitchFamily="18" charset="0"/>
                  <a:sym typeface="Verdana"/>
                </a:rPr>
                <a:t>Monitor &amp; </a:t>
              </a:r>
              <a:br>
                <a:rPr lang="en-US" sz="18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Verdana"/>
                  <a:cs typeface="Times New Roman" panose="02020603050405020304" pitchFamily="18" charset="0"/>
                  <a:sym typeface="Verdana"/>
                </a:rPr>
              </a:br>
              <a:r>
                <a:rPr lang="en-US" sz="18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Verdana"/>
                  <a:cs typeface="Times New Roman" panose="02020603050405020304" pitchFamily="18" charset="0"/>
                  <a:sym typeface="Verdana"/>
                </a:rPr>
                <a:t>Analyze</a:t>
              </a:r>
              <a:endParaRPr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Google Shape;192;p3">
              <a:extLst>
                <a:ext uri="{FF2B5EF4-FFF2-40B4-BE49-F238E27FC236}">
                  <a16:creationId xmlns:a16="http://schemas.microsoft.com/office/drawing/2014/main" id="{7EC105FB-1F55-2898-5127-4D5A63769EF6}"/>
                </a:ext>
              </a:extLst>
            </p:cNvPr>
            <p:cNvSpPr txBox="1"/>
            <p:nvPr/>
          </p:nvSpPr>
          <p:spPr>
            <a:xfrm>
              <a:off x="2988028" y="2218034"/>
              <a:ext cx="737701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Verdana"/>
                  <a:cs typeface="Times New Roman" panose="02020603050405020304" pitchFamily="18" charset="0"/>
                  <a:sym typeface="Verdana"/>
                </a:rPr>
                <a:t>Test</a:t>
              </a:r>
              <a:endParaRPr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5" name="Google Shape;220;p3">
              <a:extLst>
                <a:ext uri="{FF2B5EF4-FFF2-40B4-BE49-F238E27FC236}">
                  <a16:creationId xmlns:a16="http://schemas.microsoft.com/office/drawing/2014/main" id="{F1B2C743-0384-27E9-8203-53DC2FB6F85F}"/>
                </a:ext>
              </a:extLst>
            </p:cNvPr>
            <p:cNvCxnSpPr>
              <a:stCxn id="13" idx="5"/>
              <a:endCxn id="15" idx="6"/>
            </p:cNvCxnSpPr>
            <p:nvPr/>
          </p:nvCxnSpPr>
          <p:spPr>
            <a:xfrm>
              <a:off x="3920014" y="3265112"/>
              <a:ext cx="609300" cy="353400"/>
            </a:xfrm>
            <a:prstGeom prst="curvedConnector3">
              <a:avLst>
                <a:gd name="adj1" fmla="val 99801"/>
              </a:avLst>
            </a:prstGeom>
            <a:ln>
              <a:headEnd type="none" w="sm" len="sm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Google Shape;223;p3">
              <a:extLst>
                <a:ext uri="{FF2B5EF4-FFF2-40B4-BE49-F238E27FC236}">
                  <a16:creationId xmlns:a16="http://schemas.microsoft.com/office/drawing/2014/main" id="{8824E194-D396-E234-0B6A-732D71AE1C0E}"/>
                </a:ext>
              </a:extLst>
            </p:cNvPr>
            <p:cNvSpPr txBox="1"/>
            <p:nvPr/>
          </p:nvSpPr>
          <p:spPr>
            <a:xfrm>
              <a:off x="3747972" y="4550985"/>
              <a:ext cx="1082428" cy="6462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Verdana"/>
                  <a:cs typeface="Times New Roman" panose="02020603050405020304" pitchFamily="18" charset="0"/>
                  <a:sym typeface="Verdana"/>
                </a:rPr>
                <a:t>AI model</a:t>
              </a:r>
              <a:endParaRPr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55FC0F06-91CC-DEE6-5ECA-68DB79FDC624}"/>
                </a:ext>
              </a:extLst>
            </p:cNvPr>
            <p:cNvSpPr/>
            <p:nvPr/>
          </p:nvSpPr>
          <p:spPr>
            <a:xfrm>
              <a:off x="4315349" y="2104922"/>
              <a:ext cx="213837" cy="1513589"/>
            </a:xfrm>
            <a:custGeom>
              <a:avLst/>
              <a:gdLst>
                <a:gd name="connsiteX0" fmla="*/ 0 w 217487"/>
                <a:gd name="connsiteY0" fmla="*/ 0 h 1481138"/>
                <a:gd name="connsiteX1" fmla="*/ 174625 w 217487"/>
                <a:gd name="connsiteY1" fmla="*/ 401638 h 1481138"/>
                <a:gd name="connsiteX2" fmla="*/ 217487 w 217487"/>
                <a:gd name="connsiteY2" fmla="*/ 1481138 h 148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7487" h="1481138">
                  <a:moveTo>
                    <a:pt x="0" y="0"/>
                  </a:moveTo>
                  <a:cubicBezTo>
                    <a:pt x="69188" y="77391"/>
                    <a:pt x="138377" y="154782"/>
                    <a:pt x="174625" y="401638"/>
                  </a:cubicBezTo>
                  <a:cubicBezTo>
                    <a:pt x="210873" y="648494"/>
                    <a:pt x="214180" y="1064816"/>
                    <a:pt x="217487" y="1481138"/>
                  </a:cubicBezTo>
                </a:path>
              </a:pathLst>
            </a:custGeom>
            <a:ln>
              <a:headEnd type="none" w="sm" len="sm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BC40274-D249-3834-A3FB-34D33E215578}"/>
                </a:ext>
              </a:extLst>
            </p:cNvPr>
            <p:cNvSpPr txBox="1"/>
            <p:nvPr/>
          </p:nvSpPr>
          <p:spPr>
            <a:xfrm>
              <a:off x="4107183" y="3940991"/>
              <a:ext cx="64036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sz="18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Verdana"/>
                  <a:cs typeface="Times New Roman" panose="02020603050405020304" pitchFamily="18" charset="0"/>
                  <a:sym typeface="Verdana"/>
                </a:rPr>
                <a:t>Dev</a:t>
              </a:r>
              <a:endParaRPr lang="en-US" sz="1800" dirty="0"/>
            </a:p>
          </p:txBody>
        </p:sp>
        <p:sp>
          <p:nvSpPr>
            <p:cNvPr id="29" name="Arrow: Left 28">
              <a:extLst>
                <a:ext uri="{FF2B5EF4-FFF2-40B4-BE49-F238E27FC236}">
                  <a16:creationId xmlns:a16="http://schemas.microsoft.com/office/drawing/2014/main" id="{F264A6A3-5C78-05B8-4F5B-9E09963F68D5}"/>
                </a:ext>
              </a:extLst>
            </p:cNvPr>
            <p:cNvSpPr/>
            <p:nvPr/>
          </p:nvSpPr>
          <p:spPr>
            <a:xfrm rot="686423">
              <a:off x="5227859" y="4287585"/>
              <a:ext cx="1245747" cy="661416"/>
            </a:xfrm>
            <a:prstGeom prst="leftArrow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 spcFirstLastPara="1" wrap="square" lIns="342900" tIns="34275" rIns="68575" bIns="34275" anchor="ctr" anchorCtr="0">
              <a:noAutofit/>
            </a:bodyPr>
            <a:lstStyle/>
            <a:p>
              <a:pPr algn="ctr"/>
              <a:endParaRPr lang="en-US" sz="1800" b="1" dirty="0">
                <a:solidFill>
                  <a:schemeClr val="bg1"/>
                </a:solidFill>
                <a:latin typeface="Times New Roman" panose="02020603050405020304" pitchFamily="18" charset="0"/>
                <a:ea typeface="Verdana"/>
                <a:cs typeface="Times New Roman" panose="02020603050405020304" pitchFamily="18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52D2290-589A-A8EE-1B7C-4D4B9BFFCF62}"/>
                </a:ext>
              </a:extLst>
            </p:cNvPr>
            <p:cNvSpPr txBox="1"/>
            <p:nvPr/>
          </p:nvSpPr>
          <p:spPr>
            <a:xfrm rot="591950">
              <a:off x="5488334" y="4435562"/>
              <a:ext cx="89113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altLang="zh-CN" sz="18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Verdana"/>
                  <a:cs typeface="Times New Roman" panose="02020603050405020304" pitchFamily="18" charset="0"/>
                </a:rPr>
                <a:t>Design</a:t>
              </a:r>
              <a:endParaRPr lang="en-US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1A47CFE8-574E-7A70-B00A-B90189D6AFB7}"/>
                </a:ext>
              </a:extLst>
            </p:cNvPr>
            <p:cNvSpPr/>
            <p:nvPr/>
          </p:nvSpPr>
          <p:spPr>
            <a:xfrm>
              <a:off x="5902140" y="4019141"/>
              <a:ext cx="151188" cy="476726"/>
            </a:xfrm>
            <a:custGeom>
              <a:avLst/>
              <a:gdLst>
                <a:gd name="connsiteX0" fmla="*/ 0 w 217487"/>
                <a:gd name="connsiteY0" fmla="*/ 0 h 1481138"/>
                <a:gd name="connsiteX1" fmla="*/ 174625 w 217487"/>
                <a:gd name="connsiteY1" fmla="*/ 401638 h 1481138"/>
                <a:gd name="connsiteX2" fmla="*/ 217487 w 217487"/>
                <a:gd name="connsiteY2" fmla="*/ 1481138 h 148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7487" h="1481138">
                  <a:moveTo>
                    <a:pt x="0" y="0"/>
                  </a:moveTo>
                  <a:cubicBezTo>
                    <a:pt x="69188" y="77391"/>
                    <a:pt x="138377" y="154782"/>
                    <a:pt x="174625" y="401638"/>
                  </a:cubicBezTo>
                  <a:cubicBezTo>
                    <a:pt x="210873" y="648494"/>
                    <a:pt x="214180" y="1064816"/>
                    <a:pt x="217487" y="1481138"/>
                  </a:cubicBezTo>
                </a:path>
              </a:pathLst>
            </a:custGeom>
            <a:ln>
              <a:headEnd type="none" w="sm" len="sm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ADDA8F9-D281-7890-510F-DA5DEF997A6C}"/>
                </a:ext>
              </a:extLst>
            </p:cNvPr>
            <p:cNvSpPr txBox="1"/>
            <p:nvPr/>
          </p:nvSpPr>
          <p:spPr>
            <a:xfrm>
              <a:off x="4633272" y="4981466"/>
              <a:ext cx="640367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sz="16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Verdana"/>
                  <a:cs typeface="Times New Roman" panose="02020603050405020304" pitchFamily="18" charset="0"/>
                  <a:sym typeface="Verdana"/>
                </a:rPr>
                <a:t>Dev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3" name="Google Shape;189;p3">
              <a:extLst>
                <a:ext uri="{FF2B5EF4-FFF2-40B4-BE49-F238E27FC236}">
                  <a16:creationId xmlns:a16="http://schemas.microsoft.com/office/drawing/2014/main" id="{55E9FAB7-08D8-A8A5-7D6F-5688AC2FE66B}"/>
                </a:ext>
              </a:extLst>
            </p:cNvPr>
            <p:cNvSpPr txBox="1"/>
            <p:nvPr/>
          </p:nvSpPr>
          <p:spPr>
            <a:xfrm>
              <a:off x="4029715" y="5379897"/>
              <a:ext cx="845103" cy="3385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Verdana"/>
                  <a:cs typeface="Times New Roman" panose="02020603050405020304" pitchFamily="18" charset="0"/>
                  <a:sym typeface="Verdana"/>
                </a:rPr>
                <a:t>Build</a:t>
              </a:r>
              <a:endParaRPr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Google Shape;192;p3">
              <a:extLst>
                <a:ext uri="{FF2B5EF4-FFF2-40B4-BE49-F238E27FC236}">
                  <a16:creationId xmlns:a16="http://schemas.microsoft.com/office/drawing/2014/main" id="{C2B0A35D-F42D-6608-EDF2-58A592E498DF}"/>
                </a:ext>
              </a:extLst>
            </p:cNvPr>
            <p:cNvSpPr txBox="1"/>
            <p:nvPr/>
          </p:nvSpPr>
          <p:spPr>
            <a:xfrm>
              <a:off x="3505240" y="5248159"/>
              <a:ext cx="737701" cy="3385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0" indent="0" algn="ctr">
                <a:buNone/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Verdana"/>
                  <a:cs typeface="Times New Roman" panose="02020603050405020304" pitchFamily="18" charset="0"/>
                </a:defRPr>
              </a:lvl1pPr>
            </a:lstStyle>
            <a:p>
              <a:r>
                <a:rPr lang="en-US" dirty="0">
                  <a:sym typeface="Verdana"/>
                </a:rPr>
                <a:t>Test</a:t>
              </a:r>
              <a:endParaRPr dirty="0"/>
            </a:p>
          </p:txBody>
        </p:sp>
        <p:sp>
          <p:nvSpPr>
            <p:cNvPr id="35" name="Google Shape;189;p3">
              <a:extLst>
                <a:ext uri="{FF2B5EF4-FFF2-40B4-BE49-F238E27FC236}">
                  <a16:creationId xmlns:a16="http://schemas.microsoft.com/office/drawing/2014/main" id="{27F943E9-4885-1251-568F-4ADE430A7BF2}"/>
                </a:ext>
              </a:extLst>
            </p:cNvPr>
            <p:cNvSpPr txBox="1"/>
            <p:nvPr/>
          </p:nvSpPr>
          <p:spPr>
            <a:xfrm>
              <a:off x="3234912" y="4763695"/>
              <a:ext cx="845103" cy="3385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Verdana"/>
                  <a:cs typeface="Times New Roman" panose="02020603050405020304" pitchFamily="18" charset="0"/>
                  <a:sym typeface="Verdana"/>
                </a:rPr>
                <a:t>Rel.</a:t>
              </a:r>
              <a:endParaRPr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Arc 35">
              <a:extLst>
                <a:ext uri="{FF2B5EF4-FFF2-40B4-BE49-F238E27FC236}">
                  <a16:creationId xmlns:a16="http://schemas.microsoft.com/office/drawing/2014/main" id="{9A7FC8DA-80A4-EBA7-96A1-8B34E4C1C5AF}"/>
                </a:ext>
              </a:extLst>
            </p:cNvPr>
            <p:cNvSpPr/>
            <p:nvPr/>
          </p:nvSpPr>
          <p:spPr>
            <a:xfrm>
              <a:off x="3164914" y="2571802"/>
              <a:ext cx="1364272" cy="2078818"/>
            </a:xfrm>
            <a:prstGeom prst="arc">
              <a:avLst/>
            </a:prstGeom>
            <a:ln>
              <a:headEnd type="none" w="sm" len="sm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15582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D5748-8AE8-DA5D-D26D-F6A27C382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 Application</a:t>
            </a:r>
          </a:p>
        </p:txBody>
      </p:sp>
      <p:pic>
        <p:nvPicPr>
          <p:cNvPr id="5" name="Content Placeholder 4" descr="User outline">
            <a:extLst>
              <a:ext uri="{FF2B5EF4-FFF2-40B4-BE49-F238E27FC236}">
                <a16:creationId xmlns:a16="http://schemas.microsoft.com/office/drawing/2014/main" id="{60CAF7E4-ADDA-F158-09CE-C45B6FC16F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0600" y="2743200"/>
            <a:ext cx="914400" cy="914400"/>
          </a:xfr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B100D00B-9889-3CC2-97E0-A6F8F0AE271D}"/>
              </a:ext>
            </a:extLst>
          </p:cNvPr>
          <p:cNvSpPr/>
          <p:nvPr/>
        </p:nvSpPr>
        <p:spPr bwMode="auto">
          <a:xfrm>
            <a:off x="3331028" y="2286000"/>
            <a:ext cx="2917371" cy="2133600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Osaka" charset="0"/>
              <a:cs typeface="Osaka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400" dirty="0">
              <a:solidFill>
                <a:srgbClr val="000000"/>
              </a:solidFill>
              <a:latin typeface="Times" charset="0"/>
              <a:ea typeface="Osaka" charset="0"/>
              <a:cs typeface="Osaka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Osaka" charset="0"/>
              <a:cs typeface="Osaka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charset="0"/>
                <a:ea typeface="Osaka" charset="0"/>
                <a:cs typeface="Osaka" charset="0"/>
              </a:rPr>
              <a:t>Non AI portion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0DC0655-90CC-65C7-72A0-5ACDD4D50FA1}"/>
              </a:ext>
            </a:extLst>
          </p:cNvPr>
          <p:cNvSpPr/>
          <p:nvPr/>
        </p:nvSpPr>
        <p:spPr bwMode="auto">
          <a:xfrm>
            <a:off x="3902529" y="2438400"/>
            <a:ext cx="1600200" cy="9144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charset="0"/>
                <a:ea typeface="Osaka" charset="0"/>
                <a:cs typeface="Osaka" charset="0"/>
              </a:rPr>
              <a:t>AI portion</a:t>
            </a:r>
          </a:p>
        </p:txBody>
      </p:sp>
      <p:sp>
        <p:nvSpPr>
          <p:cNvPr id="8" name="Arrow: Left-Right 7">
            <a:extLst>
              <a:ext uri="{FF2B5EF4-FFF2-40B4-BE49-F238E27FC236}">
                <a16:creationId xmlns:a16="http://schemas.microsoft.com/office/drawing/2014/main" id="{5F9F5965-654E-DAF7-C2F9-BBFDF84EA0DA}"/>
              </a:ext>
            </a:extLst>
          </p:cNvPr>
          <p:cNvSpPr/>
          <p:nvPr/>
        </p:nvSpPr>
        <p:spPr bwMode="auto">
          <a:xfrm>
            <a:off x="1828800" y="3276600"/>
            <a:ext cx="1371600" cy="228600"/>
          </a:xfrm>
          <a:prstGeom prst="left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Osaka" charset="0"/>
              <a:cs typeface="Osaka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BEAAB7-B387-D888-CE8C-AF493163B39E}"/>
              </a:ext>
            </a:extLst>
          </p:cNvPr>
          <p:cNvSpPr txBox="1"/>
          <p:nvPr/>
        </p:nvSpPr>
        <p:spPr>
          <a:xfrm>
            <a:off x="674914" y="3790890"/>
            <a:ext cx="1340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End User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ADC511D-B300-5FAF-7F0F-74195430CEAC}"/>
              </a:ext>
            </a:extLst>
          </p:cNvPr>
          <p:cNvSpPr txBox="1"/>
          <p:nvPr/>
        </p:nvSpPr>
        <p:spPr>
          <a:xfrm>
            <a:off x="685800" y="5029200"/>
            <a:ext cx="8194872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 AI application is composed of an </a:t>
            </a:r>
          </a:p>
          <a:p>
            <a:r>
              <a:rPr lang="en-US" dirty="0"/>
              <a:t>AI portion and a </a:t>
            </a:r>
            <a:r>
              <a:rPr lang="en-US" dirty="0" err="1"/>
              <a:t>nn</a:t>
            </a:r>
            <a:r>
              <a:rPr lang="en-US" dirty="0"/>
              <a:t>-AI portion</a:t>
            </a:r>
          </a:p>
        </p:txBody>
      </p:sp>
    </p:spTree>
    <p:extLst>
      <p:ext uri="{BB962C8B-B14F-4D97-AF65-F5344CB8AC3E}">
        <p14:creationId xmlns:p14="http://schemas.microsoft.com/office/powerpoint/2010/main" val="391083678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87BB4-695D-555E-242F-E67A1C8FF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 model preparation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914EF82-8665-069A-DA9C-7986A7C9BE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4311" y="2209800"/>
            <a:ext cx="4476750" cy="311943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BA8C77-2FA7-C52A-2DC0-147024377B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981200"/>
            <a:ext cx="4419600" cy="4038600"/>
          </a:xfrm>
        </p:spPr>
        <p:txBody>
          <a:bodyPr/>
          <a:lstStyle/>
          <a:p>
            <a:r>
              <a:rPr lang="en-US" dirty="0"/>
              <a:t>Activities include</a:t>
            </a:r>
          </a:p>
          <a:p>
            <a:pPr lvl="1"/>
            <a:r>
              <a:rPr lang="en-US" dirty="0"/>
              <a:t>Preparing the data</a:t>
            </a:r>
          </a:p>
          <a:p>
            <a:pPr lvl="1"/>
            <a:r>
              <a:rPr lang="en-US" dirty="0"/>
              <a:t>Developing the model</a:t>
            </a:r>
          </a:p>
          <a:p>
            <a:pPr lvl="1"/>
            <a:r>
              <a:rPr lang="en-US" dirty="0"/>
              <a:t>Testing and evaluating the model</a:t>
            </a:r>
          </a:p>
          <a:p>
            <a:pPr lvl="1"/>
            <a:r>
              <a:rPr lang="en-US" dirty="0"/>
              <a:t>Releasing </a:t>
            </a:r>
            <a:r>
              <a:rPr lang="en-US"/>
              <a:t>to system build </a:t>
            </a:r>
            <a:r>
              <a:rPr lang="en-US" dirty="0"/>
              <a:t>stage</a:t>
            </a:r>
          </a:p>
        </p:txBody>
      </p:sp>
    </p:spTree>
    <p:extLst>
      <p:ext uri="{BB962C8B-B14F-4D97-AF65-F5344CB8AC3E}">
        <p14:creationId xmlns:p14="http://schemas.microsoft.com/office/powerpoint/2010/main" val="141896755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740D9-FFD5-3A18-B4E1-73DE24CC9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Impacting</a:t>
            </a:r>
            <a:r>
              <a:rPr lang="en-US" baseline="0" dirty="0"/>
              <a:t> quality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E887EB-B470-A0DE-7D33-E9A50EF975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Any of the activities in the model preparation can impact quality</a:t>
            </a:r>
          </a:p>
          <a:p>
            <a:pPr lvl="1"/>
            <a:r>
              <a:rPr lang="en-US" dirty="0"/>
              <a:t>Data preparation involves data cleaning, resolving missing values, and dealing with outliers</a:t>
            </a:r>
          </a:p>
          <a:p>
            <a:pPr lvl="1"/>
            <a:r>
              <a:rPr lang="en-US" dirty="0"/>
              <a:t>Model build involves training and selecting features</a:t>
            </a:r>
          </a:p>
          <a:p>
            <a:pPr lvl="1"/>
            <a:r>
              <a:rPr lang="en-US" dirty="0"/>
              <a:t>Test must check for data distribution and bias introduction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01618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A79BA-35B1-528E-F9FD-2F31AAED0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</a:t>
            </a:r>
            <a:r>
              <a:rPr lang="en-US" baseline="0" dirty="0"/>
              <a:t> support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25E9E-6F96-FCA0-5BC7-D1DA05BED2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tools exist to support the model development life cycle</a:t>
            </a:r>
          </a:p>
          <a:p>
            <a:pPr lvl="1"/>
            <a:r>
              <a:rPr lang="en-US" dirty="0"/>
              <a:t>Data cleaning</a:t>
            </a:r>
          </a:p>
          <a:p>
            <a:pPr lvl="1"/>
            <a:r>
              <a:rPr lang="en-US" dirty="0"/>
              <a:t>Data lineage</a:t>
            </a:r>
          </a:p>
          <a:p>
            <a:pPr lvl="1"/>
            <a:r>
              <a:rPr lang="en-US" dirty="0"/>
              <a:t>Model choice and packaging</a:t>
            </a:r>
          </a:p>
          <a:p>
            <a:pPr lvl="1"/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58108909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0092A-5D16-A761-DE53-67E4C4D8D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Quality in AI systems (summary)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2D9DFE-5DF8-D3CE-7A12-6BCB1D314A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Achieving quality in AI systems is more difficult than in non-AI systems because of the addition of data quality issues.</a:t>
            </a:r>
          </a:p>
          <a:p>
            <a:r>
              <a:rPr lang="en-US" dirty="0"/>
              <a:t>These are manifested in</a:t>
            </a:r>
          </a:p>
          <a:p>
            <a:pPr lvl="1"/>
            <a:r>
              <a:rPr lang="en-US" dirty="0"/>
              <a:t>Quality attributes achievement</a:t>
            </a:r>
          </a:p>
          <a:p>
            <a:pPr lvl="1"/>
            <a:r>
              <a:rPr lang="en-US" dirty="0"/>
              <a:t>Additional practices to prepare the model</a:t>
            </a:r>
          </a:p>
          <a:p>
            <a:r>
              <a:rPr lang="en-US" dirty="0"/>
              <a:t>Quality is achieved by developers mitigating against potential problems.</a:t>
            </a:r>
          </a:p>
        </p:txBody>
      </p:sp>
    </p:spTree>
    <p:extLst>
      <p:ext uri="{BB962C8B-B14F-4D97-AF65-F5344CB8AC3E}">
        <p14:creationId xmlns:p14="http://schemas.microsoft.com/office/powerpoint/2010/main" val="18449901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1DD22-01F4-9DC3-C2AF-5A94AE420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C6A674-C090-0ED7-FC38-49FD446742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What are the equivalent of tactics in AI systems?</a:t>
            </a:r>
          </a:p>
          <a:p>
            <a:pPr marL="0" indent="0">
              <a:buNone/>
            </a:pPr>
            <a:r>
              <a:rPr lang="en-US" dirty="0"/>
              <a:t>(tactics are knobs to adjust to improve one or more </a:t>
            </a:r>
            <a:r>
              <a:rPr lang="en-US" dirty="0" err="1"/>
              <a:t>qualityattributes</a:t>
            </a:r>
            <a:r>
              <a:rPr lang="en-US" dirty="0"/>
              <a:t> in a system)</a:t>
            </a:r>
          </a:p>
        </p:txBody>
      </p:sp>
    </p:spTree>
    <p:extLst>
      <p:ext uri="{BB962C8B-B14F-4D97-AF65-F5344CB8AC3E}">
        <p14:creationId xmlns:p14="http://schemas.microsoft.com/office/powerpoint/2010/main" val="119733272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061D8-0758-03B8-C6B8-62C138080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AI portion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9B7905-916E-527B-05CE-6AB726ED4D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Three contributors to failure to get AI systems into production</a:t>
            </a:r>
          </a:p>
          <a:p>
            <a:pPr lvl="1"/>
            <a:r>
              <a:rPr lang="en-US" dirty="0"/>
              <a:t>Achieving quality in AI systems is difficult</a:t>
            </a:r>
          </a:p>
          <a:p>
            <a:pPr lvl="1"/>
            <a:r>
              <a:rPr lang="en-US" dirty="0"/>
              <a:t>More interdisciplinary</a:t>
            </a:r>
          </a:p>
          <a:p>
            <a:pPr lvl="1"/>
            <a:r>
              <a:rPr lang="en-US" dirty="0"/>
              <a:t>AI systems are based on statistical models</a:t>
            </a:r>
          </a:p>
          <a:p>
            <a:pPr lvl="0"/>
            <a:r>
              <a:rPr lang="en-US" dirty="0"/>
              <a:t>Recognizing problems and mitigating them should</a:t>
            </a:r>
            <a:r>
              <a:rPr lang="en-US" baseline="0" dirty="0"/>
              <a:t> improve percentage of AI systems that get into production.</a:t>
            </a:r>
          </a:p>
        </p:txBody>
      </p:sp>
    </p:spTree>
    <p:extLst>
      <p:ext uri="{BB962C8B-B14F-4D97-AF65-F5344CB8AC3E}">
        <p14:creationId xmlns:p14="http://schemas.microsoft.com/office/powerpoint/2010/main" val="235303449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4530E-AE0C-EBBE-A83E-DEA48B6E7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Information/Questions</a:t>
            </a:r>
          </a:p>
        </p:txBody>
      </p:sp>
      <p:pic>
        <p:nvPicPr>
          <p:cNvPr id="1026" name="Picture 2" descr="Engineering AI Systems: Architecture and Devops Essentials">
            <a:extLst>
              <a:ext uri="{FF2B5EF4-FFF2-40B4-BE49-F238E27FC236}">
                <a16:creationId xmlns:a16="http://schemas.microsoft.com/office/drawing/2014/main" id="{14B3C189-2317-37E0-CA81-1513F68801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1981200"/>
            <a:ext cx="3128963" cy="4073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334082-96C0-4C64-AAB6-AD49F8BF6D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026600"/>
            <a:ext cx="4876800" cy="3840800"/>
          </a:xfrm>
        </p:spPr>
        <p:txBody>
          <a:bodyPr/>
          <a:lstStyle/>
          <a:p>
            <a:r>
              <a:rPr lang="en-US" dirty="0"/>
              <a:t>Available March, 2025</a:t>
            </a:r>
          </a:p>
          <a:p>
            <a:r>
              <a:rPr lang="en-US" dirty="0"/>
              <a:t>Engineering AI Systems: architecture </a:t>
            </a:r>
            <a:r>
              <a:rPr lang="en-US"/>
              <a:t>and DevOps </a:t>
            </a:r>
            <a:r>
              <a:rPr lang="en-US" dirty="0" err="1"/>
              <a:t>esstentials</a:t>
            </a:r>
            <a:r>
              <a:rPr lang="en-US" dirty="0"/>
              <a:t> </a:t>
            </a:r>
          </a:p>
          <a:p>
            <a:pPr marL="457200" lvl="1" indent="0">
              <a:buNone/>
            </a:pPr>
            <a:r>
              <a:rPr lang="en-US" dirty="0"/>
              <a:t>	by</a:t>
            </a:r>
          </a:p>
          <a:p>
            <a:pPr marL="0" indent="0">
              <a:buNone/>
            </a:pPr>
            <a:r>
              <a:rPr lang="en-US" dirty="0"/>
              <a:t>Bass, Lu, Weber, Zhu</a:t>
            </a:r>
          </a:p>
        </p:txBody>
      </p:sp>
    </p:spTree>
    <p:extLst>
      <p:ext uri="{BB962C8B-B14F-4D97-AF65-F5344CB8AC3E}">
        <p14:creationId xmlns:p14="http://schemas.microsoft.com/office/powerpoint/2010/main" val="42874148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720F9-947A-0124-45EB-01BC0A788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 Portion Decomposition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1E724D6-A2EA-B3E6-A1DD-E797C78D8BA3}"/>
              </a:ext>
            </a:extLst>
          </p:cNvPr>
          <p:cNvSpPr/>
          <p:nvPr/>
        </p:nvSpPr>
        <p:spPr bwMode="auto">
          <a:xfrm>
            <a:off x="1828800" y="2590800"/>
            <a:ext cx="1600200" cy="9144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charset="0"/>
                <a:ea typeface="Osaka" charset="0"/>
                <a:cs typeface="Osaka" charset="0"/>
              </a:rPr>
              <a:t>AI portion</a:t>
            </a:r>
          </a:p>
        </p:txBody>
      </p:sp>
      <p:pic>
        <p:nvPicPr>
          <p:cNvPr id="6" name="Graphic 5" descr="Database outline">
            <a:extLst>
              <a:ext uri="{FF2B5EF4-FFF2-40B4-BE49-F238E27FC236}">
                <a16:creationId xmlns:a16="http://schemas.microsoft.com/office/drawing/2014/main" id="{EDC4EF11-3819-87D1-8397-9ADF27661B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61114" y="1981200"/>
            <a:ext cx="914400" cy="914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DF2761B-E3C3-20AA-6768-C301F75A1830}"/>
              </a:ext>
            </a:extLst>
          </p:cNvPr>
          <p:cNvSpPr txBox="1"/>
          <p:nvPr/>
        </p:nvSpPr>
        <p:spPr>
          <a:xfrm>
            <a:off x="5464628" y="1981200"/>
            <a:ext cx="160332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Times" charset="0"/>
                <a:ea typeface="Osaka" charset="0"/>
                <a:cs typeface="Osaka" charset="0"/>
              </a:rPr>
              <a:t>Knowledge</a:t>
            </a:r>
          </a:p>
          <a:p>
            <a:r>
              <a:rPr lang="en-US" sz="2400" dirty="0">
                <a:solidFill>
                  <a:srgbClr val="000000"/>
                </a:solidFill>
                <a:latin typeface="Times" charset="0"/>
                <a:ea typeface="Osaka" charset="0"/>
                <a:cs typeface="Osaka" charset="0"/>
              </a:rPr>
              <a:t> base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3368C00-7A48-9042-915F-5E4307EDAE2A}"/>
              </a:ext>
            </a:extLst>
          </p:cNvPr>
          <p:cNvGrpSpPr/>
          <p:nvPr/>
        </p:nvGrpSpPr>
        <p:grpSpPr>
          <a:xfrm>
            <a:off x="4593772" y="3058886"/>
            <a:ext cx="3254828" cy="936171"/>
            <a:chOff x="4191000" y="3559630"/>
            <a:chExt cx="3254828" cy="936171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6BA8665F-3572-1532-5942-A8C5EB5828E0}"/>
                </a:ext>
              </a:extLst>
            </p:cNvPr>
            <p:cNvSpPr/>
            <p:nvPr/>
          </p:nvSpPr>
          <p:spPr bwMode="auto">
            <a:xfrm>
              <a:off x="5159828" y="3559630"/>
              <a:ext cx="2286000" cy="762000"/>
            </a:xfrm>
            <a:prstGeom prst="round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" charset="0"/>
                  <a:ea typeface="Osaka" charset="0"/>
                  <a:cs typeface="Osaka" charset="0"/>
                </a:rPr>
                <a:t>Inference engine</a:t>
              </a:r>
            </a:p>
          </p:txBody>
        </p:sp>
        <p:pic>
          <p:nvPicPr>
            <p:cNvPr id="10" name="Graphic 9" descr="Server outline">
              <a:extLst>
                <a:ext uri="{FF2B5EF4-FFF2-40B4-BE49-F238E27FC236}">
                  <a16:creationId xmlns:a16="http://schemas.microsoft.com/office/drawing/2014/main" id="{6F7771E9-8AB8-33F4-C6CA-134A66ECA9C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191000" y="3581401"/>
              <a:ext cx="914400" cy="914400"/>
            </a:xfrm>
            <a:prstGeom prst="rect">
              <a:avLst/>
            </a:prstGeom>
          </p:spPr>
        </p:pic>
      </p:grp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0A55FA60-82F2-42AA-2837-116B74DD07F8}"/>
              </a:ext>
            </a:extLst>
          </p:cNvPr>
          <p:cNvSpPr/>
          <p:nvPr/>
        </p:nvSpPr>
        <p:spPr bwMode="auto">
          <a:xfrm rot="20821880">
            <a:off x="3351045" y="2509627"/>
            <a:ext cx="1356780" cy="461665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Osaka" charset="0"/>
              <a:cs typeface="Osaka" charset="0"/>
            </a:endParaRP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32416967-548E-6FC4-F71C-BA4FF50CD45A}"/>
              </a:ext>
            </a:extLst>
          </p:cNvPr>
          <p:cNvSpPr/>
          <p:nvPr/>
        </p:nvSpPr>
        <p:spPr bwMode="auto">
          <a:xfrm rot="545589">
            <a:off x="3385500" y="3167823"/>
            <a:ext cx="1356780" cy="461665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Osaka" charset="0"/>
              <a:cs typeface="Osaka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136F75D-BCC7-E05A-68D3-09651A8D0C8D}"/>
              </a:ext>
            </a:extLst>
          </p:cNvPr>
          <p:cNvSpPr txBox="1"/>
          <p:nvPr/>
        </p:nvSpPr>
        <p:spPr>
          <a:xfrm>
            <a:off x="1295400" y="4419600"/>
            <a:ext cx="6248400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AI portion, in turn, has two portions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 knowledge base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An inference engine</a:t>
            </a:r>
          </a:p>
        </p:txBody>
      </p:sp>
    </p:spTree>
    <p:extLst>
      <p:ext uri="{BB962C8B-B14F-4D97-AF65-F5344CB8AC3E}">
        <p14:creationId xmlns:p14="http://schemas.microsoft.com/office/powerpoint/2010/main" val="20210973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FAC182-DE5D-3EAB-9594-BDA4B13289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val 22">
            <a:extLst>
              <a:ext uri="{FF2B5EF4-FFF2-40B4-BE49-F238E27FC236}">
                <a16:creationId xmlns:a16="http://schemas.microsoft.com/office/drawing/2014/main" id="{C5512C82-E986-1BED-33FF-CEFBDCE43275}"/>
              </a:ext>
            </a:extLst>
          </p:cNvPr>
          <p:cNvSpPr/>
          <p:nvPr/>
        </p:nvSpPr>
        <p:spPr bwMode="auto">
          <a:xfrm>
            <a:off x="3678670" y="3124200"/>
            <a:ext cx="2033376" cy="1758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Osaka" charset="0"/>
              <a:cs typeface="Osaka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D930955-12F3-479D-14A4-DBF37745838C}"/>
              </a:ext>
            </a:extLst>
          </p:cNvPr>
          <p:cNvSpPr/>
          <p:nvPr/>
        </p:nvSpPr>
        <p:spPr bwMode="auto">
          <a:xfrm>
            <a:off x="3052967" y="3091542"/>
            <a:ext cx="3521303" cy="2699657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Osaka" charset="0"/>
              <a:cs typeface="Osaka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Osaka" charset="0"/>
              <a:cs typeface="Osaka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Osaka" charset="0"/>
              <a:cs typeface="Osaka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Osaka" charset="0"/>
              <a:cs typeface="Osaka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charset="0"/>
                <a:ea typeface="Osaka" charset="0"/>
                <a:cs typeface="Osaka" charset="0"/>
              </a:rPr>
              <a:t>Non AI portion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2B7F30-682E-9021-4AF6-B9FE40845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 System Development</a:t>
            </a:r>
          </a:p>
        </p:txBody>
      </p:sp>
      <p:pic>
        <p:nvPicPr>
          <p:cNvPr id="9" name="Graphic 8" descr="Bar chart with solid fill">
            <a:extLst>
              <a:ext uri="{FF2B5EF4-FFF2-40B4-BE49-F238E27FC236}">
                <a16:creationId xmlns:a16="http://schemas.microsoft.com/office/drawing/2014/main" id="{531EEC8E-28BC-DBFF-E8A1-B9A1314DB1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40817" y="1868660"/>
            <a:ext cx="914400" cy="914400"/>
          </a:xfrm>
          <a:prstGeom prst="rect">
            <a:avLst/>
          </a:prstGeom>
        </p:spPr>
      </p:pic>
      <p:pic>
        <p:nvPicPr>
          <p:cNvPr id="11" name="Graphic 10" descr="Single gear outline">
            <a:extLst>
              <a:ext uri="{FF2B5EF4-FFF2-40B4-BE49-F238E27FC236}">
                <a16:creationId xmlns:a16="http://schemas.microsoft.com/office/drawing/2014/main" id="{1319C1DC-DCBA-7B96-53C8-FFD2EE6BF6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16669" y="2153235"/>
            <a:ext cx="914400" cy="9144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C5203E4-69D3-C70E-6B0D-501B27274637}"/>
              </a:ext>
            </a:extLst>
          </p:cNvPr>
          <p:cNvSpPr txBox="1"/>
          <p:nvPr/>
        </p:nvSpPr>
        <p:spPr>
          <a:xfrm>
            <a:off x="-76200" y="3429000"/>
            <a:ext cx="13740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Data </a:t>
            </a:r>
          </a:p>
          <a:p>
            <a:r>
              <a:rPr lang="en-US" sz="2000" dirty="0"/>
              <a:t>scientists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5ABC06D-5703-D455-60D8-5261836B7FBC}"/>
              </a:ext>
            </a:extLst>
          </p:cNvPr>
          <p:cNvGrpSpPr/>
          <p:nvPr/>
        </p:nvGrpSpPr>
        <p:grpSpPr>
          <a:xfrm>
            <a:off x="3820184" y="3055855"/>
            <a:ext cx="2374214" cy="950088"/>
            <a:chOff x="4561114" y="2326512"/>
            <a:chExt cx="2374214" cy="950088"/>
          </a:xfrm>
        </p:grpSpPr>
        <p:pic>
          <p:nvPicPr>
            <p:cNvPr id="6" name="Graphic 5" descr="Database outline">
              <a:extLst>
                <a:ext uri="{FF2B5EF4-FFF2-40B4-BE49-F238E27FC236}">
                  <a16:creationId xmlns:a16="http://schemas.microsoft.com/office/drawing/2014/main" id="{2D191B65-17DA-5FDF-D407-D39EB398AC8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561114" y="2362200"/>
              <a:ext cx="914400" cy="91440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96A7EDA-F562-1693-C91E-08A915749A19}"/>
                </a:ext>
              </a:extLst>
            </p:cNvPr>
            <p:cNvSpPr txBox="1"/>
            <p:nvPr/>
          </p:nvSpPr>
          <p:spPr>
            <a:xfrm>
              <a:off x="5255060" y="2326512"/>
              <a:ext cx="168026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000000"/>
                  </a:solidFill>
                  <a:latin typeface="Times" charset="0"/>
                  <a:ea typeface="Osaka" charset="0"/>
                  <a:cs typeface="Osaka" charset="0"/>
                </a:rPr>
                <a:t>Knowledge </a:t>
              </a:r>
            </a:p>
            <a:p>
              <a:r>
                <a:rPr lang="en-US" sz="2400" dirty="0">
                  <a:solidFill>
                    <a:srgbClr val="000000"/>
                  </a:solidFill>
                  <a:latin typeface="Times" charset="0"/>
                  <a:ea typeface="Osaka" charset="0"/>
                  <a:cs typeface="Osaka" charset="0"/>
                </a:rPr>
                <a:t>base</a:t>
              </a:r>
            </a:p>
          </p:txBody>
        </p:sp>
      </p:grp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C4E84FC-BACD-CA65-0471-7943173874EB}"/>
              </a:ext>
            </a:extLst>
          </p:cNvPr>
          <p:cNvSpPr/>
          <p:nvPr/>
        </p:nvSpPr>
        <p:spPr bwMode="auto">
          <a:xfrm>
            <a:off x="4495800" y="3733800"/>
            <a:ext cx="2286000" cy="762000"/>
          </a:xfrm>
          <a:prstGeom prst="round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charset="0"/>
                <a:ea typeface="Osaka" charset="0"/>
                <a:cs typeface="Osaka" charset="0"/>
              </a:rPr>
              <a:t>Inference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charset="0"/>
                <a:ea typeface="Osaka" charset="0"/>
                <a:cs typeface="Osaka" charset="0"/>
              </a:rPr>
              <a:t>engine</a:t>
            </a:r>
          </a:p>
        </p:txBody>
      </p:sp>
      <p:pic>
        <p:nvPicPr>
          <p:cNvPr id="13" name="Graphic 12" descr="Server outline">
            <a:extLst>
              <a:ext uri="{FF2B5EF4-FFF2-40B4-BE49-F238E27FC236}">
                <a16:creationId xmlns:a16="http://schemas.microsoft.com/office/drawing/2014/main" id="{1F4EA908-8439-A993-6070-29651AAE8D8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831070" y="3831771"/>
            <a:ext cx="914400" cy="9144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AB3B64E-7923-9076-2060-3C97A392D204}"/>
              </a:ext>
            </a:extLst>
          </p:cNvPr>
          <p:cNvSpPr txBox="1"/>
          <p:nvPr/>
        </p:nvSpPr>
        <p:spPr>
          <a:xfrm>
            <a:off x="1483457" y="2590800"/>
            <a:ext cx="7906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Data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B33FE86-DBA8-F0B6-E9FC-40F5EB5820B1}"/>
              </a:ext>
            </a:extLst>
          </p:cNvPr>
          <p:cNvSpPr txBox="1"/>
          <p:nvPr/>
        </p:nvSpPr>
        <p:spPr>
          <a:xfrm>
            <a:off x="2891219" y="1956481"/>
            <a:ext cx="8303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Tools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ED8BAF72-0B56-5DBF-3BA8-BE6A64096CF6}"/>
              </a:ext>
            </a:extLst>
          </p:cNvPr>
          <p:cNvSpPr/>
          <p:nvPr/>
        </p:nvSpPr>
        <p:spPr bwMode="auto">
          <a:xfrm rot="19772307">
            <a:off x="791407" y="2652742"/>
            <a:ext cx="956105" cy="102917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Osaka" charset="0"/>
              <a:cs typeface="Osaka" charset="0"/>
            </a:endParaRP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F91EA836-B93A-E75B-A199-9399442B5658}"/>
              </a:ext>
            </a:extLst>
          </p:cNvPr>
          <p:cNvSpPr/>
          <p:nvPr/>
        </p:nvSpPr>
        <p:spPr bwMode="auto">
          <a:xfrm rot="958399">
            <a:off x="2237894" y="2553710"/>
            <a:ext cx="949639" cy="104051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Osaka" charset="0"/>
              <a:cs typeface="Osaka" charset="0"/>
            </a:endParaRP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27E049AA-82C8-4926-DF88-94429201338B}"/>
              </a:ext>
            </a:extLst>
          </p:cNvPr>
          <p:cNvSpPr/>
          <p:nvPr/>
        </p:nvSpPr>
        <p:spPr bwMode="auto">
          <a:xfrm rot="2376251">
            <a:off x="3514550" y="2875684"/>
            <a:ext cx="780775" cy="13158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Osaka" charset="0"/>
              <a:cs typeface="Osaka" charset="0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1A4A7ACE-B69C-B921-50A6-139DB1E75449}"/>
              </a:ext>
            </a:extLst>
          </p:cNvPr>
          <p:cNvSpPr/>
          <p:nvPr/>
        </p:nvSpPr>
        <p:spPr bwMode="auto">
          <a:xfrm rot="3905105" flipV="1">
            <a:off x="3068467" y="3368358"/>
            <a:ext cx="1235120" cy="161071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Osaka" charset="0"/>
              <a:cs typeface="Osaka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378239E-4D2F-47B7-A103-8DD247D9A4CA}"/>
              </a:ext>
            </a:extLst>
          </p:cNvPr>
          <p:cNvSpPr txBox="1"/>
          <p:nvPr/>
        </p:nvSpPr>
        <p:spPr>
          <a:xfrm>
            <a:off x="-152400" y="5464314"/>
            <a:ext cx="16171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Developers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C6A9796-575A-4918-48A6-FBB6CB9A6D0B}"/>
              </a:ext>
            </a:extLst>
          </p:cNvPr>
          <p:cNvSpPr txBox="1"/>
          <p:nvPr/>
        </p:nvSpPr>
        <p:spPr>
          <a:xfrm>
            <a:off x="6858000" y="2209800"/>
            <a:ext cx="23622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Data scientist uses tools and data to create knowledge base and inference engine</a:t>
            </a:r>
          </a:p>
          <a:p>
            <a:endParaRPr lang="en-US" sz="1800" dirty="0"/>
          </a:p>
          <a:p>
            <a:r>
              <a:rPr lang="en-US" sz="1800" dirty="0"/>
              <a:t>Developers create non-AI portion and integrate two portions together</a:t>
            </a:r>
          </a:p>
        </p:txBody>
      </p:sp>
      <p:pic>
        <p:nvPicPr>
          <p:cNvPr id="10" name="Graphic 9" descr="Users outline">
            <a:extLst>
              <a:ext uri="{FF2B5EF4-FFF2-40B4-BE49-F238E27FC236}">
                <a16:creationId xmlns:a16="http://schemas.microsoft.com/office/drawing/2014/main" id="{909A2568-2E90-4CAD-55A4-BCE5C41FA2D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-76200" y="2743200"/>
            <a:ext cx="914400" cy="914400"/>
          </a:xfrm>
          <a:prstGeom prst="rect">
            <a:avLst/>
          </a:prstGeom>
        </p:spPr>
      </p:pic>
      <p:pic>
        <p:nvPicPr>
          <p:cNvPr id="18" name="Graphic 17" descr="Users outline">
            <a:extLst>
              <a:ext uri="{FF2B5EF4-FFF2-40B4-BE49-F238E27FC236}">
                <a16:creationId xmlns:a16="http://schemas.microsoft.com/office/drawing/2014/main" id="{2AE303C7-446D-DD1C-EAC7-DC318047E81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6200" y="4724400"/>
            <a:ext cx="914400" cy="914400"/>
          </a:xfrm>
          <a:prstGeom prst="rect">
            <a:avLst/>
          </a:prstGeom>
          <a:effectLst/>
        </p:spPr>
      </p:pic>
      <p:sp>
        <p:nvSpPr>
          <p:cNvPr id="28" name="Arrow: Right 27">
            <a:extLst>
              <a:ext uri="{FF2B5EF4-FFF2-40B4-BE49-F238E27FC236}">
                <a16:creationId xmlns:a16="http://schemas.microsoft.com/office/drawing/2014/main" id="{A60F8FAD-5195-705A-B246-94947C853C27}"/>
              </a:ext>
            </a:extLst>
          </p:cNvPr>
          <p:cNvSpPr/>
          <p:nvPr/>
        </p:nvSpPr>
        <p:spPr bwMode="auto">
          <a:xfrm rot="20875436" flipV="1">
            <a:off x="782889" y="2984916"/>
            <a:ext cx="2358887" cy="81483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Osaka" charset="0"/>
              <a:cs typeface="Osaka" charset="0"/>
            </a:endParaRPr>
          </a:p>
        </p:txBody>
      </p:sp>
      <p:pic>
        <p:nvPicPr>
          <p:cNvPr id="29" name="Graphic 28" descr="Single gear outline">
            <a:extLst>
              <a:ext uri="{FF2B5EF4-FFF2-40B4-BE49-F238E27FC236}">
                <a16:creationId xmlns:a16="http://schemas.microsoft.com/office/drawing/2014/main" id="{8853183C-7CBF-4B3A-C8C0-851111F71E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25650" y="4495800"/>
            <a:ext cx="914400" cy="914400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E1D39D1B-5A5C-2639-51AE-A20C0BE5AFAD}"/>
              </a:ext>
            </a:extLst>
          </p:cNvPr>
          <p:cNvSpPr txBox="1"/>
          <p:nvPr/>
        </p:nvSpPr>
        <p:spPr>
          <a:xfrm>
            <a:off x="1600200" y="4299046"/>
            <a:ext cx="8303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Tools</a:t>
            </a:r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444B6F84-702E-E18C-F266-729DFECC9FA6}"/>
              </a:ext>
            </a:extLst>
          </p:cNvPr>
          <p:cNvSpPr/>
          <p:nvPr/>
        </p:nvSpPr>
        <p:spPr bwMode="auto">
          <a:xfrm rot="20158143">
            <a:off x="2220734" y="4625447"/>
            <a:ext cx="835365" cy="85526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Osaka" charset="0"/>
              <a:cs typeface="Osaka" charset="0"/>
            </a:endParaRPr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3872926E-A7D2-5AFE-AE50-257FAB99B8C0}"/>
              </a:ext>
            </a:extLst>
          </p:cNvPr>
          <p:cNvSpPr/>
          <p:nvPr/>
        </p:nvSpPr>
        <p:spPr bwMode="auto">
          <a:xfrm rot="21165567">
            <a:off x="895613" y="5005302"/>
            <a:ext cx="835365" cy="85526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Osaka" charset="0"/>
              <a:cs typeface="Osak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52431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228E3-ED8A-84CD-F244-94B5E8D56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rPr>
              <a:t>Interdisciplinary teams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B2959C-E37B-FD55-2CE2-47A734AA4D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Development teams are inherently interdisciplinary because of the variety</a:t>
            </a:r>
            <a:r>
              <a:rPr lang="en-US" baseline="0" dirty="0"/>
              <a:t> of </a:t>
            </a:r>
            <a:r>
              <a:rPr lang="en-US" baseline="0" dirty="0" err="1"/>
              <a:t>expertises</a:t>
            </a:r>
            <a:r>
              <a:rPr lang="en-US" baseline="0" dirty="0"/>
              <a:t> required</a:t>
            </a:r>
          </a:p>
          <a:p>
            <a:endParaRPr lang="en-US" dirty="0"/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9279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C4394-51AF-C251-C14E-A5AE7264A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with interdisciplinary teams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AE62FD-AB68-9423-B991-0EABA0117F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/>
            <a:r>
              <a:rPr lang="en-US" sz="28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Communication barriers: People from different fields may use different terminology or have varying communication styles, leading to misunderstandings.</a:t>
            </a:r>
          </a:p>
          <a:p>
            <a:pPr rtl="0"/>
            <a:r>
              <a:rPr lang="en-US" sz="28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Cultural clashes: Different disciplines may have distinct cultural norms or values, which can create friction within the team.</a:t>
            </a:r>
          </a:p>
        </p:txBody>
      </p:sp>
    </p:spTree>
    <p:extLst>
      <p:ext uri="{BB962C8B-B14F-4D97-AF65-F5344CB8AC3E}">
        <p14:creationId xmlns:p14="http://schemas.microsoft.com/office/powerpoint/2010/main" val="1209226963"/>
      </p:ext>
    </p:extLst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Osaka"/>
        <a:cs typeface="Osaka"/>
      </a:majorFont>
      <a:minorFont>
        <a:latin typeface="Arial"/>
        <a:ea typeface="Osaka"/>
        <a:cs typeface="Osak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Osaka" charset="0"/>
            <a:cs typeface="Osak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Osaka" charset="0"/>
            <a:cs typeface="Osaka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ISR Template</Template>
  <TotalTime>6827</TotalTime>
  <Words>1808</Words>
  <Application>Microsoft Office PowerPoint</Application>
  <PresentationFormat>On-screen Show (4:3)</PresentationFormat>
  <Paragraphs>338</Paragraphs>
  <Slides>56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1" baseType="lpstr">
      <vt:lpstr>Arial</vt:lpstr>
      <vt:lpstr>Times</vt:lpstr>
      <vt:lpstr>Times New Roman</vt:lpstr>
      <vt:lpstr>Verdana</vt:lpstr>
      <vt:lpstr>Blank Presentation</vt:lpstr>
      <vt:lpstr>Overcoming the Challenges of AI Deployment</vt:lpstr>
      <vt:lpstr>AI history is full of optimistic predictions</vt:lpstr>
      <vt:lpstr>Optimism about AI systems persists</vt:lpstr>
      <vt:lpstr>Why do AI systems fail to get into production so frequently?</vt:lpstr>
      <vt:lpstr>AI Application</vt:lpstr>
      <vt:lpstr>AI Portion Decomposition</vt:lpstr>
      <vt:lpstr>AI System Development</vt:lpstr>
      <vt:lpstr>Interdisciplinary teams</vt:lpstr>
      <vt:lpstr>Problems with interdisciplinary teams</vt:lpstr>
      <vt:lpstr>Problems with interdisciplinary teams</vt:lpstr>
      <vt:lpstr>Mitigating interdisciplinary problems</vt:lpstr>
      <vt:lpstr>Tuckerman’s model of team development</vt:lpstr>
      <vt:lpstr>Discussion</vt:lpstr>
      <vt:lpstr>Why do AI systems fail to get into production so frequently?</vt:lpstr>
      <vt:lpstr>Types  of AI systems</vt:lpstr>
      <vt:lpstr>Different type of models</vt:lpstr>
      <vt:lpstr>What are Narrow ML models?</vt:lpstr>
      <vt:lpstr>Spam filter example</vt:lpstr>
      <vt:lpstr>Narrow ML Models</vt:lpstr>
      <vt:lpstr>What are narrow ML models used for?</vt:lpstr>
      <vt:lpstr>What are the problems with narrow models?</vt:lpstr>
      <vt:lpstr>Mitigating ethical concerns and bias</vt:lpstr>
      <vt:lpstr>Mitigating interpretability and explainability</vt:lpstr>
      <vt:lpstr>Mitigating generalization and overfitting</vt:lpstr>
      <vt:lpstr>Mitigating robustness and adversarial attacks</vt:lpstr>
      <vt:lpstr>Regulatory and legal challenges</vt:lpstr>
      <vt:lpstr>FM System</vt:lpstr>
      <vt:lpstr>What are Foundation Models?</vt:lpstr>
      <vt:lpstr>What are Foundation Models used for?</vt:lpstr>
      <vt:lpstr>Transformer architecture</vt:lpstr>
      <vt:lpstr>Vector space</vt:lpstr>
      <vt:lpstr>Attention mechanism</vt:lpstr>
      <vt:lpstr>Customizing </vt:lpstr>
      <vt:lpstr>Adding context information</vt:lpstr>
      <vt:lpstr>What are some problems with Foundation Models?</vt:lpstr>
      <vt:lpstr>Guardrails to mitigate problems with FMs</vt:lpstr>
      <vt:lpstr>Discussion</vt:lpstr>
      <vt:lpstr>Why do AI systems fail to get into production so frequently?</vt:lpstr>
      <vt:lpstr>System quality</vt:lpstr>
      <vt:lpstr>In non-AI systems</vt:lpstr>
      <vt:lpstr>In AI systems</vt:lpstr>
      <vt:lpstr>Model quality</vt:lpstr>
      <vt:lpstr>Data quality is important</vt:lpstr>
      <vt:lpstr>Problems with data</vt:lpstr>
      <vt:lpstr>Mitigating data problems </vt:lpstr>
      <vt:lpstr>Mitigating data problems</vt:lpstr>
      <vt:lpstr>Mitigating model modifications</vt:lpstr>
      <vt:lpstr>Furthermore</vt:lpstr>
      <vt:lpstr>Development practices impact quality</vt:lpstr>
      <vt:lpstr>AI model preparation</vt:lpstr>
      <vt:lpstr>Impacting quality</vt:lpstr>
      <vt:lpstr>Tool support</vt:lpstr>
      <vt:lpstr>Quality in AI systems (summary)</vt:lpstr>
      <vt:lpstr>Discussion</vt:lpstr>
      <vt:lpstr>Summary of AI portion</vt:lpstr>
      <vt:lpstr>More Information/Questions</vt:lpstr>
    </vt:vector>
  </TitlesOfParts>
  <Company>Carnegie Mellon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Anthony J. Lattanze</dc:creator>
  <cp:lastModifiedBy>Len Bass</cp:lastModifiedBy>
  <cp:revision>505</cp:revision>
  <dcterms:created xsi:type="dcterms:W3CDTF">2004-11-16T18:39:34Z</dcterms:created>
  <dcterms:modified xsi:type="dcterms:W3CDTF">2024-12-09T11:46:58Z</dcterms:modified>
</cp:coreProperties>
</file>