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65" r:id="rId6"/>
    <p:sldId id="258" r:id="rId7"/>
    <p:sldId id="270" r:id="rId8"/>
    <p:sldId id="257" r:id="rId9"/>
    <p:sldId id="260" r:id="rId10"/>
    <p:sldId id="259" r:id="rId11"/>
    <p:sldId id="262" r:id="rId12"/>
    <p:sldId id="263" r:id="rId13"/>
    <p:sldId id="264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Stage</a:t>
            </a:r>
            <a:r>
              <a:rPr lang="en-US" baseline="0" dirty="0"/>
              <a:t> </a:t>
            </a:r>
            <a:r>
              <a:rPr lang="en-US" dirty="0"/>
              <a:t>Changes over time as a % of the total</a:t>
            </a:r>
            <a:r>
              <a:rPr lang="en-US" baseline="0" dirty="0"/>
              <a:t> TC/RP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'Summary 2'!$B$2</c:f>
              <c:strCache>
                <c:ptCount val="1"/>
                <c:pt idx="0">
                  <c:v>All Stages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70A8A01-8D57-432B-9FD5-11BD9319F67D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351-4E4A-BCF5-7A2034D5DC1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F22313C-F713-4D6F-A3B4-FAC3BC184CB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351-4E4A-BCF5-7A2034D5DC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9728C4E-7393-4999-A691-DF3FC722878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351-4E4A-BCF5-7A2034D5DC1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1F34464-AEBA-4EDC-BC1D-2F47E79D75D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351-4E4A-BCF5-7A2034D5DC1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CC1E632-1A52-4121-BEE8-87BCF2E6539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8351-4E4A-BCF5-7A2034D5DC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2'!$A$3:$A$7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2'!$B$3:$B$7</c:f>
              <c:numCache>
                <c:formatCode>General</c:formatCode>
                <c:ptCount val="5"/>
                <c:pt idx="0">
                  <c:v>52714</c:v>
                </c:pt>
                <c:pt idx="1">
                  <c:v>53823</c:v>
                </c:pt>
                <c:pt idx="2">
                  <c:v>53622</c:v>
                </c:pt>
                <c:pt idx="3">
                  <c:v>54023</c:v>
                </c:pt>
                <c:pt idx="4">
                  <c:v>53273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2'!$C$3:$C$7</c15:f>
                <c15:dlblRangeCache>
                  <c:ptCount val="5"/>
                  <c:pt idx="0">
                    <c:v>58%</c:v>
                  </c:pt>
                  <c:pt idx="1">
                    <c:v>57%</c:v>
                  </c:pt>
                  <c:pt idx="2">
                    <c:v>56%</c:v>
                  </c:pt>
                  <c:pt idx="3">
                    <c:v>55%</c:v>
                  </c:pt>
                  <c:pt idx="4">
                    <c:v>55%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8351-4E4A-BCF5-7A2034D5DC17}"/>
            </c:ext>
          </c:extLst>
        </c:ser>
        <c:ser>
          <c:idx val="2"/>
          <c:order val="2"/>
          <c:tx>
            <c:strRef>
              <c:f>'Summary 2'!$D$2</c:f>
              <c:strCache>
                <c:ptCount val="1"/>
                <c:pt idx="0">
                  <c:v>Muscle Invasive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C7905AF-A080-47C8-BFB4-D71490EBC912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351-4E4A-BCF5-7A2034D5DC1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7293384-1FDC-4BD3-BC99-DEAFA2A6DA2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351-4E4A-BCF5-7A2034D5DC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9AD836D-9BE3-46FA-A0A8-7087664F0DE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8351-4E4A-BCF5-7A2034D5DC1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55D5A4D-BE50-4528-9C96-C913D08379D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8351-4E4A-BCF5-7A2034D5DC1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147D714-F694-4608-B962-577DCE66B67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8351-4E4A-BCF5-7A2034D5DC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2'!$A$3:$A$7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2'!$D$3:$D$7</c:f>
              <c:numCache>
                <c:formatCode>General</c:formatCode>
                <c:ptCount val="5"/>
                <c:pt idx="0">
                  <c:v>3699</c:v>
                </c:pt>
                <c:pt idx="1">
                  <c:v>3655</c:v>
                </c:pt>
                <c:pt idx="2">
                  <c:v>3729</c:v>
                </c:pt>
                <c:pt idx="3">
                  <c:v>3729</c:v>
                </c:pt>
                <c:pt idx="4">
                  <c:v>3946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2'!$E$3:$E$7</c15:f>
                <c15:dlblRangeCache>
                  <c:ptCount val="5"/>
                  <c:pt idx="0">
                    <c:v>4%</c:v>
                  </c:pt>
                  <c:pt idx="1">
                    <c:v>4%</c:v>
                  </c:pt>
                  <c:pt idx="2">
                    <c:v>4%</c:v>
                  </c:pt>
                  <c:pt idx="3">
                    <c:v>4%</c:v>
                  </c:pt>
                  <c:pt idx="4">
                    <c:v>4%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8351-4E4A-BCF5-7A2034D5DC17}"/>
            </c:ext>
          </c:extLst>
        </c:ser>
        <c:ser>
          <c:idx val="4"/>
          <c:order val="4"/>
          <c:tx>
            <c:strRef>
              <c:f>'Summary 2'!$F$2</c:f>
              <c:strCache>
                <c:ptCount val="1"/>
                <c:pt idx="0">
                  <c:v>Non Invasive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6C2D4B1-09B1-4C94-8989-527F3B1E659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351-4E4A-BCF5-7A2034D5DC1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40B32B4-8B8D-4A6E-B549-572222EE0B0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8351-4E4A-BCF5-7A2034D5DC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7E0AC9-528D-449E-8DEB-0C643F2ED89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8351-4E4A-BCF5-7A2034D5DC1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8F8AEB9-099E-4E7C-A14F-3C7ACA8D37C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8351-4E4A-BCF5-7A2034D5DC1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478984D-62EF-4AA7-B8D6-DF3C547B69E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8351-4E4A-BCF5-7A2034D5DC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2'!$A$3:$A$7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2'!$F$3:$F$7</c:f>
              <c:numCache>
                <c:formatCode>General</c:formatCode>
                <c:ptCount val="5"/>
                <c:pt idx="0">
                  <c:v>33257</c:v>
                </c:pt>
                <c:pt idx="1">
                  <c:v>35731</c:v>
                </c:pt>
                <c:pt idx="2">
                  <c:v>37617</c:v>
                </c:pt>
                <c:pt idx="3">
                  <c:v>39693</c:v>
                </c:pt>
                <c:pt idx="4">
                  <c:v>39237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2'!$G$3:$G$7</c15:f>
                <c15:dlblRangeCache>
                  <c:ptCount val="5"/>
                  <c:pt idx="0">
                    <c:v>36%</c:v>
                  </c:pt>
                  <c:pt idx="1">
                    <c:v>38%</c:v>
                  </c:pt>
                  <c:pt idx="2">
                    <c:v>39%</c:v>
                  </c:pt>
                  <c:pt idx="3">
                    <c:v>40%</c:v>
                  </c:pt>
                  <c:pt idx="4">
                    <c:v>40%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1-8351-4E4A-BCF5-7A2034D5DC17}"/>
            </c:ext>
          </c:extLst>
        </c:ser>
        <c:ser>
          <c:idx val="6"/>
          <c:order val="6"/>
          <c:tx>
            <c:strRef>
              <c:f>'Summary 2'!$H$2</c:f>
              <c:strCache>
                <c:ptCount val="1"/>
                <c:pt idx="0">
                  <c:v>Unknown Stage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BFE93DB-BCFD-47B7-B69A-972BF73B576B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8351-4E4A-BCF5-7A2034D5DC1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00264B1-B4D3-4F82-8282-A820E50A55F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8351-4E4A-BCF5-7A2034D5DC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1BF3523-058D-4C74-AB03-C40DEEA2591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8351-4E4A-BCF5-7A2034D5DC1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49921F8-57E1-40F1-9EE1-8FFE63F8E5B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8351-4E4A-BCF5-7A2034D5DC1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19997BB-1867-49C2-8F7E-5B088F9D905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8351-4E4A-BCF5-7A2034D5DC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2'!$A$3:$A$7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2'!$H$3:$H$7</c:f>
              <c:numCache>
                <c:formatCode>General</c:formatCode>
                <c:ptCount val="5"/>
                <c:pt idx="0">
                  <c:v>1582</c:v>
                </c:pt>
                <c:pt idx="1">
                  <c:v>1289</c:v>
                </c:pt>
                <c:pt idx="2">
                  <c:v>1232</c:v>
                </c:pt>
                <c:pt idx="3">
                  <c:v>1133</c:v>
                </c:pt>
                <c:pt idx="4">
                  <c:v>1177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2'!$I$3:$I$7</c15:f>
                <c15:dlblRangeCache>
                  <c:ptCount val="5"/>
                  <c:pt idx="0">
                    <c:v>2%</c:v>
                  </c:pt>
                  <c:pt idx="1">
                    <c:v>1%</c:v>
                  </c:pt>
                  <c:pt idx="2">
                    <c:v>1%</c:v>
                  </c:pt>
                  <c:pt idx="3">
                    <c:v>1%</c:v>
                  </c:pt>
                  <c:pt idx="4">
                    <c:v>1%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7-8351-4E4A-BCF5-7A2034D5DC1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51893888"/>
        <c:axId val="25189513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'Summary 2'!$C$2</c15:sqref>
                        </c15:formulaRef>
                      </c:ext>
                    </c:extLst>
                    <c:strCache>
                      <c:ptCount val="1"/>
                      <c:pt idx="0">
                        <c:v>All Stages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'Summary 2'!$A$3:$A$7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2'!$C$3:$C$7</c15:sqref>
                        </c15:formulaRef>
                      </c:ext>
                    </c:extLst>
                    <c:numCache>
                      <c:formatCode>0%</c:formatCode>
                      <c:ptCount val="5"/>
                      <c:pt idx="0">
                        <c:v>0.57767500986279752</c:v>
                      </c:pt>
                      <c:pt idx="1">
                        <c:v>0.56956760989650579</c:v>
                      </c:pt>
                      <c:pt idx="2">
                        <c:v>0.55740124740124741</c:v>
                      </c:pt>
                      <c:pt idx="3">
                        <c:v>0.54802288543082633</c:v>
                      </c:pt>
                      <c:pt idx="4">
                        <c:v>0.54564542726332288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8-8351-4E4A-BCF5-7A2034D5DC17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2'!$E$2</c15:sqref>
                        </c15:formulaRef>
                      </c:ext>
                    </c:extLst>
                    <c:strCache>
                      <c:ptCount val="1"/>
                      <c:pt idx="0">
                        <c:v>Muscle Invasive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2'!$A$3:$A$7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2'!$E$3:$E$7</c15:sqref>
                        </c15:formulaRef>
                      </c:ext>
                    </c:extLst>
                    <c:numCache>
                      <c:formatCode>0%</c:formatCode>
                      <c:ptCount val="5"/>
                      <c:pt idx="0">
                        <c:v>4.0536097838951478E-2</c:v>
                      </c:pt>
                      <c:pt idx="1">
                        <c:v>3.8678067260682764E-2</c:v>
                      </c:pt>
                      <c:pt idx="2">
                        <c:v>3.8762993762993761E-2</c:v>
                      </c:pt>
                      <c:pt idx="3">
                        <c:v>3.7827912921747246E-2</c:v>
                      </c:pt>
                      <c:pt idx="4">
                        <c:v>4.0416662398983949E-2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8351-4E4A-BCF5-7A2034D5DC17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2'!$G$2</c15:sqref>
                        </c15:formulaRef>
                      </c:ext>
                    </c:extLst>
                    <c:strCache>
                      <c:ptCount val="1"/>
                      <c:pt idx="0">
                        <c:v>Non Invasive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2'!$A$3:$A$7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2'!$G$3:$G$7</c15:sqref>
                        </c15:formulaRef>
                      </c:ext>
                    </c:extLst>
                    <c:numCache>
                      <c:formatCode>0%</c:formatCode>
                      <c:ptCount val="5"/>
                      <c:pt idx="0">
                        <c:v>0.36445228597729362</c:v>
                      </c:pt>
                      <c:pt idx="1">
                        <c:v>0.37811382251476222</c:v>
                      </c:pt>
                      <c:pt idx="2">
                        <c:v>0.39102910602910601</c:v>
                      </c:pt>
                      <c:pt idx="3">
                        <c:v>0.402655764977987</c:v>
                      </c:pt>
                      <c:pt idx="4">
                        <c:v>0.4018825601999324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8351-4E4A-BCF5-7A2034D5DC17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2'!$I$2</c15:sqref>
                        </c15:formulaRef>
                      </c:ext>
                    </c:extLst>
                    <c:strCache>
                      <c:ptCount val="1"/>
                      <c:pt idx="0">
                        <c:v>Unknown Stage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2'!$A$3:$A$7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2'!$I$3:$I$7</c15:sqref>
                        </c15:formulaRef>
                      </c:ext>
                    </c:extLst>
                    <c:numCache>
                      <c:formatCode>0%</c:formatCode>
                      <c:ptCount val="5"/>
                      <c:pt idx="0">
                        <c:v>1.7336606320957348E-2</c:v>
                      </c:pt>
                      <c:pt idx="1">
                        <c:v>1.3640500328049272E-2</c:v>
                      </c:pt>
                      <c:pt idx="2">
                        <c:v>1.2806652806652807E-2</c:v>
                      </c:pt>
                      <c:pt idx="3">
                        <c:v>1.1493436669439428E-2</c:v>
                      </c:pt>
                      <c:pt idx="4">
                        <c:v>1.2055350137760799E-2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8351-4E4A-BCF5-7A2034D5DC17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2'!$J$2</c15:sqref>
                        </c15:formulaRef>
                      </c:ext>
                    </c:extLst>
                    <c:strCache>
                      <c:ptCount val="1"/>
                      <c:pt idx="0">
                        <c:v>Total Population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2'!$A$3:$A$7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2'!$J$3:$J$7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91252</c:v>
                      </c:pt>
                      <c:pt idx="1">
                        <c:v>94498</c:v>
                      </c:pt>
                      <c:pt idx="2">
                        <c:v>96200</c:v>
                      </c:pt>
                      <c:pt idx="3">
                        <c:v>98578</c:v>
                      </c:pt>
                      <c:pt idx="4">
                        <c:v>97633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8351-4E4A-BCF5-7A2034D5DC17}"/>
                  </c:ext>
                </c:extLst>
              </c15:ser>
            </c15:filteredBarSeries>
          </c:ext>
        </c:extLst>
      </c:barChart>
      <c:catAx>
        <c:axId val="25189388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895136"/>
        <c:crosses val="autoZero"/>
        <c:auto val="1"/>
        <c:lblAlgn val="ctr"/>
        <c:lblOffset val="100"/>
        <c:noMultiLvlLbl val="0"/>
      </c:catAx>
      <c:valAx>
        <c:axId val="251895136"/>
        <c:scaling>
          <c:orientation val="minMax"/>
          <c:max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89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473254582967096"/>
          <c:y val="0.23054687097936288"/>
          <c:w val="0.24970930559001012"/>
          <c:h val="0.571953322011219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Change of Routes in Non</a:t>
            </a:r>
            <a:r>
              <a:rPr lang="en-US" baseline="0" dirty="0"/>
              <a:t> Invasive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'Summary 1'!$B$51</c:f>
              <c:strCache>
                <c:ptCount val="1"/>
                <c:pt idx="0">
                  <c:v>Routes Population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1'!$B$52:$B$56</c:f>
              <c:numCache>
                <c:formatCode>General</c:formatCode>
                <c:ptCount val="5"/>
                <c:pt idx="0">
                  <c:v>33257</c:v>
                </c:pt>
                <c:pt idx="1">
                  <c:v>35731</c:v>
                </c:pt>
                <c:pt idx="2">
                  <c:v>37617</c:v>
                </c:pt>
                <c:pt idx="3">
                  <c:v>39693</c:v>
                </c:pt>
                <c:pt idx="4">
                  <c:v>39237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E2-4CB8-AD83-92B3FA12E1C7}"/>
            </c:ext>
          </c:extLst>
        </c:ser>
        <c:ser>
          <c:idx val="2"/>
          <c:order val="2"/>
          <c:tx>
            <c:strRef>
              <c:f>'Summary 1'!$C$51</c:f>
              <c:strCache>
                <c:ptCount val="1"/>
                <c:pt idx="0">
                  <c:v>Two Week Wait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1'!$C$52:$C$56</c:f>
              <c:numCache>
                <c:formatCode>General</c:formatCode>
                <c:ptCount val="5"/>
                <c:pt idx="0">
                  <c:v>8849</c:v>
                </c:pt>
                <c:pt idx="1">
                  <c:v>8513</c:v>
                </c:pt>
                <c:pt idx="2">
                  <c:v>8689</c:v>
                </c:pt>
                <c:pt idx="3">
                  <c:v>8528</c:v>
                </c:pt>
                <c:pt idx="4">
                  <c:v>8620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E2-4CB8-AD83-92B3FA12E1C7}"/>
            </c:ext>
          </c:extLst>
        </c:ser>
        <c:ser>
          <c:idx val="4"/>
          <c:order val="4"/>
          <c:tx>
            <c:strRef>
              <c:f>'Summary 1'!$E$51</c:f>
              <c:strCache>
                <c:ptCount val="1"/>
                <c:pt idx="0">
                  <c:v>GP Referral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1'!$E$52:$E$56</c:f>
              <c:numCache>
                <c:formatCode>General</c:formatCode>
                <c:ptCount val="5"/>
                <c:pt idx="0">
                  <c:v>15719</c:v>
                </c:pt>
                <c:pt idx="1">
                  <c:v>18042</c:v>
                </c:pt>
                <c:pt idx="2">
                  <c:v>19678</c:v>
                </c:pt>
                <c:pt idx="3">
                  <c:v>21605</c:v>
                </c:pt>
                <c:pt idx="4">
                  <c:v>21243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E2-4CB8-AD83-92B3FA12E1C7}"/>
            </c:ext>
          </c:extLst>
        </c:ser>
        <c:ser>
          <c:idx val="6"/>
          <c:order val="6"/>
          <c:tx>
            <c:strRef>
              <c:f>'Summary 1'!$G$51</c:f>
              <c:strCache>
                <c:ptCount val="1"/>
                <c:pt idx="0">
                  <c:v>Other Outpatient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1'!$G$52:$G$56</c:f>
              <c:numCache>
                <c:formatCode>General</c:formatCode>
                <c:ptCount val="5"/>
                <c:pt idx="0">
                  <c:v>5331</c:v>
                </c:pt>
                <c:pt idx="1">
                  <c:v>5577</c:v>
                </c:pt>
                <c:pt idx="2">
                  <c:v>5766</c:v>
                </c:pt>
                <c:pt idx="3">
                  <c:v>5973</c:v>
                </c:pt>
                <c:pt idx="4">
                  <c:v>5492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E2-4CB8-AD83-92B3FA12E1C7}"/>
            </c:ext>
          </c:extLst>
        </c:ser>
        <c:ser>
          <c:idx val="8"/>
          <c:order val="8"/>
          <c:tx>
            <c:strRef>
              <c:f>'Summary 1'!$I$51</c:f>
              <c:strCache>
                <c:ptCount val="1"/>
                <c:pt idx="0">
                  <c:v>Inpatient Elective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1'!$I$52:$I$56</c:f>
              <c:numCache>
                <c:formatCode>General</c:formatCode>
                <c:ptCount val="5"/>
                <c:pt idx="0">
                  <c:v>606</c:v>
                </c:pt>
                <c:pt idx="1">
                  <c:v>510</c:v>
                </c:pt>
                <c:pt idx="2">
                  <c:v>560</c:v>
                </c:pt>
                <c:pt idx="3">
                  <c:v>503</c:v>
                </c:pt>
                <c:pt idx="4">
                  <c:v>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E2-4CB8-AD83-92B3FA12E1C7}"/>
            </c:ext>
          </c:extLst>
        </c:ser>
        <c:ser>
          <c:idx val="10"/>
          <c:order val="10"/>
          <c:tx>
            <c:strRef>
              <c:f>'Summary 1'!$K$51</c:f>
              <c:strCache>
                <c:ptCount val="1"/>
                <c:pt idx="0">
                  <c:v>Emergency Presentation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1'!$K$52:$K$56</c:f>
              <c:numCache>
                <c:formatCode>General</c:formatCode>
                <c:ptCount val="5"/>
                <c:pt idx="0">
                  <c:v>2116</c:v>
                </c:pt>
                <c:pt idx="1">
                  <c:v>2275</c:v>
                </c:pt>
                <c:pt idx="2">
                  <c:v>2254</c:v>
                </c:pt>
                <c:pt idx="3">
                  <c:v>2416</c:v>
                </c:pt>
                <c:pt idx="4">
                  <c:v>2440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3E2-4CB8-AD83-92B3FA12E1C7}"/>
            </c:ext>
          </c:extLst>
        </c:ser>
        <c:ser>
          <c:idx val="12"/>
          <c:order val="12"/>
          <c:tx>
            <c:strRef>
              <c:f>'Summary 1'!$M$51</c:f>
              <c:strCache>
                <c:ptCount val="1"/>
                <c:pt idx="0">
                  <c:v>DCO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1'!$M$52:$M$56</c:f>
              <c:numCache>
                <c:formatCode>General</c:formatCode>
                <c:ptCount val="5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E2-4CB8-AD83-92B3FA12E1C7}"/>
            </c:ext>
          </c:extLst>
        </c:ser>
        <c:ser>
          <c:idx val="14"/>
          <c:order val="14"/>
          <c:tx>
            <c:strRef>
              <c:f>'Summary 1'!$O$51</c:f>
              <c:strCache>
                <c:ptCount val="1"/>
                <c:pt idx="0">
                  <c:v>Unknown Route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1'!$O$52:$O$56</c:f>
              <c:numCache>
                <c:formatCode>General</c:formatCode>
                <c:ptCount val="5"/>
                <c:pt idx="0">
                  <c:v>608</c:v>
                </c:pt>
                <c:pt idx="1">
                  <c:v>794</c:v>
                </c:pt>
                <c:pt idx="2">
                  <c:v>643</c:v>
                </c:pt>
                <c:pt idx="3">
                  <c:v>617</c:v>
                </c:pt>
                <c:pt idx="4">
                  <c:v>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3E2-4CB8-AD83-92B3FA12E1C7}"/>
            </c:ext>
          </c:extLst>
        </c:ser>
        <c:ser>
          <c:idx val="16"/>
          <c:order val="16"/>
          <c:tx>
            <c:strRef>
              <c:f>'Summary 1'!$Q$51</c:f>
              <c:strCache>
                <c:ptCount val="1"/>
                <c:pt idx="0">
                  <c:v>Route not classified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1'!$Q$52:$Q$56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27</c:v>
                </c:pt>
                <c:pt idx="3">
                  <c:v>51</c:v>
                </c:pt>
                <c:pt idx="4">
                  <c:v>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3E2-4CB8-AD83-92B3FA12E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5004080"/>
        <c:axId val="44500283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1'!$A$51</c15:sqref>
                        </c15:formulaRef>
                      </c:ext>
                    </c:extLst>
                    <c:strCache>
                      <c:ptCount val="1"/>
                      <c:pt idx="0">
                        <c:v>Non invasive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33E2-4CB8-AD83-92B3FA12E1C7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1'!$D$51</c15:sqref>
                        </c15:formulaRef>
                      </c:ext>
                    </c:extLst>
                    <c:strCache>
                      <c:ptCount val="1"/>
                      <c:pt idx="0">
                        <c:v>Two Week Wait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1'!$D$52:$D$56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26.607932164657065</c:v>
                      </c:pt>
                      <c:pt idx="1">
                        <c:v>23.825249783101508</c:v>
                      </c:pt>
                      <c:pt idx="2">
                        <c:v>23.098599037669139</c:v>
                      </c:pt>
                      <c:pt idx="3">
                        <c:v>21.484896581261179</c:v>
                      </c:pt>
                      <c:pt idx="4">
                        <c:v>21.969059815990011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33E2-4CB8-AD83-92B3FA12E1C7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1'!$F$51</c15:sqref>
                        </c15:formulaRef>
                      </c:ext>
                    </c:extLst>
                    <c:strCache>
                      <c:ptCount val="1"/>
                      <c:pt idx="0">
                        <c:v>GP Referral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1'!$F$52:$F$56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47.265237393631416</c:v>
                      </c:pt>
                      <c:pt idx="1">
                        <c:v>50.493968822591029</c:v>
                      </c:pt>
                      <c:pt idx="2">
                        <c:v>52.311454927293511</c:v>
                      </c:pt>
                      <c:pt idx="3">
                        <c:v>54.430252185523898</c:v>
                      </c:pt>
                      <c:pt idx="4">
                        <c:v>54.140224787827819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33E2-4CB8-AD83-92B3FA12E1C7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1'!$H$51</c15:sqref>
                        </c15:formulaRef>
                      </c:ext>
                    </c:extLst>
                    <c:strCache>
                      <c:ptCount val="1"/>
                      <c:pt idx="0">
                        <c:v>Other Outpatient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1'!$H$52:$H$56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16.029708031391888</c:v>
                      </c:pt>
                      <c:pt idx="1">
                        <c:v>15.608295317791274</c:v>
                      </c:pt>
                      <c:pt idx="2">
                        <c:v>15.328176090597337</c:v>
                      </c:pt>
                      <c:pt idx="3">
                        <c:v>15.047993348953215</c:v>
                      </c:pt>
                      <c:pt idx="4">
                        <c:v>13.996992634503147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33E2-4CB8-AD83-92B3FA12E1C7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1'!$J$51</c15:sqref>
                        </c15:formulaRef>
                      </c:ext>
                    </c:extLst>
                    <c:strCache>
                      <c:ptCount val="1"/>
                      <c:pt idx="0">
                        <c:v>Inpatient Elective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1'!$J$52:$J$56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1.8221727756562527</c:v>
                      </c:pt>
                      <c:pt idx="1">
                        <c:v>1.4273320086199659</c:v>
                      </c:pt>
                      <c:pt idx="2">
                        <c:v>1.4886886248238829</c:v>
                      </c:pt>
                      <c:pt idx="3">
                        <c:v>1.2672259592371451</c:v>
                      </c:pt>
                      <c:pt idx="4">
                        <c:v>1.8528429798404566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33E2-4CB8-AD83-92B3FA12E1C7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1'!$L$51</c15:sqref>
                        </c15:formulaRef>
                      </c:ext>
                    </c:extLst>
                    <c:strCache>
                      <c:ptCount val="1"/>
                      <c:pt idx="0">
                        <c:v>Emergency Presentation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1'!$L$52:$L$56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6.3625702859548365</c:v>
                      </c:pt>
                      <c:pt idx="1">
                        <c:v>6.3670202345302389</c:v>
                      </c:pt>
                      <c:pt idx="2">
                        <c:v>5.9919717149161285</c:v>
                      </c:pt>
                      <c:pt idx="3">
                        <c:v>6.0867155417831862</c:v>
                      </c:pt>
                      <c:pt idx="4">
                        <c:v>6.2186201799322074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33E2-4CB8-AD83-92B3FA12E1C7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1'!$N$51</c15:sqref>
                        </c15:formulaRef>
                      </c:ext>
                    </c:extLst>
                    <c:strCache>
                      <c:ptCount val="1"/>
                      <c:pt idx="0">
                        <c:v>DCO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1'!$N$52:$N$56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9.0206573052289737E-3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33E2-4CB8-AD83-92B3FA12E1C7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1'!$P$51</c15:sqref>
                        </c15:formulaRef>
                      </c:ext>
                    </c:extLst>
                    <c:strCache>
                      <c:ptCount val="1"/>
                      <c:pt idx="0">
                        <c:v>Unknown Route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1'!$P$52:$P$56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1.8281865471930721</c:v>
                      </c:pt>
                      <c:pt idx="1">
                        <c:v>2.2221600291063783</c:v>
                      </c:pt>
                      <c:pt idx="2">
                        <c:v>1.7093335460031369</c:v>
                      </c:pt>
                      <c:pt idx="3">
                        <c:v>1.554430252185524</c:v>
                      </c:pt>
                      <c:pt idx="4">
                        <c:v>1.4603562963529322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33E2-4CB8-AD83-92B3FA12E1C7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1'!$R$51</c15:sqref>
                        </c15:formulaRef>
                      </c:ext>
                    </c:extLst>
                    <c:strCache>
                      <c:ptCount val="1"/>
                      <c:pt idx="0">
                        <c:v>Route not classified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1'!$R$52:$R$56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7.5172144210241459E-2</c:v>
                      </c:pt>
                      <c:pt idx="1">
                        <c:v>5.5973804259606505E-2</c:v>
                      </c:pt>
                      <c:pt idx="2">
                        <c:v>7.1776058696865777E-2</c:v>
                      </c:pt>
                      <c:pt idx="3">
                        <c:v>0.12848613105585369</c:v>
                      </c:pt>
                      <c:pt idx="4">
                        <c:v>0.3619033055534317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33E2-4CB8-AD83-92B3FA12E1C7}"/>
                  </c:ext>
                </c:extLst>
              </c15:ser>
            </c15:filteredLineSeries>
          </c:ext>
        </c:extLst>
      </c:lineChart>
      <c:catAx>
        <c:axId val="44500408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2832"/>
        <c:crosses val="autoZero"/>
        <c:auto val="1"/>
        <c:lblAlgn val="ctr"/>
        <c:lblOffset val="100"/>
        <c:noMultiLvlLbl val="0"/>
      </c:catAx>
      <c:valAx>
        <c:axId val="445002832"/>
        <c:scaling>
          <c:orientation val="minMax"/>
          <c:max val="4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408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Non</a:t>
            </a:r>
            <a:r>
              <a:rPr lang="en-US" baseline="0" dirty="0"/>
              <a:t> Invasive Split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2"/>
          <c:tx>
            <c:strRef>
              <c:f>'Summary 1'!$C$51</c:f>
              <c:strCache>
                <c:ptCount val="1"/>
                <c:pt idx="0">
                  <c:v>Two Week Wait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393C244-776B-4345-99A5-E3FEB957E5FD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510-4A7B-BDF1-D206869F85C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6DA92A8-FB77-40E4-ACFB-C4191D71338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510-4A7B-BDF1-D206869F85C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38EEB34-73F8-42AF-9D4F-F8339BFB809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510-4A7B-BDF1-D206869F85C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70A1281-5A38-4D2E-8C6B-1900295FE60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510-4A7B-BDF1-D206869F85C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DB4F4DF-62B8-4556-B8E7-FF4D5E26B8A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510-4A7B-BDF1-D206869F85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1'!$C$52:$C$56</c:f>
              <c:numCache>
                <c:formatCode>General</c:formatCode>
                <c:ptCount val="5"/>
                <c:pt idx="0">
                  <c:v>8849</c:v>
                </c:pt>
                <c:pt idx="1">
                  <c:v>8513</c:v>
                </c:pt>
                <c:pt idx="2">
                  <c:v>8689</c:v>
                </c:pt>
                <c:pt idx="3">
                  <c:v>8528</c:v>
                </c:pt>
                <c:pt idx="4">
                  <c:v>8620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1'!$C$52:$C$56</c15:f>
                <c15:dlblRangeCache>
                  <c:ptCount val="5"/>
                  <c:pt idx="0">
                    <c:v>8849</c:v>
                  </c:pt>
                  <c:pt idx="1">
                    <c:v>8513</c:v>
                  </c:pt>
                  <c:pt idx="2">
                    <c:v>8689</c:v>
                  </c:pt>
                  <c:pt idx="3">
                    <c:v>8528</c:v>
                  </c:pt>
                  <c:pt idx="4">
                    <c:v>8620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1510-4A7B-BDF1-D206869F85C1}"/>
            </c:ext>
          </c:extLst>
        </c:ser>
        <c:ser>
          <c:idx val="4"/>
          <c:order val="4"/>
          <c:tx>
            <c:strRef>
              <c:f>'Summary 1'!$E$51</c:f>
              <c:strCache>
                <c:ptCount val="1"/>
                <c:pt idx="0">
                  <c:v>GP Referral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1'!$E$52:$E$56</c:f>
              <c:numCache>
                <c:formatCode>General</c:formatCode>
                <c:ptCount val="5"/>
                <c:pt idx="0">
                  <c:v>15719</c:v>
                </c:pt>
                <c:pt idx="1">
                  <c:v>18042</c:v>
                </c:pt>
                <c:pt idx="2">
                  <c:v>19678</c:v>
                </c:pt>
                <c:pt idx="3">
                  <c:v>21605</c:v>
                </c:pt>
                <c:pt idx="4">
                  <c:v>21243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10-4A7B-BDF1-D206869F85C1}"/>
            </c:ext>
          </c:extLst>
        </c:ser>
        <c:ser>
          <c:idx val="6"/>
          <c:order val="6"/>
          <c:tx>
            <c:strRef>
              <c:f>'Summary 1'!$G$51</c:f>
              <c:strCache>
                <c:ptCount val="1"/>
                <c:pt idx="0">
                  <c:v>Other Outpatient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1'!$G$52:$G$56</c:f>
              <c:numCache>
                <c:formatCode>General</c:formatCode>
                <c:ptCount val="5"/>
                <c:pt idx="0">
                  <c:v>5331</c:v>
                </c:pt>
                <c:pt idx="1">
                  <c:v>5577</c:v>
                </c:pt>
                <c:pt idx="2">
                  <c:v>5766</c:v>
                </c:pt>
                <c:pt idx="3">
                  <c:v>5973</c:v>
                </c:pt>
                <c:pt idx="4">
                  <c:v>5492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510-4A7B-BDF1-D206869F85C1}"/>
            </c:ext>
          </c:extLst>
        </c:ser>
        <c:ser>
          <c:idx val="8"/>
          <c:order val="8"/>
          <c:tx>
            <c:strRef>
              <c:f>'Summary 1'!$I$51</c:f>
              <c:strCache>
                <c:ptCount val="1"/>
                <c:pt idx="0">
                  <c:v>Inpatient Elective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1'!$I$52:$I$56</c:f>
              <c:numCache>
                <c:formatCode>General</c:formatCode>
                <c:ptCount val="5"/>
                <c:pt idx="0">
                  <c:v>606</c:v>
                </c:pt>
                <c:pt idx="1">
                  <c:v>510</c:v>
                </c:pt>
                <c:pt idx="2">
                  <c:v>560</c:v>
                </c:pt>
                <c:pt idx="3">
                  <c:v>503</c:v>
                </c:pt>
                <c:pt idx="4">
                  <c:v>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10-4A7B-BDF1-D206869F85C1}"/>
            </c:ext>
          </c:extLst>
        </c:ser>
        <c:ser>
          <c:idx val="10"/>
          <c:order val="10"/>
          <c:tx>
            <c:strRef>
              <c:f>'Summary 1'!$K$51</c:f>
              <c:strCache>
                <c:ptCount val="1"/>
                <c:pt idx="0">
                  <c:v>Emergency Presentation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1'!$K$52:$K$56</c:f>
              <c:numCache>
                <c:formatCode>General</c:formatCode>
                <c:ptCount val="5"/>
                <c:pt idx="0">
                  <c:v>2116</c:v>
                </c:pt>
                <c:pt idx="1">
                  <c:v>2275</c:v>
                </c:pt>
                <c:pt idx="2">
                  <c:v>2254</c:v>
                </c:pt>
                <c:pt idx="3">
                  <c:v>2416</c:v>
                </c:pt>
                <c:pt idx="4">
                  <c:v>2440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510-4A7B-BDF1-D206869F85C1}"/>
            </c:ext>
          </c:extLst>
        </c:ser>
        <c:ser>
          <c:idx val="12"/>
          <c:order val="12"/>
          <c:tx>
            <c:strRef>
              <c:f>'Summary 1'!$M$51</c:f>
              <c:strCache>
                <c:ptCount val="1"/>
                <c:pt idx="0">
                  <c:v>DCO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1'!$M$52:$M$56</c:f>
              <c:numCache>
                <c:formatCode>General</c:formatCode>
                <c:ptCount val="5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510-4A7B-BDF1-D206869F85C1}"/>
            </c:ext>
          </c:extLst>
        </c:ser>
        <c:ser>
          <c:idx val="14"/>
          <c:order val="14"/>
          <c:tx>
            <c:strRef>
              <c:f>'Summary 1'!$O$51</c:f>
              <c:strCache>
                <c:ptCount val="1"/>
                <c:pt idx="0">
                  <c:v>Unknown Route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1'!$O$52:$O$56</c:f>
              <c:numCache>
                <c:formatCode>General</c:formatCode>
                <c:ptCount val="5"/>
                <c:pt idx="0">
                  <c:v>608</c:v>
                </c:pt>
                <c:pt idx="1">
                  <c:v>794</c:v>
                </c:pt>
                <c:pt idx="2">
                  <c:v>643</c:v>
                </c:pt>
                <c:pt idx="3">
                  <c:v>617</c:v>
                </c:pt>
                <c:pt idx="4">
                  <c:v>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510-4A7B-BDF1-D206869F85C1}"/>
            </c:ext>
          </c:extLst>
        </c:ser>
        <c:ser>
          <c:idx val="16"/>
          <c:order val="16"/>
          <c:tx>
            <c:strRef>
              <c:f>'Summary 1'!$Q$51</c:f>
              <c:strCache>
                <c:ptCount val="1"/>
                <c:pt idx="0">
                  <c:v>Route not classified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1'!$Q$52:$Q$56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27</c:v>
                </c:pt>
                <c:pt idx="3">
                  <c:v>51</c:v>
                </c:pt>
                <c:pt idx="4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510-4A7B-BDF1-D206869F8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5004080"/>
        <c:axId val="44500283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1'!$A$51</c15:sqref>
                        </c15:formulaRef>
                      </c:ext>
                    </c:extLst>
                    <c:strCache>
                      <c:ptCount val="1"/>
                      <c:pt idx="0">
                        <c:v>Non invasive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1510-4A7B-BDF1-D206869F85C1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1'!$B$51</c15:sqref>
                        </c15:formulaRef>
                      </c:ext>
                    </c:extLst>
                    <c:strCache>
                      <c:ptCount val="1"/>
                      <c:pt idx="0">
                        <c:v>Routes Population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solidFill>
                      <a:srgbClr val="002060"/>
                    </a:solidFill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1'!$B$52:$B$56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33257</c:v>
                      </c:pt>
                      <c:pt idx="1">
                        <c:v>35731</c:v>
                      </c:pt>
                      <c:pt idx="2">
                        <c:v>37617</c:v>
                      </c:pt>
                      <c:pt idx="3">
                        <c:v>39693</c:v>
                      </c:pt>
                      <c:pt idx="4">
                        <c:v>39237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1510-4A7B-BDF1-D206869F85C1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1'!$D$51</c15:sqref>
                        </c15:formulaRef>
                      </c:ext>
                    </c:extLst>
                    <c:strCache>
                      <c:ptCount val="1"/>
                      <c:pt idx="0">
                        <c:v>Two Week Wait percentage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1'!$D$52:$D$56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26.607932164657065</c:v>
                      </c:pt>
                      <c:pt idx="1">
                        <c:v>23.825249783101508</c:v>
                      </c:pt>
                      <c:pt idx="2">
                        <c:v>23.098599037669139</c:v>
                      </c:pt>
                      <c:pt idx="3">
                        <c:v>21.484896581261179</c:v>
                      </c:pt>
                      <c:pt idx="4">
                        <c:v>21.969059815990011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1510-4A7B-BDF1-D206869F85C1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1'!$F$51</c15:sqref>
                        </c15:formulaRef>
                      </c:ext>
                    </c:extLst>
                    <c:strCache>
                      <c:ptCount val="1"/>
                      <c:pt idx="0">
                        <c:v>GP Referral percentage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1'!$F$52:$F$56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47.265237393631416</c:v>
                      </c:pt>
                      <c:pt idx="1">
                        <c:v>50.493968822591029</c:v>
                      </c:pt>
                      <c:pt idx="2">
                        <c:v>52.311454927293511</c:v>
                      </c:pt>
                      <c:pt idx="3">
                        <c:v>54.430252185523898</c:v>
                      </c:pt>
                      <c:pt idx="4">
                        <c:v>54.140224787827819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1510-4A7B-BDF1-D206869F85C1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1'!$H$51</c15:sqref>
                        </c15:formulaRef>
                      </c:ext>
                    </c:extLst>
                    <c:strCache>
                      <c:ptCount val="1"/>
                      <c:pt idx="0">
                        <c:v>Other Outpatient percentage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1'!$H$52:$H$56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16.029708031391888</c:v>
                      </c:pt>
                      <c:pt idx="1">
                        <c:v>15.608295317791274</c:v>
                      </c:pt>
                      <c:pt idx="2">
                        <c:v>15.328176090597337</c:v>
                      </c:pt>
                      <c:pt idx="3">
                        <c:v>15.047993348953215</c:v>
                      </c:pt>
                      <c:pt idx="4">
                        <c:v>13.996992634503147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1510-4A7B-BDF1-D206869F85C1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1'!$J$51</c15:sqref>
                        </c15:formulaRef>
                      </c:ext>
                    </c:extLst>
                    <c:strCache>
                      <c:ptCount val="1"/>
                      <c:pt idx="0">
                        <c:v>Inpatient Elective percentage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1'!$J$52:$J$56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1.8221727756562527</c:v>
                      </c:pt>
                      <c:pt idx="1">
                        <c:v>1.4273320086199659</c:v>
                      </c:pt>
                      <c:pt idx="2">
                        <c:v>1.4886886248238829</c:v>
                      </c:pt>
                      <c:pt idx="3">
                        <c:v>1.2672259592371451</c:v>
                      </c:pt>
                      <c:pt idx="4">
                        <c:v>1.8528429798404566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510-4A7B-BDF1-D206869F85C1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1'!$L$51</c15:sqref>
                        </c15:formulaRef>
                      </c:ext>
                    </c:extLst>
                    <c:strCache>
                      <c:ptCount val="1"/>
                      <c:pt idx="0">
                        <c:v>Emergency Presentation percentage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1'!$L$52:$L$56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6.3625702859548365</c:v>
                      </c:pt>
                      <c:pt idx="1">
                        <c:v>6.3670202345302389</c:v>
                      </c:pt>
                      <c:pt idx="2">
                        <c:v>5.9919717149161285</c:v>
                      </c:pt>
                      <c:pt idx="3">
                        <c:v>6.0867155417831862</c:v>
                      </c:pt>
                      <c:pt idx="4">
                        <c:v>6.2186201799322074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1510-4A7B-BDF1-D206869F85C1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1'!$N$51</c15:sqref>
                        </c15:formulaRef>
                      </c:ext>
                    </c:extLst>
                    <c:strCache>
                      <c:ptCount val="1"/>
                      <c:pt idx="0">
                        <c:v>DCO percentage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1'!$N$52:$N$56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9.0206573052289737E-3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1510-4A7B-BDF1-D206869F85C1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1'!$P$51</c15:sqref>
                        </c15:formulaRef>
                      </c:ext>
                    </c:extLst>
                    <c:strCache>
                      <c:ptCount val="1"/>
                      <c:pt idx="0">
                        <c:v>Unknown Route percentage</c:v>
                      </c:pt>
                    </c:strCache>
                  </c:strRef>
                </c:tx>
                <c:spPr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1'!$P$52:$P$56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1.8281865471930721</c:v>
                      </c:pt>
                      <c:pt idx="1">
                        <c:v>2.2221600291063783</c:v>
                      </c:pt>
                      <c:pt idx="2">
                        <c:v>1.7093335460031369</c:v>
                      </c:pt>
                      <c:pt idx="3">
                        <c:v>1.554430252185524</c:v>
                      </c:pt>
                      <c:pt idx="4">
                        <c:v>1.4603562963529322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1510-4A7B-BDF1-D206869F85C1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1'!$R$51</c15:sqref>
                        </c15:formulaRef>
                      </c:ext>
                    </c:extLst>
                    <c:strCache>
                      <c:ptCount val="1"/>
                      <c:pt idx="0">
                        <c:v>Route not classified percentage</c:v>
                      </c:pt>
                    </c:strCache>
                  </c:strRef>
                </c:tx>
                <c:spPr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1'!$R$52:$R$56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7.5172144210241459E-2</c:v>
                      </c:pt>
                      <c:pt idx="1">
                        <c:v>5.5973804259606505E-2</c:v>
                      </c:pt>
                      <c:pt idx="2">
                        <c:v>7.1776058696865777E-2</c:v>
                      </c:pt>
                      <c:pt idx="3">
                        <c:v>0.12848613105585369</c:v>
                      </c:pt>
                      <c:pt idx="4">
                        <c:v>0.3619033055534317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1510-4A7B-BDF1-D206869F85C1}"/>
                  </c:ext>
                </c:extLst>
              </c15:ser>
            </c15:filteredBarSeries>
          </c:ext>
        </c:extLst>
      </c:barChart>
      <c:catAx>
        <c:axId val="44500408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2832"/>
        <c:crosses val="autoZero"/>
        <c:auto val="1"/>
        <c:lblAlgn val="ctr"/>
        <c:lblOffset val="100"/>
        <c:noMultiLvlLbl val="0"/>
      </c:catAx>
      <c:valAx>
        <c:axId val="445002832"/>
        <c:scaling>
          <c:orientation val="minMax"/>
          <c:max val="4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408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Non</a:t>
            </a:r>
            <a:r>
              <a:rPr lang="en-US" baseline="0" dirty="0"/>
              <a:t> Invasive Split as %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2"/>
          <c:tx>
            <c:strRef>
              <c:f>'Summary 1'!$C$51</c:f>
              <c:strCache>
                <c:ptCount val="1"/>
                <c:pt idx="0">
                  <c:v>Two Week Wait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06E0031-B5E1-4CBE-B9BD-3DC148D0CCE0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289-4B8D-A7C1-BBBD3174A98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F0D2CAC-072D-4A49-AB65-08957B475C7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289-4B8D-A7C1-BBBD3174A98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9DF9EDB-BFA9-492D-BE13-A182433B6CB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D289-4B8D-A7C1-BBBD3174A98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14F7D5A-6DB0-41F2-9AFB-B8D4580FCC5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289-4B8D-A7C1-BBBD3174A98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ED570E9-F85F-4D18-A647-1E89A7AC001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D289-4B8D-A7C1-BBBD3174A9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1'!$C$52:$C$56</c:f>
              <c:numCache>
                <c:formatCode>General</c:formatCode>
                <c:ptCount val="5"/>
                <c:pt idx="0">
                  <c:v>8849</c:v>
                </c:pt>
                <c:pt idx="1">
                  <c:v>8513</c:v>
                </c:pt>
                <c:pt idx="2">
                  <c:v>8689</c:v>
                </c:pt>
                <c:pt idx="3">
                  <c:v>8528</c:v>
                </c:pt>
                <c:pt idx="4">
                  <c:v>8620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1'!$D$52:$D$56</c15:f>
                <c15:dlblRangeCache>
                  <c:ptCount val="5"/>
                  <c:pt idx="0">
                    <c:v>27</c:v>
                  </c:pt>
                  <c:pt idx="1">
                    <c:v>24</c:v>
                  </c:pt>
                  <c:pt idx="2">
                    <c:v>23</c:v>
                  </c:pt>
                  <c:pt idx="3">
                    <c:v>21</c:v>
                  </c:pt>
                  <c:pt idx="4">
                    <c:v>22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D289-4B8D-A7C1-BBBD3174A980}"/>
            </c:ext>
          </c:extLst>
        </c:ser>
        <c:ser>
          <c:idx val="4"/>
          <c:order val="4"/>
          <c:tx>
            <c:strRef>
              <c:f>'Summary 1'!$E$51</c:f>
              <c:strCache>
                <c:ptCount val="1"/>
                <c:pt idx="0">
                  <c:v>GP Referral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7FF7DD0-2B07-41A6-B188-801D4B85C39D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D289-4B8D-A7C1-BBBD3174A98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EEA89BD-AE27-478D-B0E8-0905D694271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289-4B8D-A7C1-BBBD3174A98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6CB47B2-3F4F-4F33-987D-6577BFF9963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D289-4B8D-A7C1-BBBD3174A98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E735415-EA1E-4DA4-A0D3-048B06150B4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D289-4B8D-A7C1-BBBD3174A98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C20AA96-040E-4D01-B18F-713C73C1CA2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D289-4B8D-A7C1-BBBD3174A9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1'!$E$52:$E$56</c:f>
              <c:numCache>
                <c:formatCode>General</c:formatCode>
                <c:ptCount val="5"/>
                <c:pt idx="0">
                  <c:v>15719</c:v>
                </c:pt>
                <c:pt idx="1">
                  <c:v>18042</c:v>
                </c:pt>
                <c:pt idx="2">
                  <c:v>19678</c:v>
                </c:pt>
                <c:pt idx="3">
                  <c:v>21605</c:v>
                </c:pt>
                <c:pt idx="4">
                  <c:v>21243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1'!$F$52:$F$56</c15:f>
                <c15:dlblRangeCache>
                  <c:ptCount val="5"/>
                  <c:pt idx="0">
                    <c:v>47</c:v>
                  </c:pt>
                  <c:pt idx="1">
                    <c:v>50</c:v>
                  </c:pt>
                  <c:pt idx="2">
                    <c:v>52</c:v>
                  </c:pt>
                  <c:pt idx="3">
                    <c:v>54</c:v>
                  </c:pt>
                  <c:pt idx="4">
                    <c:v>54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D289-4B8D-A7C1-BBBD3174A980}"/>
            </c:ext>
          </c:extLst>
        </c:ser>
        <c:ser>
          <c:idx val="6"/>
          <c:order val="6"/>
          <c:tx>
            <c:strRef>
              <c:f>'Summary 1'!$G$51</c:f>
              <c:strCache>
                <c:ptCount val="1"/>
                <c:pt idx="0">
                  <c:v>Other Outpatient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1764BCF-7F0C-462D-AD97-3C3FAA281711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D289-4B8D-A7C1-BBBD3174A98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6FF42A2-D066-429D-8FCF-AB9E7ECADA3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D289-4B8D-A7C1-BBBD3174A98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313DD64-AAE0-4CED-9036-6F7E3937A3D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D289-4B8D-A7C1-BBBD3174A98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FCDE4E9-E66E-4C84-B927-E05B16B7644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D289-4B8D-A7C1-BBBD3174A98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6FC4BEC-BE48-40DF-94E5-3DACA6CA136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D289-4B8D-A7C1-BBBD3174A9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1'!$G$52:$G$56</c:f>
              <c:numCache>
                <c:formatCode>General</c:formatCode>
                <c:ptCount val="5"/>
                <c:pt idx="0">
                  <c:v>5331</c:v>
                </c:pt>
                <c:pt idx="1">
                  <c:v>5577</c:v>
                </c:pt>
                <c:pt idx="2">
                  <c:v>5766</c:v>
                </c:pt>
                <c:pt idx="3">
                  <c:v>5973</c:v>
                </c:pt>
                <c:pt idx="4">
                  <c:v>5492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1'!$H$52:$H$56</c15:f>
                <c15:dlblRangeCache>
                  <c:ptCount val="5"/>
                  <c:pt idx="0">
                    <c:v>16</c:v>
                  </c:pt>
                  <c:pt idx="1">
                    <c:v>16</c:v>
                  </c:pt>
                  <c:pt idx="2">
                    <c:v>15</c:v>
                  </c:pt>
                  <c:pt idx="3">
                    <c:v>15</c:v>
                  </c:pt>
                  <c:pt idx="4">
                    <c:v>14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1-D289-4B8D-A7C1-BBBD3174A980}"/>
            </c:ext>
          </c:extLst>
        </c:ser>
        <c:ser>
          <c:idx val="8"/>
          <c:order val="8"/>
          <c:tx>
            <c:strRef>
              <c:f>'Summary 1'!$I$51</c:f>
              <c:strCache>
                <c:ptCount val="1"/>
                <c:pt idx="0">
                  <c:v>Inpatient Elective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1'!$I$52:$I$56</c:f>
              <c:numCache>
                <c:formatCode>General</c:formatCode>
                <c:ptCount val="5"/>
                <c:pt idx="0">
                  <c:v>606</c:v>
                </c:pt>
                <c:pt idx="1">
                  <c:v>510</c:v>
                </c:pt>
                <c:pt idx="2">
                  <c:v>560</c:v>
                </c:pt>
                <c:pt idx="3">
                  <c:v>503</c:v>
                </c:pt>
                <c:pt idx="4">
                  <c:v>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289-4B8D-A7C1-BBBD3174A980}"/>
            </c:ext>
          </c:extLst>
        </c:ser>
        <c:ser>
          <c:idx val="10"/>
          <c:order val="10"/>
          <c:tx>
            <c:strRef>
              <c:f>'Summary 1'!$K$51</c:f>
              <c:strCache>
                <c:ptCount val="1"/>
                <c:pt idx="0">
                  <c:v>Emergency Presentation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838B74F-2261-47C5-9314-45FF2F304C99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D289-4B8D-A7C1-BBBD3174A98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A275521-3FE7-49DA-BDC2-5BE99B32776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D289-4B8D-A7C1-BBBD3174A98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E7817BC-9F69-4CAD-BDC8-78C375BE4D5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D289-4B8D-A7C1-BBBD3174A98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36A009A-D97C-401B-96CD-DB80E61F63D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D289-4B8D-A7C1-BBBD3174A98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8CCD01C-2485-47BA-86E0-6D67EE7EF7B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D289-4B8D-A7C1-BBBD3174A9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1'!$K$52:$K$56</c:f>
              <c:numCache>
                <c:formatCode>General</c:formatCode>
                <c:ptCount val="5"/>
                <c:pt idx="0">
                  <c:v>2116</c:v>
                </c:pt>
                <c:pt idx="1">
                  <c:v>2275</c:v>
                </c:pt>
                <c:pt idx="2">
                  <c:v>2254</c:v>
                </c:pt>
                <c:pt idx="3">
                  <c:v>2416</c:v>
                </c:pt>
                <c:pt idx="4">
                  <c:v>2440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1'!$L$52:$L$56</c15:f>
                <c15:dlblRangeCache>
                  <c:ptCount val="5"/>
                  <c:pt idx="0">
                    <c:v>6</c:v>
                  </c:pt>
                  <c:pt idx="1">
                    <c:v>6</c:v>
                  </c:pt>
                  <c:pt idx="2">
                    <c:v>6</c:v>
                  </c:pt>
                  <c:pt idx="3">
                    <c:v>6</c:v>
                  </c:pt>
                  <c:pt idx="4">
                    <c:v>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8-D289-4B8D-A7C1-BBBD3174A980}"/>
            </c:ext>
          </c:extLst>
        </c:ser>
        <c:ser>
          <c:idx val="12"/>
          <c:order val="12"/>
          <c:tx>
            <c:strRef>
              <c:f>'Summary 1'!$M$51</c:f>
              <c:strCache>
                <c:ptCount val="1"/>
                <c:pt idx="0">
                  <c:v>DCO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1'!$M$52:$M$56</c:f>
              <c:numCache>
                <c:formatCode>General</c:formatCode>
                <c:ptCount val="5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D289-4B8D-A7C1-BBBD3174A980}"/>
            </c:ext>
          </c:extLst>
        </c:ser>
        <c:ser>
          <c:idx val="14"/>
          <c:order val="14"/>
          <c:tx>
            <c:strRef>
              <c:f>'Summary 1'!$O$51</c:f>
              <c:strCache>
                <c:ptCount val="1"/>
                <c:pt idx="0">
                  <c:v>Unknown Route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1'!$O$52:$O$56</c:f>
              <c:numCache>
                <c:formatCode>General</c:formatCode>
                <c:ptCount val="5"/>
                <c:pt idx="0">
                  <c:v>608</c:v>
                </c:pt>
                <c:pt idx="1">
                  <c:v>794</c:v>
                </c:pt>
                <c:pt idx="2">
                  <c:v>643</c:v>
                </c:pt>
                <c:pt idx="3">
                  <c:v>617</c:v>
                </c:pt>
                <c:pt idx="4">
                  <c:v>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D289-4B8D-A7C1-BBBD3174A980}"/>
            </c:ext>
          </c:extLst>
        </c:ser>
        <c:ser>
          <c:idx val="16"/>
          <c:order val="16"/>
          <c:tx>
            <c:strRef>
              <c:f>'Summary 1'!$Q$51</c:f>
              <c:strCache>
                <c:ptCount val="1"/>
                <c:pt idx="0">
                  <c:v>Route not classified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'Summary 1'!$A$52:$A$56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1'!$Q$52:$Q$56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27</c:v>
                </c:pt>
                <c:pt idx="3">
                  <c:v>51</c:v>
                </c:pt>
                <c:pt idx="4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D289-4B8D-A7C1-BBBD3174A9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5004080"/>
        <c:axId val="44500283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1'!$A$51</c15:sqref>
                        </c15:formulaRef>
                      </c:ext>
                    </c:extLst>
                    <c:strCache>
                      <c:ptCount val="1"/>
                      <c:pt idx="0">
                        <c:v>Non invasive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C-D289-4B8D-A7C1-BBBD3174A980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1'!$B$51</c15:sqref>
                        </c15:formulaRef>
                      </c:ext>
                    </c:extLst>
                    <c:strCache>
                      <c:ptCount val="1"/>
                      <c:pt idx="0">
                        <c:v>Routes Population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solidFill>
                      <a:srgbClr val="002060"/>
                    </a:solidFill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1'!$B$52:$B$56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33257</c:v>
                      </c:pt>
                      <c:pt idx="1">
                        <c:v>35731</c:v>
                      </c:pt>
                      <c:pt idx="2">
                        <c:v>37617</c:v>
                      </c:pt>
                      <c:pt idx="3">
                        <c:v>39693</c:v>
                      </c:pt>
                      <c:pt idx="4">
                        <c:v>39237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D289-4B8D-A7C1-BBBD3174A980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1'!$D$51</c15:sqref>
                        </c15:formulaRef>
                      </c:ext>
                    </c:extLst>
                    <c:strCache>
                      <c:ptCount val="1"/>
                      <c:pt idx="0">
                        <c:v>Two Week Wait percentage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1'!$D$52:$D$56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26.607932164657065</c:v>
                      </c:pt>
                      <c:pt idx="1">
                        <c:v>23.825249783101508</c:v>
                      </c:pt>
                      <c:pt idx="2">
                        <c:v>23.098599037669139</c:v>
                      </c:pt>
                      <c:pt idx="3">
                        <c:v>21.484896581261179</c:v>
                      </c:pt>
                      <c:pt idx="4">
                        <c:v>21.969059815990011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D289-4B8D-A7C1-BBBD3174A980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1'!$F$51</c15:sqref>
                        </c15:formulaRef>
                      </c:ext>
                    </c:extLst>
                    <c:strCache>
                      <c:ptCount val="1"/>
                      <c:pt idx="0">
                        <c:v>GP Referral percentage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1'!$F$52:$F$56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47.265237393631416</c:v>
                      </c:pt>
                      <c:pt idx="1">
                        <c:v>50.493968822591029</c:v>
                      </c:pt>
                      <c:pt idx="2">
                        <c:v>52.311454927293511</c:v>
                      </c:pt>
                      <c:pt idx="3">
                        <c:v>54.430252185523898</c:v>
                      </c:pt>
                      <c:pt idx="4">
                        <c:v>54.140224787827819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D289-4B8D-A7C1-BBBD3174A980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1'!$H$51</c15:sqref>
                        </c15:formulaRef>
                      </c:ext>
                    </c:extLst>
                    <c:strCache>
                      <c:ptCount val="1"/>
                      <c:pt idx="0">
                        <c:v>Other Outpatient percentage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1'!$H$52:$H$56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16.029708031391888</c:v>
                      </c:pt>
                      <c:pt idx="1">
                        <c:v>15.608295317791274</c:v>
                      </c:pt>
                      <c:pt idx="2">
                        <c:v>15.328176090597337</c:v>
                      </c:pt>
                      <c:pt idx="3">
                        <c:v>15.047993348953215</c:v>
                      </c:pt>
                      <c:pt idx="4">
                        <c:v>13.996992634503147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D289-4B8D-A7C1-BBBD3174A980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1'!$J$51</c15:sqref>
                        </c15:formulaRef>
                      </c:ext>
                    </c:extLst>
                    <c:strCache>
                      <c:ptCount val="1"/>
                      <c:pt idx="0">
                        <c:v>Inpatient Elective percentage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1'!$J$52:$J$56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1.8221727756562527</c:v>
                      </c:pt>
                      <c:pt idx="1">
                        <c:v>1.4273320086199659</c:v>
                      </c:pt>
                      <c:pt idx="2">
                        <c:v>1.4886886248238829</c:v>
                      </c:pt>
                      <c:pt idx="3">
                        <c:v>1.2672259592371451</c:v>
                      </c:pt>
                      <c:pt idx="4">
                        <c:v>1.8528429798404566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D289-4B8D-A7C1-BBBD3174A980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1'!$L$51</c15:sqref>
                        </c15:formulaRef>
                      </c:ext>
                    </c:extLst>
                    <c:strCache>
                      <c:ptCount val="1"/>
                      <c:pt idx="0">
                        <c:v>Emergency Presentation percentage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1'!$L$52:$L$56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6.3625702859548365</c:v>
                      </c:pt>
                      <c:pt idx="1">
                        <c:v>6.3670202345302389</c:v>
                      </c:pt>
                      <c:pt idx="2">
                        <c:v>5.9919717149161285</c:v>
                      </c:pt>
                      <c:pt idx="3">
                        <c:v>6.0867155417831862</c:v>
                      </c:pt>
                      <c:pt idx="4">
                        <c:v>6.2186201799322074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D289-4B8D-A7C1-BBBD3174A980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1'!$N$51</c15:sqref>
                        </c15:formulaRef>
                      </c:ext>
                    </c:extLst>
                    <c:strCache>
                      <c:ptCount val="1"/>
                      <c:pt idx="0">
                        <c:v>DCO percentage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1'!$N$52:$N$56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9.0206573052289737E-3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D289-4B8D-A7C1-BBBD3174A980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1'!$P$51</c15:sqref>
                        </c15:formulaRef>
                      </c:ext>
                    </c:extLst>
                    <c:strCache>
                      <c:ptCount val="1"/>
                      <c:pt idx="0">
                        <c:v>Unknown Route percentage</c:v>
                      </c:pt>
                    </c:strCache>
                  </c:strRef>
                </c:tx>
                <c:spPr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1'!$P$52:$P$56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1.8281865471930721</c:v>
                      </c:pt>
                      <c:pt idx="1">
                        <c:v>2.2221600291063783</c:v>
                      </c:pt>
                      <c:pt idx="2">
                        <c:v>1.7093335460031369</c:v>
                      </c:pt>
                      <c:pt idx="3">
                        <c:v>1.554430252185524</c:v>
                      </c:pt>
                      <c:pt idx="4">
                        <c:v>1.4603562963529322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D289-4B8D-A7C1-BBBD3174A980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1'!$R$51</c15:sqref>
                        </c15:formulaRef>
                      </c:ext>
                    </c:extLst>
                    <c:strCache>
                      <c:ptCount val="1"/>
                      <c:pt idx="0">
                        <c:v>Route not classified percentage</c:v>
                      </c:pt>
                    </c:strCache>
                  </c:strRef>
                </c:tx>
                <c:spPr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1'!$A$52:$A$56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1'!$R$52:$R$56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7.5172144210241459E-2</c:v>
                      </c:pt>
                      <c:pt idx="1">
                        <c:v>5.5973804259606505E-2</c:v>
                      </c:pt>
                      <c:pt idx="2">
                        <c:v>7.1776058696865777E-2</c:v>
                      </c:pt>
                      <c:pt idx="3">
                        <c:v>0.12848613105585369</c:v>
                      </c:pt>
                      <c:pt idx="4">
                        <c:v>0.3619033055534317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D289-4B8D-A7C1-BBBD3174A980}"/>
                  </c:ext>
                </c:extLst>
              </c15:ser>
            </c15:filteredBarSeries>
          </c:ext>
        </c:extLst>
      </c:barChart>
      <c:catAx>
        <c:axId val="44500408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2832"/>
        <c:crosses val="autoZero"/>
        <c:auto val="1"/>
        <c:lblAlgn val="ctr"/>
        <c:lblOffset val="100"/>
        <c:noMultiLvlLbl val="0"/>
      </c:catAx>
      <c:valAx>
        <c:axId val="445002832"/>
        <c:scaling>
          <c:orientation val="minMax"/>
          <c:max val="4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408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Changes in Treatment types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'Summary &amp; Graphs'!$B$1</c:f>
              <c:strCache>
                <c:ptCount val="1"/>
                <c:pt idx="0">
                  <c:v>Treatment cohort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Graphs'!$B$2:$B$7</c:f>
              <c:numCache>
                <c:formatCode>0</c:formatCode>
                <c:ptCount val="6"/>
                <c:pt idx="0">
                  <c:v>9509</c:v>
                </c:pt>
                <c:pt idx="1">
                  <c:v>9221</c:v>
                </c:pt>
                <c:pt idx="2">
                  <c:v>9189</c:v>
                </c:pt>
                <c:pt idx="3">
                  <c:v>9089</c:v>
                </c:pt>
                <c:pt idx="4">
                  <c:v>9343</c:v>
                </c:pt>
                <c:pt idx="5">
                  <c:v>9202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E3-4591-8FB8-F8D5DB412727}"/>
            </c:ext>
          </c:extLst>
        </c:ser>
        <c:ser>
          <c:idx val="1"/>
          <c:order val="1"/>
          <c:tx>
            <c:strRef>
              <c:f>'Summary &amp; Graphs'!$C$1</c:f>
              <c:strCache>
                <c:ptCount val="1"/>
                <c:pt idx="0">
                  <c:v>CT only count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Graphs'!$C$2:$C$7</c:f>
              <c:numCache>
                <c:formatCode>0</c:formatCode>
                <c:ptCount val="6"/>
                <c:pt idx="0">
                  <c:v>515</c:v>
                </c:pt>
                <c:pt idx="1">
                  <c:v>427</c:v>
                </c:pt>
                <c:pt idx="2">
                  <c:v>425</c:v>
                </c:pt>
                <c:pt idx="3">
                  <c:v>420</c:v>
                </c:pt>
                <c:pt idx="4">
                  <c:v>591</c:v>
                </c:pt>
                <c:pt idx="5">
                  <c:v>570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E3-4591-8FB8-F8D5DB412727}"/>
            </c:ext>
          </c:extLst>
        </c:ser>
        <c:ser>
          <c:idx val="3"/>
          <c:order val="3"/>
          <c:tx>
            <c:strRef>
              <c:f>'Summary &amp; Graphs'!$E$1</c:f>
              <c:strCache>
                <c:ptCount val="1"/>
                <c:pt idx="0">
                  <c:v>RT only count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Graphs'!$E$2:$E$7</c:f>
              <c:numCache>
                <c:formatCode>0</c:formatCode>
                <c:ptCount val="6"/>
                <c:pt idx="0">
                  <c:v>1018</c:v>
                </c:pt>
                <c:pt idx="1">
                  <c:v>1054</c:v>
                </c:pt>
                <c:pt idx="2">
                  <c:v>1117</c:v>
                </c:pt>
                <c:pt idx="3">
                  <c:v>1049</c:v>
                </c:pt>
                <c:pt idx="4">
                  <c:v>937</c:v>
                </c:pt>
                <c:pt idx="5">
                  <c:v>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E3-4591-8FB8-F8D5DB412727}"/>
            </c:ext>
          </c:extLst>
        </c:ser>
        <c:ser>
          <c:idx val="5"/>
          <c:order val="5"/>
          <c:tx>
            <c:strRef>
              <c:f>'Summary &amp; Graphs'!$G$1</c:f>
              <c:strCache>
                <c:ptCount val="1"/>
                <c:pt idx="0">
                  <c:v>Surgery only count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Graphs'!$G$2:$G$7</c:f>
              <c:numCache>
                <c:formatCode>0</c:formatCode>
                <c:ptCount val="6"/>
                <c:pt idx="0">
                  <c:v>2492</c:v>
                </c:pt>
                <c:pt idx="1">
                  <c:v>2553</c:v>
                </c:pt>
                <c:pt idx="2">
                  <c:v>2453</c:v>
                </c:pt>
                <c:pt idx="3">
                  <c:v>2470</c:v>
                </c:pt>
                <c:pt idx="4">
                  <c:v>2149</c:v>
                </c:pt>
                <c:pt idx="5">
                  <c:v>2217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E3-4591-8FB8-F8D5DB412727}"/>
            </c:ext>
          </c:extLst>
        </c:ser>
        <c:ser>
          <c:idx val="7"/>
          <c:order val="7"/>
          <c:tx>
            <c:strRef>
              <c:f>'Summary &amp; Graphs'!$I$1</c:f>
              <c:strCache>
                <c:ptCount val="1"/>
                <c:pt idx="0">
                  <c:v>CT and RT count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Graphs'!$I$2:$I$7</c:f>
              <c:numCache>
                <c:formatCode>0</c:formatCode>
                <c:ptCount val="6"/>
                <c:pt idx="0">
                  <c:v>716</c:v>
                </c:pt>
                <c:pt idx="1">
                  <c:v>682</c:v>
                </c:pt>
                <c:pt idx="2">
                  <c:v>684</c:v>
                </c:pt>
                <c:pt idx="3">
                  <c:v>676</c:v>
                </c:pt>
                <c:pt idx="4">
                  <c:v>746</c:v>
                </c:pt>
                <c:pt idx="5">
                  <c:v>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E3-4591-8FB8-F8D5DB412727}"/>
            </c:ext>
          </c:extLst>
        </c:ser>
        <c:ser>
          <c:idx val="9"/>
          <c:order val="9"/>
          <c:tx>
            <c:strRef>
              <c:f>'Summary &amp; Graphs'!$K$1</c:f>
              <c:strCache>
                <c:ptCount val="1"/>
                <c:pt idx="0">
                  <c:v>Surgery and CT count</c:v>
                </c:pt>
              </c:strCache>
            </c:strRef>
          </c:tx>
          <c:spPr>
            <a:ln w="28575" cap="rnd">
              <a:solidFill>
                <a:srgbClr val="CC990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Graphs'!$K$2:$K$7</c:f>
              <c:numCache>
                <c:formatCode>0</c:formatCode>
                <c:ptCount val="6"/>
                <c:pt idx="0">
                  <c:v>1899</c:v>
                </c:pt>
                <c:pt idx="1">
                  <c:v>1851</c:v>
                </c:pt>
                <c:pt idx="2">
                  <c:v>1864</c:v>
                </c:pt>
                <c:pt idx="3">
                  <c:v>1891</c:v>
                </c:pt>
                <c:pt idx="4">
                  <c:v>2228</c:v>
                </c:pt>
                <c:pt idx="5">
                  <c:v>2276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E3-4591-8FB8-F8D5DB412727}"/>
            </c:ext>
          </c:extLst>
        </c:ser>
        <c:ser>
          <c:idx val="11"/>
          <c:order val="11"/>
          <c:tx>
            <c:strRef>
              <c:f>'Summary &amp; Graphs'!$M$1</c:f>
              <c:strCache>
                <c:ptCount val="1"/>
                <c:pt idx="0">
                  <c:v>Surgery and RT count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Graphs'!$M$2:$M$7</c:f>
              <c:numCache>
                <c:formatCode>0</c:formatCode>
                <c:ptCount val="6"/>
                <c:pt idx="0">
                  <c:v>154</c:v>
                </c:pt>
                <c:pt idx="1">
                  <c:v>166</c:v>
                </c:pt>
                <c:pt idx="2">
                  <c:v>143</c:v>
                </c:pt>
                <c:pt idx="3">
                  <c:v>165</c:v>
                </c:pt>
                <c:pt idx="4">
                  <c:v>125</c:v>
                </c:pt>
                <c:pt idx="5">
                  <c:v>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E3-4591-8FB8-F8D5DB412727}"/>
            </c:ext>
          </c:extLst>
        </c:ser>
        <c:ser>
          <c:idx val="13"/>
          <c:order val="13"/>
          <c:tx>
            <c:strRef>
              <c:f>'Summary &amp; Graphs'!$O$1</c:f>
              <c:strCache>
                <c:ptCount val="1"/>
                <c:pt idx="0">
                  <c:v>Surgery and CT and RT count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Graphs'!$O$2:$O$7</c:f>
              <c:numCache>
                <c:formatCode>0</c:formatCode>
                <c:ptCount val="6"/>
                <c:pt idx="0">
                  <c:v>132</c:v>
                </c:pt>
                <c:pt idx="1">
                  <c:v>118</c:v>
                </c:pt>
                <c:pt idx="2">
                  <c:v>111</c:v>
                </c:pt>
                <c:pt idx="3">
                  <c:v>107</c:v>
                </c:pt>
                <c:pt idx="4">
                  <c:v>107</c:v>
                </c:pt>
                <c:pt idx="5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3E3-4591-8FB8-F8D5DB412727}"/>
            </c:ext>
          </c:extLst>
        </c:ser>
        <c:ser>
          <c:idx val="15"/>
          <c:order val="15"/>
          <c:tx>
            <c:strRef>
              <c:f>'Summary &amp; Graphs'!$Q$1</c:f>
              <c:strCache>
                <c:ptCount val="1"/>
                <c:pt idx="0">
                  <c:v>Other care count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Graphs'!$Q$2:$Q$7</c:f>
              <c:numCache>
                <c:formatCode>0</c:formatCode>
                <c:ptCount val="6"/>
                <c:pt idx="0">
                  <c:v>2583</c:v>
                </c:pt>
                <c:pt idx="1">
                  <c:v>2370</c:v>
                </c:pt>
                <c:pt idx="2">
                  <c:v>2392</c:v>
                </c:pt>
                <c:pt idx="3">
                  <c:v>2311</c:v>
                </c:pt>
                <c:pt idx="4">
                  <c:v>2460</c:v>
                </c:pt>
                <c:pt idx="5">
                  <c:v>2279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3E3-4591-8FB8-F8D5DB412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7706111"/>
        <c:axId val="1917701535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'Summary &amp; Graphs'!$D$1</c15:sqref>
                        </c15:formulaRef>
                      </c:ext>
                    </c:extLst>
                    <c:strCache>
                      <c:ptCount val="1"/>
                      <c:pt idx="0">
                        <c:v>CT only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&amp; Graphs'!$D$2:$D$7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5.4159217583342096</c:v>
                      </c:pt>
                      <c:pt idx="1">
                        <c:v>4.6307341936883208</c:v>
                      </c:pt>
                      <c:pt idx="2">
                        <c:v>4.6250952225486994</c:v>
                      </c:pt>
                      <c:pt idx="3">
                        <c:v>4.6209704037847947</c:v>
                      </c:pt>
                      <c:pt idx="4">
                        <c:v>6.3255913518141931</c:v>
                      </c:pt>
                      <c:pt idx="5">
                        <c:v>6.1943055857422298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B3E3-4591-8FB8-F8D5DB412727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Graphs'!$F$1</c15:sqref>
                        </c15:formulaRef>
                      </c:ext>
                    </c:extLst>
                    <c:strCache>
                      <c:ptCount val="1"/>
                      <c:pt idx="0">
                        <c:v>RT only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Graphs'!$F$2:$F$7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10.705647281522769</c:v>
                      </c:pt>
                      <c:pt idx="1">
                        <c:v>11.430430538987094</c:v>
                      </c:pt>
                      <c:pt idx="2">
                        <c:v>12.155838502557406</c:v>
                      </c:pt>
                      <c:pt idx="3">
                        <c:v>11.541423698976786</c:v>
                      </c:pt>
                      <c:pt idx="4">
                        <c:v>10.028898640693567</c:v>
                      </c:pt>
                      <c:pt idx="5">
                        <c:v>9.8022169093675284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3E3-4591-8FB8-F8D5DB412727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Graphs'!$H$1</c15:sqref>
                        </c15:formulaRef>
                      </c:ext>
                    </c:extLst>
                    <c:strCache>
                      <c:ptCount val="1"/>
                      <c:pt idx="0">
                        <c:v>Surgery only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Graphs'!$H$2:$H$7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26.206751498580296</c:v>
                      </c:pt>
                      <c:pt idx="1">
                        <c:v>27.686801865307448</c:v>
                      </c:pt>
                      <c:pt idx="2">
                        <c:v>26.694961366851672</c:v>
                      </c:pt>
                      <c:pt idx="3">
                        <c:v>27.175706898448677</c:v>
                      </c:pt>
                      <c:pt idx="4">
                        <c:v>23.001177352028257</c:v>
                      </c:pt>
                      <c:pt idx="5">
                        <c:v>24.092588567702673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3E3-4591-8FB8-F8D5DB412727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Graphs'!$J$1</c15:sqref>
                        </c15:formulaRef>
                      </c:ext>
                    </c:extLst>
                    <c:strCache>
                      <c:ptCount val="1"/>
                      <c:pt idx="0">
                        <c:v>CT and RT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Graphs'!$J$2:$J$7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7.5297086970238718</c:v>
                      </c:pt>
                      <c:pt idx="1">
                        <c:v>7.3961609369916497</c:v>
                      </c:pt>
                      <c:pt idx="2">
                        <c:v>7.4436826640548484</c:v>
                      </c:pt>
                      <c:pt idx="3">
                        <c:v>7.4375618879964787</c:v>
                      </c:pt>
                      <c:pt idx="4">
                        <c:v>7.9845873916300976</c:v>
                      </c:pt>
                      <c:pt idx="5">
                        <c:v>7.8352532058248201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3E3-4591-8FB8-F8D5DB412727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Graphs'!$L$1</c15:sqref>
                        </c15:formulaRef>
                      </c:ext>
                    </c:extLst>
                    <c:strCache>
                      <c:ptCount val="1"/>
                      <c:pt idx="0">
                        <c:v>Surgery and CT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Graphs'!$L$2:$L$7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19.97055421179935</c:v>
                      </c:pt>
                      <c:pt idx="1">
                        <c:v>20.073744713154756</c:v>
                      </c:pt>
                      <c:pt idx="2">
                        <c:v>20.285123517248884</c:v>
                      </c:pt>
                      <c:pt idx="3">
                        <c:v>20.80536912751678</c:v>
                      </c:pt>
                      <c:pt idx="4">
                        <c:v>23.846730172321521</c:v>
                      </c:pt>
                      <c:pt idx="5">
                        <c:v>24.733753531840904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B3E3-4591-8FB8-F8D5DB412727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Graphs'!$N$1</c15:sqref>
                        </c15:formulaRef>
                      </c:ext>
                    </c:extLst>
                    <c:strCache>
                      <c:ptCount val="1"/>
                      <c:pt idx="0">
                        <c:v>Surgery and RT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Graphs'!$N$2:$N$7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1.6195183510358608</c:v>
                      </c:pt>
                      <c:pt idx="1">
                        <c:v>1.8002385858366772</c:v>
                      </c:pt>
                      <c:pt idx="2">
                        <c:v>1.5562085101752094</c:v>
                      </c:pt>
                      <c:pt idx="3">
                        <c:v>1.8153812300583123</c:v>
                      </c:pt>
                      <c:pt idx="4">
                        <c:v>1.3379000321096008</c:v>
                      </c:pt>
                      <c:pt idx="5">
                        <c:v>1.2714627254944577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3E3-4591-8FB8-F8D5DB412727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Graphs'!$P$1</c15:sqref>
                        </c15:formulaRef>
                      </c:ext>
                    </c:extLst>
                    <c:strCache>
                      <c:ptCount val="1"/>
                      <c:pt idx="0">
                        <c:v>Surgery and CT and RT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Graphs'!$P$2:$P$7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1.3881585866021664</c:v>
                      </c:pt>
                      <c:pt idx="1">
                        <c:v>1.279687669450168</c:v>
                      </c:pt>
                      <c:pt idx="2">
                        <c:v>1.2079660463597781</c:v>
                      </c:pt>
                      <c:pt idx="3">
                        <c:v>1.1772472219166024</c:v>
                      </c:pt>
                      <c:pt idx="4">
                        <c:v>1.1452424274858182</c:v>
                      </c:pt>
                      <c:pt idx="5">
                        <c:v>1.3040643338404694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B3E3-4591-8FB8-F8D5DB412727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Graphs'!$R$1</c15:sqref>
                        </c15:formulaRef>
                      </c:ext>
                    </c:extLst>
                    <c:strCache>
                      <c:ptCount val="1"/>
                      <c:pt idx="0">
                        <c:v>Other care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Graphs'!$R$2:$R$7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27.163739615101484</c:v>
                      </c:pt>
                      <c:pt idx="1">
                        <c:v>25.702201496583882</c:v>
                      </c:pt>
                      <c:pt idx="2">
                        <c:v>26.031124170203508</c:v>
                      </c:pt>
                      <c:pt idx="3">
                        <c:v>25.426339531301572</c:v>
                      </c:pt>
                      <c:pt idx="4">
                        <c:v>26.329872631916945</c:v>
                      </c:pt>
                      <c:pt idx="5">
                        <c:v>24.766355140186917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B3E3-4591-8FB8-F8D5DB412727}"/>
                  </c:ext>
                </c:extLst>
              </c15:ser>
            </c15:filteredLineSeries>
          </c:ext>
        </c:extLst>
      </c:lineChart>
      <c:catAx>
        <c:axId val="1917706111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7701535"/>
        <c:crosses val="autoZero"/>
        <c:auto val="1"/>
        <c:lblAlgn val="ctr"/>
        <c:lblOffset val="100"/>
        <c:noMultiLvlLbl val="0"/>
      </c:catAx>
      <c:valAx>
        <c:axId val="1917701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7706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Changes in Treatment as a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"/>
          <c:order val="3"/>
          <c:tx>
            <c:strRef>
              <c:f>'Summary &amp; Graphs'!$D$1</c:f>
              <c:strCache>
                <c:ptCount val="1"/>
                <c:pt idx="0">
                  <c:v>CT only percentage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Graphs'!$D$2:$D$7</c:f>
              <c:numCache>
                <c:formatCode>0</c:formatCode>
                <c:ptCount val="6"/>
                <c:pt idx="0">
                  <c:v>5.4159217583342096</c:v>
                </c:pt>
                <c:pt idx="1">
                  <c:v>4.6307341936883208</c:v>
                </c:pt>
                <c:pt idx="2">
                  <c:v>4.6250952225486994</c:v>
                </c:pt>
                <c:pt idx="3">
                  <c:v>4.6209704037847947</c:v>
                </c:pt>
                <c:pt idx="4">
                  <c:v>6.3255913518141931</c:v>
                </c:pt>
                <c:pt idx="5">
                  <c:v>6.1943055857422298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76-480F-BA30-E86321D0B98F}"/>
            </c:ext>
          </c:extLst>
        </c:ser>
        <c:ser>
          <c:idx val="5"/>
          <c:order val="5"/>
          <c:tx>
            <c:strRef>
              <c:f>'Summary &amp; Graphs'!$F$1</c:f>
              <c:strCache>
                <c:ptCount val="1"/>
                <c:pt idx="0">
                  <c:v>RT only percentage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Graphs'!$F$2:$F$7</c:f>
              <c:numCache>
                <c:formatCode>0</c:formatCode>
                <c:ptCount val="6"/>
                <c:pt idx="0">
                  <c:v>10.705647281522769</c:v>
                </c:pt>
                <c:pt idx="1">
                  <c:v>11.430430538987094</c:v>
                </c:pt>
                <c:pt idx="2">
                  <c:v>12.155838502557406</c:v>
                </c:pt>
                <c:pt idx="3">
                  <c:v>11.541423698976786</c:v>
                </c:pt>
                <c:pt idx="4">
                  <c:v>10.028898640693567</c:v>
                </c:pt>
                <c:pt idx="5">
                  <c:v>9.8022169093675284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76-480F-BA30-E86321D0B98F}"/>
            </c:ext>
          </c:extLst>
        </c:ser>
        <c:ser>
          <c:idx val="7"/>
          <c:order val="7"/>
          <c:tx>
            <c:strRef>
              <c:f>'Summary &amp; Graphs'!$H$1</c:f>
              <c:strCache>
                <c:ptCount val="1"/>
                <c:pt idx="0">
                  <c:v>Surgery only percentage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Graphs'!$H$2:$H$7</c:f>
              <c:numCache>
                <c:formatCode>0</c:formatCode>
                <c:ptCount val="6"/>
                <c:pt idx="0">
                  <c:v>26.206751498580296</c:v>
                </c:pt>
                <c:pt idx="1">
                  <c:v>27.686801865307448</c:v>
                </c:pt>
                <c:pt idx="2">
                  <c:v>26.694961366851672</c:v>
                </c:pt>
                <c:pt idx="3">
                  <c:v>27.175706898448677</c:v>
                </c:pt>
                <c:pt idx="4">
                  <c:v>23.001177352028257</c:v>
                </c:pt>
                <c:pt idx="5">
                  <c:v>24.092588567702673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76-480F-BA30-E86321D0B98F}"/>
            </c:ext>
          </c:extLst>
        </c:ser>
        <c:ser>
          <c:idx val="9"/>
          <c:order val="9"/>
          <c:tx>
            <c:strRef>
              <c:f>'Summary &amp; Graphs'!$J$1</c:f>
              <c:strCache>
                <c:ptCount val="1"/>
                <c:pt idx="0">
                  <c:v>CT and RT percentage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Graphs'!$J$2:$J$7</c:f>
              <c:numCache>
                <c:formatCode>0</c:formatCode>
                <c:ptCount val="6"/>
                <c:pt idx="0">
                  <c:v>7.5297086970238718</c:v>
                </c:pt>
                <c:pt idx="1">
                  <c:v>7.3961609369916497</c:v>
                </c:pt>
                <c:pt idx="2">
                  <c:v>7.4436826640548484</c:v>
                </c:pt>
                <c:pt idx="3">
                  <c:v>7.4375618879964787</c:v>
                </c:pt>
                <c:pt idx="4">
                  <c:v>7.9845873916300976</c:v>
                </c:pt>
                <c:pt idx="5">
                  <c:v>7.8352532058248201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76-480F-BA30-E86321D0B98F}"/>
            </c:ext>
          </c:extLst>
        </c:ser>
        <c:ser>
          <c:idx val="11"/>
          <c:order val="11"/>
          <c:tx>
            <c:strRef>
              <c:f>'Summary &amp; Graphs'!$L$1</c:f>
              <c:strCache>
                <c:ptCount val="1"/>
                <c:pt idx="0">
                  <c:v>Surgery and CT percentage</c:v>
                </c:pt>
              </c:strCache>
            </c:strRef>
          </c:tx>
          <c:spPr>
            <a:ln w="28575" cap="rnd">
              <a:solidFill>
                <a:srgbClr val="CC990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Graphs'!$L$2:$L$7</c:f>
              <c:numCache>
                <c:formatCode>0</c:formatCode>
                <c:ptCount val="6"/>
                <c:pt idx="0">
                  <c:v>19.97055421179935</c:v>
                </c:pt>
                <c:pt idx="1">
                  <c:v>20.073744713154756</c:v>
                </c:pt>
                <c:pt idx="2">
                  <c:v>20.285123517248884</c:v>
                </c:pt>
                <c:pt idx="3">
                  <c:v>20.80536912751678</c:v>
                </c:pt>
                <c:pt idx="4">
                  <c:v>23.846730172321521</c:v>
                </c:pt>
                <c:pt idx="5">
                  <c:v>24.733753531840904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776-480F-BA30-E86321D0B98F}"/>
            </c:ext>
          </c:extLst>
        </c:ser>
        <c:ser>
          <c:idx val="13"/>
          <c:order val="13"/>
          <c:tx>
            <c:strRef>
              <c:f>'Summary &amp; Graphs'!$N$1</c:f>
              <c:strCache>
                <c:ptCount val="1"/>
                <c:pt idx="0">
                  <c:v>Surgery and RT percentage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Graphs'!$N$2:$N$7</c:f>
              <c:numCache>
                <c:formatCode>0</c:formatCode>
                <c:ptCount val="6"/>
                <c:pt idx="0">
                  <c:v>1.6195183510358608</c:v>
                </c:pt>
                <c:pt idx="1">
                  <c:v>1.8002385858366772</c:v>
                </c:pt>
                <c:pt idx="2">
                  <c:v>1.5562085101752094</c:v>
                </c:pt>
                <c:pt idx="3">
                  <c:v>1.8153812300583123</c:v>
                </c:pt>
                <c:pt idx="4">
                  <c:v>1.3379000321096008</c:v>
                </c:pt>
                <c:pt idx="5">
                  <c:v>1.2714627254944577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776-480F-BA30-E86321D0B98F}"/>
            </c:ext>
          </c:extLst>
        </c:ser>
        <c:ser>
          <c:idx val="15"/>
          <c:order val="15"/>
          <c:tx>
            <c:strRef>
              <c:f>'Summary &amp; Graphs'!$P$1</c:f>
              <c:strCache>
                <c:ptCount val="1"/>
                <c:pt idx="0">
                  <c:v>Surgery and CT and RT percentage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Graphs'!$P$2:$P$7</c:f>
              <c:numCache>
                <c:formatCode>0</c:formatCode>
                <c:ptCount val="6"/>
                <c:pt idx="0">
                  <c:v>1.3881585866021664</c:v>
                </c:pt>
                <c:pt idx="1">
                  <c:v>1.279687669450168</c:v>
                </c:pt>
                <c:pt idx="2">
                  <c:v>1.2079660463597781</c:v>
                </c:pt>
                <c:pt idx="3">
                  <c:v>1.1772472219166024</c:v>
                </c:pt>
                <c:pt idx="4">
                  <c:v>1.1452424274858182</c:v>
                </c:pt>
                <c:pt idx="5">
                  <c:v>1.3040643338404694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776-480F-BA30-E86321D0B98F}"/>
            </c:ext>
          </c:extLst>
        </c:ser>
        <c:ser>
          <c:idx val="17"/>
          <c:order val="17"/>
          <c:tx>
            <c:strRef>
              <c:f>'Summary &amp; Graphs'!$R$1</c:f>
              <c:strCache>
                <c:ptCount val="1"/>
                <c:pt idx="0">
                  <c:v>Other care percentage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Graphs'!$R$2:$R$7</c:f>
              <c:numCache>
                <c:formatCode>0</c:formatCode>
                <c:ptCount val="6"/>
                <c:pt idx="0">
                  <c:v>27.163739615101484</c:v>
                </c:pt>
                <c:pt idx="1">
                  <c:v>25.702201496583882</c:v>
                </c:pt>
                <c:pt idx="2">
                  <c:v>26.031124170203508</c:v>
                </c:pt>
                <c:pt idx="3">
                  <c:v>25.426339531301572</c:v>
                </c:pt>
                <c:pt idx="4">
                  <c:v>26.329872631916945</c:v>
                </c:pt>
                <c:pt idx="5">
                  <c:v>24.766355140186917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776-480F-BA30-E86321D0B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2362159"/>
        <c:axId val="191236548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&amp; Graphs'!$A$1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0776-480F-BA30-E86321D0B98F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Graphs'!$B$1</c15:sqref>
                        </c15:formulaRef>
                      </c:ext>
                    </c:extLst>
                    <c:strCache>
                      <c:ptCount val="1"/>
                      <c:pt idx="0">
                        <c:v>Treatment cohort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Graphs'!$B$2:$B$7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9509</c:v>
                      </c:pt>
                      <c:pt idx="1">
                        <c:v>9221</c:v>
                      </c:pt>
                      <c:pt idx="2">
                        <c:v>9189</c:v>
                      </c:pt>
                      <c:pt idx="3">
                        <c:v>9089</c:v>
                      </c:pt>
                      <c:pt idx="4">
                        <c:v>9343</c:v>
                      </c:pt>
                      <c:pt idx="5">
                        <c:v>9202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776-480F-BA30-E86321D0B98F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Graphs'!$C$1</c15:sqref>
                        </c15:formulaRef>
                      </c:ext>
                    </c:extLst>
                    <c:strCache>
                      <c:ptCount val="1"/>
                      <c:pt idx="0">
                        <c:v>CT only count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Graphs'!$C$2:$C$7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515</c:v>
                      </c:pt>
                      <c:pt idx="1">
                        <c:v>427</c:v>
                      </c:pt>
                      <c:pt idx="2">
                        <c:v>425</c:v>
                      </c:pt>
                      <c:pt idx="3">
                        <c:v>420</c:v>
                      </c:pt>
                      <c:pt idx="4">
                        <c:v>591</c:v>
                      </c:pt>
                      <c:pt idx="5">
                        <c:v>570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0776-480F-BA30-E86321D0B98F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Graphs'!$E$1</c15:sqref>
                        </c15:formulaRef>
                      </c:ext>
                    </c:extLst>
                    <c:strCache>
                      <c:ptCount val="1"/>
                      <c:pt idx="0">
                        <c:v>RT only count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Graphs'!$E$2:$E$7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1018</c:v>
                      </c:pt>
                      <c:pt idx="1">
                        <c:v>1054</c:v>
                      </c:pt>
                      <c:pt idx="2">
                        <c:v>1117</c:v>
                      </c:pt>
                      <c:pt idx="3">
                        <c:v>1049</c:v>
                      </c:pt>
                      <c:pt idx="4">
                        <c:v>937</c:v>
                      </c:pt>
                      <c:pt idx="5">
                        <c:v>902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0776-480F-BA30-E86321D0B98F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Graphs'!$G$1</c15:sqref>
                        </c15:formulaRef>
                      </c:ext>
                    </c:extLst>
                    <c:strCache>
                      <c:ptCount val="1"/>
                      <c:pt idx="0">
                        <c:v>Surgery only count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Graphs'!$G$2:$G$7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2492</c:v>
                      </c:pt>
                      <c:pt idx="1">
                        <c:v>2553</c:v>
                      </c:pt>
                      <c:pt idx="2">
                        <c:v>2453</c:v>
                      </c:pt>
                      <c:pt idx="3">
                        <c:v>2470</c:v>
                      </c:pt>
                      <c:pt idx="4">
                        <c:v>2149</c:v>
                      </c:pt>
                      <c:pt idx="5">
                        <c:v>2217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0776-480F-BA30-E86321D0B98F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Graphs'!$I$1</c15:sqref>
                        </c15:formulaRef>
                      </c:ext>
                    </c:extLst>
                    <c:strCache>
                      <c:ptCount val="1"/>
                      <c:pt idx="0">
                        <c:v>CT and RT count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Graphs'!$I$2:$I$7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716</c:v>
                      </c:pt>
                      <c:pt idx="1">
                        <c:v>682</c:v>
                      </c:pt>
                      <c:pt idx="2">
                        <c:v>684</c:v>
                      </c:pt>
                      <c:pt idx="3">
                        <c:v>676</c:v>
                      </c:pt>
                      <c:pt idx="4">
                        <c:v>746</c:v>
                      </c:pt>
                      <c:pt idx="5">
                        <c:v>721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0776-480F-BA30-E86321D0B98F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Graphs'!$K$1</c15:sqref>
                        </c15:formulaRef>
                      </c:ext>
                    </c:extLst>
                    <c:strCache>
                      <c:ptCount val="1"/>
                      <c:pt idx="0">
                        <c:v>Surgery and CT count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Graphs'!$K$2:$K$7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1899</c:v>
                      </c:pt>
                      <c:pt idx="1">
                        <c:v>1851</c:v>
                      </c:pt>
                      <c:pt idx="2">
                        <c:v>1864</c:v>
                      </c:pt>
                      <c:pt idx="3">
                        <c:v>1891</c:v>
                      </c:pt>
                      <c:pt idx="4">
                        <c:v>2228</c:v>
                      </c:pt>
                      <c:pt idx="5">
                        <c:v>2276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0776-480F-BA30-E86321D0B98F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Graphs'!$M$1</c15:sqref>
                        </c15:formulaRef>
                      </c:ext>
                    </c:extLst>
                    <c:strCache>
                      <c:ptCount val="1"/>
                      <c:pt idx="0">
                        <c:v>Surgery and RT count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Graphs'!$M$2:$M$7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154</c:v>
                      </c:pt>
                      <c:pt idx="1">
                        <c:v>166</c:v>
                      </c:pt>
                      <c:pt idx="2">
                        <c:v>143</c:v>
                      </c:pt>
                      <c:pt idx="3">
                        <c:v>165</c:v>
                      </c:pt>
                      <c:pt idx="4">
                        <c:v>125</c:v>
                      </c:pt>
                      <c:pt idx="5">
                        <c:v>117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0776-480F-BA30-E86321D0B98F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Graphs'!$O$1</c15:sqref>
                        </c15:formulaRef>
                      </c:ext>
                    </c:extLst>
                    <c:strCache>
                      <c:ptCount val="1"/>
                      <c:pt idx="0">
                        <c:v>Surgery and CT and RT count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Graphs'!$O$2:$O$7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132</c:v>
                      </c:pt>
                      <c:pt idx="1">
                        <c:v>118</c:v>
                      </c:pt>
                      <c:pt idx="2">
                        <c:v>111</c:v>
                      </c:pt>
                      <c:pt idx="3">
                        <c:v>107</c:v>
                      </c:pt>
                      <c:pt idx="4">
                        <c:v>107</c:v>
                      </c:pt>
                      <c:pt idx="5">
                        <c:v>120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0776-480F-BA30-E86321D0B98F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Graphs'!$Q$1</c15:sqref>
                        </c15:formulaRef>
                      </c:ext>
                    </c:extLst>
                    <c:strCache>
                      <c:ptCount val="1"/>
                      <c:pt idx="0">
                        <c:v>Other care count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Graphs'!$Q$2:$Q$7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2583</c:v>
                      </c:pt>
                      <c:pt idx="1">
                        <c:v>2370</c:v>
                      </c:pt>
                      <c:pt idx="2">
                        <c:v>2392</c:v>
                      </c:pt>
                      <c:pt idx="3">
                        <c:v>2311</c:v>
                      </c:pt>
                      <c:pt idx="4">
                        <c:v>2460</c:v>
                      </c:pt>
                      <c:pt idx="5">
                        <c:v>2279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0776-480F-BA30-E86321D0B98F}"/>
                  </c:ext>
                </c:extLst>
              </c15:ser>
            </c15:filteredLineSeries>
          </c:ext>
        </c:extLst>
      </c:lineChart>
      <c:catAx>
        <c:axId val="1912362159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365487"/>
        <c:crosses val="autoZero"/>
        <c:auto val="1"/>
        <c:lblAlgn val="ctr"/>
        <c:lblOffset val="100"/>
        <c:noMultiLvlLbl val="0"/>
      </c:catAx>
      <c:valAx>
        <c:axId val="1912365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362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Treatment split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2"/>
          <c:tx>
            <c:strRef>
              <c:f>'Summary &amp; Graphs'!$C$1</c:f>
              <c:strCache>
                <c:ptCount val="1"/>
                <c:pt idx="0">
                  <c:v>CT only count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Graphs'!$C$2:$C$7</c:f>
              <c:numCache>
                <c:formatCode>0</c:formatCode>
                <c:ptCount val="6"/>
                <c:pt idx="0">
                  <c:v>515</c:v>
                </c:pt>
                <c:pt idx="1">
                  <c:v>427</c:v>
                </c:pt>
                <c:pt idx="2">
                  <c:v>425</c:v>
                </c:pt>
                <c:pt idx="3">
                  <c:v>420</c:v>
                </c:pt>
                <c:pt idx="4">
                  <c:v>591</c:v>
                </c:pt>
                <c:pt idx="5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F-4708-8108-513CB25886B3}"/>
            </c:ext>
          </c:extLst>
        </c:ser>
        <c:ser>
          <c:idx val="4"/>
          <c:order val="4"/>
          <c:tx>
            <c:strRef>
              <c:f>'Summary &amp; Graphs'!$E$1</c:f>
              <c:strCache>
                <c:ptCount val="1"/>
                <c:pt idx="0">
                  <c:v>RT only count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Graphs'!$E$2:$E$7</c:f>
              <c:numCache>
                <c:formatCode>0</c:formatCode>
                <c:ptCount val="6"/>
                <c:pt idx="0">
                  <c:v>1018</c:v>
                </c:pt>
                <c:pt idx="1">
                  <c:v>1054</c:v>
                </c:pt>
                <c:pt idx="2">
                  <c:v>1117</c:v>
                </c:pt>
                <c:pt idx="3">
                  <c:v>1049</c:v>
                </c:pt>
                <c:pt idx="4">
                  <c:v>937</c:v>
                </c:pt>
                <c:pt idx="5">
                  <c:v>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2F-4708-8108-513CB25886B3}"/>
            </c:ext>
          </c:extLst>
        </c:ser>
        <c:ser>
          <c:idx val="6"/>
          <c:order val="6"/>
          <c:tx>
            <c:strRef>
              <c:f>'Summary &amp; Graphs'!$G$1</c:f>
              <c:strCache>
                <c:ptCount val="1"/>
                <c:pt idx="0">
                  <c:v>Surgery only count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Graphs'!$G$2:$G$7</c:f>
              <c:numCache>
                <c:formatCode>0</c:formatCode>
                <c:ptCount val="6"/>
                <c:pt idx="0">
                  <c:v>2492</c:v>
                </c:pt>
                <c:pt idx="1">
                  <c:v>2553</c:v>
                </c:pt>
                <c:pt idx="2">
                  <c:v>2453</c:v>
                </c:pt>
                <c:pt idx="3">
                  <c:v>2470</c:v>
                </c:pt>
                <c:pt idx="4">
                  <c:v>2149</c:v>
                </c:pt>
                <c:pt idx="5">
                  <c:v>2217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2F-4708-8108-513CB25886B3}"/>
            </c:ext>
          </c:extLst>
        </c:ser>
        <c:ser>
          <c:idx val="8"/>
          <c:order val="8"/>
          <c:tx>
            <c:strRef>
              <c:f>'Summary &amp; Graphs'!$I$1</c:f>
              <c:strCache>
                <c:ptCount val="1"/>
                <c:pt idx="0">
                  <c:v>CT and RT 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Graphs'!$I$2:$I$7</c:f>
              <c:numCache>
                <c:formatCode>0</c:formatCode>
                <c:ptCount val="6"/>
                <c:pt idx="0">
                  <c:v>716</c:v>
                </c:pt>
                <c:pt idx="1">
                  <c:v>682</c:v>
                </c:pt>
                <c:pt idx="2">
                  <c:v>684</c:v>
                </c:pt>
                <c:pt idx="3">
                  <c:v>676</c:v>
                </c:pt>
                <c:pt idx="4">
                  <c:v>746</c:v>
                </c:pt>
                <c:pt idx="5">
                  <c:v>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2F-4708-8108-513CB25886B3}"/>
            </c:ext>
          </c:extLst>
        </c:ser>
        <c:ser>
          <c:idx val="10"/>
          <c:order val="10"/>
          <c:tx>
            <c:strRef>
              <c:f>'Summary &amp; Graphs'!$K$1</c:f>
              <c:strCache>
                <c:ptCount val="1"/>
                <c:pt idx="0">
                  <c:v>Surgery and CT count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Graphs'!$K$2:$K$7</c:f>
              <c:numCache>
                <c:formatCode>0</c:formatCode>
                <c:ptCount val="6"/>
                <c:pt idx="0">
                  <c:v>1899</c:v>
                </c:pt>
                <c:pt idx="1">
                  <c:v>1851</c:v>
                </c:pt>
                <c:pt idx="2">
                  <c:v>1864</c:v>
                </c:pt>
                <c:pt idx="3">
                  <c:v>1891</c:v>
                </c:pt>
                <c:pt idx="4">
                  <c:v>2228</c:v>
                </c:pt>
                <c:pt idx="5">
                  <c:v>2276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2F-4708-8108-513CB25886B3}"/>
            </c:ext>
          </c:extLst>
        </c:ser>
        <c:ser>
          <c:idx val="12"/>
          <c:order val="12"/>
          <c:tx>
            <c:strRef>
              <c:f>'Summary &amp; Graphs'!$M$1</c:f>
              <c:strCache>
                <c:ptCount val="1"/>
                <c:pt idx="0">
                  <c:v>Surgery and RT count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Graphs'!$M$2:$M$7</c:f>
              <c:numCache>
                <c:formatCode>0</c:formatCode>
                <c:ptCount val="6"/>
                <c:pt idx="0">
                  <c:v>154</c:v>
                </c:pt>
                <c:pt idx="1">
                  <c:v>166</c:v>
                </c:pt>
                <c:pt idx="2">
                  <c:v>143</c:v>
                </c:pt>
                <c:pt idx="3">
                  <c:v>165</c:v>
                </c:pt>
                <c:pt idx="4">
                  <c:v>125</c:v>
                </c:pt>
                <c:pt idx="5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72F-4708-8108-513CB25886B3}"/>
            </c:ext>
          </c:extLst>
        </c:ser>
        <c:ser>
          <c:idx val="14"/>
          <c:order val="14"/>
          <c:tx>
            <c:strRef>
              <c:f>'Summary &amp; Graphs'!$O$1</c:f>
              <c:strCache>
                <c:ptCount val="1"/>
                <c:pt idx="0">
                  <c:v>Surgery and CT and RT count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Graphs'!$O$2:$O$7</c:f>
              <c:numCache>
                <c:formatCode>0</c:formatCode>
                <c:ptCount val="6"/>
                <c:pt idx="0">
                  <c:v>132</c:v>
                </c:pt>
                <c:pt idx="1">
                  <c:v>118</c:v>
                </c:pt>
                <c:pt idx="2">
                  <c:v>111</c:v>
                </c:pt>
                <c:pt idx="3">
                  <c:v>107</c:v>
                </c:pt>
                <c:pt idx="4">
                  <c:v>107</c:v>
                </c:pt>
                <c:pt idx="5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72F-4708-8108-513CB25886B3}"/>
            </c:ext>
          </c:extLst>
        </c:ser>
        <c:ser>
          <c:idx val="16"/>
          <c:order val="16"/>
          <c:tx>
            <c:strRef>
              <c:f>'Summary &amp; Graphs'!$Q$1</c:f>
              <c:strCache>
                <c:ptCount val="1"/>
                <c:pt idx="0">
                  <c:v>Other care count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Graphs'!$Q$2:$Q$7</c:f>
              <c:numCache>
                <c:formatCode>0</c:formatCode>
                <c:ptCount val="6"/>
                <c:pt idx="0">
                  <c:v>2583</c:v>
                </c:pt>
                <c:pt idx="1">
                  <c:v>2370</c:v>
                </c:pt>
                <c:pt idx="2">
                  <c:v>2392</c:v>
                </c:pt>
                <c:pt idx="3">
                  <c:v>2311</c:v>
                </c:pt>
                <c:pt idx="4">
                  <c:v>2460</c:v>
                </c:pt>
                <c:pt idx="5">
                  <c:v>2279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72F-4708-8108-513CB25886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8841919"/>
        <c:axId val="205884275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&amp; Graphs'!$A$1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272F-4708-8108-513CB25886B3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Graphs'!$B$1</c15:sqref>
                        </c15:formulaRef>
                      </c:ext>
                    </c:extLst>
                    <c:strCache>
                      <c:ptCount val="1"/>
                      <c:pt idx="0">
                        <c:v>Treatment cohort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Graphs'!$B$2:$B$7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9509</c:v>
                      </c:pt>
                      <c:pt idx="1">
                        <c:v>9221</c:v>
                      </c:pt>
                      <c:pt idx="2">
                        <c:v>9189</c:v>
                      </c:pt>
                      <c:pt idx="3">
                        <c:v>9089</c:v>
                      </c:pt>
                      <c:pt idx="4">
                        <c:v>9343</c:v>
                      </c:pt>
                      <c:pt idx="5">
                        <c:v>9202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272F-4708-8108-513CB25886B3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Graphs'!$D$1</c15:sqref>
                        </c15:formulaRef>
                      </c:ext>
                    </c:extLst>
                    <c:strCache>
                      <c:ptCount val="1"/>
                      <c:pt idx="0">
                        <c:v>CT only percentage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Graphs'!$D$2:$D$7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5.4159217583342096</c:v>
                      </c:pt>
                      <c:pt idx="1">
                        <c:v>4.6307341936883208</c:v>
                      </c:pt>
                      <c:pt idx="2">
                        <c:v>4.6250952225486994</c:v>
                      </c:pt>
                      <c:pt idx="3">
                        <c:v>4.6209704037847947</c:v>
                      </c:pt>
                      <c:pt idx="4">
                        <c:v>6.3255913518141931</c:v>
                      </c:pt>
                      <c:pt idx="5">
                        <c:v>6.1943055857422298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272F-4708-8108-513CB25886B3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Graphs'!$F$1</c15:sqref>
                        </c15:formulaRef>
                      </c:ext>
                    </c:extLst>
                    <c:strCache>
                      <c:ptCount val="1"/>
                      <c:pt idx="0">
                        <c:v>RT only percentage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Graphs'!$F$2:$F$7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10.705647281522769</c:v>
                      </c:pt>
                      <c:pt idx="1">
                        <c:v>11.430430538987094</c:v>
                      </c:pt>
                      <c:pt idx="2">
                        <c:v>12.155838502557406</c:v>
                      </c:pt>
                      <c:pt idx="3">
                        <c:v>11.541423698976786</c:v>
                      </c:pt>
                      <c:pt idx="4">
                        <c:v>10.028898640693567</c:v>
                      </c:pt>
                      <c:pt idx="5">
                        <c:v>9.8022169093675284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272F-4708-8108-513CB25886B3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Graphs'!$H$1</c15:sqref>
                        </c15:formulaRef>
                      </c:ext>
                    </c:extLst>
                    <c:strCache>
                      <c:ptCount val="1"/>
                      <c:pt idx="0">
                        <c:v>Surgery only percentage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Graphs'!$H$2:$H$7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26.206751498580296</c:v>
                      </c:pt>
                      <c:pt idx="1">
                        <c:v>27.686801865307448</c:v>
                      </c:pt>
                      <c:pt idx="2">
                        <c:v>26.694961366851672</c:v>
                      </c:pt>
                      <c:pt idx="3">
                        <c:v>27.175706898448677</c:v>
                      </c:pt>
                      <c:pt idx="4">
                        <c:v>23.001177352028257</c:v>
                      </c:pt>
                      <c:pt idx="5">
                        <c:v>24.092588567702673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272F-4708-8108-513CB25886B3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Graphs'!$J$1</c15:sqref>
                        </c15:formulaRef>
                      </c:ext>
                    </c:extLst>
                    <c:strCache>
                      <c:ptCount val="1"/>
                      <c:pt idx="0">
                        <c:v>CT and RT percentage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Graphs'!$J$2:$J$7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7.5297086970238718</c:v>
                      </c:pt>
                      <c:pt idx="1">
                        <c:v>7.3961609369916497</c:v>
                      </c:pt>
                      <c:pt idx="2">
                        <c:v>7.4436826640548484</c:v>
                      </c:pt>
                      <c:pt idx="3">
                        <c:v>7.4375618879964787</c:v>
                      </c:pt>
                      <c:pt idx="4">
                        <c:v>7.9845873916300976</c:v>
                      </c:pt>
                      <c:pt idx="5">
                        <c:v>7.8352532058248201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272F-4708-8108-513CB25886B3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Graphs'!$L$1</c15:sqref>
                        </c15:formulaRef>
                      </c:ext>
                    </c:extLst>
                    <c:strCache>
                      <c:ptCount val="1"/>
                      <c:pt idx="0">
                        <c:v>Surgery and CT percentage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Graphs'!$L$2:$L$7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19.97055421179935</c:v>
                      </c:pt>
                      <c:pt idx="1">
                        <c:v>20.073744713154756</c:v>
                      </c:pt>
                      <c:pt idx="2">
                        <c:v>20.285123517248884</c:v>
                      </c:pt>
                      <c:pt idx="3">
                        <c:v>20.80536912751678</c:v>
                      </c:pt>
                      <c:pt idx="4">
                        <c:v>23.846730172321521</c:v>
                      </c:pt>
                      <c:pt idx="5">
                        <c:v>24.733753531840904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272F-4708-8108-513CB25886B3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Graphs'!$N$1</c15:sqref>
                        </c15:formulaRef>
                      </c:ext>
                    </c:extLst>
                    <c:strCache>
                      <c:ptCount val="1"/>
                      <c:pt idx="0">
                        <c:v>Surgery and RT percentage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Graphs'!$N$2:$N$7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1.6195183510358608</c:v>
                      </c:pt>
                      <c:pt idx="1">
                        <c:v>1.8002385858366772</c:v>
                      </c:pt>
                      <c:pt idx="2">
                        <c:v>1.5562085101752094</c:v>
                      </c:pt>
                      <c:pt idx="3">
                        <c:v>1.8153812300583123</c:v>
                      </c:pt>
                      <c:pt idx="4">
                        <c:v>1.3379000321096008</c:v>
                      </c:pt>
                      <c:pt idx="5">
                        <c:v>1.2714627254944577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272F-4708-8108-513CB25886B3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Graphs'!$P$1</c15:sqref>
                        </c15:formulaRef>
                      </c:ext>
                    </c:extLst>
                    <c:strCache>
                      <c:ptCount val="1"/>
                      <c:pt idx="0">
                        <c:v>Surgery and CT and RT percentage</c:v>
                      </c:pt>
                    </c:strCache>
                  </c:strRef>
                </c:tx>
                <c:spPr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Graphs'!$P$2:$P$7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1.3881585866021664</c:v>
                      </c:pt>
                      <c:pt idx="1">
                        <c:v>1.279687669450168</c:v>
                      </c:pt>
                      <c:pt idx="2">
                        <c:v>1.2079660463597781</c:v>
                      </c:pt>
                      <c:pt idx="3">
                        <c:v>1.1772472219166024</c:v>
                      </c:pt>
                      <c:pt idx="4">
                        <c:v>1.1452424274858182</c:v>
                      </c:pt>
                      <c:pt idx="5">
                        <c:v>1.3040643338404694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272F-4708-8108-513CB25886B3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Graphs'!$R$1</c15:sqref>
                        </c15:formulaRef>
                      </c:ext>
                    </c:extLst>
                    <c:strCache>
                      <c:ptCount val="1"/>
                      <c:pt idx="0">
                        <c:v>Other care percentage</c:v>
                      </c:pt>
                    </c:strCache>
                  </c:strRef>
                </c:tx>
                <c:spPr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Graphs'!$R$2:$R$7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27.163739615101484</c:v>
                      </c:pt>
                      <c:pt idx="1">
                        <c:v>25.702201496583882</c:v>
                      </c:pt>
                      <c:pt idx="2">
                        <c:v>26.031124170203508</c:v>
                      </c:pt>
                      <c:pt idx="3">
                        <c:v>25.426339531301572</c:v>
                      </c:pt>
                      <c:pt idx="4">
                        <c:v>26.329872631916945</c:v>
                      </c:pt>
                      <c:pt idx="5">
                        <c:v>24.766355140186917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272F-4708-8108-513CB25886B3}"/>
                  </c:ext>
                </c:extLst>
              </c15:ser>
            </c15:filteredBarSeries>
          </c:ext>
        </c:extLst>
      </c:barChart>
      <c:catAx>
        <c:axId val="2058841919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42751"/>
        <c:crosses val="autoZero"/>
        <c:auto val="1"/>
        <c:lblAlgn val="ctr"/>
        <c:lblOffset val="100"/>
        <c:noMultiLvlLbl val="0"/>
      </c:catAx>
      <c:valAx>
        <c:axId val="205884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4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Treatment split as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2"/>
          <c:tx>
            <c:strRef>
              <c:f>'Summary &amp; Graphs'!$C$1</c:f>
              <c:strCache>
                <c:ptCount val="1"/>
                <c:pt idx="0">
                  <c:v>CT only count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Graphs'!$C$2:$C$7</c:f>
              <c:numCache>
                <c:formatCode>0</c:formatCode>
                <c:ptCount val="6"/>
                <c:pt idx="0">
                  <c:v>515</c:v>
                </c:pt>
                <c:pt idx="1">
                  <c:v>427</c:v>
                </c:pt>
                <c:pt idx="2">
                  <c:v>425</c:v>
                </c:pt>
                <c:pt idx="3">
                  <c:v>420</c:v>
                </c:pt>
                <c:pt idx="4">
                  <c:v>591</c:v>
                </c:pt>
                <c:pt idx="5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81-4EF8-BB48-49A6782DBDEA}"/>
            </c:ext>
          </c:extLst>
        </c:ser>
        <c:ser>
          <c:idx val="4"/>
          <c:order val="4"/>
          <c:tx>
            <c:strRef>
              <c:f>'Summary &amp; Graphs'!$E$1</c:f>
              <c:strCache>
                <c:ptCount val="1"/>
                <c:pt idx="0">
                  <c:v>RT only count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8D818B0-2C71-4448-AD61-A5C6986D977B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9481-4EF8-BB48-49A6782DBDE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CFF0F0C-CA4C-46C9-A9E3-C7CCBF3F442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481-4EF8-BB48-49A6782DBDE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11ADE7E-A8BC-4913-A768-DD23EF7CBF4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481-4EF8-BB48-49A6782DBDE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980E895-8105-458F-A542-AA6185F0674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481-4EF8-BB48-49A6782DBDE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81EF858-9840-421F-9A34-6C28C1D10B8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481-4EF8-BB48-49A6782DBDE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64C4439-3020-4E26-B454-D64898EAAC0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481-4EF8-BB48-49A6782DBD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Graphs'!$E$2:$E$7</c:f>
              <c:numCache>
                <c:formatCode>0</c:formatCode>
                <c:ptCount val="6"/>
                <c:pt idx="0">
                  <c:v>1018</c:v>
                </c:pt>
                <c:pt idx="1">
                  <c:v>1054</c:v>
                </c:pt>
                <c:pt idx="2">
                  <c:v>1117</c:v>
                </c:pt>
                <c:pt idx="3">
                  <c:v>1049</c:v>
                </c:pt>
                <c:pt idx="4">
                  <c:v>937</c:v>
                </c:pt>
                <c:pt idx="5">
                  <c:v>902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&amp; Graphs'!$F$2:$F$7</c15:f>
                <c15:dlblRangeCache>
                  <c:ptCount val="6"/>
                  <c:pt idx="0">
                    <c:v>11</c:v>
                  </c:pt>
                  <c:pt idx="1">
                    <c:v>11</c:v>
                  </c:pt>
                  <c:pt idx="2">
                    <c:v>12</c:v>
                  </c:pt>
                  <c:pt idx="3">
                    <c:v>12</c:v>
                  </c:pt>
                  <c:pt idx="4">
                    <c:v>10</c:v>
                  </c:pt>
                  <c:pt idx="5">
                    <c:v>10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9481-4EF8-BB48-49A6782DBDEA}"/>
            </c:ext>
          </c:extLst>
        </c:ser>
        <c:ser>
          <c:idx val="6"/>
          <c:order val="6"/>
          <c:tx>
            <c:strRef>
              <c:f>'Summary &amp; Graphs'!$G$1</c:f>
              <c:strCache>
                <c:ptCount val="1"/>
                <c:pt idx="0">
                  <c:v>Surgery only count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8A4F82C-9FE4-4909-9B48-C1AD3B7DE9BD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9481-4EF8-BB48-49A6782DBDE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76BDB41-A5A8-4DCB-96B6-9410B10AE15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9481-4EF8-BB48-49A6782DBDE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527F9EB-E922-465F-B7BC-EB4BB140AA6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9481-4EF8-BB48-49A6782DBDE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6D5F93B-DD4B-48B0-8E09-4599A3BF9ED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9481-4EF8-BB48-49A6782DBDE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6B99063-45DC-4D55-AC35-1489EC18C9E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9481-4EF8-BB48-49A6782DBDE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BD850EB-2C19-4460-919B-F560C698F00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9481-4EF8-BB48-49A6782DBD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Graphs'!$G$2:$G$7</c:f>
              <c:numCache>
                <c:formatCode>0</c:formatCode>
                <c:ptCount val="6"/>
                <c:pt idx="0">
                  <c:v>2492</c:v>
                </c:pt>
                <c:pt idx="1">
                  <c:v>2553</c:v>
                </c:pt>
                <c:pt idx="2">
                  <c:v>2453</c:v>
                </c:pt>
                <c:pt idx="3">
                  <c:v>2470</c:v>
                </c:pt>
                <c:pt idx="4">
                  <c:v>2149</c:v>
                </c:pt>
                <c:pt idx="5">
                  <c:v>2217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&amp; Graphs'!$H$2:$H$7</c15:f>
                <c15:dlblRangeCache>
                  <c:ptCount val="6"/>
                  <c:pt idx="0">
                    <c:v>26</c:v>
                  </c:pt>
                  <c:pt idx="1">
                    <c:v>28</c:v>
                  </c:pt>
                  <c:pt idx="2">
                    <c:v>27</c:v>
                  </c:pt>
                  <c:pt idx="3">
                    <c:v>27</c:v>
                  </c:pt>
                  <c:pt idx="4">
                    <c:v>23</c:v>
                  </c:pt>
                  <c:pt idx="5">
                    <c:v>24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9481-4EF8-BB48-49A6782DBDEA}"/>
            </c:ext>
          </c:extLst>
        </c:ser>
        <c:ser>
          <c:idx val="8"/>
          <c:order val="8"/>
          <c:tx>
            <c:strRef>
              <c:f>'Summary &amp; Graphs'!$I$1</c:f>
              <c:strCache>
                <c:ptCount val="1"/>
                <c:pt idx="0">
                  <c:v>CT and RT 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1C4DB52-3035-4EA1-90A4-A1B7E6D5F2B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9481-4EF8-BB48-49A6782DBDE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EB17B0A-F84B-4395-9A47-C4C0BB7909F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9481-4EF8-BB48-49A6782DBDE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BA60BE0-2A96-4095-83CB-D9606BECC1E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9481-4EF8-BB48-49A6782DBDE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F4B6370-23DD-4E0F-8876-7F973947062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9481-4EF8-BB48-49A6782DBDE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89A3130-E043-4555-82AA-CBB1A03FA8C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9481-4EF8-BB48-49A6782DBDE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8081D12-054C-4BFC-933A-CC3AD30C70C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9481-4EF8-BB48-49A6782DBD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Graphs'!$I$2:$I$7</c:f>
              <c:numCache>
                <c:formatCode>0</c:formatCode>
                <c:ptCount val="6"/>
                <c:pt idx="0">
                  <c:v>716</c:v>
                </c:pt>
                <c:pt idx="1">
                  <c:v>682</c:v>
                </c:pt>
                <c:pt idx="2">
                  <c:v>684</c:v>
                </c:pt>
                <c:pt idx="3">
                  <c:v>676</c:v>
                </c:pt>
                <c:pt idx="4">
                  <c:v>746</c:v>
                </c:pt>
                <c:pt idx="5">
                  <c:v>721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&amp; Graphs'!$J$2:$J$7</c15:f>
                <c15:dlblRangeCache>
                  <c:ptCount val="6"/>
                  <c:pt idx="0">
                    <c:v>8</c:v>
                  </c:pt>
                  <c:pt idx="1">
                    <c:v>7</c:v>
                  </c:pt>
                  <c:pt idx="2">
                    <c:v>7</c:v>
                  </c:pt>
                  <c:pt idx="3">
                    <c:v>7</c:v>
                  </c:pt>
                  <c:pt idx="4">
                    <c:v>8</c:v>
                  </c:pt>
                  <c:pt idx="5">
                    <c:v>8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5-9481-4EF8-BB48-49A6782DBDEA}"/>
            </c:ext>
          </c:extLst>
        </c:ser>
        <c:ser>
          <c:idx val="10"/>
          <c:order val="10"/>
          <c:tx>
            <c:strRef>
              <c:f>'Summary &amp; Graphs'!$K$1</c:f>
              <c:strCache>
                <c:ptCount val="1"/>
                <c:pt idx="0">
                  <c:v>Surgery and CT count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1601D7A-ED01-43F4-BE93-58C144230A7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9481-4EF8-BB48-49A6782DBDE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3C8661A-6EF8-40D2-878B-DF5E19FAC09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9481-4EF8-BB48-49A6782DBDE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4D849A7-924F-49D2-82FA-49191DAF6DF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9481-4EF8-BB48-49A6782DBDE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D1E335C-AD55-45F8-AA56-74BFA2FC9D8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9481-4EF8-BB48-49A6782DBDE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47C996C-57FC-433E-84BD-2875AA86875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9481-4EF8-BB48-49A6782DBDE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7DC87FF-E42C-4F37-A2F3-10962D5BB15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9481-4EF8-BB48-49A6782DBD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Graphs'!$K$2:$K$7</c:f>
              <c:numCache>
                <c:formatCode>0</c:formatCode>
                <c:ptCount val="6"/>
                <c:pt idx="0">
                  <c:v>1899</c:v>
                </c:pt>
                <c:pt idx="1">
                  <c:v>1851</c:v>
                </c:pt>
                <c:pt idx="2">
                  <c:v>1864</c:v>
                </c:pt>
                <c:pt idx="3">
                  <c:v>1891</c:v>
                </c:pt>
                <c:pt idx="4">
                  <c:v>2228</c:v>
                </c:pt>
                <c:pt idx="5">
                  <c:v>2276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&amp; Graphs'!$L$2:$L$7</c15:f>
                <c15:dlblRangeCache>
                  <c:ptCount val="6"/>
                  <c:pt idx="0">
                    <c:v>20</c:v>
                  </c:pt>
                  <c:pt idx="1">
                    <c:v>20</c:v>
                  </c:pt>
                  <c:pt idx="2">
                    <c:v>20</c:v>
                  </c:pt>
                  <c:pt idx="3">
                    <c:v>21</c:v>
                  </c:pt>
                  <c:pt idx="4">
                    <c:v>24</c:v>
                  </c:pt>
                  <c:pt idx="5">
                    <c:v>25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C-9481-4EF8-BB48-49A6782DBDEA}"/>
            </c:ext>
          </c:extLst>
        </c:ser>
        <c:ser>
          <c:idx val="12"/>
          <c:order val="12"/>
          <c:tx>
            <c:strRef>
              <c:f>'Summary &amp; Graphs'!$M$1</c:f>
              <c:strCache>
                <c:ptCount val="1"/>
                <c:pt idx="0">
                  <c:v>Surgery and RT count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Graphs'!$M$2:$M$7</c:f>
              <c:numCache>
                <c:formatCode>0</c:formatCode>
                <c:ptCount val="6"/>
                <c:pt idx="0">
                  <c:v>154</c:v>
                </c:pt>
                <c:pt idx="1">
                  <c:v>166</c:v>
                </c:pt>
                <c:pt idx="2">
                  <c:v>143</c:v>
                </c:pt>
                <c:pt idx="3">
                  <c:v>165</c:v>
                </c:pt>
                <c:pt idx="4">
                  <c:v>125</c:v>
                </c:pt>
                <c:pt idx="5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9481-4EF8-BB48-49A6782DBDEA}"/>
            </c:ext>
          </c:extLst>
        </c:ser>
        <c:ser>
          <c:idx val="14"/>
          <c:order val="14"/>
          <c:tx>
            <c:strRef>
              <c:f>'Summary &amp; Graphs'!$O$1</c:f>
              <c:strCache>
                <c:ptCount val="1"/>
                <c:pt idx="0">
                  <c:v>Surgery and CT and RT count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Graphs'!$O$2:$O$7</c:f>
              <c:numCache>
                <c:formatCode>0</c:formatCode>
                <c:ptCount val="6"/>
                <c:pt idx="0">
                  <c:v>132</c:v>
                </c:pt>
                <c:pt idx="1">
                  <c:v>118</c:v>
                </c:pt>
                <c:pt idx="2">
                  <c:v>111</c:v>
                </c:pt>
                <c:pt idx="3">
                  <c:v>107</c:v>
                </c:pt>
                <c:pt idx="4">
                  <c:v>107</c:v>
                </c:pt>
                <c:pt idx="5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9481-4EF8-BB48-49A6782DBDEA}"/>
            </c:ext>
          </c:extLst>
        </c:ser>
        <c:ser>
          <c:idx val="16"/>
          <c:order val="16"/>
          <c:tx>
            <c:strRef>
              <c:f>'Summary &amp; Graphs'!$Q$1</c:f>
              <c:strCache>
                <c:ptCount val="1"/>
                <c:pt idx="0">
                  <c:v>Other care count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F9FF874-14B4-4CB4-8F45-C9C507479F07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9481-4EF8-BB48-49A6782DBDE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3783099-A474-420F-98B9-2F76D17D4AB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9481-4EF8-BB48-49A6782DBDE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EEDDF5B-8625-4B3C-BB6E-78FF4623AF5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9481-4EF8-BB48-49A6782DBDE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4299FB2-C665-4BE2-9156-B5CF818E758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9481-4EF8-BB48-49A6782DBDE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852025F-693D-451C-89AC-9910944BB66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9481-4EF8-BB48-49A6782DBDE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D9FD7CE-EAC7-4BDD-AC2C-D043F53AFEC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9481-4EF8-BB48-49A6782DBD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Graphs'!$A$2:$A$7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Graphs'!$Q$2:$Q$7</c:f>
              <c:numCache>
                <c:formatCode>0</c:formatCode>
                <c:ptCount val="6"/>
                <c:pt idx="0">
                  <c:v>2583</c:v>
                </c:pt>
                <c:pt idx="1">
                  <c:v>2370</c:v>
                </c:pt>
                <c:pt idx="2">
                  <c:v>2392</c:v>
                </c:pt>
                <c:pt idx="3">
                  <c:v>2311</c:v>
                </c:pt>
                <c:pt idx="4">
                  <c:v>2460</c:v>
                </c:pt>
                <c:pt idx="5">
                  <c:v>2279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&amp; Graphs'!$R$2:$R$7</c15:f>
                <c15:dlblRangeCache>
                  <c:ptCount val="6"/>
                  <c:pt idx="0">
                    <c:v>27</c:v>
                  </c:pt>
                  <c:pt idx="1">
                    <c:v>26</c:v>
                  </c:pt>
                  <c:pt idx="2">
                    <c:v>26</c:v>
                  </c:pt>
                  <c:pt idx="3">
                    <c:v>25</c:v>
                  </c:pt>
                  <c:pt idx="4">
                    <c:v>26</c:v>
                  </c:pt>
                  <c:pt idx="5">
                    <c:v>25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5-9481-4EF8-BB48-49A6782DB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8841919"/>
        <c:axId val="205884275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&amp; Graphs'!$A$1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6-9481-4EF8-BB48-49A6782DBDEA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Graphs'!$B$1</c15:sqref>
                        </c15:formulaRef>
                      </c:ext>
                    </c:extLst>
                    <c:strCache>
                      <c:ptCount val="1"/>
                      <c:pt idx="0">
                        <c:v>Treatment cohort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Graphs'!$B$2:$B$7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9509</c:v>
                      </c:pt>
                      <c:pt idx="1">
                        <c:v>9221</c:v>
                      </c:pt>
                      <c:pt idx="2">
                        <c:v>9189</c:v>
                      </c:pt>
                      <c:pt idx="3">
                        <c:v>9089</c:v>
                      </c:pt>
                      <c:pt idx="4">
                        <c:v>9343</c:v>
                      </c:pt>
                      <c:pt idx="5">
                        <c:v>9202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9481-4EF8-BB48-49A6782DBDEA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Graphs'!$D$1</c15:sqref>
                        </c15:formulaRef>
                      </c:ext>
                    </c:extLst>
                    <c:strCache>
                      <c:ptCount val="1"/>
                      <c:pt idx="0">
                        <c:v>CT only percentage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Graphs'!$D$2:$D$7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5.4159217583342096</c:v>
                      </c:pt>
                      <c:pt idx="1">
                        <c:v>4.6307341936883208</c:v>
                      </c:pt>
                      <c:pt idx="2">
                        <c:v>4.6250952225486994</c:v>
                      </c:pt>
                      <c:pt idx="3">
                        <c:v>4.6209704037847947</c:v>
                      </c:pt>
                      <c:pt idx="4">
                        <c:v>6.3255913518141931</c:v>
                      </c:pt>
                      <c:pt idx="5">
                        <c:v>6.1943055857422298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9481-4EF8-BB48-49A6782DBDEA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Graphs'!$F$1</c15:sqref>
                        </c15:formulaRef>
                      </c:ext>
                    </c:extLst>
                    <c:strCache>
                      <c:ptCount val="1"/>
                      <c:pt idx="0">
                        <c:v>RT only percentage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Graphs'!$F$2:$F$7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10.705647281522769</c:v>
                      </c:pt>
                      <c:pt idx="1">
                        <c:v>11.430430538987094</c:v>
                      </c:pt>
                      <c:pt idx="2">
                        <c:v>12.155838502557406</c:v>
                      </c:pt>
                      <c:pt idx="3">
                        <c:v>11.541423698976786</c:v>
                      </c:pt>
                      <c:pt idx="4">
                        <c:v>10.028898640693567</c:v>
                      </c:pt>
                      <c:pt idx="5">
                        <c:v>9.8022169093675284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9481-4EF8-BB48-49A6782DBDEA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Graphs'!$H$1</c15:sqref>
                        </c15:formulaRef>
                      </c:ext>
                    </c:extLst>
                    <c:strCache>
                      <c:ptCount val="1"/>
                      <c:pt idx="0">
                        <c:v>Surgery only percentage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Graphs'!$H$2:$H$7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26.206751498580296</c:v>
                      </c:pt>
                      <c:pt idx="1">
                        <c:v>27.686801865307448</c:v>
                      </c:pt>
                      <c:pt idx="2">
                        <c:v>26.694961366851672</c:v>
                      </c:pt>
                      <c:pt idx="3">
                        <c:v>27.175706898448677</c:v>
                      </c:pt>
                      <c:pt idx="4">
                        <c:v>23.001177352028257</c:v>
                      </c:pt>
                      <c:pt idx="5">
                        <c:v>24.092588567702673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9481-4EF8-BB48-49A6782DBDEA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Graphs'!$J$1</c15:sqref>
                        </c15:formulaRef>
                      </c:ext>
                    </c:extLst>
                    <c:strCache>
                      <c:ptCount val="1"/>
                      <c:pt idx="0">
                        <c:v>CT and RT percentage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Graphs'!$J$2:$J$7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7.5297086970238718</c:v>
                      </c:pt>
                      <c:pt idx="1">
                        <c:v>7.3961609369916497</c:v>
                      </c:pt>
                      <c:pt idx="2">
                        <c:v>7.4436826640548484</c:v>
                      </c:pt>
                      <c:pt idx="3">
                        <c:v>7.4375618879964787</c:v>
                      </c:pt>
                      <c:pt idx="4">
                        <c:v>7.9845873916300976</c:v>
                      </c:pt>
                      <c:pt idx="5">
                        <c:v>7.8352532058248201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9481-4EF8-BB48-49A6782DBDEA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Graphs'!$L$1</c15:sqref>
                        </c15:formulaRef>
                      </c:ext>
                    </c:extLst>
                    <c:strCache>
                      <c:ptCount val="1"/>
                      <c:pt idx="0">
                        <c:v>Surgery and CT percentage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Graphs'!$L$2:$L$7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19.97055421179935</c:v>
                      </c:pt>
                      <c:pt idx="1">
                        <c:v>20.073744713154756</c:v>
                      </c:pt>
                      <c:pt idx="2">
                        <c:v>20.285123517248884</c:v>
                      </c:pt>
                      <c:pt idx="3">
                        <c:v>20.80536912751678</c:v>
                      </c:pt>
                      <c:pt idx="4">
                        <c:v>23.846730172321521</c:v>
                      </c:pt>
                      <c:pt idx="5">
                        <c:v>24.733753531840904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9481-4EF8-BB48-49A6782DBDEA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Graphs'!$N$1</c15:sqref>
                        </c15:formulaRef>
                      </c:ext>
                    </c:extLst>
                    <c:strCache>
                      <c:ptCount val="1"/>
                      <c:pt idx="0">
                        <c:v>Surgery and RT percentage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Graphs'!$N$2:$N$7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1.6195183510358608</c:v>
                      </c:pt>
                      <c:pt idx="1">
                        <c:v>1.8002385858366772</c:v>
                      </c:pt>
                      <c:pt idx="2">
                        <c:v>1.5562085101752094</c:v>
                      </c:pt>
                      <c:pt idx="3">
                        <c:v>1.8153812300583123</c:v>
                      </c:pt>
                      <c:pt idx="4">
                        <c:v>1.3379000321096008</c:v>
                      </c:pt>
                      <c:pt idx="5">
                        <c:v>1.2714627254944577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9481-4EF8-BB48-49A6782DBDEA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Graphs'!$P$1</c15:sqref>
                        </c15:formulaRef>
                      </c:ext>
                    </c:extLst>
                    <c:strCache>
                      <c:ptCount val="1"/>
                      <c:pt idx="0">
                        <c:v>Surgery and CT and RT percentage</c:v>
                      </c:pt>
                    </c:strCache>
                  </c:strRef>
                </c:tx>
                <c:spPr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Graphs'!$P$2:$P$7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1.3881585866021664</c:v>
                      </c:pt>
                      <c:pt idx="1">
                        <c:v>1.279687669450168</c:v>
                      </c:pt>
                      <c:pt idx="2">
                        <c:v>1.2079660463597781</c:v>
                      </c:pt>
                      <c:pt idx="3">
                        <c:v>1.1772472219166024</c:v>
                      </c:pt>
                      <c:pt idx="4">
                        <c:v>1.1452424274858182</c:v>
                      </c:pt>
                      <c:pt idx="5">
                        <c:v>1.3040643338404694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9481-4EF8-BB48-49A6782DBDEA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Graphs'!$R$1</c15:sqref>
                        </c15:formulaRef>
                      </c:ext>
                    </c:extLst>
                    <c:strCache>
                      <c:ptCount val="1"/>
                      <c:pt idx="0">
                        <c:v>Other care percentage</c:v>
                      </c:pt>
                    </c:strCache>
                  </c:strRef>
                </c:tx>
                <c:spPr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Graphs'!$A$2:$A$7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Graphs'!$R$2:$R$7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27.163739615101484</c:v>
                      </c:pt>
                      <c:pt idx="1">
                        <c:v>25.702201496583882</c:v>
                      </c:pt>
                      <c:pt idx="2">
                        <c:v>26.031124170203508</c:v>
                      </c:pt>
                      <c:pt idx="3">
                        <c:v>25.426339531301572</c:v>
                      </c:pt>
                      <c:pt idx="4">
                        <c:v>26.329872631916945</c:v>
                      </c:pt>
                      <c:pt idx="5">
                        <c:v>24.766355140186917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9481-4EF8-BB48-49A6782DBDEA}"/>
                  </c:ext>
                </c:extLst>
              </c15:ser>
            </c15:filteredBarSeries>
          </c:ext>
        </c:extLst>
      </c:barChart>
      <c:catAx>
        <c:axId val="2058841919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42751"/>
        <c:crosses val="autoZero"/>
        <c:auto val="1"/>
        <c:lblAlgn val="ctr"/>
        <c:lblOffset val="100"/>
        <c:noMultiLvlLbl val="0"/>
      </c:catAx>
      <c:valAx>
        <c:axId val="205884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4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Changes in Treatment for</a:t>
            </a:r>
            <a:r>
              <a:rPr lang="en-GB" baseline="0" dirty="0"/>
              <a:t> </a:t>
            </a:r>
            <a:r>
              <a:rPr lang="en-GB" dirty="0"/>
              <a:t>MI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'Summary &amp; Graphs'!$B$35</c:f>
              <c:strCache>
                <c:ptCount val="1"/>
                <c:pt idx="0">
                  <c:v>Treatment cohort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Graphs'!$B$36:$B$41</c:f>
              <c:numCache>
                <c:formatCode>0</c:formatCode>
                <c:ptCount val="6"/>
                <c:pt idx="0">
                  <c:v>3699</c:v>
                </c:pt>
                <c:pt idx="1">
                  <c:v>3655</c:v>
                </c:pt>
                <c:pt idx="2">
                  <c:v>3729</c:v>
                </c:pt>
                <c:pt idx="3">
                  <c:v>3729</c:v>
                </c:pt>
                <c:pt idx="4">
                  <c:v>3946</c:v>
                </c:pt>
                <c:pt idx="5">
                  <c:v>3806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5B-4B95-B75E-80ED433D99FB}"/>
            </c:ext>
          </c:extLst>
        </c:ser>
        <c:ser>
          <c:idx val="2"/>
          <c:order val="2"/>
          <c:tx>
            <c:strRef>
              <c:f>'Summary &amp; Graphs'!$C$35</c:f>
              <c:strCache>
                <c:ptCount val="1"/>
                <c:pt idx="0">
                  <c:v>CT only count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Graphs'!$C$36:$C$41</c:f>
              <c:numCache>
                <c:formatCode>General</c:formatCode>
                <c:ptCount val="6"/>
                <c:pt idx="0">
                  <c:v>284</c:v>
                </c:pt>
                <c:pt idx="1">
                  <c:v>254</c:v>
                </c:pt>
                <c:pt idx="2">
                  <c:v>277</c:v>
                </c:pt>
                <c:pt idx="3">
                  <c:v>278</c:v>
                </c:pt>
                <c:pt idx="4">
                  <c:v>409</c:v>
                </c:pt>
                <c:pt idx="5">
                  <c:v>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5B-4B95-B75E-80ED433D99FB}"/>
            </c:ext>
          </c:extLst>
        </c:ser>
        <c:ser>
          <c:idx val="4"/>
          <c:order val="4"/>
          <c:tx>
            <c:strRef>
              <c:f>'Summary &amp; Graphs'!$E$35</c:f>
              <c:strCache>
                <c:ptCount val="1"/>
                <c:pt idx="0">
                  <c:v>RT only count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Graphs'!$E$36:$E$41</c:f>
              <c:numCache>
                <c:formatCode>General</c:formatCode>
                <c:ptCount val="6"/>
                <c:pt idx="0">
                  <c:v>792</c:v>
                </c:pt>
                <c:pt idx="1">
                  <c:v>888</c:v>
                </c:pt>
                <c:pt idx="2">
                  <c:v>929</c:v>
                </c:pt>
                <c:pt idx="3">
                  <c:v>895</c:v>
                </c:pt>
                <c:pt idx="4">
                  <c:v>797</c:v>
                </c:pt>
                <c:pt idx="5">
                  <c:v>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5B-4B95-B75E-80ED433D99FB}"/>
            </c:ext>
          </c:extLst>
        </c:ser>
        <c:ser>
          <c:idx val="6"/>
          <c:order val="6"/>
          <c:tx>
            <c:strRef>
              <c:f>'Summary &amp; Graphs'!$G$35</c:f>
              <c:strCache>
                <c:ptCount val="1"/>
                <c:pt idx="0">
                  <c:v>Surgery only count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Graphs'!$G$36:$G$41</c:f>
              <c:numCache>
                <c:formatCode>General</c:formatCode>
                <c:ptCount val="6"/>
                <c:pt idx="0">
                  <c:v>486</c:v>
                </c:pt>
                <c:pt idx="1">
                  <c:v>456</c:v>
                </c:pt>
                <c:pt idx="2">
                  <c:v>423</c:v>
                </c:pt>
                <c:pt idx="3">
                  <c:v>423</c:v>
                </c:pt>
                <c:pt idx="4">
                  <c:v>417</c:v>
                </c:pt>
                <c:pt idx="5">
                  <c:v>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5B-4B95-B75E-80ED433D99FB}"/>
            </c:ext>
          </c:extLst>
        </c:ser>
        <c:ser>
          <c:idx val="8"/>
          <c:order val="8"/>
          <c:tx>
            <c:strRef>
              <c:f>'Summary &amp; Graphs'!$I$35</c:f>
              <c:strCache>
                <c:ptCount val="1"/>
                <c:pt idx="0">
                  <c:v>CT and RT count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Graphs'!$I$36:$I$41</c:f>
              <c:numCache>
                <c:formatCode>General</c:formatCode>
                <c:ptCount val="6"/>
                <c:pt idx="0">
                  <c:v>595</c:v>
                </c:pt>
                <c:pt idx="1">
                  <c:v>568</c:v>
                </c:pt>
                <c:pt idx="2">
                  <c:v>587</c:v>
                </c:pt>
                <c:pt idx="3">
                  <c:v>595</c:v>
                </c:pt>
                <c:pt idx="4">
                  <c:v>650</c:v>
                </c:pt>
                <c:pt idx="5">
                  <c:v>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5B-4B95-B75E-80ED433D99FB}"/>
            </c:ext>
          </c:extLst>
        </c:ser>
        <c:ser>
          <c:idx val="10"/>
          <c:order val="10"/>
          <c:tx>
            <c:strRef>
              <c:f>'Summary &amp; Graphs'!$K$35</c:f>
              <c:strCache>
                <c:ptCount val="1"/>
                <c:pt idx="0">
                  <c:v>Surgery and CT count</c:v>
                </c:pt>
              </c:strCache>
            </c:strRef>
          </c:tx>
          <c:spPr>
            <a:ln w="28575" cap="rnd">
              <a:solidFill>
                <a:srgbClr val="CC990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Graphs'!$K$36:$K$41</c:f>
              <c:numCache>
                <c:formatCode>General</c:formatCode>
                <c:ptCount val="6"/>
                <c:pt idx="0">
                  <c:v>413</c:v>
                </c:pt>
                <c:pt idx="1">
                  <c:v>416</c:v>
                </c:pt>
                <c:pt idx="2">
                  <c:v>423</c:v>
                </c:pt>
                <c:pt idx="3">
                  <c:v>394</c:v>
                </c:pt>
                <c:pt idx="4">
                  <c:v>435</c:v>
                </c:pt>
                <c:pt idx="5">
                  <c:v>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5B-4B95-B75E-80ED433D99FB}"/>
            </c:ext>
          </c:extLst>
        </c:ser>
        <c:ser>
          <c:idx val="12"/>
          <c:order val="12"/>
          <c:tx>
            <c:strRef>
              <c:f>'Summary &amp; Graphs'!$M$35</c:f>
              <c:strCache>
                <c:ptCount val="1"/>
                <c:pt idx="0">
                  <c:v>Surgery and RT count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Graphs'!$M$36:$M$41</c:f>
              <c:numCache>
                <c:formatCode>General</c:formatCode>
                <c:ptCount val="6"/>
                <c:pt idx="0">
                  <c:v>38</c:v>
                </c:pt>
                <c:pt idx="1">
                  <c:v>39</c:v>
                </c:pt>
                <c:pt idx="2">
                  <c:v>24</c:v>
                </c:pt>
                <c:pt idx="3">
                  <c:v>35</c:v>
                </c:pt>
                <c:pt idx="4">
                  <c:v>28</c:v>
                </c:pt>
                <c:pt idx="5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D5B-4B95-B75E-80ED433D99FB}"/>
            </c:ext>
          </c:extLst>
        </c:ser>
        <c:ser>
          <c:idx val="14"/>
          <c:order val="14"/>
          <c:tx>
            <c:strRef>
              <c:f>'Summary &amp; Graphs'!$O$35</c:f>
              <c:strCache>
                <c:ptCount val="1"/>
                <c:pt idx="0">
                  <c:v>Surgery and CT and RT count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Graphs'!$O$36:$O$41</c:f>
              <c:numCache>
                <c:formatCode>General</c:formatCode>
                <c:ptCount val="6"/>
                <c:pt idx="0">
                  <c:v>46</c:v>
                </c:pt>
                <c:pt idx="1">
                  <c:v>38</c:v>
                </c:pt>
                <c:pt idx="2">
                  <c:v>32</c:v>
                </c:pt>
                <c:pt idx="3">
                  <c:v>25</c:v>
                </c:pt>
                <c:pt idx="4">
                  <c:v>26</c:v>
                </c:pt>
                <c:pt idx="5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D5B-4B95-B75E-80ED433D99FB}"/>
            </c:ext>
          </c:extLst>
        </c:ser>
        <c:ser>
          <c:idx val="16"/>
          <c:order val="16"/>
          <c:tx>
            <c:strRef>
              <c:f>'Summary &amp; Graphs'!$Q$35</c:f>
              <c:strCache>
                <c:ptCount val="1"/>
                <c:pt idx="0">
                  <c:v>Other care count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Graphs'!$Q$36:$Q$41</c:f>
              <c:numCache>
                <c:formatCode>General</c:formatCode>
                <c:ptCount val="6"/>
                <c:pt idx="0">
                  <c:v>1045</c:v>
                </c:pt>
                <c:pt idx="1">
                  <c:v>996</c:v>
                </c:pt>
                <c:pt idx="2">
                  <c:v>1034</c:v>
                </c:pt>
                <c:pt idx="3">
                  <c:v>1084</c:v>
                </c:pt>
                <c:pt idx="4">
                  <c:v>1184</c:v>
                </c:pt>
                <c:pt idx="5">
                  <c:v>1085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D5B-4B95-B75E-80ED433D9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5993199"/>
        <c:axId val="125599985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&amp; Graphs'!$A$35</c15:sqref>
                        </c15:formulaRef>
                      </c:ext>
                    </c:extLst>
                    <c:strCache>
                      <c:ptCount val="1"/>
                      <c:pt idx="0">
                        <c:v>Muscle Invasive group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BD5B-4B95-B75E-80ED433D99FB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Graphs'!$D$35</c15:sqref>
                        </c15:formulaRef>
                      </c:ext>
                    </c:extLst>
                    <c:strCache>
                      <c:ptCount val="1"/>
                      <c:pt idx="0">
                        <c:v>CT only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Graphs'!$D$36:$D$41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7.6777507434441743</c:v>
                      </c:pt>
                      <c:pt idx="1">
                        <c:v>6.9493844049247606</c:v>
                      </c:pt>
                      <c:pt idx="2">
                        <c:v>7.4282649503888436</c:v>
                      </c:pt>
                      <c:pt idx="3">
                        <c:v>7.455081791364977</c:v>
                      </c:pt>
                      <c:pt idx="4">
                        <c:v>10.364926507856056</c:v>
                      </c:pt>
                      <c:pt idx="5">
                        <c:v>10.273252758801892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D5B-4B95-B75E-80ED433D99FB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Graphs'!$F$35</c15:sqref>
                        </c15:formulaRef>
                      </c:ext>
                    </c:extLst>
                    <c:strCache>
                      <c:ptCount val="1"/>
                      <c:pt idx="0">
                        <c:v>RT only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Graphs'!$F$36:$F$41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21.411192214111921</c:v>
                      </c:pt>
                      <c:pt idx="1">
                        <c:v>24.295485636114911</c:v>
                      </c:pt>
                      <c:pt idx="2">
                        <c:v>24.912845266827567</c:v>
                      </c:pt>
                      <c:pt idx="3">
                        <c:v>24.001072673639044</c:v>
                      </c:pt>
                      <c:pt idx="4">
                        <c:v>20.197668525088698</c:v>
                      </c:pt>
                      <c:pt idx="5">
                        <c:v>19.994745139253812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D5B-4B95-B75E-80ED433D99FB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Graphs'!$H$35</c15:sqref>
                        </c15:formulaRef>
                      </c:ext>
                    </c:extLst>
                    <c:strCache>
                      <c:ptCount val="1"/>
                      <c:pt idx="0">
                        <c:v>Surgery only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Graphs'!$H$36:$H$41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13.138686131386862</c:v>
                      </c:pt>
                      <c:pt idx="1">
                        <c:v>12.476060191518467</c:v>
                      </c:pt>
                      <c:pt idx="2">
                        <c:v>11.343523732904263</c:v>
                      </c:pt>
                      <c:pt idx="3">
                        <c:v>11.343523732904263</c:v>
                      </c:pt>
                      <c:pt idx="4">
                        <c:v>10.567663456664977</c:v>
                      </c:pt>
                      <c:pt idx="5">
                        <c:v>11.008933263268524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D5B-4B95-B75E-80ED433D99FB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Graphs'!$J$35</c15:sqref>
                        </c15:formulaRef>
                      </c:ext>
                    </c:extLst>
                    <c:strCache>
                      <c:ptCount val="1"/>
                      <c:pt idx="0">
                        <c:v>CT and RT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Graphs'!$J$36:$J$41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16.085428494187617</c:v>
                      </c:pt>
                      <c:pt idx="1">
                        <c:v>15.540355677154583</c:v>
                      </c:pt>
                      <c:pt idx="2">
                        <c:v>15.741485652990079</c:v>
                      </c:pt>
                      <c:pt idx="3">
                        <c:v>15.95602038079914</c:v>
                      </c:pt>
                      <c:pt idx="4">
                        <c:v>16.472377090724784</c:v>
                      </c:pt>
                      <c:pt idx="5">
                        <c:v>15.790856542301629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BD5B-4B95-B75E-80ED433D99FB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Graphs'!$L$35</c15:sqref>
                        </c15:formulaRef>
                      </c:ext>
                    </c:extLst>
                    <c:strCache>
                      <c:ptCount val="1"/>
                      <c:pt idx="0">
                        <c:v>Surgery and CT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Graphs'!$L$36:$L$41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11.165179778318464</c:v>
                      </c:pt>
                      <c:pt idx="1">
                        <c:v>11.381668946648427</c:v>
                      </c:pt>
                      <c:pt idx="2">
                        <c:v>11.343523732904263</c:v>
                      </c:pt>
                      <c:pt idx="3">
                        <c:v>10.565835344596406</c:v>
                      </c:pt>
                      <c:pt idx="4">
                        <c:v>11.023821591485049</c:v>
                      </c:pt>
                      <c:pt idx="5">
                        <c:v>12.821860220704151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D5B-4B95-B75E-80ED433D99FB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Graphs'!$N$35</c15:sqref>
                        </c15:formulaRef>
                      </c:ext>
                    </c:extLst>
                    <c:strCache>
                      <c:ptCount val="1"/>
                      <c:pt idx="0">
                        <c:v>Surgery and RT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Graphs'!$N$36:$N$41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1.0273046769397134</c:v>
                      </c:pt>
                      <c:pt idx="1">
                        <c:v>1.0670314637482901</c:v>
                      </c:pt>
                      <c:pt idx="2">
                        <c:v>0.64360418342719228</c:v>
                      </c:pt>
                      <c:pt idx="3">
                        <c:v>0.93858943416465535</c:v>
                      </c:pt>
                      <c:pt idx="4">
                        <c:v>0.70957932083122155</c:v>
                      </c:pt>
                      <c:pt idx="5">
                        <c:v>0.60430898581187598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BD5B-4B95-B75E-80ED433D99FB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Graphs'!$P$35</c15:sqref>
                        </c15:formulaRef>
                      </c:ext>
                    </c:extLst>
                    <c:strCache>
                      <c:ptCount val="1"/>
                      <c:pt idx="0">
                        <c:v>Surgery and CT and RT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Graphs'!$P$36:$P$41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1.2435793457691267</c:v>
                      </c:pt>
                      <c:pt idx="1">
                        <c:v>1.0396716826265391</c:v>
                      </c:pt>
                      <c:pt idx="2">
                        <c:v>0.85813891123625641</c:v>
                      </c:pt>
                      <c:pt idx="3">
                        <c:v>0.67042102440332529</c:v>
                      </c:pt>
                      <c:pt idx="4">
                        <c:v>0.65889508362899141</c:v>
                      </c:pt>
                      <c:pt idx="5">
                        <c:v>0.9984235417761429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BD5B-4B95-B75E-80ED433D99FB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Graphs'!$R$35</c15:sqref>
                        </c15:formulaRef>
                      </c:ext>
                    </c:extLst>
                    <c:strCache>
                      <c:ptCount val="1"/>
                      <c:pt idx="0">
                        <c:v>Other care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Graphs'!$R$36:$R$41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28.250878615842119</c:v>
                      </c:pt>
                      <c:pt idx="1">
                        <c:v>27.250341997264023</c:v>
                      </c:pt>
                      <c:pt idx="2">
                        <c:v>27.728613569321535</c:v>
                      </c:pt>
                      <c:pt idx="3">
                        <c:v>29.069455618128188</c:v>
                      </c:pt>
                      <c:pt idx="4">
                        <c:v>30.005068423720221</c:v>
                      </c:pt>
                      <c:pt idx="5">
                        <c:v>28.507619548081976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BD5B-4B95-B75E-80ED433D99FB}"/>
                  </c:ext>
                </c:extLst>
              </c15:ser>
            </c15:filteredLineSeries>
          </c:ext>
        </c:extLst>
      </c:lineChart>
      <c:catAx>
        <c:axId val="1255993199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999855"/>
        <c:crosses val="autoZero"/>
        <c:auto val="1"/>
        <c:lblAlgn val="ctr"/>
        <c:lblOffset val="100"/>
        <c:noMultiLvlLbl val="0"/>
      </c:catAx>
      <c:valAx>
        <c:axId val="125599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993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MI Split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2"/>
          <c:tx>
            <c:strRef>
              <c:f>'Summary &amp; Graphs'!$C$35</c:f>
              <c:strCache>
                <c:ptCount val="1"/>
                <c:pt idx="0">
                  <c:v>CT only count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Graphs'!$C$36:$C$41</c:f>
              <c:numCache>
                <c:formatCode>General</c:formatCode>
                <c:ptCount val="6"/>
                <c:pt idx="0">
                  <c:v>284</c:v>
                </c:pt>
                <c:pt idx="1">
                  <c:v>254</c:v>
                </c:pt>
                <c:pt idx="2">
                  <c:v>277</c:v>
                </c:pt>
                <c:pt idx="3">
                  <c:v>278</c:v>
                </c:pt>
                <c:pt idx="4">
                  <c:v>409</c:v>
                </c:pt>
                <c:pt idx="5">
                  <c:v>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EB-42F6-8B81-C0074EA49686}"/>
            </c:ext>
          </c:extLst>
        </c:ser>
        <c:ser>
          <c:idx val="4"/>
          <c:order val="4"/>
          <c:tx>
            <c:strRef>
              <c:f>'Summary &amp; Graphs'!$E$35</c:f>
              <c:strCache>
                <c:ptCount val="1"/>
                <c:pt idx="0">
                  <c:v>RT only count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Graphs'!$E$36:$E$41</c:f>
              <c:numCache>
                <c:formatCode>General</c:formatCode>
                <c:ptCount val="6"/>
                <c:pt idx="0">
                  <c:v>792</c:v>
                </c:pt>
                <c:pt idx="1">
                  <c:v>888</c:v>
                </c:pt>
                <c:pt idx="2">
                  <c:v>929</c:v>
                </c:pt>
                <c:pt idx="3">
                  <c:v>895</c:v>
                </c:pt>
                <c:pt idx="4">
                  <c:v>797</c:v>
                </c:pt>
                <c:pt idx="5">
                  <c:v>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EB-42F6-8B81-C0074EA49686}"/>
            </c:ext>
          </c:extLst>
        </c:ser>
        <c:ser>
          <c:idx val="6"/>
          <c:order val="6"/>
          <c:tx>
            <c:strRef>
              <c:f>'Summary &amp; Graphs'!$G$35</c:f>
              <c:strCache>
                <c:ptCount val="1"/>
                <c:pt idx="0">
                  <c:v>Surgery only count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Graphs'!$G$36:$G$41</c:f>
              <c:numCache>
                <c:formatCode>General</c:formatCode>
                <c:ptCount val="6"/>
                <c:pt idx="0">
                  <c:v>486</c:v>
                </c:pt>
                <c:pt idx="1">
                  <c:v>456</c:v>
                </c:pt>
                <c:pt idx="2">
                  <c:v>423</c:v>
                </c:pt>
                <c:pt idx="3">
                  <c:v>423</c:v>
                </c:pt>
                <c:pt idx="4">
                  <c:v>417</c:v>
                </c:pt>
                <c:pt idx="5">
                  <c:v>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EB-42F6-8B81-C0074EA49686}"/>
            </c:ext>
          </c:extLst>
        </c:ser>
        <c:ser>
          <c:idx val="8"/>
          <c:order val="8"/>
          <c:tx>
            <c:strRef>
              <c:f>'Summary &amp; Graphs'!$I$35</c:f>
              <c:strCache>
                <c:ptCount val="1"/>
                <c:pt idx="0">
                  <c:v>CT and RT 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Graphs'!$I$36:$I$41</c:f>
              <c:numCache>
                <c:formatCode>General</c:formatCode>
                <c:ptCount val="6"/>
                <c:pt idx="0">
                  <c:v>595</c:v>
                </c:pt>
                <c:pt idx="1">
                  <c:v>568</c:v>
                </c:pt>
                <c:pt idx="2">
                  <c:v>587</c:v>
                </c:pt>
                <c:pt idx="3">
                  <c:v>595</c:v>
                </c:pt>
                <c:pt idx="4">
                  <c:v>650</c:v>
                </c:pt>
                <c:pt idx="5">
                  <c:v>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EB-42F6-8B81-C0074EA49686}"/>
            </c:ext>
          </c:extLst>
        </c:ser>
        <c:ser>
          <c:idx val="10"/>
          <c:order val="10"/>
          <c:tx>
            <c:strRef>
              <c:f>'Summary &amp; Graphs'!$K$35</c:f>
              <c:strCache>
                <c:ptCount val="1"/>
                <c:pt idx="0">
                  <c:v>Surgery and CT count</c:v>
                </c:pt>
              </c:strCache>
            </c:strRef>
          </c:tx>
          <c:spPr>
            <a:solidFill>
              <a:srgbClr val="CC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Graphs'!$K$36:$K$41</c:f>
              <c:numCache>
                <c:formatCode>General</c:formatCode>
                <c:ptCount val="6"/>
                <c:pt idx="0">
                  <c:v>413</c:v>
                </c:pt>
                <c:pt idx="1">
                  <c:v>416</c:v>
                </c:pt>
                <c:pt idx="2">
                  <c:v>423</c:v>
                </c:pt>
                <c:pt idx="3">
                  <c:v>394</c:v>
                </c:pt>
                <c:pt idx="4">
                  <c:v>435</c:v>
                </c:pt>
                <c:pt idx="5">
                  <c:v>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EB-42F6-8B81-C0074EA49686}"/>
            </c:ext>
          </c:extLst>
        </c:ser>
        <c:ser>
          <c:idx val="12"/>
          <c:order val="12"/>
          <c:tx>
            <c:strRef>
              <c:f>'Summary &amp; Graphs'!$M$35</c:f>
              <c:strCache>
                <c:ptCount val="1"/>
                <c:pt idx="0">
                  <c:v>Surgery and RT count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Graphs'!$M$36:$M$41</c:f>
              <c:numCache>
                <c:formatCode>General</c:formatCode>
                <c:ptCount val="6"/>
                <c:pt idx="0">
                  <c:v>38</c:v>
                </c:pt>
                <c:pt idx="1">
                  <c:v>39</c:v>
                </c:pt>
                <c:pt idx="2">
                  <c:v>24</c:v>
                </c:pt>
                <c:pt idx="3">
                  <c:v>35</c:v>
                </c:pt>
                <c:pt idx="4">
                  <c:v>28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2EB-42F6-8B81-C0074EA49686}"/>
            </c:ext>
          </c:extLst>
        </c:ser>
        <c:ser>
          <c:idx val="14"/>
          <c:order val="14"/>
          <c:tx>
            <c:strRef>
              <c:f>'Summary &amp; Graphs'!$O$35</c:f>
              <c:strCache>
                <c:ptCount val="1"/>
                <c:pt idx="0">
                  <c:v>Surgery and CT and RT count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Graphs'!$O$36:$O$41</c:f>
              <c:numCache>
                <c:formatCode>General</c:formatCode>
                <c:ptCount val="6"/>
                <c:pt idx="0">
                  <c:v>46</c:v>
                </c:pt>
                <c:pt idx="1">
                  <c:v>38</c:v>
                </c:pt>
                <c:pt idx="2">
                  <c:v>32</c:v>
                </c:pt>
                <c:pt idx="3">
                  <c:v>25</c:v>
                </c:pt>
                <c:pt idx="4">
                  <c:v>26</c:v>
                </c:pt>
                <c:pt idx="5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2EB-42F6-8B81-C0074EA49686}"/>
            </c:ext>
          </c:extLst>
        </c:ser>
        <c:ser>
          <c:idx val="16"/>
          <c:order val="16"/>
          <c:tx>
            <c:strRef>
              <c:f>'Summary &amp; Graphs'!$Q$35</c:f>
              <c:strCache>
                <c:ptCount val="1"/>
                <c:pt idx="0">
                  <c:v>Other care count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Graphs'!$Q$36:$Q$41</c:f>
              <c:numCache>
                <c:formatCode>General</c:formatCode>
                <c:ptCount val="6"/>
                <c:pt idx="0">
                  <c:v>1045</c:v>
                </c:pt>
                <c:pt idx="1">
                  <c:v>996</c:v>
                </c:pt>
                <c:pt idx="2">
                  <c:v>1034</c:v>
                </c:pt>
                <c:pt idx="3">
                  <c:v>1084</c:v>
                </c:pt>
                <c:pt idx="4">
                  <c:v>1184</c:v>
                </c:pt>
                <c:pt idx="5">
                  <c:v>1085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2EB-42F6-8B81-C0074EA49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55993199"/>
        <c:axId val="125599985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&amp; Graphs'!$A$35</c15:sqref>
                        </c15:formulaRef>
                      </c:ext>
                    </c:extLst>
                    <c:strCache>
                      <c:ptCount val="1"/>
                      <c:pt idx="0">
                        <c:v>Muscle Invasive group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92EB-42F6-8B81-C0074EA49686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Graphs'!$B$35</c15:sqref>
                        </c15:formulaRef>
                      </c:ext>
                    </c:extLst>
                    <c:strCache>
                      <c:ptCount val="1"/>
                      <c:pt idx="0">
                        <c:v>Treatment cohort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Graphs'!$B$36:$B$41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3699</c:v>
                      </c:pt>
                      <c:pt idx="1">
                        <c:v>3655</c:v>
                      </c:pt>
                      <c:pt idx="2">
                        <c:v>3729</c:v>
                      </c:pt>
                      <c:pt idx="3">
                        <c:v>3729</c:v>
                      </c:pt>
                      <c:pt idx="4">
                        <c:v>3946</c:v>
                      </c:pt>
                      <c:pt idx="5">
                        <c:v>3806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92EB-42F6-8B81-C0074EA49686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Graphs'!$D$35</c15:sqref>
                        </c15:formulaRef>
                      </c:ext>
                    </c:extLst>
                    <c:strCache>
                      <c:ptCount val="1"/>
                      <c:pt idx="0">
                        <c:v>CT only percentage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Graphs'!$D$36:$D$41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7.6777507434441743</c:v>
                      </c:pt>
                      <c:pt idx="1">
                        <c:v>6.9493844049247606</c:v>
                      </c:pt>
                      <c:pt idx="2">
                        <c:v>7.4282649503888436</c:v>
                      </c:pt>
                      <c:pt idx="3">
                        <c:v>7.455081791364977</c:v>
                      </c:pt>
                      <c:pt idx="4">
                        <c:v>10.364926507856056</c:v>
                      </c:pt>
                      <c:pt idx="5">
                        <c:v>10.273252758801892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92EB-42F6-8B81-C0074EA49686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Graphs'!$F$35</c15:sqref>
                        </c15:formulaRef>
                      </c:ext>
                    </c:extLst>
                    <c:strCache>
                      <c:ptCount val="1"/>
                      <c:pt idx="0">
                        <c:v>RT only percentage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Graphs'!$F$36:$F$41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21.411192214111921</c:v>
                      </c:pt>
                      <c:pt idx="1">
                        <c:v>24.295485636114911</c:v>
                      </c:pt>
                      <c:pt idx="2">
                        <c:v>24.912845266827567</c:v>
                      </c:pt>
                      <c:pt idx="3">
                        <c:v>24.001072673639044</c:v>
                      </c:pt>
                      <c:pt idx="4">
                        <c:v>20.197668525088698</c:v>
                      </c:pt>
                      <c:pt idx="5">
                        <c:v>19.994745139253812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92EB-42F6-8B81-C0074EA49686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Graphs'!$H$35</c15:sqref>
                        </c15:formulaRef>
                      </c:ext>
                    </c:extLst>
                    <c:strCache>
                      <c:ptCount val="1"/>
                      <c:pt idx="0">
                        <c:v>Surgery only percentage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Graphs'!$H$36:$H$41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13.138686131386862</c:v>
                      </c:pt>
                      <c:pt idx="1">
                        <c:v>12.476060191518467</c:v>
                      </c:pt>
                      <c:pt idx="2">
                        <c:v>11.343523732904263</c:v>
                      </c:pt>
                      <c:pt idx="3">
                        <c:v>11.343523732904263</c:v>
                      </c:pt>
                      <c:pt idx="4">
                        <c:v>10.567663456664977</c:v>
                      </c:pt>
                      <c:pt idx="5">
                        <c:v>11.008933263268524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92EB-42F6-8B81-C0074EA49686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Graphs'!$J$35</c15:sqref>
                        </c15:formulaRef>
                      </c:ext>
                    </c:extLst>
                    <c:strCache>
                      <c:ptCount val="1"/>
                      <c:pt idx="0">
                        <c:v>CT and RT percentage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Graphs'!$J$36:$J$41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16.085428494187617</c:v>
                      </c:pt>
                      <c:pt idx="1">
                        <c:v>15.540355677154583</c:v>
                      </c:pt>
                      <c:pt idx="2">
                        <c:v>15.741485652990079</c:v>
                      </c:pt>
                      <c:pt idx="3">
                        <c:v>15.95602038079914</c:v>
                      </c:pt>
                      <c:pt idx="4">
                        <c:v>16.472377090724784</c:v>
                      </c:pt>
                      <c:pt idx="5">
                        <c:v>15.790856542301629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92EB-42F6-8B81-C0074EA49686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Graphs'!$L$35</c15:sqref>
                        </c15:formulaRef>
                      </c:ext>
                    </c:extLst>
                    <c:strCache>
                      <c:ptCount val="1"/>
                      <c:pt idx="0">
                        <c:v>Surgery and CT percentage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Graphs'!$L$36:$L$41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11.165179778318464</c:v>
                      </c:pt>
                      <c:pt idx="1">
                        <c:v>11.381668946648427</c:v>
                      </c:pt>
                      <c:pt idx="2">
                        <c:v>11.343523732904263</c:v>
                      </c:pt>
                      <c:pt idx="3">
                        <c:v>10.565835344596406</c:v>
                      </c:pt>
                      <c:pt idx="4">
                        <c:v>11.023821591485049</c:v>
                      </c:pt>
                      <c:pt idx="5">
                        <c:v>12.821860220704151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92EB-42F6-8B81-C0074EA49686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Graphs'!$N$35</c15:sqref>
                        </c15:formulaRef>
                      </c:ext>
                    </c:extLst>
                    <c:strCache>
                      <c:ptCount val="1"/>
                      <c:pt idx="0">
                        <c:v>Surgery and RT percentage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Graphs'!$N$36:$N$41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1.0273046769397134</c:v>
                      </c:pt>
                      <c:pt idx="1">
                        <c:v>1.0670314637482901</c:v>
                      </c:pt>
                      <c:pt idx="2">
                        <c:v>0.64360418342719228</c:v>
                      </c:pt>
                      <c:pt idx="3">
                        <c:v>0.93858943416465535</c:v>
                      </c:pt>
                      <c:pt idx="4">
                        <c:v>0.70957932083122155</c:v>
                      </c:pt>
                      <c:pt idx="5">
                        <c:v>0.60430898581187598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92EB-42F6-8B81-C0074EA49686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Graphs'!$P$35</c15:sqref>
                        </c15:formulaRef>
                      </c:ext>
                    </c:extLst>
                    <c:strCache>
                      <c:ptCount val="1"/>
                      <c:pt idx="0">
                        <c:v>Surgery and CT and RT percentage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Graphs'!$P$36:$P$41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1.2435793457691267</c:v>
                      </c:pt>
                      <c:pt idx="1">
                        <c:v>1.0396716826265391</c:v>
                      </c:pt>
                      <c:pt idx="2">
                        <c:v>0.85813891123625641</c:v>
                      </c:pt>
                      <c:pt idx="3">
                        <c:v>0.67042102440332529</c:v>
                      </c:pt>
                      <c:pt idx="4">
                        <c:v>0.65889508362899141</c:v>
                      </c:pt>
                      <c:pt idx="5">
                        <c:v>0.9984235417761429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92EB-42F6-8B81-C0074EA49686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Graphs'!$R$35</c15:sqref>
                        </c15:formulaRef>
                      </c:ext>
                    </c:extLst>
                    <c:strCache>
                      <c:ptCount val="1"/>
                      <c:pt idx="0">
                        <c:v>Other care percentage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Graphs'!$R$36:$R$41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28.250878615842119</c:v>
                      </c:pt>
                      <c:pt idx="1">
                        <c:v>27.250341997264023</c:v>
                      </c:pt>
                      <c:pt idx="2">
                        <c:v>27.728613569321535</c:v>
                      </c:pt>
                      <c:pt idx="3">
                        <c:v>29.069455618128188</c:v>
                      </c:pt>
                      <c:pt idx="4">
                        <c:v>30.005068423720221</c:v>
                      </c:pt>
                      <c:pt idx="5">
                        <c:v>28.507619548081976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92EB-42F6-8B81-C0074EA49686}"/>
                  </c:ext>
                </c:extLst>
              </c15:ser>
            </c15:filteredBarSeries>
          </c:ext>
        </c:extLst>
      </c:barChart>
      <c:catAx>
        <c:axId val="1255993199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999855"/>
        <c:crosses val="autoZero"/>
        <c:auto val="1"/>
        <c:lblAlgn val="ctr"/>
        <c:lblOffset val="100"/>
        <c:noMultiLvlLbl val="0"/>
      </c:catAx>
      <c:valAx>
        <c:axId val="125599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993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MI Split as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2"/>
          <c:tx>
            <c:strRef>
              <c:f>'Summary &amp; Graphs'!$C$35</c:f>
              <c:strCache>
                <c:ptCount val="1"/>
                <c:pt idx="0">
                  <c:v>CT only count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65E1997-E906-47A7-9AD0-AD2A7DC15B6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C40-4679-A6FF-1A626594763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C6161CB-4C8B-4488-A871-1CF114318F7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C40-4679-A6FF-1A626594763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1D2D8E7-1120-4EB3-A4F1-C746520C291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BC40-4679-A6FF-1A626594763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1AB14B9-61E7-4401-95D7-1D633D7E562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C40-4679-A6FF-1A626594763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43B9D46-8556-437C-926B-79A69E27A19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BC40-4679-A6FF-1A626594763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D5EDDBF-7824-47A7-82BD-ECE5E87EA06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BC40-4679-A6FF-1A62659476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Graphs'!$C$36:$C$41</c:f>
              <c:numCache>
                <c:formatCode>General</c:formatCode>
                <c:ptCount val="6"/>
                <c:pt idx="0">
                  <c:v>284</c:v>
                </c:pt>
                <c:pt idx="1">
                  <c:v>254</c:v>
                </c:pt>
                <c:pt idx="2">
                  <c:v>277</c:v>
                </c:pt>
                <c:pt idx="3">
                  <c:v>278</c:v>
                </c:pt>
                <c:pt idx="4">
                  <c:v>409</c:v>
                </c:pt>
                <c:pt idx="5">
                  <c:v>391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&amp; Graphs'!$D$36:$D$41</c15:f>
                <c15:dlblRangeCache>
                  <c:ptCount val="6"/>
                  <c:pt idx="0">
                    <c:v>8</c:v>
                  </c:pt>
                  <c:pt idx="1">
                    <c:v>7</c:v>
                  </c:pt>
                  <c:pt idx="2">
                    <c:v>7</c:v>
                  </c:pt>
                  <c:pt idx="3">
                    <c:v>7</c:v>
                  </c:pt>
                  <c:pt idx="4">
                    <c:v>10</c:v>
                  </c:pt>
                  <c:pt idx="5">
                    <c:v>10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BC40-4679-A6FF-1A626594763E}"/>
            </c:ext>
          </c:extLst>
        </c:ser>
        <c:ser>
          <c:idx val="4"/>
          <c:order val="4"/>
          <c:tx>
            <c:strRef>
              <c:f>'Summary &amp; Graphs'!$E$35</c:f>
              <c:strCache>
                <c:ptCount val="1"/>
                <c:pt idx="0">
                  <c:v>RT only count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3C6EF99-1BA9-4144-9314-87AF20C6ADA2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BC40-4679-A6FF-1A626594763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370DE25-2325-4AA5-AB11-7C125425C6F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BC40-4679-A6FF-1A626594763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9026DB8-73AA-4ACC-BE6B-99FE785394A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BC40-4679-A6FF-1A626594763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7FA7CDF-973C-4AB6-835E-617FFB3DC80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BC40-4679-A6FF-1A626594763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F8814C3-4895-4EA6-B382-1F1A104920F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BC40-4679-A6FF-1A626594763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58AD3BB-BBA4-45DE-BC83-E80DB0F74C5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BC40-4679-A6FF-1A62659476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Graphs'!$E$36:$E$41</c:f>
              <c:numCache>
                <c:formatCode>General</c:formatCode>
                <c:ptCount val="6"/>
                <c:pt idx="0">
                  <c:v>792</c:v>
                </c:pt>
                <c:pt idx="1">
                  <c:v>888</c:v>
                </c:pt>
                <c:pt idx="2">
                  <c:v>929</c:v>
                </c:pt>
                <c:pt idx="3">
                  <c:v>895</c:v>
                </c:pt>
                <c:pt idx="4">
                  <c:v>797</c:v>
                </c:pt>
                <c:pt idx="5">
                  <c:v>761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&amp; Graphs'!$F$36:$F$41</c15:f>
                <c15:dlblRangeCache>
                  <c:ptCount val="6"/>
                  <c:pt idx="0">
                    <c:v>21</c:v>
                  </c:pt>
                  <c:pt idx="1">
                    <c:v>24</c:v>
                  </c:pt>
                  <c:pt idx="2">
                    <c:v>25</c:v>
                  </c:pt>
                  <c:pt idx="3">
                    <c:v>24</c:v>
                  </c:pt>
                  <c:pt idx="4">
                    <c:v>20</c:v>
                  </c:pt>
                  <c:pt idx="5">
                    <c:v>20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BC40-4679-A6FF-1A626594763E}"/>
            </c:ext>
          </c:extLst>
        </c:ser>
        <c:ser>
          <c:idx val="6"/>
          <c:order val="6"/>
          <c:tx>
            <c:strRef>
              <c:f>'Summary &amp; Graphs'!$G$35</c:f>
              <c:strCache>
                <c:ptCount val="1"/>
                <c:pt idx="0">
                  <c:v>Surgery only count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FE1A9FC-DAC1-4540-A57E-77A1DA9CE936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BC40-4679-A6FF-1A626594763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06754C7-C4B5-4A2A-B5BE-486FEBBC15B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BC40-4679-A6FF-1A626594763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EF29AB1-F893-406C-89F4-9148A0429E1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BC40-4679-A6FF-1A626594763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35340FC-F133-4F9C-8D5E-1B4CFC76DD8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BC40-4679-A6FF-1A626594763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3AD339E-A3EF-4D17-A430-5291AC83D64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BC40-4679-A6FF-1A626594763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ED84FD4-D427-416C-B65C-F0C9985603A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BC40-4679-A6FF-1A62659476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Graphs'!$G$36:$G$41</c:f>
              <c:numCache>
                <c:formatCode>General</c:formatCode>
                <c:ptCount val="6"/>
                <c:pt idx="0">
                  <c:v>486</c:v>
                </c:pt>
                <c:pt idx="1">
                  <c:v>456</c:v>
                </c:pt>
                <c:pt idx="2">
                  <c:v>423</c:v>
                </c:pt>
                <c:pt idx="3">
                  <c:v>423</c:v>
                </c:pt>
                <c:pt idx="4">
                  <c:v>417</c:v>
                </c:pt>
                <c:pt idx="5">
                  <c:v>419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&amp; Graphs'!$H$36:$H$41</c15:f>
                <c15:dlblRangeCache>
                  <c:ptCount val="6"/>
                  <c:pt idx="0">
                    <c:v>13</c:v>
                  </c:pt>
                  <c:pt idx="1">
                    <c:v>12</c:v>
                  </c:pt>
                  <c:pt idx="2">
                    <c:v>11</c:v>
                  </c:pt>
                  <c:pt idx="3">
                    <c:v>11</c:v>
                  </c:pt>
                  <c:pt idx="4">
                    <c:v>11</c:v>
                  </c:pt>
                  <c:pt idx="5">
                    <c:v>11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BC40-4679-A6FF-1A626594763E}"/>
            </c:ext>
          </c:extLst>
        </c:ser>
        <c:ser>
          <c:idx val="8"/>
          <c:order val="8"/>
          <c:tx>
            <c:strRef>
              <c:f>'Summary &amp; Graphs'!$I$35</c:f>
              <c:strCache>
                <c:ptCount val="1"/>
                <c:pt idx="0">
                  <c:v>CT and RT 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6F09C23-9BAD-4D69-9E2C-60FD978014CE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BC40-4679-A6FF-1A626594763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0C255DC-0AB0-47DD-8BE5-1D080E5D417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BC40-4679-A6FF-1A626594763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A2E433E-262B-4167-A294-5E22B3237C3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BC40-4679-A6FF-1A626594763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487BE62-EE33-4A1A-A4F3-EA82F0FFA16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BC40-4679-A6FF-1A626594763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05208CD-C4DD-45E2-B5A6-92F5AEEDD69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BC40-4679-A6FF-1A626594763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F13BB3C-7F45-404E-AE5A-ABFA0FC7FD9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BC40-4679-A6FF-1A62659476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Graphs'!$I$36:$I$41</c:f>
              <c:numCache>
                <c:formatCode>General</c:formatCode>
                <c:ptCount val="6"/>
                <c:pt idx="0">
                  <c:v>595</c:v>
                </c:pt>
                <c:pt idx="1">
                  <c:v>568</c:v>
                </c:pt>
                <c:pt idx="2">
                  <c:v>587</c:v>
                </c:pt>
                <c:pt idx="3">
                  <c:v>595</c:v>
                </c:pt>
                <c:pt idx="4">
                  <c:v>650</c:v>
                </c:pt>
                <c:pt idx="5">
                  <c:v>601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&amp; Graphs'!$J$36:$J$41</c15:f>
                <c15:dlblRangeCache>
                  <c:ptCount val="6"/>
                  <c:pt idx="0">
                    <c:v>16</c:v>
                  </c:pt>
                  <c:pt idx="1">
                    <c:v>16</c:v>
                  </c:pt>
                  <c:pt idx="2">
                    <c:v>16</c:v>
                  </c:pt>
                  <c:pt idx="3">
                    <c:v>16</c:v>
                  </c:pt>
                  <c:pt idx="4">
                    <c:v>16</c:v>
                  </c:pt>
                  <c:pt idx="5">
                    <c:v>16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B-BC40-4679-A6FF-1A626594763E}"/>
            </c:ext>
          </c:extLst>
        </c:ser>
        <c:ser>
          <c:idx val="10"/>
          <c:order val="10"/>
          <c:tx>
            <c:strRef>
              <c:f>'Summary &amp; Graphs'!$K$35</c:f>
              <c:strCache>
                <c:ptCount val="1"/>
                <c:pt idx="0">
                  <c:v>Surgery and CT count</c:v>
                </c:pt>
              </c:strCache>
            </c:strRef>
          </c:tx>
          <c:spPr>
            <a:solidFill>
              <a:srgbClr val="CC99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788A8FA-4F3F-4A31-B381-A0E57A066EB1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BC40-4679-A6FF-1A626594763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F32D5D7-9071-49BD-9D0D-105E1D76CAF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BC40-4679-A6FF-1A626594763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F395B65-0363-41F6-9EED-CC6F746310E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BC40-4679-A6FF-1A626594763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2A9EA1A-1632-4606-B477-974937B2387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BC40-4679-A6FF-1A626594763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DF110C7-1661-4FDF-ADE6-E9CD4895913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BC40-4679-A6FF-1A626594763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8217D6E-5861-433C-87C6-7965E1A6167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BC40-4679-A6FF-1A62659476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Graphs'!$K$36:$K$41</c:f>
              <c:numCache>
                <c:formatCode>General</c:formatCode>
                <c:ptCount val="6"/>
                <c:pt idx="0">
                  <c:v>413</c:v>
                </c:pt>
                <c:pt idx="1">
                  <c:v>416</c:v>
                </c:pt>
                <c:pt idx="2">
                  <c:v>423</c:v>
                </c:pt>
                <c:pt idx="3">
                  <c:v>394</c:v>
                </c:pt>
                <c:pt idx="4">
                  <c:v>435</c:v>
                </c:pt>
                <c:pt idx="5">
                  <c:v>488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&amp; Graphs'!$L$36:$L$41</c15:f>
                <c15:dlblRangeCache>
                  <c:ptCount val="6"/>
                  <c:pt idx="0">
                    <c:v>11</c:v>
                  </c:pt>
                  <c:pt idx="1">
                    <c:v>11</c:v>
                  </c:pt>
                  <c:pt idx="2">
                    <c:v>11</c:v>
                  </c:pt>
                  <c:pt idx="3">
                    <c:v>11</c:v>
                  </c:pt>
                  <c:pt idx="4">
                    <c:v>11</c:v>
                  </c:pt>
                  <c:pt idx="5">
                    <c:v>13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2-BC40-4679-A6FF-1A626594763E}"/>
            </c:ext>
          </c:extLst>
        </c:ser>
        <c:ser>
          <c:idx val="12"/>
          <c:order val="12"/>
          <c:tx>
            <c:strRef>
              <c:f>'Summary &amp; Graphs'!$M$35</c:f>
              <c:strCache>
                <c:ptCount val="1"/>
                <c:pt idx="0">
                  <c:v>Surgery and RT count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Graphs'!$M$36:$M$41</c:f>
              <c:numCache>
                <c:formatCode>General</c:formatCode>
                <c:ptCount val="6"/>
                <c:pt idx="0">
                  <c:v>38</c:v>
                </c:pt>
                <c:pt idx="1">
                  <c:v>39</c:v>
                </c:pt>
                <c:pt idx="2">
                  <c:v>24</c:v>
                </c:pt>
                <c:pt idx="3">
                  <c:v>35</c:v>
                </c:pt>
                <c:pt idx="4">
                  <c:v>28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BC40-4679-A6FF-1A626594763E}"/>
            </c:ext>
          </c:extLst>
        </c:ser>
        <c:ser>
          <c:idx val="14"/>
          <c:order val="14"/>
          <c:tx>
            <c:strRef>
              <c:f>'Summary &amp; Graphs'!$O$35</c:f>
              <c:strCache>
                <c:ptCount val="1"/>
                <c:pt idx="0">
                  <c:v>Surgery and CT and RT count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Graphs'!$O$36:$O$41</c:f>
              <c:numCache>
                <c:formatCode>General</c:formatCode>
                <c:ptCount val="6"/>
                <c:pt idx="0">
                  <c:v>46</c:v>
                </c:pt>
                <c:pt idx="1">
                  <c:v>38</c:v>
                </c:pt>
                <c:pt idx="2">
                  <c:v>32</c:v>
                </c:pt>
                <c:pt idx="3">
                  <c:v>25</c:v>
                </c:pt>
                <c:pt idx="4">
                  <c:v>26</c:v>
                </c:pt>
                <c:pt idx="5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BC40-4679-A6FF-1A626594763E}"/>
            </c:ext>
          </c:extLst>
        </c:ser>
        <c:ser>
          <c:idx val="16"/>
          <c:order val="16"/>
          <c:tx>
            <c:strRef>
              <c:f>'Summary &amp; Graphs'!$Q$35</c:f>
              <c:strCache>
                <c:ptCount val="1"/>
                <c:pt idx="0">
                  <c:v>Other care count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A8CA709-F046-4647-91A1-B9ECDF0B04A7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BC40-4679-A6FF-1A626594763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02F8A1B-11EB-49B7-97C4-3B281DE6B1D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BC40-4679-A6FF-1A626594763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DEF93AD-8C68-498E-8B29-5E660E08572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BC40-4679-A6FF-1A626594763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56981E4-AEFF-4384-A8EF-4F0B9E4A0F5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BC40-4679-A6FF-1A626594763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AFAE1DA-915C-4DB4-B218-AC8E7E8F221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BC40-4679-A6FF-1A626594763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28F42DD-E979-4729-A5C6-4E93F90F5EC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BC40-4679-A6FF-1A62659476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Graphs'!$A$36:$A$41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Graphs'!$Q$36:$Q$41</c:f>
              <c:numCache>
                <c:formatCode>General</c:formatCode>
                <c:ptCount val="6"/>
                <c:pt idx="0">
                  <c:v>1045</c:v>
                </c:pt>
                <c:pt idx="1">
                  <c:v>996</c:v>
                </c:pt>
                <c:pt idx="2">
                  <c:v>1034</c:v>
                </c:pt>
                <c:pt idx="3">
                  <c:v>1084</c:v>
                </c:pt>
                <c:pt idx="4">
                  <c:v>1184</c:v>
                </c:pt>
                <c:pt idx="5">
                  <c:v>1085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&amp; Graphs'!$R$36:$R$41</c15:f>
                <c15:dlblRangeCache>
                  <c:ptCount val="6"/>
                  <c:pt idx="0">
                    <c:v>28</c:v>
                  </c:pt>
                  <c:pt idx="1">
                    <c:v>27</c:v>
                  </c:pt>
                  <c:pt idx="2">
                    <c:v>28</c:v>
                  </c:pt>
                  <c:pt idx="3">
                    <c:v>29</c:v>
                  </c:pt>
                  <c:pt idx="4">
                    <c:v>30</c:v>
                  </c:pt>
                  <c:pt idx="5">
                    <c:v>29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B-BC40-4679-A6FF-1A6265947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55993199"/>
        <c:axId val="125599985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&amp; Graphs'!$A$35</c15:sqref>
                        </c15:formulaRef>
                      </c:ext>
                    </c:extLst>
                    <c:strCache>
                      <c:ptCount val="1"/>
                      <c:pt idx="0">
                        <c:v>Muscle Invasive group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C-BC40-4679-A6FF-1A626594763E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Graphs'!$B$35</c15:sqref>
                        </c15:formulaRef>
                      </c:ext>
                    </c:extLst>
                    <c:strCache>
                      <c:ptCount val="1"/>
                      <c:pt idx="0">
                        <c:v>Treatment cohort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Graphs'!$B$36:$B$41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3699</c:v>
                      </c:pt>
                      <c:pt idx="1">
                        <c:v>3655</c:v>
                      </c:pt>
                      <c:pt idx="2">
                        <c:v>3729</c:v>
                      </c:pt>
                      <c:pt idx="3">
                        <c:v>3729</c:v>
                      </c:pt>
                      <c:pt idx="4">
                        <c:v>3946</c:v>
                      </c:pt>
                      <c:pt idx="5">
                        <c:v>3806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BC40-4679-A6FF-1A626594763E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Graphs'!$D$35</c15:sqref>
                        </c15:formulaRef>
                      </c:ext>
                    </c:extLst>
                    <c:strCache>
                      <c:ptCount val="1"/>
                      <c:pt idx="0">
                        <c:v>CT only percentage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Graphs'!$D$36:$D$41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7.6777507434441743</c:v>
                      </c:pt>
                      <c:pt idx="1">
                        <c:v>6.9493844049247606</c:v>
                      </c:pt>
                      <c:pt idx="2">
                        <c:v>7.4282649503888436</c:v>
                      </c:pt>
                      <c:pt idx="3">
                        <c:v>7.455081791364977</c:v>
                      </c:pt>
                      <c:pt idx="4">
                        <c:v>10.364926507856056</c:v>
                      </c:pt>
                      <c:pt idx="5">
                        <c:v>10.273252758801892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BC40-4679-A6FF-1A626594763E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Graphs'!$F$35</c15:sqref>
                        </c15:formulaRef>
                      </c:ext>
                    </c:extLst>
                    <c:strCache>
                      <c:ptCount val="1"/>
                      <c:pt idx="0">
                        <c:v>RT only percentage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Graphs'!$F$36:$F$41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21.411192214111921</c:v>
                      </c:pt>
                      <c:pt idx="1">
                        <c:v>24.295485636114911</c:v>
                      </c:pt>
                      <c:pt idx="2">
                        <c:v>24.912845266827567</c:v>
                      </c:pt>
                      <c:pt idx="3">
                        <c:v>24.001072673639044</c:v>
                      </c:pt>
                      <c:pt idx="4">
                        <c:v>20.197668525088698</c:v>
                      </c:pt>
                      <c:pt idx="5">
                        <c:v>19.994745139253812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BC40-4679-A6FF-1A626594763E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Graphs'!$H$35</c15:sqref>
                        </c15:formulaRef>
                      </c:ext>
                    </c:extLst>
                    <c:strCache>
                      <c:ptCount val="1"/>
                      <c:pt idx="0">
                        <c:v>Surgery only percentage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Graphs'!$H$36:$H$41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13.138686131386862</c:v>
                      </c:pt>
                      <c:pt idx="1">
                        <c:v>12.476060191518467</c:v>
                      </c:pt>
                      <c:pt idx="2">
                        <c:v>11.343523732904263</c:v>
                      </c:pt>
                      <c:pt idx="3">
                        <c:v>11.343523732904263</c:v>
                      </c:pt>
                      <c:pt idx="4">
                        <c:v>10.567663456664977</c:v>
                      </c:pt>
                      <c:pt idx="5">
                        <c:v>11.008933263268524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BC40-4679-A6FF-1A626594763E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Graphs'!$J$35</c15:sqref>
                        </c15:formulaRef>
                      </c:ext>
                    </c:extLst>
                    <c:strCache>
                      <c:ptCount val="1"/>
                      <c:pt idx="0">
                        <c:v>CT and RT percentage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Graphs'!$J$36:$J$41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16.085428494187617</c:v>
                      </c:pt>
                      <c:pt idx="1">
                        <c:v>15.540355677154583</c:v>
                      </c:pt>
                      <c:pt idx="2">
                        <c:v>15.741485652990079</c:v>
                      </c:pt>
                      <c:pt idx="3">
                        <c:v>15.95602038079914</c:v>
                      </c:pt>
                      <c:pt idx="4">
                        <c:v>16.472377090724784</c:v>
                      </c:pt>
                      <c:pt idx="5">
                        <c:v>15.790856542301629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BC40-4679-A6FF-1A626594763E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Graphs'!$L$35</c15:sqref>
                        </c15:formulaRef>
                      </c:ext>
                    </c:extLst>
                    <c:strCache>
                      <c:ptCount val="1"/>
                      <c:pt idx="0">
                        <c:v>Surgery and CT percentage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Graphs'!$L$36:$L$41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11.165179778318464</c:v>
                      </c:pt>
                      <c:pt idx="1">
                        <c:v>11.381668946648427</c:v>
                      </c:pt>
                      <c:pt idx="2">
                        <c:v>11.343523732904263</c:v>
                      </c:pt>
                      <c:pt idx="3">
                        <c:v>10.565835344596406</c:v>
                      </c:pt>
                      <c:pt idx="4">
                        <c:v>11.023821591485049</c:v>
                      </c:pt>
                      <c:pt idx="5">
                        <c:v>12.821860220704151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BC40-4679-A6FF-1A626594763E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Graphs'!$N$35</c15:sqref>
                        </c15:formulaRef>
                      </c:ext>
                    </c:extLst>
                    <c:strCache>
                      <c:ptCount val="1"/>
                      <c:pt idx="0">
                        <c:v>Surgery and RT percentage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Graphs'!$N$36:$N$41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1.0273046769397134</c:v>
                      </c:pt>
                      <c:pt idx="1">
                        <c:v>1.0670314637482901</c:v>
                      </c:pt>
                      <c:pt idx="2">
                        <c:v>0.64360418342719228</c:v>
                      </c:pt>
                      <c:pt idx="3">
                        <c:v>0.93858943416465535</c:v>
                      </c:pt>
                      <c:pt idx="4">
                        <c:v>0.70957932083122155</c:v>
                      </c:pt>
                      <c:pt idx="5">
                        <c:v>0.60430898581187598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BC40-4679-A6FF-1A626594763E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Graphs'!$P$35</c15:sqref>
                        </c15:formulaRef>
                      </c:ext>
                    </c:extLst>
                    <c:strCache>
                      <c:ptCount val="1"/>
                      <c:pt idx="0">
                        <c:v>Surgery and CT and RT percentage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Graphs'!$P$36:$P$41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1.2435793457691267</c:v>
                      </c:pt>
                      <c:pt idx="1">
                        <c:v>1.0396716826265391</c:v>
                      </c:pt>
                      <c:pt idx="2">
                        <c:v>0.85813891123625641</c:v>
                      </c:pt>
                      <c:pt idx="3">
                        <c:v>0.67042102440332529</c:v>
                      </c:pt>
                      <c:pt idx="4">
                        <c:v>0.65889508362899141</c:v>
                      </c:pt>
                      <c:pt idx="5">
                        <c:v>0.9984235417761429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BC40-4679-A6FF-1A626594763E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Graphs'!$R$35</c15:sqref>
                        </c15:formulaRef>
                      </c:ext>
                    </c:extLst>
                    <c:strCache>
                      <c:ptCount val="1"/>
                      <c:pt idx="0">
                        <c:v>Other care percentage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Graphs'!$A$36:$A$41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Graphs'!$R$36:$R$41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28.250878615842119</c:v>
                      </c:pt>
                      <c:pt idx="1">
                        <c:v>27.250341997264023</c:v>
                      </c:pt>
                      <c:pt idx="2">
                        <c:v>27.728613569321535</c:v>
                      </c:pt>
                      <c:pt idx="3">
                        <c:v>29.069455618128188</c:v>
                      </c:pt>
                      <c:pt idx="4">
                        <c:v>30.005068423720221</c:v>
                      </c:pt>
                      <c:pt idx="5">
                        <c:v>28.507619548081976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BC40-4679-A6FF-1A626594763E}"/>
                  </c:ext>
                </c:extLst>
              </c15:ser>
            </c15:filteredBarSeries>
          </c:ext>
        </c:extLst>
      </c:barChart>
      <c:catAx>
        <c:axId val="1255993199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999855"/>
        <c:crosses val="autoZero"/>
        <c:auto val="1"/>
        <c:lblAlgn val="ctr"/>
        <c:lblOffset val="100"/>
        <c:noMultiLvlLbl val="0"/>
      </c:catAx>
      <c:valAx>
        <c:axId val="125599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993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Stage</a:t>
            </a:r>
            <a:r>
              <a:rPr lang="en-US" baseline="0" dirty="0"/>
              <a:t> </a:t>
            </a:r>
            <a:r>
              <a:rPr lang="en-US" dirty="0"/>
              <a:t>Changes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'Summary 2'!$B$2</c:f>
              <c:strCache>
                <c:ptCount val="1"/>
                <c:pt idx="0">
                  <c:v>All Stages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'Summary 2'!$A$3:$A$7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2'!$B$3:$B$7</c:f>
              <c:numCache>
                <c:formatCode>General</c:formatCode>
                <c:ptCount val="5"/>
                <c:pt idx="0">
                  <c:v>52714</c:v>
                </c:pt>
                <c:pt idx="1">
                  <c:v>53823</c:v>
                </c:pt>
                <c:pt idx="2">
                  <c:v>53622</c:v>
                </c:pt>
                <c:pt idx="3">
                  <c:v>54023</c:v>
                </c:pt>
                <c:pt idx="4">
                  <c:v>53273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9F-48C4-9801-362AFB892AF0}"/>
            </c:ext>
          </c:extLst>
        </c:ser>
        <c:ser>
          <c:idx val="2"/>
          <c:order val="2"/>
          <c:tx>
            <c:strRef>
              <c:f>'Summary 2'!$D$2</c:f>
              <c:strCache>
                <c:ptCount val="1"/>
                <c:pt idx="0">
                  <c:v>Muscle Invasive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'Summary 2'!$A$3:$A$7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2'!$D$3:$D$7</c:f>
              <c:numCache>
                <c:formatCode>General</c:formatCode>
                <c:ptCount val="5"/>
                <c:pt idx="0">
                  <c:v>3699</c:v>
                </c:pt>
                <c:pt idx="1">
                  <c:v>3655</c:v>
                </c:pt>
                <c:pt idx="2">
                  <c:v>3729</c:v>
                </c:pt>
                <c:pt idx="3">
                  <c:v>3729</c:v>
                </c:pt>
                <c:pt idx="4">
                  <c:v>3946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9F-48C4-9801-362AFB892AF0}"/>
            </c:ext>
          </c:extLst>
        </c:ser>
        <c:ser>
          <c:idx val="4"/>
          <c:order val="4"/>
          <c:tx>
            <c:strRef>
              <c:f>'Summary 2'!$F$2</c:f>
              <c:strCache>
                <c:ptCount val="1"/>
                <c:pt idx="0">
                  <c:v>Non Invasive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'Summary 2'!$A$3:$A$7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2'!$F$3:$F$7</c:f>
              <c:numCache>
                <c:formatCode>General</c:formatCode>
                <c:ptCount val="5"/>
                <c:pt idx="0">
                  <c:v>33257</c:v>
                </c:pt>
                <c:pt idx="1">
                  <c:v>35731</c:v>
                </c:pt>
                <c:pt idx="2">
                  <c:v>37617</c:v>
                </c:pt>
                <c:pt idx="3">
                  <c:v>39693</c:v>
                </c:pt>
                <c:pt idx="4">
                  <c:v>39237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9F-48C4-9801-362AFB892AF0}"/>
            </c:ext>
          </c:extLst>
        </c:ser>
        <c:ser>
          <c:idx val="6"/>
          <c:order val="6"/>
          <c:tx>
            <c:strRef>
              <c:f>'Summary 2'!$H$2</c:f>
              <c:strCache>
                <c:ptCount val="1"/>
                <c:pt idx="0">
                  <c:v>Unknown Stage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'Summary 2'!$A$3:$A$7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2'!$H$3:$H$7</c:f>
              <c:numCache>
                <c:formatCode>General</c:formatCode>
                <c:ptCount val="5"/>
                <c:pt idx="0">
                  <c:v>1582</c:v>
                </c:pt>
                <c:pt idx="1">
                  <c:v>1289</c:v>
                </c:pt>
                <c:pt idx="2">
                  <c:v>1232</c:v>
                </c:pt>
                <c:pt idx="3">
                  <c:v>1133</c:v>
                </c:pt>
                <c:pt idx="4">
                  <c:v>1177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9F-48C4-9801-362AFB892AF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1893888"/>
        <c:axId val="25189513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'Summary 2'!$C$2</c15:sqref>
                        </c15:formulaRef>
                      </c:ext>
                    </c:extLst>
                    <c:strCache>
                      <c:ptCount val="1"/>
                      <c:pt idx="0">
                        <c:v>All Stages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'Summary 2'!$A$3:$A$7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2'!$C$3:$C$7</c15:sqref>
                        </c15:formulaRef>
                      </c:ext>
                    </c:extLst>
                    <c:numCache>
                      <c:formatCode>0%</c:formatCode>
                      <c:ptCount val="5"/>
                      <c:pt idx="0">
                        <c:v>0.57767500986279752</c:v>
                      </c:pt>
                      <c:pt idx="1">
                        <c:v>0.56956760989650579</c:v>
                      </c:pt>
                      <c:pt idx="2">
                        <c:v>0.55740124740124741</c:v>
                      </c:pt>
                      <c:pt idx="3">
                        <c:v>0.54802288543082633</c:v>
                      </c:pt>
                      <c:pt idx="4">
                        <c:v>0.54564542726332288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7F9F-48C4-9801-362AFB892AF0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2'!$E$2</c15:sqref>
                        </c15:formulaRef>
                      </c:ext>
                    </c:extLst>
                    <c:strCache>
                      <c:ptCount val="1"/>
                      <c:pt idx="0">
                        <c:v>Muscle Invasive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2'!$A$3:$A$7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2'!$E$3:$E$7</c15:sqref>
                        </c15:formulaRef>
                      </c:ext>
                    </c:extLst>
                    <c:numCache>
                      <c:formatCode>0%</c:formatCode>
                      <c:ptCount val="5"/>
                      <c:pt idx="0">
                        <c:v>4.0536097838951478E-2</c:v>
                      </c:pt>
                      <c:pt idx="1">
                        <c:v>3.8678067260682764E-2</c:v>
                      </c:pt>
                      <c:pt idx="2">
                        <c:v>3.8762993762993761E-2</c:v>
                      </c:pt>
                      <c:pt idx="3">
                        <c:v>3.7827912921747246E-2</c:v>
                      </c:pt>
                      <c:pt idx="4">
                        <c:v>4.0416662398983949E-2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F9F-48C4-9801-362AFB892AF0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2'!$G$2</c15:sqref>
                        </c15:formulaRef>
                      </c:ext>
                    </c:extLst>
                    <c:strCache>
                      <c:ptCount val="1"/>
                      <c:pt idx="0">
                        <c:v>Non Invasive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2'!$A$3:$A$7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2'!$G$3:$G$7</c15:sqref>
                        </c15:formulaRef>
                      </c:ext>
                    </c:extLst>
                    <c:numCache>
                      <c:formatCode>0%</c:formatCode>
                      <c:ptCount val="5"/>
                      <c:pt idx="0">
                        <c:v>0.36445228597729362</c:v>
                      </c:pt>
                      <c:pt idx="1">
                        <c:v>0.37811382251476222</c:v>
                      </c:pt>
                      <c:pt idx="2">
                        <c:v>0.39102910602910601</c:v>
                      </c:pt>
                      <c:pt idx="3">
                        <c:v>0.402655764977987</c:v>
                      </c:pt>
                      <c:pt idx="4">
                        <c:v>0.4018825601999324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F9F-48C4-9801-362AFB892AF0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2'!$I$2</c15:sqref>
                        </c15:formulaRef>
                      </c:ext>
                    </c:extLst>
                    <c:strCache>
                      <c:ptCount val="1"/>
                      <c:pt idx="0">
                        <c:v>Unknown Stage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2'!$A$3:$A$7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2'!$I$3:$I$7</c15:sqref>
                        </c15:formulaRef>
                      </c:ext>
                    </c:extLst>
                    <c:numCache>
                      <c:formatCode>0%</c:formatCode>
                      <c:ptCount val="5"/>
                      <c:pt idx="0">
                        <c:v>1.7336606320957348E-2</c:v>
                      </c:pt>
                      <c:pt idx="1">
                        <c:v>1.3640500328049272E-2</c:v>
                      </c:pt>
                      <c:pt idx="2">
                        <c:v>1.2806652806652807E-2</c:v>
                      </c:pt>
                      <c:pt idx="3">
                        <c:v>1.1493436669439428E-2</c:v>
                      </c:pt>
                      <c:pt idx="4">
                        <c:v>1.2055350137760799E-2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F9F-48C4-9801-362AFB892AF0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8"/>
          <c:order val="8"/>
          <c:tx>
            <c:strRef>
              <c:f>'Summary 2'!$J$2</c:f>
              <c:strCache>
                <c:ptCount val="1"/>
                <c:pt idx="0">
                  <c:v>Total Population</c:v>
                </c:pt>
              </c:strCache>
              <c:extLst xmlns:c15="http://schemas.microsoft.com/office/drawing/2012/chart"/>
            </c:strRef>
          </c:tx>
          <c:spPr>
            <a:ln w="63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2'!$A$3:$A$7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2'!$J$3:$J$7</c:f>
              <c:numCache>
                <c:formatCode>General</c:formatCode>
                <c:ptCount val="5"/>
                <c:pt idx="0">
                  <c:v>91252</c:v>
                </c:pt>
                <c:pt idx="1">
                  <c:v>94498</c:v>
                </c:pt>
                <c:pt idx="2">
                  <c:v>96200</c:v>
                </c:pt>
                <c:pt idx="3">
                  <c:v>98578</c:v>
                </c:pt>
                <c:pt idx="4">
                  <c:v>97633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4-7F9F-48C4-9801-362AFB892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1893888"/>
        <c:axId val="251895136"/>
      </c:lineChart>
      <c:catAx>
        <c:axId val="25189388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895136"/>
        <c:crosses val="autoZero"/>
        <c:auto val="1"/>
        <c:lblAlgn val="ctr"/>
        <c:lblOffset val="100"/>
        <c:noMultiLvlLbl val="0"/>
      </c:catAx>
      <c:valAx>
        <c:axId val="251895136"/>
        <c:scaling>
          <c:orientation val="minMax"/>
          <c:max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89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07897876401813"/>
          <c:y val="0.22142903092995728"/>
          <c:w val="0.27339993567997678"/>
          <c:h val="0.614699127682569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Changes in Treatment</a:t>
            </a:r>
            <a:r>
              <a:rPr lang="en-GB" baseline="0" dirty="0"/>
              <a:t> for Non Invasive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3536011675862817E-2"/>
          <c:y val="0.18121025087057613"/>
          <c:w val="0.88869365947931334"/>
          <c:h val="0.41291661088516407"/>
        </c:manualLayout>
      </c:layout>
      <c:lineChart>
        <c:grouping val="standard"/>
        <c:varyColors val="0"/>
        <c:ser>
          <c:idx val="1"/>
          <c:order val="1"/>
          <c:tx>
            <c:strRef>
              <c:f>'Summary &amp; Graphs'!$B$43</c:f>
              <c:strCache>
                <c:ptCount val="1"/>
                <c:pt idx="0">
                  <c:v>Treatment cohort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Graphs'!$B$44:$B$49</c:f>
              <c:numCache>
                <c:formatCode>0</c:formatCode>
                <c:ptCount val="6"/>
                <c:pt idx="0">
                  <c:v>3595</c:v>
                </c:pt>
                <c:pt idx="1">
                  <c:v>3664</c:v>
                </c:pt>
                <c:pt idx="2">
                  <c:v>3614</c:v>
                </c:pt>
                <c:pt idx="3">
                  <c:v>3619</c:v>
                </c:pt>
                <c:pt idx="4">
                  <c:v>3578</c:v>
                </c:pt>
                <c:pt idx="5">
                  <c:v>3656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1F-4CED-AFF4-338FAE5B9211}"/>
            </c:ext>
          </c:extLst>
        </c:ser>
        <c:ser>
          <c:idx val="2"/>
          <c:order val="2"/>
          <c:tx>
            <c:strRef>
              <c:f>'Summary &amp; Graphs'!$C$43</c:f>
              <c:strCache>
                <c:ptCount val="1"/>
                <c:pt idx="0">
                  <c:v>CT only count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Graphs'!$C$44:$C$49</c:f>
              <c:numCache>
                <c:formatCode>General</c:formatCode>
                <c:ptCount val="6"/>
                <c:pt idx="0">
                  <c:v>47</c:v>
                </c:pt>
                <c:pt idx="1">
                  <c:v>38</c:v>
                </c:pt>
                <c:pt idx="2">
                  <c:v>34</c:v>
                </c:pt>
                <c:pt idx="3">
                  <c:v>33</c:v>
                </c:pt>
                <c:pt idx="4">
                  <c:v>38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1F-4CED-AFF4-338FAE5B9211}"/>
            </c:ext>
          </c:extLst>
        </c:ser>
        <c:ser>
          <c:idx val="4"/>
          <c:order val="4"/>
          <c:tx>
            <c:strRef>
              <c:f>'Summary &amp; Graphs'!$E$43</c:f>
              <c:strCache>
                <c:ptCount val="1"/>
                <c:pt idx="0">
                  <c:v>RT only count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Graphs'!$E$44:$E$49</c:f>
              <c:numCache>
                <c:formatCode>General</c:formatCode>
                <c:ptCount val="6"/>
                <c:pt idx="0">
                  <c:v>20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1F-4CED-AFF4-338FAE5B9211}"/>
            </c:ext>
          </c:extLst>
        </c:ser>
        <c:ser>
          <c:idx val="6"/>
          <c:order val="6"/>
          <c:tx>
            <c:strRef>
              <c:f>'Summary &amp; Graphs'!$G$43</c:f>
              <c:strCache>
                <c:ptCount val="1"/>
                <c:pt idx="0">
                  <c:v>Surgery only count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Graphs'!$G$44:$G$49</c:f>
              <c:numCache>
                <c:formatCode>General</c:formatCode>
                <c:ptCount val="6"/>
                <c:pt idx="0">
                  <c:v>1835</c:v>
                </c:pt>
                <c:pt idx="1">
                  <c:v>1907</c:v>
                </c:pt>
                <c:pt idx="2">
                  <c:v>1883</c:v>
                </c:pt>
                <c:pt idx="3">
                  <c:v>1841</c:v>
                </c:pt>
                <c:pt idx="4">
                  <c:v>1564</c:v>
                </c:pt>
                <c:pt idx="5">
                  <c:v>1646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1F-4CED-AFF4-338FAE5B9211}"/>
            </c:ext>
          </c:extLst>
        </c:ser>
        <c:ser>
          <c:idx val="8"/>
          <c:order val="8"/>
          <c:tx>
            <c:strRef>
              <c:f>'Summary &amp; Graphs'!$I$43</c:f>
              <c:strCache>
                <c:ptCount val="1"/>
                <c:pt idx="0">
                  <c:v>CT and RT count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Graphs'!$I$44:$I$49</c:f>
              <c:numCache>
                <c:formatCode>General</c:formatCode>
                <c:ptCount val="6"/>
                <c:pt idx="0">
                  <c:v>5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71F-4CED-AFF4-338FAE5B9211}"/>
            </c:ext>
          </c:extLst>
        </c:ser>
        <c:ser>
          <c:idx val="10"/>
          <c:order val="10"/>
          <c:tx>
            <c:strRef>
              <c:f>'Summary &amp; Graphs'!$K$43</c:f>
              <c:strCache>
                <c:ptCount val="1"/>
                <c:pt idx="0">
                  <c:v>Surgery and CT count</c:v>
                </c:pt>
              </c:strCache>
            </c:strRef>
          </c:tx>
          <c:spPr>
            <a:ln w="28575" cap="rnd">
              <a:solidFill>
                <a:srgbClr val="CC990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Graphs'!$K$44:$K$49</c:f>
              <c:numCache>
                <c:formatCode>General</c:formatCode>
                <c:ptCount val="6"/>
                <c:pt idx="0">
                  <c:v>1416</c:v>
                </c:pt>
                <c:pt idx="1">
                  <c:v>1384</c:v>
                </c:pt>
                <c:pt idx="2">
                  <c:v>1398</c:v>
                </c:pt>
                <c:pt idx="3">
                  <c:v>1447</c:v>
                </c:pt>
                <c:pt idx="4">
                  <c:v>1720</c:v>
                </c:pt>
                <c:pt idx="5">
                  <c:v>1734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71F-4CED-AFF4-338FAE5B9211}"/>
            </c:ext>
          </c:extLst>
        </c:ser>
        <c:ser>
          <c:idx val="12"/>
          <c:order val="12"/>
          <c:tx>
            <c:strRef>
              <c:f>'Summary &amp; Graphs'!$M$43</c:f>
              <c:strCache>
                <c:ptCount val="1"/>
                <c:pt idx="0">
                  <c:v>Surgery and RT count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Graphs'!$M$44:$M$49</c:f>
              <c:numCache>
                <c:formatCode>General</c:formatCode>
                <c:ptCount val="6"/>
                <c:pt idx="0">
                  <c:v>100</c:v>
                </c:pt>
                <c:pt idx="1">
                  <c:v>104</c:v>
                </c:pt>
                <c:pt idx="2">
                  <c:v>101</c:v>
                </c:pt>
                <c:pt idx="3">
                  <c:v>106</c:v>
                </c:pt>
                <c:pt idx="4">
                  <c:v>83</c:v>
                </c:pt>
                <c:pt idx="5">
                  <c:v>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71F-4CED-AFF4-338FAE5B9211}"/>
            </c:ext>
          </c:extLst>
        </c:ser>
        <c:ser>
          <c:idx val="14"/>
          <c:order val="14"/>
          <c:tx>
            <c:strRef>
              <c:f>'Summary &amp; Graphs'!$O$43</c:f>
              <c:strCache>
                <c:ptCount val="1"/>
                <c:pt idx="0">
                  <c:v>Surgery and CT and RT count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Graphs'!$O$44:$O$49</c:f>
              <c:numCache>
                <c:formatCode>General</c:formatCode>
                <c:ptCount val="6"/>
                <c:pt idx="0">
                  <c:v>69</c:v>
                </c:pt>
                <c:pt idx="1">
                  <c:v>62</c:v>
                </c:pt>
                <c:pt idx="2">
                  <c:v>68</c:v>
                </c:pt>
                <c:pt idx="3">
                  <c:v>71</c:v>
                </c:pt>
                <c:pt idx="4">
                  <c:v>72</c:v>
                </c:pt>
                <c:pt idx="5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71F-4CED-AFF4-338FAE5B9211}"/>
            </c:ext>
          </c:extLst>
        </c:ser>
        <c:ser>
          <c:idx val="16"/>
          <c:order val="16"/>
          <c:tx>
            <c:strRef>
              <c:f>'Summary &amp; Graphs'!$Q$43</c:f>
              <c:strCache>
                <c:ptCount val="1"/>
                <c:pt idx="0">
                  <c:v>Other care count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Graphs'!$Q$44:$Q$49</c:f>
              <c:numCache>
                <c:formatCode>General</c:formatCode>
                <c:ptCount val="6"/>
                <c:pt idx="0">
                  <c:v>103</c:v>
                </c:pt>
                <c:pt idx="1">
                  <c:v>154</c:v>
                </c:pt>
                <c:pt idx="2">
                  <c:v>116</c:v>
                </c:pt>
                <c:pt idx="3">
                  <c:v>110</c:v>
                </c:pt>
                <c:pt idx="4">
                  <c:v>91</c:v>
                </c:pt>
                <c:pt idx="5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71F-4CED-AFF4-338FAE5B9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9826880"/>
        <c:axId val="17398127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&amp; Graphs'!$A$43</c15:sqref>
                        </c15:formulaRef>
                      </c:ext>
                    </c:extLst>
                    <c:strCache>
                      <c:ptCount val="1"/>
                      <c:pt idx="0">
                        <c:v>Non-Invasive group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071F-4CED-AFF4-338FAE5B921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Graphs'!$D$43</c15:sqref>
                        </c15:formulaRef>
                      </c:ext>
                    </c:extLst>
                    <c:strCache>
                      <c:ptCount val="1"/>
                      <c:pt idx="0">
                        <c:v>CT only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Graphs'!$D$44:$D$49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1.3073713490959666</c:v>
                      </c:pt>
                      <c:pt idx="1">
                        <c:v>1.037117903930131</c:v>
                      </c:pt>
                      <c:pt idx="2">
                        <c:v>0.94078583287216389</c:v>
                      </c:pt>
                      <c:pt idx="3">
                        <c:v>0.91185410334346495</c:v>
                      </c:pt>
                      <c:pt idx="4">
                        <c:v>1.0620458356623812</c:v>
                      </c:pt>
                      <c:pt idx="5">
                        <c:v>0.73851203501094098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071F-4CED-AFF4-338FAE5B9211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Graphs'!$F$43</c15:sqref>
                        </c15:formulaRef>
                      </c:ext>
                    </c:extLst>
                    <c:strCache>
                      <c:ptCount val="1"/>
                      <c:pt idx="0">
                        <c:v>RT only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Graphs'!$F$44:$F$49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0.55632823365785811</c:v>
                      </c:pt>
                      <c:pt idx="1">
                        <c:v>0.32751091703056767</c:v>
                      </c:pt>
                      <c:pt idx="2">
                        <c:v>0.24903154399557276</c:v>
                      </c:pt>
                      <c:pt idx="3">
                        <c:v>0.19342359767891684</c:v>
                      </c:pt>
                      <c:pt idx="4">
                        <c:v>0.19564002235885969</c:v>
                      </c:pt>
                      <c:pt idx="5">
                        <c:v>0.13676148796498905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071F-4CED-AFF4-338FAE5B9211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Graphs'!$H$43</c15:sqref>
                        </c15:formulaRef>
                      </c:ext>
                    </c:extLst>
                    <c:strCache>
                      <c:ptCount val="1"/>
                      <c:pt idx="0">
                        <c:v>Surgery only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Graphs'!$H$44:$H$49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51.043115438108487</c:v>
                      </c:pt>
                      <c:pt idx="1">
                        <c:v>52.046943231441048</c:v>
                      </c:pt>
                      <c:pt idx="2">
                        <c:v>52.102933038184837</c:v>
                      </c:pt>
                      <c:pt idx="3">
                        <c:v>50.870406189555126</c:v>
                      </c:pt>
                      <c:pt idx="4">
                        <c:v>43.711570709893792</c:v>
                      </c:pt>
                      <c:pt idx="5">
                        <c:v>45.021881838074393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071F-4CED-AFF4-338FAE5B9211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Graphs'!$J$43</c15:sqref>
                        </c15:formulaRef>
                      </c:ext>
                    </c:extLst>
                    <c:strCache>
                      <c:ptCount val="1"/>
                      <c:pt idx="0">
                        <c:v>CT and RT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Graphs'!$J$44:$J$49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0.13908205841446453</c:v>
                      </c:pt>
                      <c:pt idx="1">
                        <c:v>8.1877729257641918E-2</c:v>
                      </c:pt>
                      <c:pt idx="2">
                        <c:v>0.13835085777531819</c:v>
                      </c:pt>
                      <c:pt idx="3">
                        <c:v>0.11052777010223819</c:v>
                      </c:pt>
                      <c:pt idx="4">
                        <c:v>8.3845723868082728E-2</c:v>
                      </c:pt>
                      <c:pt idx="5">
                        <c:v>0.10940919037199125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071F-4CED-AFF4-338FAE5B9211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Graphs'!$L$43</c15:sqref>
                        </c15:formulaRef>
                      </c:ext>
                    </c:extLst>
                    <c:strCache>
                      <c:ptCount val="1"/>
                      <c:pt idx="0">
                        <c:v>Surgery and CT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Graphs'!$L$44:$L$49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39.388038942976358</c:v>
                      </c:pt>
                      <c:pt idx="1">
                        <c:v>37.772925764192138</c:v>
                      </c:pt>
                      <c:pt idx="2">
                        <c:v>38.682899833978972</c:v>
                      </c:pt>
                      <c:pt idx="3">
                        <c:v>39.983420834484662</c:v>
                      </c:pt>
                      <c:pt idx="4">
                        <c:v>48.071548351034096</c:v>
                      </c:pt>
                      <c:pt idx="5">
                        <c:v>47.428884026258203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071F-4CED-AFF4-338FAE5B9211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Graphs'!$N$43</c15:sqref>
                        </c15:formulaRef>
                      </c:ext>
                    </c:extLst>
                    <c:strCache>
                      <c:ptCount val="1"/>
                      <c:pt idx="0">
                        <c:v>Surgery and RT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Graphs'!$N$44:$N$49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2.781641168289291</c:v>
                      </c:pt>
                      <c:pt idx="1">
                        <c:v>2.8384279475982535</c:v>
                      </c:pt>
                      <c:pt idx="2">
                        <c:v>2.7946873270614279</c:v>
                      </c:pt>
                      <c:pt idx="3">
                        <c:v>2.9289859077093117</c:v>
                      </c:pt>
                      <c:pt idx="4">
                        <c:v>2.3197316936836221</c:v>
                      </c:pt>
                      <c:pt idx="5">
                        <c:v>2.2155361050328226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071F-4CED-AFF4-338FAE5B9211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Graphs'!$P$43</c15:sqref>
                        </c15:formulaRef>
                      </c:ext>
                    </c:extLst>
                    <c:strCache>
                      <c:ptCount val="1"/>
                      <c:pt idx="0">
                        <c:v>Surgery and CT and RT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Graphs'!$P$44:$P$49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1.9193324061196104</c:v>
                      </c:pt>
                      <c:pt idx="1">
                        <c:v>1.6921397379912666</c:v>
                      </c:pt>
                      <c:pt idx="2">
                        <c:v>1.8815716657443278</c:v>
                      </c:pt>
                      <c:pt idx="3">
                        <c:v>1.9618679193147279</c:v>
                      </c:pt>
                      <c:pt idx="4">
                        <c:v>2.0122973728339857</c:v>
                      </c:pt>
                      <c:pt idx="5">
                        <c:v>1.6958424507658645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071F-4CED-AFF4-338FAE5B9211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Graphs'!$R$43</c15:sqref>
                        </c15:formulaRef>
                      </c:ext>
                    </c:extLst>
                    <c:strCache>
                      <c:ptCount val="1"/>
                      <c:pt idx="0">
                        <c:v>Other care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Graphs'!$R$44:$R$49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2.8650904033379692</c:v>
                      </c:pt>
                      <c:pt idx="1">
                        <c:v>4.2030567685589517</c:v>
                      </c:pt>
                      <c:pt idx="2">
                        <c:v>3.2097399003873823</c:v>
                      </c:pt>
                      <c:pt idx="3">
                        <c:v>3.0395136778115504</c:v>
                      </c:pt>
                      <c:pt idx="4">
                        <c:v>2.543320290665176</c:v>
                      </c:pt>
                      <c:pt idx="5">
                        <c:v>2.6531728665207877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071F-4CED-AFF4-338FAE5B9211}"/>
                  </c:ext>
                </c:extLst>
              </c15:ser>
            </c15:filteredLineSeries>
          </c:ext>
        </c:extLst>
      </c:lineChart>
      <c:catAx>
        <c:axId val="173982688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812736"/>
        <c:crosses val="autoZero"/>
        <c:auto val="1"/>
        <c:lblAlgn val="ctr"/>
        <c:lblOffset val="100"/>
        <c:noMultiLvlLbl val="0"/>
      </c:catAx>
      <c:valAx>
        <c:axId val="173981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82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7673025349718288E-2"/>
          <c:y val="0.68303796065903744"/>
          <c:w val="0.91960459981604392"/>
          <c:h val="0.312076349104495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Non Invasive Split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2"/>
          <c:tx>
            <c:strRef>
              <c:f>'Summary &amp; Graphs'!$C$43</c:f>
              <c:strCache>
                <c:ptCount val="1"/>
                <c:pt idx="0">
                  <c:v>CT only count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Graphs'!$C$44:$C$49</c:f>
              <c:numCache>
                <c:formatCode>General</c:formatCode>
                <c:ptCount val="6"/>
                <c:pt idx="0">
                  <c:v>47</c:v>
                </c:pt>
                <c:pt idx="1">
                  <c:v>38</c:v>
                </c:pt>
                <c:pt idx="2">
                  <c:v>34</c:v>
                </c:pt>
                <c:pt idx="3">
                  <c:v>33</c:v>
                </c:pt>
                <c:pt idx="4">
                  <c:v>38</c:v>
                </c:pt>
                <c:pt idx="5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BF-4DC7-937C-0EB4E771FB8E}"/>
            </c:ext>
          </c:extLst>
        </c:ser>
        <c:ser>
          <c:idx val="4"/>
          <c:order val="4"/>
          <c:tx>
            <c:strRef>
              <c:f>'Summary &amp; Graphs'!$E$43</c:f>
              <c:strCache>
                <c:ptCount val="1"/>
                <c:pt idx="0">
                  <c:v>RT only count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Graphs'!$E$44:$E$49</c:f>
              <c:numCache>
                <c:formatCode>General</c:formatCode>
                <c:ptCount val="6"/>
                <c:pt idx="0">
                  <c:v>20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BF-4DC7-937C-0EB4E771FB8E}"/>
            </c:ext>
          </c:extLst>
        </c:ser>
        <c:ser>
          <c:idx val="6"/>
          <c:order val="6"/>
          <c:tx>
            <c:strRef>
              <c:f>'Summary &amp; Graphs'!$G$43</c:f>
              <c:strCache>
                <c:ptCount val="1"/>
                <c:pt idx="0">
                  <c:v>Surgery only count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Graphs'!$G$44:$G$49</c:f>
              <c:numCache>
                <c:formatCode>General</c:formatCode>
                <c:ptCount val="6"/>
                <c:pt idx="0">
                  <c:v>1835</c:v>
                </c:pt>
                <c:pt idx="1">
                  <c:v>1907</c:v>
                </c:pt>
                <c:pt idx="2">
                  <c:v>1883</c:v>
                </c:pt>
                <c:pt idx="3">
                  <c:v>1841</c:v>
                </c:pt>
                <c:pt idx="4">
                  <c:v>1564</c:v>
                </c:pt>
                <c:pt idx="5">
                  <c:v>1646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BF-4DC7-937C-0EB4E771FB8E}"/>
            </c:ext>
          </c:extLst>
        </c:ser>
        <c:ser>
          <c:idx val="8"/>
          <c:order val="8"/>
          <c:tx>
            <c:strRef>
              <c:f>'Summary &amp; Graphs'!$I$43</c:f>
              <c:strCache>
                <c:ptCount val="1"/>
                <c:pt idx="0">
                  <c:v>CT and RT 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Graphs'!$I$44:$I$49</c:f>
              <c:numCache>
                <c:formatCode>General</c:formatCode>
                <c:ptCount val="6"/>
                <c:pt idx="0">
                  <c:v>5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BF-4DC7-937C-0EB4E771FB8E}"/>
            </c:ext>
          </c:extLst>
        </c:ser>
        <c:ser>
          <c:idx val="10"/>
          <c:order val="10"/>
          <c:tx>
            <c:strRef>
              <c:f>'Summary &amp; Graphs'!$K$43</c:f>
              <c:strCache>
                <c:ptCount val="1"/>
                <c:pt idx="0">
                  <c:v>Surgery and CT count</c:v>
                </c:pt>
              </c:strCache>
            </c:strRef>
          </c:tx>
          <c:spPr>
            <a:solidFill>
              <a:srgbClr val="CC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Graphs'!$K$44:$K$49</c:f>
              <c:numCache>
                <c:formatCode>General</c:formatCode>
                <c:ptCount val="6"/>
                <c:pt idx="0">
                  <c:v>1416</c:v>
                </c:pt>
                <c:pt idx="1">
                  <c:v>1384</c:v>
                </c:pt>
                <c:pt idx="2">
                  <c:v>1398</c:v>
                </c:pt>
                <c:pt idx="3">
                  <c:v>1447</c:v>
                </c:pt>
                <c:pt idx="4">
                  <c:v>1720</c:v>
                </c:pt>
                <c:pt idx="5">
                  <c:v>1734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BF-4DC7-937C-0EB4E771FB8E}"/>
            </c:ext>
          </c:extLst>
        </c:ser>
        <c:ser>
          <c:idx val="12"/>
          <c:order val="12"/>
          <c:tx>
            <c:strRef>
              <c:f>'Summary &amp; Graphs'!$M$43</c:f>
              <c:strCache>
                <c:ptCount val="1"/>
                <c:pt idx="0">
                  <c:v>Surgery and RT count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Graphs'!$M$44:$M$49</c:f>
              <c:numCache>
                <c:formatCode>General</c:formatCode>
                <c:ptCount val="6"/>
                <c:pt idx="0">
                  <c:v>100</c:v>
                </c:pt>
                <c:pt idx="1">
                  <c:v>104</c:v>
                </c:pt>
                <c:pt idx="2">
                  <c:v>101</c:v>
                </c:pt>
                <c:pt idx="3">
                  <c:v>106</c:v>
                </c:pt>
                <c:pt idx="4">
                  <c:v>83</c:v>
                </c:pt>
                <c:pt idx="5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0BF-4DC7-937C-0EB4E771FB8E}"/>
            </c:ext>
          </c:extLst>
        </c:ser>
        <c:ser>
          <c:idx val="14"/>
          <c:order val="14"/>
          <c:tx>
            <c:strRef>
              <c:f>'Summary &amp; Graphs'!$O$43</c:f>
              <c:strCache>
                <c:ptCount val="1"/>
                <c:pt idx="0">
                  <c:v>Surgery and CT and RT count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Graphs'!$O$44:$O$49</c:f>
              <c:numCache>
                <c:formatCode>General</c:formatCode>
                <c:ptCount val="6"/>
                <c:pt idx="0">
                  <c:v>69</c:v>
                </c:pt>
                <c:pt idx="1">
                  <c:v>62</c:v>
                </c:pt>
                <c:pt idx="2">
                  <c:v>68</c:v>
                </c:pt>
                <c:pt idx="3">
                  <c:v>71</c:v>
                </c:pt>
                <c:pt idx="4">
                  <c:v>72</c:v>
                </c:pt>
                <c:pt idx="5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0BF-4DC7-937C-0EB4E771FB8E}"/>
            </c:ext>
          </c:extLst>
        </c:ser>
        <c:ser>
          <c:idx val="16"/>
          <c:order val="16"/>
          <c:tx>
            <c:strRef>
              <c:f>'Summary &amp; Graphs'!$Q$43</c:f>
              <c:strCache>
                <c:ptCount val="1"/>
                <c:pt idx="0">
                  <c:v>Other care count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Graphs'!$Q$44:$Q$49</c:f>
              <c:numCache>
                <c:formatCode>General</c:formatCode>
                <c:ptCount val="6"/>
                <c:pt idx="0">
                  <c:v>103</c:v>
                </c:pt>
                <c:pt idx="1">
                  <c:v>154</c:v>
                </c:pt>
                <c:pt idx="2">
                  <c:v>116</c:v>
                </c:pt>
                <c:pt idx="3">
                  <c:v>110</c:v>
                </c:pt>
                <c:pt idx="4">
                  <c:v>91</c:v>
                </c:pt>
                <c:pt idx="5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0BF-4DC7-937C-0EB4E771F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39826880"/>
        <c:axId val="173981273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&amp; Graphs'!$A$43</c15:sqref>
                        </c15:formulaRef>
                      </c:ext>
                    </c:extLst>
                    <c:strCache>
                      <c:ptCount val="1"/>
                      <c:pt idx="0">
                        <c:v>Non-Invasive group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70BF-4DC7-937C-0EB4E771FB8E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Graphs'!$B$43</c15:sqref>
                        </c15:formulaRef>
                      </c:ext>
                    </c:extLst>
                    <c:strCache>
                      <c:ptCount val="1"/>
                      <c:pt idx="0">
                        <c:v>Treatment cohort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Graphs'!$B$44:$B$49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3595</c:v>
                      </c:pt>
                      <c:pt idx="1">
                        <c:v>3664</c:v>
                      </c:pt>
                      <c:pt idx="2">
                        <c:v>3614</c:v>
                      </c:pt>
                      <c:pt idx="3">
                        <c:v>3619</c:v>
                      </c:pt>
                      <c:pt idx="4">
                        <c:v>3578</c:v>
                      </c:pt>
                      <c:pt idx="5">
                        <c:v>3656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0BF-4DC7-937C-0EB4E771FB8E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Graphs'!$D$43</c15:sqref>
                        </c15:formulaRef>
                      </c:ext>
                    </c:extLst>
                    <c:strCache>
                      <c:ptCount val="1"/>
                      <c:pt idx="0">
                        <c:v>CT only percentage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Graphs'!$D$44:$D$49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1.3073713490959666</c:v>
                      </c:pt>
                      <c:pt idx="1">
                        <c:v>1.037117903930131</c:v>
                      </c:pt>
                      <c:pt idx="2">
                        <c:v>0.94078583287216389</c:v>
                      </c:pt>
                      <c:pt idx="3">
                        <c:v>0.91185410334346495</c:v>
                      </c:pt>
                      <c:pt idx="4">
                        <c:v>1.0620458356623812</c:v>
                      </c:pt>
                      <c:pt idx="5">
                        <c:v>0.73851203501094098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0BF-4DC7-937C-0EB4E771FB8E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Graphs'!$F$43</c15:sqref>
                        </c15:formulaRef>
                      </c:ext>
                    </c:extLst>
                    <c:strCache>
                      <c:ptCount val="1"/>
                      <c:pt idx="0">
                        <c:v>RT only percentage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Graphs'!$F$44:$F$49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0.55632823365785811</c:v>
                      </c:pt>
                      <c:pt idx="1">
                        <c:v>0.32751091703056767</c:v>
                      </c:pt>
                      <c:pt idx="2">
                        <c:v>0.24903154399557276</c:v>
                      </c:pt>
                      <c:pt idx="3">
                        <c:v>0.19342359767891684</c:v>
                      </c:pt>
                      <c:pt idx="4">
                        <c:v>0.19564002235885969</c:v>
                      </c:pt>
                      <c:pt idx="5">
                        <c:v>0.13676148796498905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0BF-4DC7-937C-0EB4E771FB8E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Graphs'!$H$43</c15:sqref>
                        </c15:formulaRef>
                      </c:ext>
                    </c:extLst>
                    <c:strCache>
                      <c:ptCount val="1"/>
                      <c:pt idx="0">
                        <c:v>Surgery only percentage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Graphs'!$H$44:$H$49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51.043115438108487</c:v>
                      </c:pt>
                      <c:pt idx="1">
                        <c:v>52.046943231441048</c:v>
                      </c:pt>
                      <c:pt idx="2">
                        <c:v>52.102933038184837</c:v>
                      </c:pt>
                      <c:pt idx="3">
                        <c:v>50.870406189555126</c:v>
                      </c:pt>
                      <c:pt idx="4">
                        <c:v>43.711570709893792</c:v>
                      </c:pt>
                      <c:pt idx="5">
                        <c:v>45.021881838074393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70BF-4DC7-937C-0EB4E771FB8E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Graphs'!$J$43</c15:sqref>
                        </c15:formulaRef>
                      </c:ext>
                    </c:extLst>
                    <c:strCache>
                      <c:ptCount val="1"/>
                      <c:pt idx="0">
                        <c:v>CT and RT percentage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Graphs'!$J$44:$J$49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0.13908205841446453</c:v>
                      </c:pt>
                      <c:pt idx="1">
                        <c:v>8.1877729257641918E-2</c:v>
                      </c:pt>
                      <c:pt idx="2">
                        <c:v>0.13835085777531819</c:v>
                      </c:pt>
                      <c:pt idx="3">
                        <c:v>0.11052777010223819</c:v>
                      </c:pt>
                      <c:pt idx="4">
                        <c:v>8.3845723868082728E-2</c:v>
                      </c:pt>
                      <c:pt idx="5">
                        <c:v>0.10940919037199125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70BF-4DC7-937C-0EB4E771FB8E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Graphs'!$L$43</c15:sqref>
                        </c15:formulaRef>
                      </c:ext>
                    </c:extLst>
                    <c:strCache>
                      <c:ptCount val="1"/>
                      <c:pt idx="0">
                        <c:v>Surgery and CT percentage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Graphs'!$L$44:$L$49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39.388038942976358</c:v>
                      </c:pt>
                      <c:pt idx="1">
                        <c:v>37.772925764192138</c:v>
                      </c:pt>
                      <c:pt idx="2">
                        <c:v>38.682899833978972</c:v>
                      </c:pt>
                      <c:pt idx="3">
                        <c:v>39.983420834484662</c:v>
                      </c:pt>
                      <c:pt idx="4">
                        <c:v>48.071548351034096</c:v>
                      </c:pt>
                      <c:pt idx="5">
                        <c:v>47.428884026258203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70BF-4DC7-937C-0EB4E771FB8E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Graphs'!$N$43</c15:sqref>
                        </c15:formulaRef>
                      </c:ext>
                    </c:extLst>
                    <c:strCache>
                      <c:ptCount val="1"/>
                      <c:pt idx="0">
                        <c:v>Surgery and RT percentage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Graphs'!$N$44:$N$49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2.781641168289291</c:v>
                      </c:pt>
                      <c:pt idx="1">
                        <c:v>2.8384279475982535</c:v>
                      </c:pt>
                      <c:pt idx="2">
                        <c:v>2.7946873270614279</c:v>
                      </c:pt>
                      <c:pt idx="3">
                        <c:v>2.9289859077093117</c:v>
                      </c:pt>
                      <c:pt idx="4">
                        <c:v>2.3197316936836221</c:v>
                      </c:pt>
                      <c:pt idx="5">
                        <c:v>2.2155361050328226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70BF-4DC7-937C-0EB4E771FB8E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Graphs'!$P$43</c15:sqref>
                        </c15:formulaRef>
                      </c:ext>
                    </c:extLst>
                    <c:strCache>
                      <c:ptCount val="1"/>
                      <c:pt idx="0">
                        <c:v>Surgery and CT and RT percentage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Graphs'!$P$44:$P$49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1.9193324061196104</c:v>
                      </c:pt>
                      <c:pt idx="1">
                        <c:v>1.6921397379912666</c:v>
                      </c:pt>
                      <c:pt idx="2">
                        <c:v>1.8815716657443278</c:v>
                      </c:pt>
                      <c:pt idx="3">
                        <c:v>1.9618679193147279</c:v>
                      </c:pt>
                      <c:pt idx="4">
                        <c:v>2.0122973728339857</c:v>
                      </c:pt>
                      <c:pt idx="5">
                        <c:v>1.6958424507658645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70BF-4DC7-937C-0EB4E771FB8E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Graphs'!$R$43</c15:sqref>
                        </c15:formulaRef>
                      </c:ext>
                    </c:extLst>
                    <c:strCache>
                      <c:ptCount val="1"/>
                      <c:pt idx="0">
                        <c:v>Other care percentage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Graphs'!$R$44:$R$49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2.8650904033379692</c:v>
                      </c:pt>
                      <c:pt idx="1">
                        <c:v>4.2030567685589517</c:v>
                      </c:pt>
                      <c:pt idx="2">
                        <c:v>3.2097399003873823</c:v>
                      </c:pt>
                      <c:pt idx="3">
                        <c:v>3.0395136778115504</c:v>
                      </c:pt>
                      <c:pt idx="4">
                        <c:v>2.543320290665176</c:v>
                      </c:pt>
                      <c:pt idx="5">
                        <c:v>2.6531728665207877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70BF-4DC7-937C-0EB4E771FB8E}"/>
                  </c:ext>
                </c:extLst>
              </c15:ser>
            </c15:filteredBarSeries>
          </c:ext>
        </c:extLst>
      </c:barChart>
      <c:catAx>
        <c:axId val="173982688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812736"/>
        <c:crosses val="autoZero"/>
        <c:auto val="1"/>
        <c:lblAlgn val="ctr"/>
        <c:lblOffset val="100"/>
        <c:noMultiLvlLbl val="0"/>
      </c:catAx>
      <c:valAx>
        <c:axId val="173981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82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Non Invasive split as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2"/>
          <c:tx>
            <c:strRef>
              <c:f>'Summary &amp; Graphs'!$C$43</c:f>
              <c:strCache>
                <c:ptCount val="1"/>
                <c:pt idx="0">
                  <c:v>CT only count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Graphs'!$C$44:$C$49</c:f>
              <c:numCache>
                <c:formatCode>General</c:formatCode>
                <c:ptCount val="6"/>
                <c:pt idx="0">
                  <c:v>47</c:v>
                </c:pt>
                <c:pt idx="1">
                  <c:v>38</c:v>
                </c:pt>
                <c:pt idx="2">
                  <c:v>34</c:v>
                </c:pt>
                <c:pt idx="3">
                  <c:v>33</c:v>
                </c:pt>
                <c:pt idx="4">
                  <c:v>38</c:v>
                </c:pt>
                <c:pt idx="5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10-458C-85B0-D39CC2B6B5C5}"/>
            </c:ext>
          </c:extLst>
        </c:ser>
        <c:ser>
          <c:idx val="4"/>
          <c:order val="4"/>
          <c:tx>
            <c:strRef>
              <c:f>'Summary &amp; Graphs'!$E$43</c:f>
              <c:strCache>
                <c:ptCount val="1"/>
                <c:pt idx="0">
                  <c:v>RT only count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Graphs'!$E$44:$E$49</c:f>
              <c:numCache>
                <c:formatCode>General</c:formatCode>
                <c:ptCount val="6"/>
                <c:pt idx="0">
                  <c:v>20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10-458C-85B0-D39CC2B6B5C5}"/>
            </c:ext>
          </c:extLst>
        </c:ser>
        <c:ser>
          <c:idx val="6"/>
          <c:order val="6"/>
          <c:tx>
            <c:strRef>
              <c:f>'Summary &amp; Graphs'!$G$43</c:f>
              <c:strCache>
                <c:ptCount val="1"/>
                <c:pt idx="0">
                  <c:v>Surgery only count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4E124EC-69F3-4E53-82B4-DFDB6D4A0280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810-458C-85B0-D39CC2B6B5C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CAA9490-ECF4-484B-8E47-ADA1804E51CE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810-458C-85B0-D39CC2B6B5C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13BB6C7-7880-4FD0-946B-095C1F114AB5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810-458C-85B0-D39CC2B6B5C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0DF4C8E-EAA0-42AB-B2E6-154344EB3C2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810-458C-85B0-D39CC2B6B5C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0A23D6E-94BF-43E0-9485-FD74C6B5B13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810-458C-85B0-D39CC2B6B5C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2E86C11-C0FA-4C56-AC5D-C205951235D9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810-458C-85B0-D39CC2B6B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Graphs'!$G$44:$G$49</c:f>
              <c:numCache>
                <c:formatCode>General</c:formatCode>
                <c:ptCount val="6"/>
                <c:pt idx="0">
                  <c:v>1835</c:v>
                </c:pt>
                <c:pt idx="1">
                  <c:v>1907</c:v>
                </c:pt>
                <c:pt idx="2">
                  <c:v>1883</c:v>
                </c:pt>
                <c:pt idx="3">
                  <c:v>1841</c:v>
                </c:pt>
                <c:pt idx="4">
                  <c:v>1564</c:v>
                </c:pt>
                <c:pt idx="5">
                  <c:v>1646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&amp; Graphs'!$H$44:$H$49</c15:f>
                <c15:dlblRangeCache>
                  <c:ptCount val="6"/>
                  <c:pt idx="0">
                    <c:v>51</c:v>
                  </c:pt>
                  <c:pt idx="1">
                    <c:v>52</c:v>
                  </c:pt>
                  <c:pt idx="2">
                    <c:v>52</c:v>
                  </c:pt>
                  <c:pt idx="3">
                    <c:v>51</c:v>
                  </c:pt>
                  <c:pt idx="4">
                    <c:v>44</c:v>
                  </c:pt>
                  <c:pt idx="5">
                    <c:v>45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6810-458C-85B0-D39CC2B6B5C5}"/>
            </c:ext>
          </c:extLst>
        </c:ser>
        <c:ser>
          <c:idx val="8"/>
          <c:order val="8"/>
          <c:tx>
            <c:strRef>
              <c:f>'Summary &amp; Graphs'!$I$43</c:f>
              <c:strCache>
                <c:ptCount val="1"/>
                <c:pt idx="0">
                  <c:v>CT and RT 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Graphs'!$I$44:$I$49</c:f>
              <c:numCache>
                <c:formatCode>General</c:formatCode>
                <c:ptCount val="6"/>
                <c:pt idx="0">
                  <c:v>5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810-458C-85B0-D39CC2B6B5C5}"/>
            </c:ext>
          </c:extLst>
        </c:ser>
        <c:ser>
          <c:idx val="10"/>
          <c:order val="10"/>
          <c:tx>
            <c:strRef>
              <c:f>'Summary &amp; Graphs'!$K$43</c:f>
              <c:strCache>
                <c:ptCount val="1"/>
                <c:pt idx="0">
                  <c:v>Surgery and CT count</c:v>
                </c:pt>
              </c:strCache>
            </c:strRef>
          </c:tx>
          <c:spPr>
            <a:solidFill>
              <a:srgbClr val="CC99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0C51918-B53C-4A41-8C45-EB3E65B85EA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810-458C-85B0-D39CC2B6B5C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2C847C7-2860-42D5-8A02-E1F52BA5EA55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810-458C-85B0-D39CC2B6B5C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43ED379-ECA0-4E45-8680-68F8E95E93CF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810-458C-85B0-D39CC2B6B5C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C6AACFF-7A71-4F7F-9CFC-824D4ABB9EAB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810-458C-85B0-D39CC2B6B5C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04BFE83-35A1-4859-84D5-0EA7E4DECF26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810-458C-85B0-D39CC2B6B5C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8CFD552-8145-49FE-946C-CFD3470A1B21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810-458C-85B0-D39CC2B6B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Graphs'!$K$44:$K$49</c:f>
              <c:numCache>
                <c:formatCode>General</c:formatCode>
                <c:ptCount val="6"/>
                <c:pt idx="0">
                  <c:v>1416</c:v>
                </c:pt>
                <c:pt idx="1">
                  <c:v>1384</c:v>
                </c:pt>
                <c:pt idx="2">
                  <c:v>1398</c:v>
                </c:pt>
                <c:pt idx="3">
                  <c:v>1447</c:v>
                </c:pt>
                <c:pt idx="4">
                  <c:v>1720</c:v>
                </c:pt>
                <c:pt idx="5">
                  <c:v>1734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&amp; Graphs'!$L$44:$L$49</c15:f>
                <c15:dlblRangeCache>
                  <c:ptCount val="6"/>
                  <c:pt idx="0">
                    <c:v>39</c:v>
                  </c:pt>
                  <c:pt idx="1">
                    <c:v>38</c:v>
                  </c:pt>
                  <c:pt idx="2">
                    <c:v>39</c:v>
                  </c:pt>
                  <c:pt idx="3">
                    <c:v>40</c:v>
                  </c:pt>
                  <c:pt idx="4">
                    <c:v>48</c:v>
                  </c:pt>
                  <c:pt idx="5">
                    <c:v>47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0-6810-458C-85B0-D39CC2B6B5C5}"/>
            </c:ext>
          </c:extLst>
        </c:ser>
        <c:ser>
          <c:idx val="12"/>
          <c:order val="12"/>
          <c:tx>
            <c:strRef>
              <c:f>'Summary &amp; Graphs'!$M$43</c:f>
              <c:strCache>
                <c:ptCount val="1"/>
                <c:pt idx="0">
                  <c:v>Surgery and RT count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Graphs'!$M$44:$M$49</c:f>
              <c:numCache>
                <c:formatCode>General</c:formatCode>
                <c:ptCount val="6"/>
                <c:pt idx="0">
                  <c:v>100</c:v>
                </c:pt>
                <c:pt idx="1">
                  <c:v>104</c:v>
                </c:pt>
                <c:pt idx="2">
                  <c:v>101</c:v>
                </c:pt>
                <c:pt idx="3">
                  <c:v>106</c:v>
                </c:pt>
                <c:pt idx="4">
                  <c:v>83</c:v>
                </c:pt>
                <c:pt idx="5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810-458C-85B0-D39CC2B6B5C5}"/>
            </c:ext>
          </c:extLst>
        </c:ser>
        <c:ser>
          <c:idx val="14"/>
          <c:order val="14"/>
          <c:tx>
            <c:strRef>
              <c:f>'Summary &amp; Graphs'!$O$43</c:f>
              <c:strCache>
                <c:ptCount val="1"/>
                <c:pt idx="0">
                  <c:v>Surgery and CT and RT count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Graphs'!$O$44:$O$49</c:f>
              <c:numCache>
                <c:formatCode>General</c:formatCode>
                <c:ptCount val="6"/>
                <c:pt idx="0">
                  <c:v>69</c:v>
                </c:pt>
                <c:pt idx="1">
                  <c:v>62</c:v>
                </c:pt>
                <c:pt idx="2">
                  <c:v>68</c:v>
                </c:pt>
                <c:pt idx="3">
                  <c:v>71</c:v>
                </c:pt>
                <c:pt idx="4">
                  <c:v>72</c:v>
                </c:pt>
                <c:pt idx="5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810-458C-85B0-D39CC2B6B5C5}"/>
            </c:ext>
          </c:extLst>
        </c:ser>
        <c:ser>
          <c:idx val="16"/>
          <c:order val="16"/>
          <c:tx>
            <c:strRef>
              <c:f>'Summary &amp; Graphs'!$Q$43</c:f>
              <c:strCache>
                <c:ptCount val="1"/>
                <c:pt idx="0">
                  <c:v>Other care count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'Summary &amp; Graphs'!$A$44:$A$49</c:f>
              <c:numCache>
                <c:formatCode>0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'Summary &amp; Graphs'!$Q$44:$Q$49</c:f>
              <c:numCache>
                <c:formatCode>General</c:formatCode>
                <c:ptCount val="6"/>
                <c:pt idx="0">
                  <c:v>103</c:v>
                </c:pt>
                <c:pt idx="1">
                  <c:v>154</c:v>
                </c:pt>
                <c:pt idx="2">
                  <c:v>116</c:v>
                </c:pt>
                <c:pt idx="3">
                  <c:v>110</c:v>
                </c:pt>
                <c:pt idx="4">
                  <c:v>91</c:v>
                </c:pt>
                <c:pt idx="5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810-458C-85B0-D39CC2B6B5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39826880"/>
        <c:axId val="173981273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&amp; Graphs'!$A$43</c15:sqref>
                        </c15:formulaRef>
                      </c:ext>
                    </c:extLst>
                    <c:strCache>
                      <c:ptCount val="1"/>
                      <c:pt idx="0">
                        <c:v>Non-Invasive group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4-6810-458C-85B0-D39CC2B6B5C5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Graphs'!$B$43</c15:sqref>
                        </c15:formulaRef>
                      </c:ext>
                    </c:extLst>
                    <c:strCache>
                      <c:ptCount val="1"/>
                      <c:pt idx="0">
                        <c:v>Treatment cohort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Graphs'!$B$44:$B$49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3595</c:v>
                      </c:pt>
                      <c:pt idx="1">
                        <c:v>3664</c:v>
                      </c:pt>
                      <c:pt idx="2">
                        <c:v>3614</c:v>
                      </c:pt>
                      <c:pt idx="3">
                        <c:v>3619</c:v>
                      </c:pt>
                      <c:pt idx="4">
                        <c:v>3578</c:v>
                      </c:pt>
                      <c:pt idx="5">
                        <c:v>3656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6810-458C-85B0-D39CC2B6B5C5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Graphs'!$D$43</c15:sqref>
                        </c15:formulaRef>
                      </c:ext>
                    </c:extLst>
                    <c:strCache>
                      <c:ptCount val="1"/>
                      <c:pt idx="0">
                        <c:v>CT only percentage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Graphs'!$D$44:$D$49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1.3073713490959666</c:v>
                      </c:pt>
                      <c:pt idx="1">
                        <c:v>1.037117903930131</c:v>
                      </c:pt>
                      <c:pt idx="2">
                        <c:v>0.94078583287216389</c:v>
                      </c:pt>
                      <c:pt idx="3">
                        <c:v>0.91185410334346495</c:v>
                      </c:pt>
                      <c:pt idx="4">
                        <c:v>1.0620458356623812</c:v>
                      </c:pt>
                      <c:pt idx="5">
                        <c:v>0.73851203501094098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6810-458C-85B0-D39CC2B6B5C5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Graphs'!$F$43</c15:sqref>
                        </c15:formulaRef>
                      </c:ext>
                    </c:extLst>
                    <c:strCache>
                      <c:ptCount val="1"/>
                      <c:pt idx="0">
                        <c:v>RT only percentage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Graphs'!$F$44:$F$49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0.55632823365785811</c:v>
                      </c:pt>
                      <c:pt idx="1">
                        <c:v>0.32751091703056767</c:v>
                      </c:pt>
                      <c:pt idx="2">
                        <c:v>0.24903154399557276</c:v>
                      </c:pt>
                      <c:pt idx="3">
                        <c:v>0.19342359767891684</c:v>
                      </c:pt>
                      <c:pt idx="4">
                        <c:v>0.19564002235885969</c:v>
                      </c:pt>
                      <c:pt idx="5">
                        <c:v>0.13676148796498905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6810-458C-85B0-D39CC2B6B5C5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Graphs'!$H$43</c15:sqref>
                        </c15:formulaRef>
                      </c:ext>
                    </c:extLst>
                    <c:strCache>
                      <c:ptCount val="1"/>
                      <c:pt idx="0">
                        <c:v>Surgery only percentage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Graphs'!$H$44:$H$49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51.043115438108487</c:v>
                      </c:pt>
                      <c:pt idx="1">
                        <c:v>52.046943231441048</c:v>
                      </c:pt>
                      <c:pt idx="2">
                        <c:v>52.102933038184837</c:v>
                      </c:pt>
                      <c:pt idx="3">
                        <c:v>50.870406189555126</c:v>
                      </c:pt>
                      <c:pt idx="4">
                        <c:v>43.711570709893792</c:v>
                      </c:pt>
                      <c:pt idx="5">
                        <c:v>45.021881838074393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6810-458C-85B0-D39CC2B6B5C5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Graphs'!$J$43</c15:sqref>
                        </c15:formulaRef>
                      </c:ext>
                    </c:extLst>
                    <c:strCache>
                      <c:ptCount val="1"/>
                      <c:pt idx="0">
                        <c:v>CT and RT percentage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Graphs'!$J$44:$J$49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0.13908205841446453</c:v>
                      </c:pt>
                      <c:pt idx="1">
                        <c:v>8.1877729257641918E-2</c:v>
                      </c:pt>
                      <c:pt idx="2">
                        <c:v>0.13835085777531819</c:v>
                      </c:pt>
                      <c:pt idx="3">
                        <c:v>0.11052777010223819</c:v>
                      </c:pt>
                      <c:pt idx="4">
                        <c:v>8.3845723868082728E-2</c:v>
                      </c:pt>
                      <c:pt idx="5">
                        <c:v>0.10940919037199125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6810-458C-85B0-D39CC2B6B5C5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Graphs'!$L$43</c15:sqref>
                        </c15:formulaRef>
                      </c:ext>
                    </c:extLst>
                    <c:strCache>
                      <c:ptCount val="1"/>
                      <c:pt idx="0">
                        <c:v>Surgery and CT percentage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Graphs'!$L$44:$L$49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39.388038942976358</c:v>
                      </c:pt>
                      <c:pt idx="1">
                        <c:v>37.772925764192138</c:v>
                      </c:pt>
                      <c:pt idx="2">
                        <c:v>38.682899833978972</c:v>
                      </c:pt>
                      <c:pt idx="3">
                        <c:v>39.983420834484662</c:v>
                      </c:pt>
                      <c:pt idx="4">
                        <c:v>48.071548351034096</c:v>
                      </c:pt>
                      <c:pt idx="5">
                        <c:v>47.428884026258203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6810-458C-85B0-D39CC2B6B5C5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Graphs'!$N$43</c15:sqref>
                        </c15:formulaRef>
                      </c:ext>
                    </c:extLst>
                    <c:strCache>
                      <c:ptCount val="1"/>
                      <c:pt idx="0">
                        <c:v>Surgery and RT percentage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Graphs'!$N$44:$N$49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2.781641168289291</c:v>
                      </c:pt>
                      <c:pt idx="1">
                        <c:v>2.8384279475982535</c:v>
                      </c:pt>
                      <c:pt idx="2">
                        <c:v>2.7946873270614279</c:v>
                      </c:pt>
                      <c:pt idx="3">
                        <c:v>2.9289859077093117</c:v>
                      </c:pt>
                      <c:pt idx="4">
                        <c:v>2.3197316936836221</c:v>
                      </c:pt>
                      <c:pt idx="5">
                        <c:v>2.2155361050328226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6810-458C-85B0-D39CC2B6B5C5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Graphs'!$P$43</c15:sqref>
                        </c15:formulaRef>
                      </c:ext>
                    </c:extLst>
                    <c:strCache>
                      <c:ptCount val="1"/>
                      <c:pt idx="0">
                        <c:v>Surgery and CT and RT percentage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Graphs'!$P$44:$P$49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1.9193324061196104</c:v>
                      </c:pt>
                      <c:pt idx="1">
                        <c:v>1.6921397379912666</c:v>
                      </c:pt>
                      <c:pt idx="2">
                        <c:v>1.8815716657443278</c:v>
                      </c:pt>
                      <c:pt idx="3">
                        <c:v>1.9618679193147279</c:v>
                      </c:pt>
                      <c:pt idx="4">
                        <c:v>2.0122973728339857</c:v>
                      </c:pt>
                      <c:pt idx="5">
                        <c:v>1.6958424507658645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6810-458C-85B0-D39CC2B6B5C5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Graphs'!$R$43</c15:sqref>
                        </c15:formulaRef>
                      </c:ext>
                    </c:extLst>
                    <c:strCache>
                      <c:ptCount val="1"/>
                      <c:pt idx="0">
                        <c:v>Other care percentage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Graphs'!$A$44:$A$49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&amp; Graphs'!$R$44:$R$49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2.8650904033379692</c:v>
                      </c:pt>
                      <c:pt idx="1">
                        <c:v>4.2030567685589517</c:v>
                      </c:pt>
                      <c:pt idx="2">
                        <c:v>3.2097399003873823</c:v>
                      </c:pt>
                      <c:pt idx="3">
                        <c:v>3.0395136778115504</c:v>
                      </c:pt>
                      <c:pt idx="4">
                        <c:v>2.543320290665176</c:v>
                      </c:pt>
                      <c:pt idx="5">
                        <c:v>2.6531728665207877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6810-458C-85B0-D39CC2B6B5C5}"/>
                  </c:ext>
                </c:extLst>
              </c15:ser>
            </c15:filteredBarSeries>
          </c:ext>
        </c:extLst>
      </c:barChart>
      <c:catAx>
        <c:axId val="173982688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812736"/>
        <c:crosses val="autoZero"/>
        <c:auto val="1"/>
        <c:lblAlgn val="ctr"/>
        <c:lblOffset val="100"/>
        <c:noMultiLvlLbl val="0"/>
      </c:catAx>
      <c:valAx>
        <c:axId val="173981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82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Changes in</a:t>
            </a:r>
            <a:r>
              <a:rPr lang="en-GB" baseline="0" dirty="0"/>
              <a:t> routes numbers </a:t>
            </a:r>
            <a:r>
              <a:rPr lang="en-GB" dirty="0"/>
              <a:t>over the review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186586676144247E-2"/>
          <c:y val="0.12781216991529595"/>
          <c:w val="0.75923782179819088"/>
          <c:h val="0.58314795753871318"/>
        </c:manualLayout>
      </c:layout>
      <c:lineChart>
        <c:grouping val="standard"/>
        <c:varyColors val="0"/>
        <c:ser>
          <c:idx val="1"/>
          <c:order val="1"/>
          <c:tx>
            <c:strRef>
              <c:f>'Summary 1'!$B$1</c:f>
              <c:strCache>
                <c:ptCount val="1"/>
                <c:pt idx="0">
                  <c:v>Routes Population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1'!$B$2:$B$6</c:f>
              <c:numCache>
                <c:formatCode>General</c:formatCode>
                <c:ptCount val="5"/>
                <c:pt idx="0">
                  <c:v>91252</c:v>
                </c:pt>
                <c:pt idx="1">
                  <c:v>94498</c:v>
                </c:pt>
                <c:pt idx="2">
                  <c:v>96200</c:v>
                </c:pt>
                <c:pt idx="3">
                  <c:v>98578</c:v>
                </c:pt>
                <c:pt idx="4">
                  <c:v>97633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E2-450E-A4EF-254338ABF2ED}"/>
            </c:ext>
          </c:extLst>
        </c:ser>
        <c:ser>
          <c:idx val="2"/>
          <c:order val="2"/>
          <c:tx>
            <c:strRef>
              <c:f>'Summary 1'!$C$1</c:f>
              <c:strCache>
                <c:ptCount val="1"/>
                <c:pt idx="0">
                  <c:v>Two Week Wait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1'!$C$2:$C$6</c:f>
              <c:numCache>
                <c:formatCode>General</c:formatCode>
                <c:ptCount val="5"/>
                <c:pt idx="0">
                  <c:v>26478</c:v>
                </c:pt>
                <c:pt idx="1">
                  <c:v>25759</c:v>
                </c:pt>
                <c:pt idx="2">
                  <c:v>25846</c:v>
                </c:pt>
                <c:pt idx="3">
                  <c:v>25729</c:v>
                </c:pt>
                <c:pt idx="4">
                  <c:v>26351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E2-450E-A4EF-254338ABF2ED}"/>
            </c:ext>
          </c:extLst>
        </c:ser>
        <c:ser>
          <c:idx val="4"/>
          <c:order val="4"/>
          <c:tx>
            <c:strRef>
              <c:f>'Summary 1'!$E$1</c:f>
              <c:strCache>
                <c:ptCount val="1"/>
                <c:pt idx="0">
                  <c:v>GP Referral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1'!$E$2:$E$6</c:f>
              <c:numCache>
                <c:formatCode>General</c:formatCode>
                <c:ptCount val="5"/>
                <c:pt idx="0">
                  <c:v>37805</c:v>
                </c:pt>
                <c:pt idx="1">
                  <c:v>41446</c:v>
                </c:pt>
                <c:pt idx="2">
                  <c:v>43481</c:v>
                </c:pt>
                <c:pt idx="3">
                  <c:v>46300</c:v>
                </c:pt>
                <c:pt idx="4">
                  <c:v>44654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E2-450E-A4EF-254338ABF2ED}"/>
            </c:ext>
          </c:extLst>
        </c:ser>
        <c:ser>
          <c:idx val="6"/>
          <c:order val="6"/>
          <c:tx>
            <c:strRef>
              <c:f>'Summary 1'!$G$1</c:f>
              <c:strCache>
                <c:ptCount val="1"/>
                <c:pt idx="0">
                  <c:v>Other Outpatient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1'!$G$2:$G$6</c:f>
              <c:numCache>
                <c:formatCode>General</c:formatCode>
                <c:ptCount val="5"/>
                <c:pt idx="0">
                  <c:v>13543</c:v>
                </c:pt>
                <c:pt idx="1">
                  <c:v>13840</c:v>
                </c:pt>
                <c:pt idx="2">
                  <c:v>13706</c:v>
                </c:pt>
                <c:pt idx="3">
                  <c:v>13541</c:v>
                </c:pt>
                <c:pt idx="4">
                  <c:v>12675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E2-450E-A4EF-254338ABF2ED}"/>
            </c:ext>
          </c:extLst>
        </c:ser>
        <c:ser>
          <c:idx val="8"/>
          <c:order val="8"/>
          <c:tx>
            <c:strRef>
              <c:f>'Summary 1'!$I$1</c:f>
              <c:strCache>
                <c:ptCount val="1"/>
                <c:pt idx="0">
                  <c:v>Inpatient Elective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1'!$I$2:$I$6</c:f>
              <c:numCache>
                <c:formatCode>General</c:formatCode>
                <c:ptCount val="5"/>
                <c:pt idx="0">
                  <c:v>1546</c:v>
                </c:pt>
                <c:pt idx="1">
                  <c:v>1354</c:v>
                </c:pt>
                <c:pt idx="2">
                  <c:v>1392</c:v>
                </c:pt>
                <c:pt idx="3">
                  <c:v>1182</c:v>
                </c:pt>
                <c:pt idx="4">
                  <c:v>1615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E2-450E-A4EF-254338ABF2ED}"/>
            </c:ext>
          </c:extLst>
        </c:ser>
        <c:ser>
          <c:idx val="10"/>
          <c:order val="10"/>
          <c:tx>
            <c:strRef>
              <c:f>'Summary 1'!$K$1</c:f>
              <c:strCache>
                <c:ptCount val="1"/>
                <c:pt idx="0">
                  <c:v>Emergency Presentation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1'!$K$2:$K$6</c:f>
              <c:numCache>
                <c:formatCode>General</c:formatCode>
                <c:ptCount val="5"/>
                <c:pt idx="0">
                  <c:v>9830</c:v>
                </c:pt>
                <c:pt idx="1">
                  <c:v>9735</c:v>
                </c:pt>
                <c:pt idx="2">
                  <c:v>9843</c:v>
                </c:pt>
                <c:pt idx="3">
                  <c:v>9932</c:v>
                </c:pt>
                <c:pt idx="4">
                  <c:v>10080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FE2-450E-A4EF-254338ABF2ED}"/>
            </c:ext>
          </c:extLst>
        </c:ser>
        <c:ser>
          <c:idx val="12"/>
          <c:order val="12"/>
          <c:tx>
            <c:strRef>
              <c:f>'Summary 1'!$M$1</c:f>
              <c:strCache>
                <c:ptCount val="1"/>
                <c:pt idx="0">
                  <c:v>DCO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1'!$M$2:$M$6</c:f>
              <c:numCache>
                <c:formatCode>General</c:formatCode>
                <c:ptCount val="5"/>
                <c:pt idx="0">
                  <c:v>158</c:v>
                </c:pt>
                <c:pt idx="1">
                  <c:v>76</c:v>
                </c:pt>
                <c:pt idx="2">
                  <c:v>44</c:v>
                </c:pt>
                <c:pt idx="3">
                  <c:v>30</c:v>
                </c:pt>
                <c:pt idx="4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FE2-450E-A4EF-254338ABF2ED}"/>
            </c:ext>
          </c:extLst>
        </c:ser>
        <c:ser>
          <c:idx val="14"/>
          <c:order val="14"/>
          <c:tx>
            <c:strRef>
              <c:f>'Summary 1'!$O$1</c:f>
              <c:strCache>
                <c:ptCount val="1"/>
                <c:pt idx="0">
                  <c:v>Unknown Route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1'!$O$2:$O$6</c:f>
              <c:numCache>
                <c:formatCode>General</c:formatCode>
                <c:ptCount val="5"/>
                <c:pt idx="0">
                  <c:v>1803</c:v>
                </c:pt>
                <c:pt idx="1">
                  <c:v>2200</c:v>
                </c:pt>
                <c:pt idx="2">
                  <c:v>1747</c:v>
                </c:pt>
                <c:pt idx="3">
                  <c:v>1646</c:v>
                </c:pt>
                <c:pt idx="4">
                  <c:v>1568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FE2-450E-A4EF-254338ABF2ED}"/>
            </c:ext>
          </c:extLst>
        </c:ser>
        <c:ser>
          <c:idx val="16"/>
          <c:order val="16"/>
          <c:tx>
            <c:strRef>
              <c:f>'Summary 1'!$Q$1</c:f>
              <c:strCache>
                <c:ptCount val="1"/>
                <c:pt idx="0">
                  <c:v>Route not classified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1'!$Q$2:$Q$6</c:f>
              <c:numCache>
                <c:formatCode>General</c:formatCode>
                <c:ptCount val="5"/>
                <c:pt idx="0">
                  <c:v>89</c:v>
                </c:pt>
                <c:pt idx="1">
                  <c:v>88</c:v>
                </c:pt>
                <c:pt idx="2">
                  <c:v>141</c:v>
                </c:pt>
                <c:pt idx="3">
                  <c:v>218</c:v>
                </c:pt>
                <c:pt idx="4">
                  <c:v>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FE2-450E-A4EF-254338ABF2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5004080"/>
        <c:axId val="44500283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1'!$A$1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5FE2-450E-A4EF-254338ABF2ED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1'!$D$1</c15:sqref>
                        </c15:formulaRef>
                      </c:ext>
                    </c:extLst>
                    <c:strCache>
                      <c:ptCount val="1"/>
                      <c:pt idx="0">
                        <c:v>Two Week Wait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1'!$D$2:$D$6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29.016350326568187</c:v>
                      </c:pt>
                      <c:pt idx="1">
                        <c:v>27.258777963554788</c:v>
                      </c:pt>
                      <c:pt idx="2">
                        <c:v>26.866943866943867</c:v>
                      </c:pt>
                      <c:pt idx="3">
                        <c:v>26.100144048367792</c:v>
                      </c:pt>
                      <c:pt idx="4">
                        <c:v>26.989849743426912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5FE2-450E-A4EF-254338ABF2ED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1'!$F$1</c15:sqref>
                        </c15:formulaRef>
                      </c:ext>
                    </c:extLst>
                    <c:strCache>
                      <c:ptCount val="1"/>
                      <c:pt idx="0">
                        <c:v>GP Referral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1'!$F$2:$F$6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41.42922894840661</c:v>
                      </c:pt>
                      <c:pt idx="1">
                        <c:v>43.859129293741667</c:v>
                      </c:pt>
                      <c:pt idx="2">
                        <c:v>45.198544698544694</c:v>
                      </c:pt>
                      <c:pt idx="3">
                        <c:v>46.967883300533586</c:v>
                      </c:pt>
                      <c:pt idx="4">
                        <c:v>45.73658496614874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5FE2-450E-A4EF-254338ABF2ED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1'!$H$1</c15:sqref>
                        </c15:formulaRef>
                      </c:ext>
                    </c:extLst>
                    <c:strCache>
                      <c:ptCount val="1"/>
                      <c:pt idx="0">
                        <c:v>Other Outpatient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1'!$H$2:$H$6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14.841318546442817</c:v>
                      </c:pt>
                      <c:pt idx="1">
                        <c:v>14.645812609790685</c:v>
                      </c:pt>
                      <c:pt idx="2">
                        <c:v>14.247401247401248</c:v>
                      </c:pt>
                      <c:pt idx="3">
                        <c:v>13.736330621436831</c:v>
                      </c:pt>
                      <c:pt idx="4">
                        <c:v>12.98229082379933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5FE2-450E-A4EF-254338ABF2ED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1'!$J$1</c15:sqref>
                        </c15:formulaRef>
                      </c:ext>
                    </c:extLst>
                    <c:strCache>
                      <c:ptCount val="1"/>
                      <c:pt idx="0">
                        <c:v>Inpatient Elective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1'!$J$2:$J$6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1.694209441984833</c:v>
                      </c:pt>
                      <c:pt idx="1">
                        <c:v>1.4328345573451289</c:v>
                      </c:pt>
                      <c:pt idx="2">
                        <c:v>1.4469854469854471</c:v>
                      </c:pt>
                      <c:pt idx="3">
                        <c:v>1.1990504980827366</c:v>
                      </c:pt>
                      <c:pt idx="4">
                        <c:v>1.6541538209416899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5FE2-450E-A4EF-254338ABF2ED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1'!$L$1</c15:sqref>
                        </c15:formulaRef>
                      </c:ext>
                    </c:extLst>
                    <c:strCache>
                      <c:ptCount val="1"/>
                      <c:pt idx="0">
                        <c:v>Emergency Presentation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1'!$L$2:$L$6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10.772366633060097</c:v>
                      </c:pt>
                      <c:pt idx="1">
                        <c:v>10.301805329213316</c:v>
                      </c:pt>
                      <c:pt idx="2">
                        <c:v>10.231808731808732</c:v>
                      </c:pt>
                      <c:pt idx="3">
                        <c:v>10.075270344295888</c:v>
                      </c:pt>
                      <c:pt idx="4">
                        <c:v>10.324378027920886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5FE2-450E-A4EF-254338ABF2ED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1'!$N$1</c15:sqref>
                        </c15:formulaRef>
                      </c:ext>
                    </c:extLst>
                    <c:strCache>
                      <c:ptCount val="1"/>
                      <c:pt idx="0">
                        <c:v>DCO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1'!$N$2:$N$6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0.1731468899311796</c:v>
                      </c:pt>
                      <c:pt idx="1">
                        <c:v>8.0424982539313003E-2</c:v>
                      </c:pt>
                      <c:pt idx="2">
                        <c:v>4.5738045738045734E-2</c:v>
                      </c:pt>
                      <c:pt idx="3">
                        <c:v>3.0432753758445088E-2</c:v>
                      </c:pt>
                      <c:pt idx="4">
                        <c:v>5.5309168006719041E-2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5FE2-450E-A4EF-254338ABF2ED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1'!$P$1</c15:sqref>
                        </c15:formulaRef>
                      </c:ext>
                    </c:extLst>
                    <c:strCache>
                      <c:ptCount val="1"/>
                      <c:pt idx="0">
                        <c:v>Unknown Route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1'!$P$2:$P$6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1.9758471047209922</c:v>
                      </c:pt>
                      <c:pt idx="1">
                        <c:v>2.3280915998222182</c:v>
                      </c:pt>
                      <c:pt idx="2">
                        <c:v>1.8160083160083158</c:v>
                      </c:pt>
                      <c:pt idx="3">
                        <c:v>1.6697437562133539</c:v>
                      </c:pt>
                      <c:pt idx="4">
                        <c:v>1.6060143598988046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5FE2-450E-A4EF-254338ABF2ED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1'!$R$1</c15:sqref>
                        </c15:formulaRef>
                      </c:ext>
                    </c:extLst>
                    <c:strCache>
                      <c:ptCount val="1"/>
                      <c:pt idx="0">
                        <c:v>Route not classified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1'!$R$2:$R$6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9.7532108885284713E-2</c:v>
                      </c:pt>
                      <c:pt idx="1">
                        <c:v>9.3123663992888739E-2</c:v>
                      </c:pt>
                      <c:pt idx="2">
                        <c:v>0.14656964656964655</c:v>
                      </c:pt>
                      <c:pt idx="3">
                        <c:v>0.22114467731136767</c:v>
                      </c:pt>
                      <c:pt idx="4">
                        <c:v>0.6514190898569131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5FE2-450E-A4EF-254338ABF2ED}"/>
                  </c:ext>
                </c:extLst>
              </c15:ser>
            </c15:filteredLineSeries>
          </c:ext>
        </c:extLst>
      </c:lineChart>
      <c:catAx>
        <c:axId val="44500408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2832"/>
        <c:crosses val="autoZero"/>
        <c:auto val="1"/>
        <c:lblAlgn val="ctr"/>
        <c:lblOffset val="100"/>
        <c:noMultiLvlLbl val="0"/>
      </c:catAx>
      <c:valAx>
        <c:axId val="445002832"/>
        <c:scaling>
          <c:orientation val="minMax"/>
          <c:max val="12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4080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6493063098748531E-2"/>
          <c:y val="0.80956262554179426"/>
          <c:w val="0.85033729935949631"/>
          <c:h val="0.12619104182971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Changes in  routes % </a:t>
            </a:r>
            <a:r>
              <a:rPr lang="en-GB" baseline="0" dirty="0"/>
              <a:t>over the review period</a:t>
            </a:r>
            <a:endParaRPr lang="en-GB" dirty="0"/>
          </a:p>
        </c:rich>
      </c:tx>
      <c:layout>
        <c:manualLayout>
          <c:xMode val="edge"/>
          <c:yMode val="edge"/>
          <c:x val="0.11298871460846216"/>
          <c:y val="2.18459858001092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947050340642003E-2"/>
          <c:y val="0.13504460222100856"/>
          <c:w val="0.92275430135646286"/>
          <c:h val="0.55613238819581501"/>
        </c:manualLayout>
      </c:layout>
      <c:lineChart>
        <c:grouping val="standard"/>
        <c:varyColors val="0"/>
        <c:ser>
          <c:idx val="3"/>
          <c:order val="3"/>
          <c:tx>
            <c:strRef>
              <c:f>'Summary 1'!$D$1</c:f>
              <c:strCache>
                <c:ptCount val="1"/>
                <c:pt idx="0">
                  <c:v>Two Week Wait percentage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1'!$D$2:$D$6</c:f>
              <c:numCache>
                <c:formatCode>0</c:formatCode>
                <c:ptCount val="5"/>
                <c:pt idx="0">
                  <c:v>29.016350326568187</c:v>
                </c:pt>
                <c:pt idx="1">
                  <c:v>27.258777963554788</c:v>
                </c:pt>
                <c:pt idx="2">
                  <c:v>26.866943866943867</c:v>
                </c:pt>
                <c:pt idx="3">
                  <c:v>26.100144048367792</c:v>
                </c:pt>
                <c:pt idx="4">
                  <c:v>26.989849743426912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67E4-4A09-8E54-6F9F8CC9D45D}"/>
            </c:ext>
          </c:extLst>
        </c:ser>
        <c:ser>
          <c:idx val="5"/>
          <c:order val="5"/>
          <c:tx>
            <c:strRef>
              <c:f>'Summary 1'!$F$1</c:f>
              <c:strCache>
                <c:ptCount val="1"/>
                <c:pt idx="0">
                  <c:v>GP Referral percentage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1'!$F$2:$F$6</c:f>
              <c:numCache>
                <c:formatCode>0</c:formatCode>
                <c:ptCount val="5"/>
                <c:pt idx="0">
                  <c:v>41.42922894840661</c:v>
                </c:pt>
                <c:pt idx="1">
                  <c:v>43.859129293741667</c:v>
                </c:pt>
                <c:pt idx="2">
                  <c:v>45.198544698544694</c:v>
                </c:pt>
                <c:pt idx="3">
                  <c:v>46.967883300533586</c:v>
                </c:pt>
                <c:pt idx="4">
                  <c:v>45.73658496614874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67E4-4A09-8E54-6F9F8CC9D45D}"/>
            </c:ext>
          </c:extLst>
        </c:ser>
        <c:ser>
          <c:idx val="7"/>
          <c:order val="7"/>
          <c:tx>
            <c:strRef>
              <c:f>'Summary 1'!$H$1</c:f>
              <c:strCache>
                <c:ptCount val="1"/>
                <c:pt idx="0">
                  <c:v>Other Outpatient percentage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1'!$H$2:$H$6</c:f>
              <c:numCache>
                <c:formatCode>0</c:formatCode>
                <c:ptCount val="5"/>
                <c:pt idx="0">
                  <c:v>14.841318546442817</c:v>
                </c:pt>
                <c:pt idx="1">
                  <c:v>14.645812609790685</c:v>
                </c:pt>
                <c:pt idx="2">
                  <c:v>14.247401247401248</c:v>
                </c:pt>
                <c:pt idx="3">
                  <c:v>13.736330621436831</c:v>
                </c:pt>
                <c:pt idx="4">
                  <c:v>12.98229082379933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2-67E4-4A09-8E54-6F9F8CC9D45D}"/>
            </c:ext>
          </c:extLst>
        </c:ser>
        <c:ser>
          <c:idx val="9"/>
          <c:order val="9"/>
          <c:tx>
            <c:strRef>
              <c:f>'Summary 1'!$J$1</c:f>
              <c:strCache>
                <c:ptCount val="1"/>
                <c:pt idx="0">
                  <c:v>Inpatient Elective percentage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1'!$J$2:$J$6</c:f>
              <c:numCache>
                <c:formatCode>0</c:formatCode>
                <c:ptCount val="5"/>
                <c:pt idx="0">
                  <c:v>1.694209441984833</c:v>
                </c:pt>
                <c:pt idx="1">
                  <c:v>1.4328345573451289</c:v>
                </c:pt>
                <c:pt idx="2">
                  <c:v>1.4469854469854471</c:v>
                </c:pt>
                <c:pt idx="3">
                  <c:v>1.1990504980827366</c:v>
                </c:pt>
                <c:pt idx="4">
                  <c:v>1.6541538209416899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3-67E4-4A09-8E54-6F9F8CC9D45D}"/>
            </c:ext>
          </c:extLst>
        </c:ser>
        <c:ser>
          <c:idx val="11"/>
          <c:order val="11"/>
          <c:tx>
            <c:strRef>
              <c:f>'Summary 1'!$L$1</c:f>
              <c:strCache>
                <c:ptCount val="1"/>
                <c:pt idx="0">
                  <c:v>Emergency Presentation percentage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1'!$L$2:$L$6</c:f>
              <c:numCache>
                <c:formatCode>0</c:formatCode>
                <c:ptCount val="5"/>
                <c:pt idx="0">
                  <c:v>10.772366633060097</c:v>
                </c:pt>
                <c:pt idx="1">
                  <c:v>10.301805329213316</c:v>
                </c:pt>
                <c:pt idx="2">
                  <c:v>10.231808731808732</c:v>
                </c:pt>
                <c:pt idx="3">
                  <c:v>10.075270344295888</c:v>
                </c:pt>
                <c:pt idx="4">
                  <c:v>10.324378027920886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4-67E4-4A09-8E54-6F9F8CC9D45D}"/>
            </c:ext>
          </c:extLst>
        </c:ser>
        <c:ser>
          <c:idx val="13"/>
          <c:order val="13"/>
          <c:tx>
            <c:strRef>
              <c:f>'Summary 1'!$N$1</c:f>
              <c:strCache>
                <c:ptCount val="1"/>
                <c:pt idx="0">
                  <c:v>DCO percentage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1'!$N$2:$N$6</c:f>
              <c:numCache>
                <c:formatCode>0</c:formatCode>
                <c:ptCount val="5"/>
                <c:pt idx="0">
                  <c:v>0.1731468899311796</c:v>
                </c:pt>
                <c:pt idx="1">
                  <c:v>8.0424982539313003E-2</c:v>
                </c:pt>
                <c:pt idx="2">
                  <c:v>4.5738045738045734E-2</c:v>
                </c:pt>
                <c:pt idx="3">
                  <c:v>3.0432753758445088E-2</c:v>
                </c:pt>
                <c:pt idx="4">
                  <c:v>5.5309168006719041E-2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5-67E4-4A09-8E54-6F9F8CC9D45D}"/>
            </c:ext>
          </c:extLst>
        </c:ser>
        <c:ser>
          <c:idx val="15"/>
          <c:order val="15"/>
          <c:tx>
            <c:strRef>
              <c:f>'Summary 1'!$P$1</c:f>
              <c:strCache>
                <c:ptCount val="1"/>
                <c:pt idx="0">
                  <c:v>Unknown Route percentage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1'!$P$2:$P$6</c:f>
              <c:numCache>
                <c:formatCode>0</c:formatCode>
                <c:ptCount val="5"/>
                <c:pt idx="0">
                  <c:v>1.9758471047209922</c:v>
                </c:pt>
                <c:pt idx="1">
                  <c:v>2.3280915998222182</c:v>
                </c:pt>
                <c:pt idx="2">
                  <c:v>1.8160083160083158</c:v>
                </c:pt>
                <c:pt idx="3">
                  <c:v>1.6697437562133539</c:v>
                </c:pt>
                <c:pt idx="4">
                  <c:v>1.6060143598988046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6-67E4-4A09-8E54-6F9F8CC9D45D}"/>
            </c:ext>
          </c:extLst>
        </c:ser>
        <c:ser>
          <c:idx val="17"/>
          <c:order val="17"/>
          <c:tx>
            <c:strRef>
              <c:f>'Summary 1'!$R$1</c:f>
              <c:strCache>
                <c:ptCount val="1"/>
                <c:pt idx="0">
                  <c:v>Route not classified percentage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1'!$R$2:$R$6</c:f>
              <c:numCache>
                <c:formatCode>0</c:formatCode>
                <c:ptCount val="5"/>
                <c:pt idx="0">
                  <c:v>9.7532108885284713E-2</c:v>
                </c:pt>
                <c:pt idx="1">
                  <c:v>9.3123663992888739E-2</c:v>
                </c:pt>
                <c:pt idx="2">
                  <c:v>0.14656964656964655</c:v>
                </c:pt>
                <c:pt idx="3">
                  <c:v>0.22114467731136767</c:v>
                </c:pt>
                <c:pt idx="4">
                  <c:v>0.6514190898569131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7-67E4-4A09-8E54-6F9F8CC9D4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5004080"/>
        <c:axId val="44500283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1'!$A$1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67E4-4A09-8E54-6F9F8CC9D45D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1'!$B$1</c15:sqref>
                        </c15:formulaRef>
                      </c:ext>
                    </c:extLst>
                    <c:strCache>
                      <c:ptCount val="1"/>
                      <c:pt idx="0">
                        <c:v>Routes Population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1'!$B$2:$B$6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91252</c:v>
                      </c:pt>
                      <c:pt idx="1">
                        <c:v>94498</c:v>
                      </c:pt>
                      <c:pt idx="2">
                        <c:v>96200</c:v>
                      </c:pt>
                      <c:pt idx="3">
                        <c:v>98578</c:v>
                      </c:pt>
                      <c:pt idx="4">
                        <c:v>97633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67E4-4A09-8E54-6F9F8CC9D45D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1'!$C$1</c15:sqref>
                        </c15:formulaRef>
                      </c:ext>
                    </c:extLst>
                    <c:strCache>
                      <c:ptCount val="1"/>
                      <c:pt idx="0">
                        <c:v>Two Week Wait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1'!$C$2:$C$6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26478</c:v>
                      </c:pt>
                      <c:pt idx="1">
                        <c:v>25759</c:v>
                      </c:pt>
                      <c:pt idx="2">
                        <c:v>25846</c:v>
                      </c:pt>
                      <c:pt idx="3">
                        <c:v>25729</c:v>
                      </c:pt>
                      <c:pt idx="4">
                        <c:v>26351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67E4-4A09-8E54-6F9F8CC9D45D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1'!$E$1</c15:sqref>
                        </c15:formulaRef>
                      </c:ext>
                    </c:extLst>
                    <c:strCache>
                      <c:ptCount val="1"/>
                      <c:pt idx="0">
                        <c:v>GP Referral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1'!$E$2:$E$6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37805</c:v>
                      </c:pt>
                      <c:pt idx="1">
                        <c:v>41446</c:v>
                      </c:pt>
                      <c:pt idx="2">
                        <c:v>43481</c:v>
                      </c:pt>
                      <c:pt idx="3">
                        <c:v>46300</c:v>
                      </c:pt>
                      <c:pt idx="4">
                        <c:v>44654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67E4-4A09-8E54-6F9F8CC9D45D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1'!$G$1</c15:sqref>
                        </c15:formulaRef>
                      </c:ext>
                    </c:extLst>
                    <c:strCache>
                      <c:ptCount val="1"/>
                      <c:pt idx="0">
                        <c:v>Other Outpatient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1'!$G$2:$G$6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13543</c:v>
                      </c:pt>
                      <c:pt idx="1">
                        <c:v>13840</c:v>
                      </c:pt>
                      <c:pt idx="2">
                        <c:v>13706</c:v>
                      </c:pt>
                      <c:pt idx="3">
                        <c:v>13541</c:v>
                      </c:pt>
                      <c:pt idx="4">
                        <c:v>12675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67E4-4A09-8E54-6F9F8CC9D45D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1'!$I$1</c15:sqref>
                        </c15:formulaRef>
                      </c:ext>
                    </c:extLst>
                    <c:strCache>
                      <c:ptCount val="1"/>
                      <c:pt idx="0">
                        <c:v>Inpatient Elective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1'!$I$2:$I$6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1546</c:v>
                      </c:pt>
                      <c:pt idx="1">
                        <c:v>1354</c:v>
                      </c:pt>
                      <c:pt idx="2">
                        <c:v>1392</c:v>
                      </c:pt>
                      <c:pt idx="3">
                        <c:v>1182</c:v>
                      </c:pt>
                      <c:pt idx="4">
                        <c:v>1615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67E4-4A09-8E54-6F9F8CC9D45D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1'!$K$1</c15:sqref>
                        </c15:formulaRef>
                      </c:ext>
                    </c:extLst>
                    <c:strCache>
                      <c:ptCount val="1"/>
                      <c:pt idx="0">
                        <c:v>Emergency Presentation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1'!$K$2:$K$6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9830</c:v>
                      </c:pt>
                      <c:pt idx="1">
                        <c:v>9735</c:v>
                      </c:pt>
                      <c:pt idx="2">
                        <c:v>9843</c:v>
                      </c:pt>
                      <c:pt idx="3">
                        <c:v>9932</c:v>
                      </c:pt>
                      <c:pt idx="4">
                        <c:v>10080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67E4-4A09-8E54-6F9F8CC9D45D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1'!$M$1</c15:sqref>
                        </c15:formulaRef>
                      </c:ext>
                    </c:extLst>
                    <c:strCache>
                      <c:ptCount val="1"/>
                      <c:pt idx="0">
                        <c:v>DCO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1'!$M$2:$M$6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158</c:v>
                      </c:pt>
                      <c:pt idx="1">
                        <c:v>76</c:v>
                      </c:pt>
                      <c:pt idx="2">
                        <c:v>44</c:v>
                      </c:pt>
                      <c:pt idx="3">
                        <c:v>30</c:v>
                      </c:pt>
                      <c:pt idx="4">
                        <c:v>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67E4-4A09-8E54-6F9F8CC9D45D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1'!$O$1</c15:sqref>
                        </c15:formulaRef>
                      </c:ext>
                    </c:extLst>
                    <c:strCache>
                      <c:ptCount val="1"/>
                      <c:pt idx="0">
                        <c:v>Unknown Route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1'!$O$2:$O$6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1803</c:v>
                      </c:pt>
                      <c:pt idx="1">
                        <c:v>2200</c:v>
                      </c:pt>
                      <c:pt idx="2">
                        <c:v>1747</c:v>
                      </c:pt>
                      <c:pt idx="3">
                        <c:v>1646</c:v>
                      </c:pt>
                      <c:pt idx="4">
                        <c:v>1568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67E4-4A09-8E54-6F9F8CC9D45D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1'!$Q$1</c15:sqref>
                        </c15:formulaRef>
                      </c:ext>
                    </c:extLst>
                    <c:strCache>
                      <c:ptCount val="1"/>
                      <c:pt idx="0">
                        <c:v>Route not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1'!$Q$2:$Q$6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89</c:v>
                      </c:pt>
                      <c:pt idx="1">
                        <c:v>88</c:v>
                      </c:pt>
                      <c:pt idx="2">
                        <c:v>141</c:v>
                      </c:pt>
                      <c:pt idx="3">
                        <c:v>218</c:v>
                      </c:pt>
                      <c:pt idx="4">
                        <c:v>636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67E4-4A09-8E54-6F9F8CC9D45D}"/>
                  </c:ext>
                </c:extLst>
              </c15:ser>
            </c15:filteredLineSeries>
          </c:ext>
        </c:extLst>
      </c:lineChart>
      <c:catAx>
        <c:axId val="44500408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2832"/>
        <c:crosses val="autoZero"/>
        <c:auto val="1"/>
        <c:lblAlgn val="ctr"/>
        <c:lblOffset val="100"/>
        <c:noMultiLvlLbl val="0"/>
      </c:catAx>
      <c:valAx>
        <c:axId val="445002832"/>
        <c:scaling>
          <c:orientation val="minMax"/>
          <c:max val="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408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4624702621436254E-2"/>
          <c:y val="0.77130816223492116"/>
          <c:w val="0.90738005781930331"/>
          <c:h val="0.199323982738275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Routes split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2"/>
          <c:tx>
            <c:strRef>
              <c:f>'Summary 1'!$C$1</c:f>
              <c:strCache>
                <c:ptCount val="1"/>
                <c:pt idx="0">
                  <c:v>Two Week Wait</c:v>
                </c:pt>
              </c:strCache>
              <c:extLst xmlns:c15="http://schemas.microsoft.com/office/drawing/2012/chart"/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1'!$C$2:$C$6</c:f>
              <c:numCache>
                <c:formatCode>General</c:formatCode>
                <c:ptCount val="5"/>
                <c:pt idx="0">
                  <c:v>26478</c:v>
                </c:pt>
                <c:pt idx="1">
                  <c:v>25759</c:v>
                </c:pt>
                <c:pt idx="2">
                  <c:v>25846</c:v>
                </c:pt>
                <c:pt idx="3">
                  <c:v>25729</c:v>
                </c:pt>
                <c:pt idx="4">
                  <c:v>26351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0-237C-4BC4-A57C-DED6B504B96F}"/>
            </c:ext>
          </c:extLst>
        </c:ser>
        <c:ser>
          <c:idx val="4"/>
          <c:order val="4"/>
          <c:tx>
            <c:strRef>
              <c:f>'Summary 1'!$E$1</c:f>
              <c:strCache>
                <c:ptCount val="1"/>
                <c:pt idx="0">
                  <c:v>GP Referral</c:v>
                </c:pt>
              </c:strCache>
              <c:extLst xmlns:c15="http://schemas.microsoft.com/office/drawing/2012/chart"/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1'!$E$2:$E$6</c:f>
              <c:numCache>
                <c:formatCode>General</c:formatCode>
                <c:ptCount val="5"/>
                <c:pt idx="0">
                  <c:v>37805</c:v>
                </c:pt>
                <c:pt idx="1">
                  <c:v>41446</c:v>
                </c:pt>
                <c:pt idx="2">
                  <c:v>43481</c:v>
                </c:pt>
                <c:pt idx="3">
                  <c:v>46300</c:v>
                </c:pt>
                <c:pt idx="4">
                  <c:v>44654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1-237C-4BC4-A57C-DED6B504B96F}"/>
            </c:ext>
          </c:extLst>
        </c:ser>
        <c:ser>
          <c:idx val="6"/>
          <c:order val="6"/>
          <c:tx>
            <c:strRef>
              <c:f>'Summary 1'!$G$1</c:f>
              <c:strCache>
                <c:ptCount val="1"/>
                <c:pt idx="0">
                  <c:v>Other Outpatient</c:v>
                </c:pt>
              </c:strCache>
              <c:extLst xmlns:c15="http://schemas.microsoft.com/office/drawing/2012/chart"/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1'!$G$2:$G$6</c:f>
              <c:numCache>
                <c:formatCode>General</c:formatCode>
                <c:ptCount val="5"/>
                <c:pt idx="0">
                  <c:v>13543</c:v>
                </c:pt>
                <c:pt idx="1">
                  <c:v>13840</c:v>
                </c:pt>
                <c:pt idx="2">
                  <c:v>13706</c:v>
                </c:pt>
                <c:pt idx="3">
                  <c:v>13541</c:v>
                </c:pt>
                <c:pt idx="4">
                  <c:v>12675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2-237C-4BC4-A57C-DED6B504B96F}"/>
            </c:ext>
          </c:extLst>
        </c:ser>
        <c:ser>
          <c:idx val="8"/>
          <c:order val="8"/>
          <c:tx>
            <c:strRef>
              <c:f>'Summary 1'!$I$1</c:f>
              <c:strCache>
                <c:ptCount val="1"/>
                <c:pt idx="0">
                  <c:v>Inpatient Elective</c:v>
                </c:pt>
              </c:strCache>
              <c:extLst xmlns:c15="http://schemas.microsoft.com/office/drawing/2012/chart"/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1'!$I$2:$I$6</c:f>
              <c:numCache>
                <c:formatCode>General</c:formatCode>
                <c:ptCount val="5"/>
                <c:pt idx="0">
                  <c:v>1546</c:v>
                </c:pt>
                <c:pt idx="1">
                  <c:v>1354</c:v>
                </c:pt>
                <c:pt idx="2">
                  <c:v>1392</c:v>
                </c:pt>
                <c:pt idx="3">
                  <c:v>1182</c:v>
                </c:pt>
                <c:pt idx="4">
                  <c:v>1615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3-237C-4BC4-A57C-DED6B504B96F}"/>
            </c:ext>
          </c:extLst>
        </c:ser>
        <c:ser>
          <c:idx val="10"/>
          <c:order val="10"/>
          <c:tx>
            <c:strRef>
              <c:f>'Summary 1'!$K$1</c:f>
              <c:strCache>
                <c:ptCount val="1"/>
                <c:pt idx="0">
                  <c:v>Emergency Presentation</c:v>
                </c:pt>
              </c:strCache>
              <c:extLst xmlns:c15="http://schemas.microsoft.com/office/drawing/2012/chart"/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1'!$K$2:$K$6</c:f>
              <c:numCache>
                <c:formatCode>General</c:formatCode>
                <c:ptCount val="5"/>
                <c:pt idx="0">
                  <c:v>9830</c:v>
                </c:pt>
                <c:pt idx="1">
                  <c:v>9735</c:v>
                </c:pt>
                <c:pt idx="2">
                  <c:v>9843</c:v>
                </c:pt>
                <c:pt idx="3">
                  <c:v>9932</c:v>
                </c:pt>
                <c:pt idx="4">
                  <c:v>10080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4-237C-4BC4-A57C-DED6B504B96F}"/>
            </c:ext>
          </c:extLst>
        </c:ser>
        <c:ser>
          <c:idx val="12"/>
          <c:order val="12"/>
          <c:tx>
            <c:strRef>
              <c:f>'Summary 1'!$M$1</c:f>
              <c:strCache>
                <c:ptCount val="1"/>
                <c:pt idx="0">
                  <c:v>DCO</c:v>
                </c:pt>
              </c:strCache>
              <c:extLst xmlns:c15="http://schemas.microsoft.com/office/drawing/2012/chart"/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1'!$M$2:$M$6</c:f>
              <c:numCache>
                <c:formatCode>General</c:formatCode>
                <c:ptCount val="5"/>
                <c:pt idx="0">
                  <c:v>158</c:v>
                </c:pt>
                <c:pt idx="1">
                  <c:v>76</c:v>
                </c:pt>
                <c:pt idx="2">
                  <c:v>44</c:v>
                </c:pt>
                <c:pt idx="3">
                  <c:v>30</c:v>
                </c:pt>
                <c:pt idx="4">
                  <c:v>54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5-237C-4BC4-A57C-DED6B504B96F}"/>
            </c:ext>
          </c:extLst>
        </c:ser>
        <c:ser>
          <c:idx val="14"/>
          <c:order val="14"/>
          <c:tx>
            <c:strRef>
              <c:f>'Summary 1'!$O$1</c:f>
              <c:strCache>
                <c:ptCount val="1"/>
                <c:pt idx="0">
                  <c:v>Unknown Route</c:v>
                </c:pt>
              </c:strCache>
              <c:extLst xmlns:c15="http://schemas.microsoft.com/office/drawing/2012/chart"/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1'!$O$2:$O$6</c:f>
              <c:numCache>
                <c:formatCode>General</c:formatCode>
                <c:ptCount val="5"/>
                <c:pt idx="0">
                  <c:v>1803</c:v>
                </c:pt>
                <c:pt idx="1">
                  <c:v>2200</c:v>
                </c:pt>
                <c:pt idx="2">
                  <c:v>1747</c:v>
                </c:pt>
                <c:pt idx="3">
                  <c:v>1646</c:v>
                </c:pt>
                <c:pt idx="4">
                  <c:v>1568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6-237C-4BC4-A57C-DED6B504B96F}"/>
            </c:ext>
          </c:extLst>
        </c:ser>
        <c:ser>
          <c:idx val="16"/>
          <c:order val="16"/>
          <c:tx>
            <c:strRef>
              <c:f>'Summary 1'!$Q$1</c:f>
              <c:strCache>
                <c:ptCount val="1"/>
                <c:pt idx="0">
                  <c:v>Route not classified</c:v>
                </c:pt>
              </c:strCache>
              <c:extLst xmlns:c15="http://schemas.microsoft.com/office/drawing/2012/chart"/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1'!$Q$2:$Q$6</c:f>
              <c:numCache>
                <c:formatCode>General</c:formatCode>
                <c:ptCount val="5"/>
                <c:pt idx="0">
                  <c:v>89</c:v>
                </c:pt>
                <c:pt idx="1">
                  <c:v>88</c:v>
                </c:pt>
                <c:pt idx="2">
                  <c:v>141</c:v>
                </c:pt>
                <c:pt idx="3">
                  <c:v>218</c:v>
                </c:pt>
                <c:pt idx="4">
                  <c:v>636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7-237C-4BC4-A57C-DED6B504B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5004080"/>
        <c:axId val="44500283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1'!$A$1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237C-4BC4-A57C-DED6B504B96F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1'!$B$1</c15:sqref>
                        </c15:formulaRef>
                      </c:ext>
                    </c:extLst>
                    <c:strCache>
                      <c:ptCount val="1"/>
                      <c:pt idx="0">
                        <c:v>Routes Population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1'!$B$2:$B$6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91252</c:v>
                      </c:pt>
                      <c:pt idx="1">
                        <c:v>94498</c:v>
                      </c:pt>
                      <c:pt idx="2">
                        <c:v>96200</c:v>
                      </c:pt>
                      <c:pt idx="3">
                        <c:v>98578</c:v>
                      </c:pt>
                      <c:pt idx="4">
                        <c:v>97633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237C-4BC4-A57C-DED6B504B96F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1'!$D$1</c15:sqref>
                        </c15:formulaRef>
                      </c:ext>
                    </c:extLst>
                    <c:strCache>
                      <c:ptCount val="1"/>
                      <c:pt idx="0">
                        <c:v>Two Week Wait percentage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1'!$D$2:$D$6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29.016350326568187</c:v>
                      </c:pt>
                      <c:pt idx="1">
                        <c:v>27.258777963554788</c:v>
                      </c:pt>
                      <c:pt idx="2">
                        <c:v>26.866943866943867</c:v>
                      </c:pt>
                      <c:pt idx="3">
                        <c:v>26.100144048367792</c:v>
                      </c:pt>
                      <c:pt idx="4">
                        <c:v>26.989849743426912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237C-4BC4-A57C-DED6B504B96F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1'!$F$1</c15:sqref>
                        </c15:formulaRef>
                      </c:ext>
                    </c:extLst>
                    <c:strCache>
                      <c:ptCount val="1"/>
                      <c:pt idx="0">
                        <c:v>GP Referral percentage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1'!$F$2:$F$6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41.42922894840661</c:v>
                      </c:pt>
                      <c:pt idx="1">
                        <c:v>43.859129293741667</c:v>
                      </c:pt>
                      <c:pt idx="2">
                        <c:v>45.198544698544694</c:v>
                      </c:pt>
                      <c:pt idx="3">
                        <c:v>46.967883300533586</c:v>
                      </c:pt>
                      <c:pt idx="4">
                        <c:v>45.73658496614874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237C-4BC4-A57C-DED6B504B96F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1'!$H$1</c15:sqref>
                        </c15:formulaRef>
                      </c:ext>
                    </c:extLst>
                    <c:strCache>
                      <c:ptCount val="1"/>
                      <c:pt idx="0">
                        <c:v>Other Outpatient percentage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1'!$H$2:$H$6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14.841318546442817</c:v>
                      </c:pt>
                      <c:pt idx="1">
                        <c:v>14.645812609790685</c:v>
                      </c:pt>
                      <c:pt idx="2">
                        <c:v>14.247401247401248</c:v>
                      </c:pt>
                      <c:pt idx="3">
                        <c:v>13.736330621436831</c:v>
                      </c:pt>
                      <c:pt idx="4">
                        <c:v>12.98229082379933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237C-4BC4-A57C-DED6B504B96F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1'!$J$1</c15:sqref>
                        </c15:formulaRef>
                      </c:ext>
                    </c:extLst>
                    <c:strCache>
                      <c:ptCount val="1"/>
                      <c:pt idx="0">
                        <c:v>Inpatient Elective percentage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1'!$J$2:$J$6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1.694209441984833</c:v>
                      </c:pt>
                      <c:pt idx="1">
                        <c:v>1.4328345573451289</c:v>
                      </c:pt>
                      <c:pt idx="2">
                        <c:v>1.4469854469854471</c:v>
                      </c:pt>
                      <c:pt idx="3">
                        <c:v>1.1990504980827366</c:v>
                      </c:pt>
                      <c:pt idx="4">
                        <c:v>1.6541538209416899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237C-4BC4-A57C-DED6B504B96F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1'!$L$1</c15:sqref>
                        </c15:formulaRef>
                      </c:ext>
                    </c:extLst>
                    <c:strCache>
                      <c:ptCount val="1"/>
                      <c:pt idx="0">
                        <c:v>Emergency Presentation percentage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1'!$L$2:$L$6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10.772366633060097</c:v>
                      </c:pt>
                      <c:pt idx="1">
                        <c:v>10.301805329213316</c:v>
                      </c:pt>
                      <c:pt idx="2">
                        <c:v>10.231808731808732</c:v>
                      </c:pt>
                      <c:pt idx="3">
                        <c:v>10.075270344295888</c:v>
                      </c:pt>
                      <c:pt idx="4">
                        <c:v>10.324378027920886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237C-4BC4-A57C-DED6B504B96F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1'!$N$1</c15:sqref>
                        </c15:formulaRef>
                      </c:ext>
                    </c:extLst>
                    <c:strCache>
                      <c:ptCount val="1"/>
                      <c:pt idx="0">
                        <c:v>DCO percentage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1'!$N$2:$N$6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0.1731468899311796</c:v>
                      </c:pt>
                      <c:pt idx="1">
                        <c:v>8.0424982539313003E-2</c:v>
                      </c:pt>
                      <c:pt idx="2">
                        <c:v>4.5738045738045734E-2</c:v>
                      </c:pt>
                      <c:pt idx="3">
                        <c:v>3.0432753758445088E-2</c:v>
                      </c:pt>
                      <c:pt idx="4">
                        <c:v>5.5309168006719041E-2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237C-4BC4-A57C-DED6B504B96F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1'!$P$1</c15:sqref>
                        </c15:formulaRef>
                      </c:ext>
                    </c:extLst>
                    <c:strCache>
                      <c:ptCount val="1"/>
                      <c:pt idx="0">
                        <c:v>Unknown Route percentage</c:v>
                      </c:pt>
                    </c:strCache>
                  </c:strRef>
                </c:tx>
                <c:spPr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1'!$P$2:$P$6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1.9758471047209922</c:v>
                      </c:pt>
                      <c:pt idx="1">
                        <c:v>2.3280915998222182</c:v>
                      </c:pt>
                      <c:pt idx="2">
                        <c:v>1.8160083160083158</c:v>
                      </c:pt>
                      <c:pt idx="3">
                        <c:v>1.6697437562133539</c:v>
                      </c:pt>
                      <c:pt idx="4">
                        <c:v>1.6060143598988046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237C-4BC4-A57C-DED6B504B96F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1'!$R$1</c15:sqref>
                        </c15:formulaRef>
                      </c:ext>
                    </c:extLst>
                    <c:strCache>
                      <c:ptCount val="1"/>
                      <c:pt idx="0">
                        <c:v>Route not classified percentage</c:v>
                      </c:pt>
                    </c:strCache>
                  </c:strRef>
                </c:tx>
                <c:spPr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1'!$R$2:$R$6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9.7532108885284713E-2</c:v>
                      </c:pt>
                      <c:pt idx="1">
                        <c:v>9.3123663992888739E-2</c:v>
                      </c:pt>
                      <c:pt idx="2">
                        <c:v>0.14656964656964655</c:v>
                      </c:pt>
                      <c:pt idx="3">
                        <c:v>0.22114467731136767</c:v>
                      </c:pt>
                      <c:pt idx="4">
                        <c:v>0.6514190898569131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237C-4BC4-A57C-DED6B504B96F}"/>
                  </c:ext>
                </c:extLst>
              </c15:ser>
            </c15:filteredBarSeries>
          </c:ext>
        </c:extLst>
      </c:barChart>
      <c:catAx>
        <c:axId val="44500408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2832"/>
        <c:crosses val="autoZero"/>
        <c:auto val="1"/>
        <c:lblAlgn val="ctr"/>
        <c:lblOffset val="100"/>
        <c:noMultiLvlLbl val="0"/>
      </c:catAx>
      <c:valAx>
        <c:axId val="445002832"/>
        <c:scaling>
          <c:orientation val="minMax"/>
          <c:max val="12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4080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Routes</a:t>
            </a:r>
            <a:r>
              <a:rPr lang="en-GB" baseline="0" dirty="0"/>
              <a:t> split per year as a %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2"/>
          <c:tx>
            <c:strRef>
              <c:f>'Summary 1'!$C$1</c:f>
              <c:strCache>
                <c:ptCount val="1"/>
                <c:pt idx="0">
                  <c:v>Two Week Wait</c:v>
                </c:pt>
              </c:strCache>
              <c:extLst xmlns:c15="http://schemas.microsoft.com/office/drawing/2012/chart"/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FF49779-8030-4CF5-8FB7-886867903531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02C-44FA-A302-7A9D6B70EE8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92B6473-6C79-4452-A16D-2FD28EC8CCB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02C-44FA-A302-7A9D6B70EE8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5379DFF-7111-4FCD-8BB3-A452134F727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02C-44FA-A302-7A9D6B70EE8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0A8B03D-47E2-49A6-B3DD-4654A71FAEF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02C-44FA-A302-7A9D6B70EE8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5335B0E-C5D9-439C-B06F-E7B7DB12560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02C-44FA-A302-7A9D6B70EE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1'!$C$2:$C$6</c:f>
              <c:numCache>
                <c:formatCode>General</c:formatCode>
                <c:ptCount val="5"/>
                <c:pt idx="0">
                  <c:v>26478</c:v>
                </c:pt>
                <c:pt idx="1">
                  <c:v>25759</c:v>
                </c:pt>
                <c:pt idx="2">
                  <c:v>25846</c:v>
                </c:pt>
                <c:pt idx="3">
                  <c:v>25729</c:v>
                </c:pt>
                <c:pt idx="4">
                  <c:v>26351</c:v>
                </c:pt>
              </c:numCache>
              <c:extLst xmlns:c15="http://schemas.microsoft.com/office/drawing/2012/chart"/>
            </c:numRef>
          </c:val>
          <c:extLst>
            <c:ext xmlns:c15="http://schemas.microsoft.com/office/drawing/2012/chart" uri="{02D57815-91ED-43cb-92C2-25804820EDAC}">
              <c15:datalabelsRange>
                <c15:f>'Summary 1'!$D$2:$D$6</c15:f>
                <c15:dlblRangeCache>
                  <c:ptCount val="5"/>
                  <c:pt idx="0">
                    <c:v>29</c:v>
                  </c:pt>
                  <c:pt idx="1">
                    <c:v>27</c:v>
                  </c:pt>
                  <c:pt idx="2">
                    <c:v>27</c:v>
                  </c:pt>
                  <c:pt idx="3">
                    <c:v>26</c:v>
                  </c:pt>
                  <c:pt idx="4">
                    <c:v>27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F02C-44FA-A302-7A9D6B70EE8E}"/>
            </c:ext>
          </c:extLst>
        </c:ser>
        <c:ser>
          <c:idx val="4"/>
          <c:order val="4"/>
          <c:tx>
            <c:strRef>
              <c:f>'Summary 1'!$E$1</c:f>
              <c:strCache>
                <c:ptCount val="1"/>
                <c:pt idx="0">
                  <c:v>GP Referral</c:v>
                </c:pt>
              </c:strCache>
              <c:extLst xmlns:c15="http://schemas.microsoft.com/office/drawing/2012/chart"/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6272087-C8A4-4DC1-95D4-1FAC98588789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F02C-44FA-A302-7A9D6B70EE8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5DBA383-86C4-40EC-8E12-CD12C805E8A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02C-44FA-A302-7A9D6B70EE8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C3B74D1-FD46-4301-9331-00101176F66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02C-44FA-A302-7A9D6B70EE8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971677D-1685-4CAC-BFC8-F6D5E9BA7AB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02C-44FA-A302-7A9D6B70EE8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0FE69EA-2908-4772-9EA4-50C667C0240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F02C-44FA-A302-7A9D6B70EE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1'!$E$2:$E$6</c:f>
              <c:numCache>
                <c:formatCode>General</c:formatCode>
                <c:ptCount val="5"/>
                <c:pt idx="0">
                  <c:v>37805</c:v>
                </c:pt>
                <c:pt idx="1">
                  <c:v>41446</c:v>
                </c:pt>
                <c:pt idx="2">
                  <c:v>43481</c:v>
                </c:pt>
                <c:pt idx="3">
                  <c:v>46300</c:v>
                </c:pt>
                <c:pt idx="4">
                  <c:v>44654</c:v>
                </c:pt>
              </c:numCache>
              <c:extLst xmlns:c15="http://schemas.microsoft.com/office/drawing/2012/chart"/>
            </c:numRef>
          </c:val>
          <c:extLst>
            <c:ext xmlns:c15="http://schemas.microsoft.com/office/drawing/2012/chart" uri="{02D57815-91ED-43cb-92C2-25804820EDAC}">
              <c15:datalabelsRange>
                <c15:f>'Summary 1'!$F$2:$F$6</c15:f>
                <c15:dlblRangeCache>
                  <c:ptCount val="5"/>
                  <c:pt idx="0">
                    <c:v>41</c:v>
                  </c:pt>
                  <c:pt idx="1">
                    <c:v>44</c:v>
                  </c:pt>
                  <c:pt idx="2">
                    <c:v>45</c:v>
                  </c:pt>
                  <c:pt idx="3">
                    <c:v>47</c:v>
                  </c:pt>
                  <c:pt idx="4">
                    <c:v>46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F02C-44FA-A302-7A9D6B70EE8E}"/>
            </c:ext>
          </c:extLst>
        </c:ser>
        <c:ser>
          <c:idx val="6"/>
          <c:order val="6"/>
          <c:tx>
            <c:strRef>
              <c:f>'Summary 1'!$G$1</c:f>
              <c:strCache>
                <c:ptCount val="1"/>
                <c:pt idx="0">
                  <c:v>Other Outpatient</c:v>
                </c:pt>
              </c:strCache>
              <c:extLst xmlns:c15="http://schemas.microsoft.com/office/drawing/2012/chart"/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CEF06E5-1F71-44F5-B72D-416AC08E959C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F02C-44FA-A302-7A9D6B70EE8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784ECA6-20B9-45ED-9F7B-BB70780F079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F02C-44FA-A302-7A9D6B70EE8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F94A610-6DF8-457D-A3DF-9863BD515FE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F02C-44FA-A302-7A9D6B70EE8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38DC7CC-4764-42E5-BB92-705F6D3015C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F02C-44FA-A302-7A9D6B70EE8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EC9CD77-5621-4BDB-9ACD-D7583CA3FAB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F02C-44FA-A302-7A9D6B70EE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1'!$G$2:$G$6</c:f>
              <c:numCache>
                <c:formatCode>General</c:formatCode>
                <c:ptCount val="5"/>
                <c:pt idx="0">
                  <c:v>13543</c:v>
                </c:pt>
                <c:pt idx="1">
                  <c:v>13840</c:v>
                </c:pt>
                <c:pt idx="2">
                  <c:v>13706</c:v>
                </c:pt>
                <c:pt idx="3">
                  <c:v>13541</c:v>
                </c:pt>
                <c:pt idx="4">
                  <c:v>12675</c:v>
                </c:pt>
              </c:numCache>
              <c:extLst xmlns:c15="http://schemas.microsoft.com/office/drawing/2012/chart"/>
            </c:numRef>
          </c:val>
          <c:extLst>
            <c:ext xmlns:c15="http://schemas.microsoft.com/office/drawing/2012/chart" uri="{02D57815-91ED-43cb-92C2-25804820EDAC}">
              <c15:datalabelsRange>
                <c15:f>'Summary 1'!$H$2:$H$6</c15:f>
                <c15:dlblRangeCache>
                  <c:ptCount val="5"/>
                  <c:pt idx="0">
                    <c:v>15</c:v>
                  </c:pt>
                  <c:pt idx="1">
                    <c:v>15</c:v>
                  </c:pt>
                  <c:pt idx="2">
                    <c:v>14</c:v>
                  </c:pt>
                  <c:pt idx="3">
                    <c:v>14</c:v>
                  </c:pt>
                  <c:pt idx="4">
                    <c:v>13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1-F02C-44FA-A302-7A9D6B70EE8E}"/>
            </c:ext>
          </c:extLst>
        </c:ser>
        <c:ser>
          <c:idx val="8"/>
          <c:order val="8"/>
          <c:tx>
            <c:strRef>
              <c:f>'Summary 1'!$I$1</c:f>
              <c:strCache>
                <c:ptCount val="1"/>
                <c:pt idx="0">
                  <c:v>Inpatient Elective</c:v>
                </c:pt>
              </c:strCache>
              <c:extLst xmlns:c15="http://schemas.microsoft.com/office/drawing/2012/chart"/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1'!$I$2:$I$6</c:f>
              <c:numCache>
                <c:formatCode>General</c:formatCode>
                <c:ptCount val="5"/>
                <c:pt idx="0">
                  <c:v>1546</c:v>
                </c:pt>
                <c:pt idx="1">
                  <c:v>1354</c:v>
                </c:pt>
                <c:pt idx="2">
                  <c:v>1392</c:v>
                </c:pt>
                <c:pt idx="3">
                  <c:v>1182</c:v>
                </c:pt>
                <c:pt idx="4">
                  <c:v>1615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12-F02C-44FA-A302-7A9D6B70EE8E}"/>
            </c:ext>
          </c:extLst>
        </c:ser>
        <c:ser>
          <c:idx val="10"/>
          <c:order val="10"/>
          <c:tx>
            <c:strRef>
              <c:f>'Summary 1'!$K$1</c:f>
              <c:strCache>
                <c:ptCount val="1"/>
                <c:pt idx="0">
                  <c:v>Emergency Presentation</c:v>
                </c:pt>
              </c:strCache>
              <c:extLst xmlns:c15="http://schemas.microsoft.com/office/drawing/2012/chart"/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9D0DCDA-82A9-4489-8964-A085107506CF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F02C-44FA-A302-7A9D6B70EE8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C3C780B-83FA-4244-AAE0-DAD65D3421D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F02C-44FA-A302-7A9D6B70EE8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22666E9-8265-4E31-B4A0-E776505006D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F02C-44FA-A302-7A9D6B70EE8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7514442-0096-4D24-B1F6-E670ADD84AD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F02C-44FA-A302-7A9D6B70EE8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6AD11DC-8379-4852-824B-E3E94DC74A4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F02C-44FA-A302-7A9D6B70EE8E}"/>
                </c:ext>
              </c:extLst>
            </c:dLbl>
            <c:spPr>
              <a:solidFill>
                <a:srgbClr val="7030A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1'!$K$2:$K$6</c:f>
              <c:numCache>
                <c:formatCode>General</c:formatCode>
                <c:ptCount val="5"/>
                <c:pt idx="0">
                  <c:v>9830</c:v>
                </c:pt>
                <c:pt idx="1">
                  <c:v>9735</c:v>
                </c:pt>
                <c:pt idx="2">
                  <c:v>9843</c:v>
                </c:pt>
                <c:pt idx="3">
                  <c:v>9932</c:v>
                </c:pt>
                <c:pt idx="4">
                  <c:v>10080</c:v>
                </c:pt>
              </c:numCache>
              <c:extLst xmlns:c15="http://schemas.microsoft.com/office/drawing/2012/chart"/>
            </c:numRef>
          </c:val>
          <c:extLst>
            <c:ext xmlns:c15="http://schemas.microsoft.com/office/drawing/2012/chart" uri="{02D57815-91ED-43cb-92C2-25804820EDAC}">
              <c15:datalabelsRange>
                <c15:f>'Summary 1'!$L$2:$L$6</c15:f>
                <c15:dlblRangeCache>
                  <c:ptCount val="5"/>
                  <c:pt idx="0">
                    <c:v>11</c:v>
                  </c:pt>
                  <c:pt idx="1">
                    <c:v>10</c:v>
                  </c:pt>
                  <c:pt idx="2">
                    <c:v>10</c:v>
                  </c:pt>
                  <c:pt idx="3">
                    <c:v>10</c:v>
                  </c:pt>
                  <c:pt idx="4">
                    <c:v>10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8-F02C-44FA-A302-7A9D6B70EE8E}"/>
            </c:ext>
          </c:extLst>
        </c:ser>
        <c:ser>
          <c:idx val="12"/>
          <c:order val="12"/>
          <c:tx>
            <c:strRef>
              <c:f>'Summary 1'!$M$1</c:f>
              <c:strCache>
                <c:ptCount val="1"/>
                <c:pt idx="0">
                  <c:v>DCO</c:v>
                </c:pt>
              </c:strCache>
              <c:extLst xmlns:c15="http://schemas.microsoft.com/office/drawing/2012/chart"/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1'!$M$2:$M$6</c:f>
              <c:numCache>
                <c:formatCode>General</c:formatCode>
                <c:ptCount val="5"/>
                <c:pt idx="0">
                  <c:v>158</c:v>
                </c:pt>
                <c:pt idx="1">
                  <c:v>76</c:v>
                </c:pt>
                <c:pt idx="2">
                  <c:v>44</c:v>
                </c:pt>
                <c:pt idx="3">
                  <c:v>30</c:v>
                </c:pt>
                <c:pt idx="4">
                  <c:v>54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19-F02C-44FA-A302-7A9D6B70EE8E}"/>
            </c:ext>
          </c:extLst>
        </c:ser>
        <c:ser>
          <c:idx val="14"/>
          <c:order val="14"/>
          <c:tx>
            <c:strRef>
              <c:f>'Summary 1'!$O$1</c:f>
              <c:strCache>
                <c:ptCount val="1"/>
                <c:pt idx="0">
                  <c:v>Unknown Route</c:v>
                </c:pt>
              </c:strCache>
              <c:extLst xmlns:c15="http://schemas.microsoft.com/office/drawing/2012/chart"/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1'!$O$2:$O$6</c:f>
              <c:numCache>
                <c:formatCode>General</c:formatCode>
                <c:ptCount val="5"/>
                <c:pt idx="0">
                  <c:v>1803</c:v>
                </c:pt>
                <c:pt idx="1">
                  <c:v>2200</c:v>
                </c:pt>
                <c:pt idx="2">
                  <c:v>1747</c:v>
                </c:pt>
                <c:pt idx="3">
                  <c:v>1646</c:v>
                </c:pt>
                <c:pt idx="4">
                  <c:v>1568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1A-F02C-44FA-A302-7A9D6B70EE8E}"/>
            </c:ext>
          </c:extLst>
        </c:ser>
        <c:ser>
          <c:idx val="16"/>
          <c:order val="16"/>
          <c:tx>
            <c:strRef>
              <c:f>'Summary 1'!$Q$1</c:f>
              <c:strCache>
                <c:ptCount val="1"/>
                <c:pt idx="0">
                  <c:v>Route not classified</c:v>
                </c:pt>
              </c:strCache>
              <c:extLst xmlns:c15="http://schemas.microsoft.com/office/drawing/2012/chart"/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'Summary 1'!$A$2:$A$6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  <c:extLst xmlns:c15="http://schemas.microsoft.com/office/drawing/2012/chart"/>
            </c:numRef>
          </c:cat>
          <c:val>
            <c:numRef>
              <c:f>'Summary 1'!$Q$2:$Q$6</c:f>
              <c:numCache>
                <c:formatCode>General</c:formatCode>
                <c:ptCount val="5"/>
                <c:pt idx="0">
                  <c:v>89</c:v>
                </c:pt>
                <c:pt idx="1">
                  <c:v>88</c:v>
                </c:pt>
                <c:pt idx="2">
                  <c:v>141</c:v>
                </c:pt>
                <c:pt idx="3">
                  <c:v>218</c:v>
                </c:pt>
                <c:pt idx="4">
                  <c:v>636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1B-F02C-44FA-A302-7A9D6B70E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5004080"/>
        <c:axId val="44500283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1'!$A$1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C-F02C-44FA-A302-7A9D6B70EE8E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1'!$B$1</c15:sqref>
                        </c15:formulaRef>
                      </c:ext>
                    </c:extLst>
                    <c:strCache>
                      <c:ptCount val="1"/>
                      <c:pt idx="0">
                        <c:v>Routes Population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1'!$B$2:$B$6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91252</c:v>
                      </c:pt>
                      <c:pt idx="1">
                        <c:v>94498</c:v>
                      </c:pt>
                      <c:pt idx="2">
                        <c:v>96200</c:v>
                      </c:pt>
                      <c:pt idx="3">
                        <c:v>98578</c:v>
                      </c:pt>
                      <c:pt idx="4">
                        <c:v>97633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F02C-44FA-A302-7A9D6B70EE8E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1'!$D$1</c15:sqref>
                        </c15:formulaRef>
                      </c:ext>
                    </c:extLst>
                    <c:strCache>
                      <c:ptCount val="1"/>
                      <c:pt idx="0">
                        <c:v>Two Week Wait percentage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1'!$D$2:$D$6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29.016350326568187</c:v>
                      </c:pt>
                      <c:pt idx="1">
                        <c:v>27.258777963554788</c:v>
                      </c:pt>
                      <c:pt idx="2">
                        <c:v>26.866943866943867</c:v>
                      </c:pt>
                      <c:pt idx="3">
                        <c:v>26.100144048367792</c:v>
                      </c:pt>
                      <c:pt idx="4">
                        <c:v>26.989849743426912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F02C-44FA-A302-7A9D6B70EE8E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1'!$F$1</c15:sqref>
                        </c15:formulaRef>
                      </c:ext>
                    </c:extLst>
                    <c:strCache>
                      <c:ptCount val="1"/>
                      <c:pt idx="0">
                        <c:v>GP Referral percentage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1'!$F$2:$F$6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41.42922894840661</c:v>
                      </c:pt>
                      <c:pt idx="1">
                        <c:v>43.859129293741667</c:v>
                      </c:pt>
                      <c:pt idx="2">
                        <c:v>45.198544698544694</c:v>
                      </c:pt>
                      <c:pt idx="3">
                        <c:v>46.967883300533586</c:v>
                      </c:pt>
                      <c:pt idx="4">
                        <c:v>45.73658496614874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F02C-44FA-A302-7A9D6B70EE8E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1'!$H$1</c15:sqref>
                        </c15:formulaRef>
                      </c:ext>
                    </c:extLst>
                    <c:strCache>
                      <c:ptCount val="1"/>
                      <c:pt idx="0">
                        <c:v>Other Outpatient percentage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1'!$H$2:$H$6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14.841318546442817</c:v>
                      </c:pt>
                      <c:pt idx="1">
                        <c:v>14.645812609790685</c:v>
                      </c:pt>
                      <c:pt idx="2">
                        <c:v>14.247401247401248</c:v>
                      </c:pt>
                      <c:pt idx="3">
                        <c:v>13.736330621436831</c:v>
                      </c:pt>
                      <c:pt idx="4">
                        <c:v>12.98229082379933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F02C-44FA-A302-7A9D6B70EE8E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1'!$J$1</c15:sqref>
                        </c15:formulaRef>
                      </c:ext>
                    </c:extLst>
                    <c:strCache>
                      <c:ptCount val="1"/>
                      <c:pt idx="0">
                        <c:v>Inpatient Elective percentage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1'!$J$2:$J$6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1.694209441984833</c:v>
                      </c:pt>
                      <c:pt idx="1">
                        <c:v>1.4328345573451289</c:v>
                      </c:pt>
                      <c:pt idx="2">
                        <c:v>1.4469854469854471</c:v>
                      </c:pt>
                      <c:pt idx="3">
                        <c:v>1.1990504980827366</c:v>
                      </c:pt>
                      <c:pt idx="4">
                        <c:v>1.6541538209416899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F02C-44FA-A302-7A9D6B70EE8E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1'!$L$1</c15:sqref>
                        </c15:formulaRef>
                      </c:ext>
                    </c:extLst>
                    <c:strCache>
                      <c:ptCount val="1"/>
                      <c:pt idx="0">
                        <c:v>Emergency Presentation percentage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1'!$L$2:$L$6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10.772366633060097</c:v>
                      </c:pt>
                      <c:pt idx="1">
                        <c:v>10.301805329213316</c:v>
                      </c:pt>
                      <c:pt idx="2">
                        <c:v>10.231808731808732</c:v>
                      </c:pt>
                      <c:pt idx="3">
                        <c:v>10.075270344295888</c:v>
                      </c:pt>
                      <c:pt idx="4">
                        <c:v>10.324378027920886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F02C-44FA-A302-7A9D6B70EE8E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1'!$N$1</c15:sqref>
                        </c15:formulaRef>
                      </c:ext>
                    </c:extLst>
                    <c:strCache>
                      <c:ptCount val="1"/>
                      <c:pt idx="0">
                        <c:v>DCO percentage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1'!$N$2:$N$6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0.1731468899311796</c:v>
                      </c:pt>
                      <c:pt idx="1">
                        <c:v>8.0424982539313003E-2</c:v>
                      </c:pt>
                      <c:pt idx="2">
                        <c:v>4.5738045738045734E-2</c:v>
                      </c:pt>
                      <c:pt idx="3">
                        <c:v>3.0432753758445088E-2</c:v>
                      </c:pt>
                      <c:pt idx="4">
                        <c:v>5.5309168006719041E-2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F02C-44FA-A302-7A9D6B70EE8E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1'!$P$1</c15:sqref>
                        </c15:formulaRef>
                      </c:ext>
                    </c:extLst>
                    <c:strCache>
                      <c:ptCount val="1"/>
                      <c:pt idx="0">
                        <c:v>Unknown Route percentage</c:v>
                      </c:pt>
                    </c:strCache>
                  </c:strRef>
                </c:tx>
                <c:spPr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1'!$P$2:$P$6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1.9758471047209922</c:v>
                      </c:pt>
                      <c:pt idx="1">
                        <c:v>2.3280915998222182</c:v>
                      </c:pt>
                      <c:pt idx="2">
                        <c:v>1.8160083160083158</c:v>
                      </c:pt>
                      <c:pt idx="3">
                        <c:v>1.6697437562133539</c:v>
                      </c:pt>
                      <c:pt idx="4">
                        <c:v>1.6060143598988046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F02C-44FA-A302-7A9D6B70EE8E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1'!$R$1</c15:sqref>
                        </c15:formulaRef>
                      </c:ext>
                    </c:extLst>
                    <c:strCache>
                      <c:ptCount val="1"/>
                      <c:pt idx="0">
                        <c:v>Route not classified percentage</c:v>
                      </c:pt>
                    </c:strCache>
                  </c:strRef>
                </c:tx>
                <c:spPr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1'!$A$2:$A$6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1'!$R$2:$R$6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9.7532108885284713E-2</c:v>
                      </c:pt>
                      <c:pt idx="1">
                        <c:v>9.3123663992888739E-2</c:v>
                      </c:pt>
                      <c:pt idx="2">
                        <c:v>0.14656964656964655</c:v>
                      </c:pt>
                      <c:pt idx="3">
                        <c:v>0.22114467731136767</c:v>
                      </c:pt>
                      <c:pt idx="4">
                        <c:v>0.6514190898569131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F02C-44FA-A302-7A9D6B70EE8E}"/>
                  </c:ext>
                </c:extLst>
              </c15:ser>
            </c15:filteredBarSeries>
          </c:ext>
        </c:extLst>
      </c:barChart>
      <c:catAx>
        <c:axId val="44500408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2832"/>
        <c:crosses val="autoZero"/>
        <c:auto val="1"/>
        <c:lblAlgn val="ctr"/>
        <c:lblOffset val="100"/>
        <c:noMultiLvlLbl val="0"/>
      </c:catAx>
      <c:valAx>
        <c:axId val="445002832"/>
        <c:scaling>
          <c:orientation val="minMax"/>
          <c:max val="12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4080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Changes in Routes for MI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641708270019353E-2"/>
          <c:y val="0.16606223416162974"/>
          <c:w val="0.88322308392733428"/>
          <c:h val="0.47990213446287638"/>
        </c:manualLayout>
      </c:layout>
      <c:lineChart>
        <c:grouping val="standard"/>
        <c:varyColors val="0"/>
        <c:ser>
          <c:idx val="1"/>
          <c:order val="1"/>
          <c:tx>
            <c:strRef>
              <c:f>'Summary 1'!$B$44</c:f>
              <c:strCache>
                <c:ptCount val="1"/>
                <c:pt idx="0">
                  <c:v>Routes Population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1'!$B$45:$B$49</c:f>
              <c:numCache>
                <c:formatCode>General</c:formatCode>
                <c:ptCount val="5"/>
                <c:pt idx="0">
                  <c:v>3699</c:v>
                </c:pt>
                <c:pt idx="1">
                  <c:v>3655</c:v>
                </c:pt>
                <c:pt idx="2">
                  <c:v>3729</c:v>
                </c:pt>
                <c:pt idx="3">
                  <c:v>3729</c:v>
                </c:pt>
                <c:pt idx="4">
                  <c:v>3946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A5-4450-96C9-3CBEA314521D}"/>
            </c:ext>
          </c:extLst>
        </c:ser>
        <c:ser>
          <c:idx val="2"/>
          <c:order val="2"/>
          <c:tx>
            <c:strRef>
              <c:f>'Summary 1'!$C$44</c:f>
              <c:strCache>
                <c:ptCount val="1"/>
                <c:pt idx="0">
                  <c:v>Two Week Wait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1'!$C$45:$C$49</c:f>
              <c:numCache>
                <c:formatCode>General</c:formatCode>
                <c:ptCount val="5"/>
                <c:pt idx="0">
                  <c:v>1553</c:v>
                </c:pt>
                <c:pt idx="1">
                  <c:v>1608</c:v>
                </c:pt>
                <c:pt idx="2">
                  <c:v>1633</c:v>
                </c:pt>
                <c:pt idx="3">
                  <c:v>1702</c:v>
                </c:pt>
                <c:pt idx="4">
                  <c:v>1832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A5-4450-96C9-3CBEA314521D}"/>
            </c:ext>
          </c:extLst>
        </c:ser>
        <c:ser>
          <c:idx val="4"/>
          <c:order val="4"/>
          <c:tx>
            <c:strRef>
              <c:f>'Summary 1'!$E$44</c:f>
              <c:strCache>
                <c:ptCount val="1"/>
                <c:pt idx="0">
                  <c:v>GP Referral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1'!$E$45:$E$49</c:f>
              <c:numCache>
                <c:formatCode>General</c:formatCode>
                <c:ptCount val="5"/>
                <c:pt idx="0">
                  <c:v>952</c:v>
                </c:pt>
                <c:pt idx="1">
                  <c:v>878</c:v>
                </c:pt>
                <c:pt idx="2">
                  <c:v>861</c:v>
                </c:pt>
                <c:pt idx="3">
                  <c:v>886</c:v>
                </c:pt>
                <c:pt idx="4">
                  <c:v>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A5-4450-96C9-3CBEA314521D}"/>
            </c:ext>
          </c:extLst>
        </c:ser>
        <c:ser>
          <c:idx val="6"/>
          <c:order val="6"/>
          <c:tx>
            <c:strRef>
              <c:f>'Summary 1'!$G$44</c:f>
              <c:strCache>
                <c:ptCount val="1"/>
                <c:pt idx="0">
                  <c:v>Other Outpatient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1'!$G$45:$G$49</c:f>
              <c:numCache>
                <c:formatCode>General</c:formatCode>
                <c:ptCount val="5"/>
                <c:pt idx="0">
                  <c:v>407</c:v>
                </c:pt>
                <c:pt idx="1">
                  <c:v>381</c:v>
                </c:pt>
                <c:pt idx="2">
                  <c:v>397</c:v>
                </c:pt>
                <c:pt idx="3">
                  <c:v>342</c:v>
                </c:pt>
                <c:pt idx="4">
                  <c:v>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A5-4450-96C9-3CBEA314521D}"/>
            </c:ext>
          </c:extLst>
        </c:ser>
        <c:ser>
          <c:idx val="8"/>
          <c:order val="8"/>
          <c:tx>
            <c:strRef>
              <c:f>'Summary 1'!$I$44</c:f>
              <c:strCache>
                <c:ptCount val="1"/>
                <c:pt idx="0">
                  <c:v>Inpatient Elective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1'!$I$45:$I$49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43</c:v>
                </c:pt>
                <c:pt idx="3">
                  <c:v>34</c:v>
                </c:pt>
                <c:pt idx="4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A5-4450-96C9-3CBEA314521D}"/>
            </c:ext>
          </c:extLst>
        </c:ser>
        <c:ser>
          <c:idx val="10"/>
          <c:order val="10"/>
          <c:tx>
            <c:strRef>
              <c:f>'Summary 1'!$K$44</c:f>
              <c:strCache>
                <c:ptCount val="1"/>
                <c:pt idx="0">
                  <c:v>Emergency Presentation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1'!$K$45:$K$49</c:f>
              <c:numCache>
                <c:formatCode>General</c:formatCode>
                <c:ptCount val="5"/>
                <c:pt idx="0">
                  <c:v>688</c:v>
                </c:pt>
                <c:pt idx="1">
                  <c:v>667</c:v>
                </c:pt>
                <c:pt idx="2">
                  <c:v>747</c:v>
                </c:pt>
                <c:pt idx="3">
                  <c:v>718</c:v>
                </c:pt>
                <c:pt idx="4">
                  <c:v>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7A5-4450-96C9-3CBEA314521D}"/>
            </c:ext>
          </c:extLst>
        </c:ser>
        <c:ser>
          <c:idx val="12"/>
          <c:order val="12"/>
          <c:tx>
            <c:strRef>
              <c:f>'Summary 1'!$M$44</c:f>
              <c:strCache>
                <c:ptCount val="1"/>
                <c:pt idx="0">
                  <c:v>DCO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1'!$M$45:$M$49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7A5-4450-96C9-3CBEA314521D}"/>
            </c:ext>
          </c:extLst>
        </c:ser>
        <c:ser>
          <c:idx val="14"/>
          <c:order val="14"/>
          <c:tx>
            <c:strRef>
              <c:f>'Summary 1'!$O$44</c:f>
              <c:strCache>
                <c:ptCount val="1"/>
                <c:pt idx="0">
                  <c:v>Unknown Route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1'!$O$45:$O$49</c:f>
              <c:numCache>
                <c:formatCode>General</c:formatCode>
                <c:ptCount val="5"/>
                <c:pt idx="0">
                  <c:v>49</c:v>
                </c:pt>
                <c:pt idx="1">
                  <c:v>69</c:v>
                </c:pt>
                <c:pt idx="2">
                  <c:v>48</c:v>
                </c:pt>
                <c:pt idx="3">
                  <c:v>46</c:v>
                </c:pt>
                <c:pt idx="4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7A5-4450-96C9-3CBEA314521D}"/>
            </c:ext>
          </c:extLst>
        </c:ser>
        <c:ser>
          <c:idx val="16"/>
          <c:order val="16"/>
          <c:tx>
            <c:strRef>
              <c:f>'Summary 1'!$Q$44</c:f>
              <c:strCache>
                <c:ptCount val="1"/>
                <c:pt idx="0">
                  <c:v>Route not classified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1'!$Q$45:$Q$49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7A5-4450-96C9-3CBEA31452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5004080"/>
        <c:axId val="44500283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1'!$A$44</c15:sqref>
                        </c15:formulaRef>
                      </c:ext>
                    </c:extLst>
                    <c:strCache>
                      <c:ptCount val="1"/>
                      <c:pt idx="0">
                        <c:v>Muscle invasive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E7A5-4450-96C9-3CBEA314521D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1'!$D$44</c15:sqref>
                        </c15:formulaRef>
                      </c:ext>
                    </c:extLst>
                    <c:strCache>
                      <c:ptCount val="1"/>
                      <c:pt idx="0">
                        <c:v>Two Week Wait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1'!$D$45:$D$49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41.984320086509868</c:v>
                      </c:pt>
                      <c:pt idx="1">
                        <c:v>43.994528043775652</c:v>
                      </c:pt>
                      <c:pt idx="2">
                        <c:v>43.791901314025203</c:v>
                      </c:pt>
                      <c:pt idx="3">
                        <c:v>45.642263341378388</c:v>
                      </c:pt>
                      <c:pt idx="4">
                        <c:v>46.426761277242775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7A5-4450-96C9-3CBEA314521D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1'!$F$44</c15:sqref>
                        </c15:formulaRef>
                      </c:ext>
                    </c:extLst>
                    <c:strCache>
                      <c:ptCount val="1"/>
                      <c:pt idx="0">
                        <c:v>GP Referral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1'!$F$45:$F$49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25.736685590700187</c:v>
                      </c:pt>
                      <c:pt idx="1">
                        <c:v>24.021887824897401</c:v>
                      </c:pt>
                      <c:pt idx="2">
                        <c:v>23.089300080450524</c:v>
                      </c:pt>
                      <c:pt idx="3">
                        <c:v>23.759721104853849</c:v>
                      </c:pt>
                      <c:pt idx="4">
                        <c:v>21.819564115560063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7A5-4450-96C9-3CBEA314521D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1'!$H$44</c15:sqref>
                        </c15:formulaRef>
                      </c:ext>
                    </c:extLst>
                    <c:strCache>
                      <c:ptCount val="1"/>
                      <c:pt idx="0">
                        <c:v>Other Outpatient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1'!$H$45:$H$49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11.002973776696406</c:v>
                      </c:pt>
                      <c:pt idx="1">
                        <c:v>10.424076607387141</c:v>
                      </c:pt>
                      <c:pt idx="2">
                        <c:v>10.646285867524806</c:v>
                      </c:pt>
                      <c:pt idx="3">
                        <c:v>9.17135961383749</c:v>
                      </c:pt>
                      <c:pt idx="4">
                        <c:v>10.086163203243791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E7A5-4450-96C9-3CBEA314521D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1'!$J$44</c15:sqref>
                        </c15:formulaRef>
                      </c:ext>
                    </c:extLst>
                    <c:strCache>
                      <c:ptCount val="1"/>
                      <c:pt idx="0">
                        <c:v>Inpatient Elective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1'!$J$45:$J$49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1.3517166801838334</c:v>
                      </c:pt>
                      <c:pt idx="1">
                        <c:v>1.3679890560875512</c:v>
                      </c:pt>
                      <c:pt idx="2">
                        <c:v>1.1531241619737196</c:v>
                      </c:pt>
                      <c:pt idx="3">
                        <c:v>0.91177259318852233</c:v>
                      </c:pt>
                      <c:pt idx="4">
                        <c:v>1.0643689812468322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E7A5-4450-96C9-3CBEA314521D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1'!$L$44</c15:sqref>
                        </c15:formulaRef>
                      </c:ext>
                    </c:extLst>
                    <c:strCache>
                      <c:ptCount val="1"/>
                      <c:pt idx="0">
                        <c:v>Emergency Presentation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1'!$L$45:$L$49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18.599621519329549</c:v>
                      </c:pt>
                      <c:pt idx="1">
                        <c:v>18.248974008207934</c:v>
                      </c:pt>
                      <c:pt idx="2">
                        <c:v>20.032180209171361</c:v>
                      </c:pt>
                      <c:pt idx="3">
                        <c:v>19.254491820863503</c:v>
                      </c:pt>
                      <c:pt idx="4">
                        <c:v>18.930562595032946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7A5-4450-96C9-3CBEA314521D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1'!$N$44</c15:sqref>
                        </c15:formulaRef>
                      </c:ext>
                    </c:extLst>
                    <c:strCache>
                      <c:ptCount val="1"/>
                      <c:pt idx="0">
                        <c:v>DCO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1'!$N$45:$N$49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E7A5-4450-96C9-3CBEA314521D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1'!$P$44</c15:sqref>
                        </c15:formulaRef>
                      </c:ext>
                    </c:extLst>
                    <c:strCache>
                      <c:ptCount val="1"/>
                      <c:pt idx="0">
                        <c:v>Unknown Route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1'!$P$45:$P$49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1.3246823465801569</c:v>
                      </c:pt>
                      <c:pt idx="1">
                        <c:v>1.8878248974008207</c:v>
                      </c:pt>
                      <c:pt idx="2">
                        <c:v>1.2872083668543846</c:v>
                      </c:pt>
                      <c:pt idx="3">
                        <c:v>1.2335746849021185</c:v>
                      </c:pt>
                      <c:pt idx="4">
                        <c:v>1.3431322858590979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E7A5-4450-96C9-3CBEA314521D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1'!$R$44</c15:sqref>
                        </c15:formulaRef>
                      </c:ext>
                    </c:extLst>
                    <c:strCache>
                      <c:ptCount val="1"/>
                      <c:pt idx="0">
                        <c:v>Route not classified percentage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1'!$R$45:$R$49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0</c:v>
                      </c:pt>
                      <c:pt idx="1">
                        <c:v>5.4719562243502051E-2</c:v>
                      </c:pt>
                      <c:pt idx="2">
                        <c:v>0</c:v>
                      </c:pt>
                      <c:pt idx="3">
                        <c:v>2.6816840976133013E-2</c:v>
                      </c:pt>
                      <c:pt idx="4">
                        <c:v>0.3294475418144957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E7A5-4450-96C9-3CBEA314521D}"/>
                  </c:ext>
                </c:extLst>
              </c15:ser>
            </c15:filteredLineSeries>
          </c:ext>
        </c:extLst>
      </c:lineChart>
      <c:catAx>
        <c:axId val="44500408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2832"/>
        <c:crosses val="autoZero"/>
        <c:auto val="1"/>
        <c:lblAlgn val="ctr"/>
        <c:lblOffset val="100"/>
        <c:noMultiLvlLbl val="0"/>
      </c:catAx>
      <c:valAx>
        <c:axId val="445002832"/>
        <c:scaling>
          <c:orientation val="minMax"/>
          <c:max val="4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408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0008429814598302E-2"/>
          <c:y val="0.75768866702273363"/>
          <c:w val="0.90025331154901289"/>
          <c:h val="0.200218712262605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MI Split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2"/>
          <c:tx>
            <c:strRef>
              <c:f>'Summary 1'!$C$44</c:f>
              <c:strCache>
                <c:ptCount val="1"/>
                <c:pt idx="0">
                  <c:v>Two Week Wait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1'!$C$45:$C$49</c:f>
              <c:numCache>
                <c:formatCode>General</c:formatCode>
                <c:ptCount val="5"/>
                <c:pt idx="0">
                  <c:v>1553</c:v>
                </c:pt>
                <c:pt idx="1">
                  <c:v>1608</c:v>
                </c:pt>
                <c:pt idx="2">
                  <c:v>1633</c:v>
                </c:pt>
                <c:pt idx="3">
                  <c:v>1702</c:v>
                </c:pt>
                <c:pt idx="4">
                  <c:v>1832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A4-4C77-886F-C0A3C28D05A2}"/>
            </c:ext>
          </c:extLst>
        </c:ser>
        <c:ser>
          <c:idx val="4"/>
          <c:order val="4"/>
          <c:tx>
            <c:strRef>
              <c:f>'Summary 1'!$E$44</c:f>
              <c:strCache>
                <c:ptCount val="1"/>
                <c:pt idx="0">
                  <c:v>GP Referral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1'!$E$45:$E$49</c:f>
              <c:numCache>
                <c:formatCode>General</c:formatCode>
                <c:ptCount val="5"/>
                <c:pt idx="0">
                  <c:v>952</c:v>
                </c:pt>
                <c:pt idx="1">
                  <c:v>878</c:v>
                </c:pt>
                <c:pt idx="2">
                  <c:v>861</c:v>
                </c:pt>
                <c:pt idx="3">
                  <c:v>886</c:v>
                </c:pt>
                <c:pt idx="4">
                  <c:v>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A4-4C77-886F-C0A3C28D05A2}"/>
            </c:ext>
          </c:extLst>
        </c:ser>
        <c:ser>
          <c:idx val="6"/>
          <c:order val="6"/>
          <c:tx>
            <c:strRef>
              <c:f>'Summary 1'!$G$44</c:f>
              <c:strCache>
                <c:ptCount val="1"/>
                <c:pt idx="0">
                  <c:v>Other Outpatient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1'!$G$45:$G$49</c:f>
              <c:numCache>
                <c:formatCode>General</c:formatCode>
                <c:ptCount val="5"/>
                <c:pt idx="0">
                  <c:v>407</c:v>
                </c:pt>
                <c:pt idx="1">
                  <c:v>381</c:v>
                </c:pt>
                <c:pt idx="2">
                  <c:v>397</c:v>
                </c:pt>
                <c:pt idx="3">
                  <c:v>342</c:v>
                </c:pt>
                <c:pt idx="4">
                  <c:v>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A4-4C77-886F-C0A3C28D05A2}"/>
            </c:ext>
          </c:extLst>
        </c:ser>
        <c:ser>
          <c:idx val="8"/>
          <c:order val="8"/>
          <c:tx>
            <c:strRef>
              <c:f>'Summary 1'!$I$44</c:f>
              <c:strCache>
                <c:ptCount val="1"/>
                <c:pt idx="0">
                  <c:v>Inpatient Elective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1'!$I$45:$I$49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43</c:v>
                </c:pt>
                <c:pt idx="3">
                  <c:v>34</c:v>
                </c:pt>
                <c:pt idx="4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A4-4C77-886F-C0A3C28D05A2}"/>
            </c:ext>
          </c:extLst>
        </c:ser>
        <c:ser>
          <c:idx val="10"/>
          <c:order val="10"/>
          <c:tx>
            <c:strRef>
              <c:f>'Summary 1'!$K$44</c:f>
              <c:strCache>
                <c:ptCount val="1"/>
                <c:pt idx="0">
                  <c:v>Emergency Presentation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1'!$K$45:$K$49</c:f>
              <c:numCache>
                <c:formatCode>General</c:formatCode>
                <c:ptCount val="5"/>
                <c:pt idx="0">
                  <c:v>688</c:v>
                </c:pt>
                <c:pt idx="1">
                  <c:v>667</c:v>
                </c:pt>
                <c:pt idx="2">
                  <c:v>747</c:v>
                </c:pt>
                <c:pt idx="3">
                  <c:v>718</c:v>
                </c:pt>
                <c:pt idx="4">
                  <c:v>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A4-4C77-886F-C0A3C28D05A2}"/>
            </c:ext>
          </c:extLst>
        </c:ser>
        <c:ser>
          <c:idx val="12"/>
          <c:order val="12"/>
          <c:tx>
            <c:strRef>
              <c:f>'Summary 1'!$M$44</c:f>
              <c:strCache>
                <c:ptCount val="1"/>
                <c:pt idx="0">
                  <c:v>DCO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1'!$M$45:$M$49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3A4-4C77-886F-C0A3C28D05A2}"/>
            </c:ext>
          </c:extLst>
        </c:ser>
        <c:ser>
          <c:idx val="14"/>
          <c:order val="14"/>
          <c:tx>
            <c:strRef>
              <c:f>'Summary 1'!$O$44</c:f>
              <c:strCache>
                <c:ptCount val="1"/>
                <c:pt idx="0">
                  <c:v>Unknown Route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1'!$O$45:$O$49</c:f>
              <c:numCache>
                <c:formatCode>General</c:formatCode>
                <c:ptCount val="5"/>
                <c:pt idx="0">
                  <c:v>49</c:v>
                </c:pt>
                <c:pt idx="1">
                  <c:v>69</c:v>
                </c:pt>
                <c:pt idx="2">
                  <c:v>48</c:v>
                </c:pt>
                <c:pt idx="3">
                  <c:v>46</c:v>
                </c:pt>
                <c:pt idx="4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A4-4C77-886F-C0A3C28D05A2}"/>
            </c:ext>
          </c:extLst>
        </c:ser>
        <c:ser>
          <c:idx val="16"/>
          <c:order val="16"/>
          <c:tx>
            <c:strRef>
              <c:f>'Summary 1'!$Q$44</c:f>
              <c:strCache>
                <c:ptCount val="1"/>
                <c:pt idx="0">
                  <c:v>Route not classified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1'!$Q$45:$Q$49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3A4-4C77-886F-C0A3C28D05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5004080"/>
        <c:axId val="44500283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1'!$A$44</c15:sqref>
                        </c15:formulaRef>
                      </c:ext>
                    </c:extLst>
                    <c:strCache>
                      <c:ptCount val="1"/>
                      <c:pt idx="0">
                        <c:v>Muscle invasive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63A4-4C77-886F-C0A3C28D05A2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1'!$B$44</c15:sqref>
                        </c15:formulaRef>
                      </c:ext>
                    </c:extLst>
                    <c:strCache>
                      <c:ptCount val="1"/>
                      <c:pt idx="0">
                        <c:v>Routes Population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1'!$B$45:$B$49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3699</c:v>
                      </c:pt>
                      <c:pt idx="1">
                        <c:v>3655</c:v>
                      </c:pt>
                      <c:pt idx="2">
                        <c:v>3729</c:v>
                      </c:pt>
                      <c:pt idx="3">
                        <c:v>3729</c:v>
                      </c:pt>
                      <c:pt idx="4">
                        <c:v>3946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63A4-4C77-886F-C0A3C28D05A2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1'!$D$44</c15:sqref>
                        </c15:formulaRef>
                      </c:ext>
                    </c:extLst>
                    <c:strCache>
                      <c:ptCount val="1"/>
                      <c:pt idx="0">
                        <c:v>Two Week Wait percentage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1'!$D$45:$D$49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41.984320086509868</c:v>
                      </c:pt>
                      <c:pt idx="1">
                        <c:v>43.994528043775652</c:v>
                      </c:pt>
                      <c:pt idx="2">
                        <c:v>43.791901314025203</c:v>
                      </c:pt>
                      <c:pt idx="3">
                        <c:v>45.642263341378388</c:v>
                      </c:pt>
                      <c:pt idx="4">
                        <c:v>46.426761277242775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63A4-4C77-886F-C0A3C28D05A2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1'!$F$44</c15:sqref>
                        </c15:formulaRef>
                      </c:ext>
                    </c:extLst>
                    <c:strCache>
                      <c:ptCount val="1"/>
                      <c:pt idx="0">
                        <c:v>GP Referral percentage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1'!$F$45:$F$49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25.736685590700187</c:v>
                      </c:pt>
                      <c:pt idx="1">
                        <c:v>24.021887824897401</c:v>
                      </c:pt>
                      <c:pt idx="2">
                        <c:v>23.089300080450524</c:v>
                      </c:pt>
                      <c:pt idx="3">
                        <c:v>23.759721104853849</c:v>
                      </c:pt>
                      <c:pt idx="4">
                        <c:v>21.819564115560063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63A4-4C77-886F-C0A3C28D05A2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1'!$H$44</c15:sqref>
                        </c15:formulaRef>
                      </c:ext>
                    </c:extLst>
                    <c:strCache>
                      <c:ptCount val="1"/>
                      <c:pt idx="0">
                        <c:v>Other Outpatient percentage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1'!$H$45:$H$49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11.002973776696406</c:v>
                      </c:pt>
                      <c:pt idx="1">
                        <c:v>10.424076607387141</c:v>
                      </c:pt>
                      <c:pt idx="2">
                        <c:v>10.646285867524806</c:v>
                      </c:pt>
                      <c:pt idx="3">
                        <c:v>9.17135961383749</c:v>
                      </c:pt>
                      <c:pt idx="4">
                        <c:v>10.086163203243791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63A4-4C77-886F-C0A3C28D05A2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1'!$J$44</c15:sqref>
                        </c15:formulaRef>
                      </c:ext>
                    </c:extLst>
                    <c:strCache>
                      <c:ptCount val="1"/>
                      <c:pt idx="0">
                        <c:v>Inpatient Elective percentage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1'!$J$45:$J$49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1.3517166801838334</c:v>
                      </c:pt>
                      <c:pt idx="1">
                        <c:v>1.3679890560875512</c:v>
                      </c:pt>
                      <c:pt idx="2">
                        <c:v>1.1531241619737196</c:v>
                      </c:pt>
                      <c:pt idx="3">
                        <c:v>0.91177259318852233</c:v>
                      </c:pt>
                      <c:pt idx="4">
                        <c:v>1.0643689812468322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63A4-4C77-886F-C0A3C28D05A2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1'!$L$44</c15:sqref>
                        </c15:formulaRef>
                      </c:ext>
                    </c:extLst>
                    <c:strCache>
                      <c:ptCount val="1"/>
                      <c:pt idx="0">
                        <c:v>Emergency Presentation percentage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1'!$L$45:$L$49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18.599621519329549</c:v>
                      </c:pt>
                      <c:pt idx="1">
                        <c:v>18.248974008207934</c:v>
                      </c:pt>
                      <c:pt idx="2">
                        <c:v>20.032180209171361</c:v>
                      </c:pt>
                      <c:pt idx="3">
                        <c:v>19.254491820863503</c:v>
                      </c:pt>
                      <c:pt idx="4">
                        <c:v>18.930562595032946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63A4-4C77-886F-C0A3C28D05A2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1'!$N$44</c15:sqref>
                        </c15:formulaRef>
                      </c:ext>
                    </c:extLst>
                    <c:strCache>
                      <c:ptCount val="1"/>
                      <c:pt idx="0">
                        <c:v>DCO percentage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1'!$N$45:$N$49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63A4-4C77-886F-C0A3C28D05A2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1'!$P$44</c15:sqref>
                        </c15:formulaRef>
                      </c:ext>
                    </c:extLst>
                    <c:strCache>
                      <c:ptCount val="1"/>
                      <c:pt idx="0">
                        <c:v>Unknown Route percentage</c:v>
                      </c:pt>
                    </c:strCache>
                  </c:strRef>
                </c:tx>
                <c:spPr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1'!$P$45:$P$49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1.3246823465801569</c:v>
                      </c:pt>
                      <c:pt idx="1">
                        <c:v>1.8878248974008207</c:v>
                      </c:pt>
                      <c:pt idx="2">
                        <c:v>1.2872083668543846</c:v>
                      </c:pt>
                      <c:pt idx="3">
                        <c:v>1.2335746849021185</c:v>
                      </c:pt>
                      <c:pt idx="4">
                        <c:v>1.3431322858590979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63A4-4C77-886F-C0A3C28D05A2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1'!$R$44</c15:sqref>
                        </c15:formulaRef>
                      </c:ext>
                    </c:extLst>
                    <c:strCache>
                      <c:ptCount val="1"/>
                      <c:pt idx="0">
                        <c:v>Route not classified percentage</c:v>
                      </c:pt>
                    </c:strCache>
                  </c:strRef>
                </c:tx>
                <c:spPr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1'!$R$45:$R$49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0</c:v>
                      </c:pt>
                      <c:pt idx="1">
                        <c:v>5.4719562243502051E-2</c:v>
                      </c:pt>
                      <c:pt idx="2">
                        <c:v>0</c:v>
                      </c:pt>
                      <c:pt idx="3">
                        <c:v>2.6816840976133013E-2</c:v>
                      </c:pt>
                      <c:pt idx="4">
                        <c:v>0.3294475418144957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63A4-4C77-886F-C0A3C28D05A2}"/>
                  </c:ext>
                </c:extLst>
              </c15:ser>
            </c15:filteredBarSeries>
          </c:ext>
        </c:extLst>
      </c:barChart>
      <c:catAx>
        <c:axId val="44500408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2832"/>
        <c:crosses val="autoZero"/>
        <c:auto val="1"/>
        <c:lblAlgn val="ctr"/>
        <c:lblOffset val="100"/>
        <c:noMultiLvlLbl val="0"/>
      </c:catAx>
      <c:valAx>
        <c:axId val="445002832"/>
        <c:scaling>
          <c:orientation val="minMax"/>
          <c:max val="4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0408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MI Split as a %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2"/>
          <c:tx>
            <c:strRef>
              <c:f>'Summary 1'!$C$44</c:f>
              <c:strCache>
                <c:ptCount val="1"/>
                <c:pt idx="0">
                  <c:v>Two Week Wait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7341B09-B775-44C6-B60B-0C8244C85343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575-4B5C-A525-9F33A51506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1E0DE83-3D3A-45CB-A308-58FF45AFDE6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575-4B5C-A525-9F33A51506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9EEFB4D-1A3C-46D5-BB32-79E3B60C243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575-4B5C-A525-9F33A51506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65CE411-2C89-49A2-8E5D-1F44EB5D1C5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575-4B5C-A525-9F33A51506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327064B-4C13-4CC8-B79A-EF65D569448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575-4B5C-A525-9F33A51506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1'!$C$45:$C$49</c:f>
              <c:numCache>
                <c:formatCode>General</c:formatCode>
                <c:ptCount val="5"/>
                <c:pt idx="0">
                  <c:v>1553</c:v>
                </c:pt>
                <c:pt idx="1">
                  <c:v>1608</c:v>
                </c:pt>
                <c:pt idx="2">
                  <c:v>1633</c:v>
                </c:pt>
                <c:pt idx="3">
                  <c:v>1702</c:v>
                </c:pt>
                <c:pt idx="4">
                  <c:v>1832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1'!$D$45:$D$49</c15:f>
                <c15:dlblRangeCache>
                  <c:ptCount val="5"/>
                  <c:pt idx="0">
                    <c:v>42</c:v>
                  </c:pt>
                  <c:pt idx="1">
                    <c:v>44</c:v>
                  </c:pt>
                  <c:pt idx="2">
                    <c:v>44</c:v>
                  </c:pt>
                  <c:pt idx="3">
                    <c:v>46</c:v>
                  </c:pt>
                  <c:pt idx="4">
                    <c:v>46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F575-4B5C-A525-9F33A51506D7}"/>
            </c:ext>
          </c:extLst>
        </c:ser>
        <c:ser>
          <c:idx val="4"/>
          <c:order val="4"/>
          <c:tx>
            <c:strRef>
              <c:f>'Summary 1'!$E$44</c:f>
              <c:strCache>
                <c:ptCount val="1"/>
                <c:pt idx="0">
                  <c:v>GP Referral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78C2548-E128-45FD-91E0-FA5D1410818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F575-4B5C-A525-9F33A51506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ED384D6-F820-4443-A92D-E7FD726DF07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575-4B5C-A525-9F33A51506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62DBFF3-775F-4531-BEAA-B3EE3EE7412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575-4B5C-A525-9F33A51506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DF68396-F58E-499D-99D7-88612AAAA69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575-4B5C-A525-9F33A51506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9D5460C-08C8-407E-9746-A4A4641D605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F575-4B5C-A525-9F33A51506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1'!$E$45:$E$49</c:f>
              <c:numCache>
                <c:formatCode>General</c:formatCode>
                <c:ptCount val="5"/>
                <c:pt idx="0">
                  <c:v>952</c:v>
                </c:pt>
                <c:pt idx="1">
                  <c:v>878</c:v>
                </c:pt>
                <c:pt idx="2">
                  <c:v>861</c:v>
                </c:pt>
                <c:pt idx="3">
                  <c:v>886</c:v>
                </c:pt>
                <c:pt idx="4">
                  <c:v>861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1'!$F$45:$F$49</c15:f>
                <c15:dlblRangeCache>
                  <c:ptCount val="5"/>
                  <c:pt idx="0">
                    <c:v>26</c:v>
                  </c:pt>
                  <c:pt idx="1">
                    <c:v>24</c:v>
                  </c:pt>
                  <c:pt idx="2">
                    <c:v>23</c:v>
                  </c:pt>
                  <c:pt idx="3">
                    <c:v>24</c:v>
                  </c:pt>
                  <c:pt idx="4">
                    <c:v>22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F575-4B5C-A525-9F33A51506D7}"/>
            </c:ext>
          </c:extLst>
        </c:ser>
        <c:ser>
          <c:idx val="6"/>
          <c:order val="6"/>
          <c:tx>
            <c:strRef>
              <c:f>'Summary 1'!$G$44</c:f>
              <c:strCache>
                <c:ptCount val="1"/>
                <c:pt idx="0">
                  <c:v>Other Outpatient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E2CAF36-5EE8-4D38-BA40-117CD7BB518B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F575-4B5C-A525-9F33A51506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EAA329E-5FE0-489F-92EE-5B3316F750C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F575-4B5C-A525-9F33A51506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26E541F-C5B2-463B-AB24-060ABAED598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F575-4B5C-A525-9F33A51506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F9662A1-3394-43D5-8984-A042F4C86F6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F575-4B5C-A525-9F33A51506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3563C65-4706-43AD-AAB8-F3C0BC5917D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F575-4B5C-A525-9F33A51506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1'!$G$45:$G$49</c:f>
              <c:numCache>
                <c:formatCode>General</c:formatCode>
                <c:ptCount val="5"/>
                <c:pt idx="0">
                  <c:v>407</c:v>
                </c:pt>
                <c:pt idx="1">
                  <c:v>381</c:v>
                </c:pt>
                <c:pt idx="2">
                  <c:v>397</c:v>
                </c:pt>
                <c:pt idx="3">
                  <c:v>342</c:v>
                </c:pt>
                <c:pt idx="4">
                  <c:v>398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1'!$H$45:$H$49</c15:f>
                <c15:dlblRangeCache>
                  <c:ptCount val="5"/>
                  <c:pt idx="0">
                    <c:v>11</c:v>
                  </c:pt>
                  <c:pt idx="1">
                    <c:v>10</c:v>
                  </c:pt>
                  <c:pt idx="2">
                    <c:v>11</c:v>
                  </c:pt>
                  <c:pt idx="3">
                    <c:v>9</c:v>
                  </c:pt>
                  <c:pt idx="4">
                    <c:v>10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1-F575-4B5C-A525-9F33A51506D7}"/>
            </c:ext>
          </c:extLst>
        </c:ser>
        <c:ser>
          <c:idx val="8"/>
          <c:order val="8"/>
          <c:tx>
            <c:strRef>
              <c:f>'Summary 1'!$I$44</c:f>
              <c:strCache>
                <c:ptCount val="1"/>
                <c:pt idx="0">
                  <c:v>Inpatient Elective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1'!$I$45:$I$49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43</c:v>
                </c:pt>
                <c:pt idx="3">
                  <c:v>34</c:v>
                </c:pt>
                <c:pt idx="4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575-4B5C-A525-9F33A51506D7}"/>
            </c:ext>
          </c:extLst>
        </c:ser>
        <c:ser>
          <c:idx val="10"/>
          <c:order val="10"/>
          <c:tx>
            <c:strRef>
              <c:f>'Summary 1'!$K$44</c:f>
              <c:strCache>
                <c:ptCount val="1"/>
                <c:pt idx="0">
                  <c:v>Emergency Presentation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AD6C0CB-0E81-4140-A34C-34AA7566F52F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F575-4B5C-A525-9F33A51506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3F52AF-D6F8-4B6C-90C6-D193C1D7DE0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F575-4B5C-A525-9F33A51506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B1BF6CD-7ED2-48A3-91E2-A2E9DD7AF3B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F575-4B5C-A525-9F33A51506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E826A82-C833-4477-BDA2-56405EAD821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F575-4B5C-A525-9F33A51506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2622F82-4564-4258-B69F-63B85652D15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F575-4B5C-A525-9F33A51506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1'!$K$45:$K$49</c:f>
              <c:numCache>
                <c:formatCode>General</c:formatCode>
                <c:ptCount val="5"/>
                <c:pt idx="0">
                  <c:v>688</c:v>
                </c:pt>
                <c:pt idx="1">
                  <c:v>667</c:v>
                </c:pt>
                <c:pt idx="2">
                  <c:v>747</c:v>
                </c:pt>
                <c:pt idx="3">
                  <c:v>718</c:v>
                </c:pt>
                <c:pt idx="4">
                  <c:v>747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'Summary 1'!$L$45:$L$49</c15:f>
                <c15:dlblRangeCache>
                  <c:ptCount val="5"/>
                  <c:pt idx="0">
                    <c:v>19</c:v>
                  </c:pt>
                  <c:pt idx="1">
                    <c:v>18</c:v>
                  </c:pt>
                  <c:pt idx="2">
                    <c:v>20</c:v>
                  </c:pt>
                  <c:pt idx="3">
                    <c:v>19</c:v>
                  </c:pt>
                  <c:pt idx="4">
                    <c:v>19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8-F575-4B5C-A525-9F33A51506D7}"/>
            </c:ext>
          </c:extLst>
        </c:ser>
        <c:ser>
          <c:idx val="12"/>
          <c:order val="12"/>
          <c:tx>
            <c:strRef>
              <c:f>'Summary 1'!$M$44</c:f>
              <c:strCache>
                <c:ptCount val="1"/>
                <c:pt idx="0">
                  <c:v>DCO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1'!$M$45:$M$49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575-4B5C-A525-9F33A51506D7}"/>
            </c:ext>
          </c:extLst>
        </c:ser>
        <c:ser>
          <c:idx val="14"/>
          <c:order val="14"/>
          <c:tx>
            <c:strRef>
              <c:f>'Summary 1'!$O$44</c:f>
              <c:strCache>
                <c:ptCount val="1"/>
                <c:pt idx="0">
                  <c:v>Unknown Route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1'!$O$45:$O$49</c:f>
              <c:numCache>
                <c:formatCode>General</c:formatCode>
                <c:ptCount val="5"/>
                <c:pt idx="0">
                  <c:v>49</c:v>
                </c:pt>
                <c:pt idx="1">
                  <c:v>69</c:v>
                </c:pt>
                <c:pt idx="2">
                  <c:v>48</c:v>
                </c:pt>
                <c:pt idx="3">
                  <c:v>46</c:v>
                </c:pt>
                <c:pt idx="4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575-4B5C-A525-9F33A51506D7}"/>
            </c:ext>
          </c:extLst>
        </c:ser>
        <c:ser>
          <c:idx val="16"/>
          <c:order val="16"/>
          <c:tx>
            <c:strRef>
              <c:f>'Summary 1'!$Q$44</c:f>
              <c:strCache>
                <c:ptCount val="1"/>
                <c:pt idx="0">
                  <c:v>Route not classified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'Summary 1'!$A$45:$A$49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'Summary 1'!$Q$45:$Q$49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F575-4B5C-A525-9F33A5150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9797200"/>
        <c:axId val="61979928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'Summary 1'!$A$44</c15:sqref>
                        </c15:formulaRef>
                      </c:ext>
                    </c:extLst>
                    <c:strCache>
                      <c:ptCount val="1"/>
                      <c:pt idx="0">
                        <c:v>Muscle invasive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C-F575-4B5C-A525-9F33A51506D7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1'!$B$44</c15:sqref>
                        </c15:formulaRef>
                      </c:ext>
                    </c:extLst>
                    <c:strCache>
                      <c:ptCount val="1"/>
                      <c:pt idx="0">
                        <c:v>Routes Population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1'!$B$45:$B$49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3699</c:v>
                      </c:pt>
                      <c:pt idx="1">
                        <c:v>3655</c:v>
                      </c:pt>
                      <c:pt idx="2">
                        <c:v>3729</c:v>
                      </c:pt>
                      <c:pt idx="3">
                        <c:v>3729</c:v>
                      </c:pt>
                      <c:pt idx="4">
                        <c:v>3946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F575-4B5C-A525-9F33A51506D7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1'!$D$44</c15:sqref>
                        </c15:formulaRef>
                      </c:ext>
                    </c:extLst>
                    <c:strCache>
                      <c:ptCount val="1"/>
                      <c:pt idx="0">
                        <c:v>Two Week Wait percentage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1'!$D$45:$D$49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41.984320086509868</c:v>
                      </c:pt>
                      <c:pt idx="1">
                        <c:v>43.994528043775652</c:v>
                      </c:pt>
                      <c:pt idx="2">
                        <c:v>43.791901314025203</c:v>
                      </c:pt>
                      <c:pt idx="3">
                        <c:v>45.642263341378388</c:v>
                      </c:pt>
                      <c:pt idx="4">
                        <c:v>46.426761277242775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F575-4B5C-A525-9F33A51506D7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1'!$F$44</c15:sqref>
                        </c15:formulaRef>
                      </c:ext>
                    </c:extLst>
                    <c:strCache>
                      <c:ptCount val="1"/>
                      <c:pt idx="0">
                        <c:v>GP Referral percentage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1'!$F$45:$F$49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25.736685590700187</c:v>
                      </c:pt>
                      <c:pt idx="1">
                        <c:v>24.021887824897401</c:v>
                      </c:pt>
                      <c:pt idx="2">
                        <c:v>23.089300080450524</c:v>
                      </c:pt>
                      <c:pt idx="3">
                        <c:v>23.759721104853849</c:v>
                      </c:pt>
                      <c:pt idx="4">
                        <c:v>21.819564115560063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F575-4B5C-A525-9F33A51506D7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1'!$H$44</c15:sqref>
                        </c15:formulaRef>
                      </c:ext>
                    </c:extLst>
                    <c:strCache>
                      <c:ptCount val="1"/>
                      <c:pt idx="0">
                        <c:v>Other Outpatient percentage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1'!$H$45:$H$49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11.002973776696406</c:v>
                      </c:pt>
                      <c:pt idx="1">
                        <c:v>10.424076607387141</c:v>
                      </c:pt>
                      <c:pt idx="2">
                        <c:v>10.646285867524806</c:v>
                      </c:pt>
                      <c:pt idx="3">
                        <c:v>9.17135961383749</c:v>
                      </c:pt>
                      <c:pt idx="4">
                        <c:v>10.086163203243791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F575-4B5C-A525-9F33A51506D7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1'!$J$44</c15:sqref>
                        </c15:formulaRef>
                      </c:ext>
                    </c:extLst>
                    <c:strCache>
                      <c:ptCount val="1"/>
                      <c:pt idx="0">
                        <c:v>Inpatient Elective percentage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1'!$J$45:$J$49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1.3517166801838334</c:v>
                      </c:pt>
                      <c:pt idx="1">
                        <c:v>1.3679890560875512</c:v>
                      </c:pt>
                      <c:pt idx="2">
                        <c:v>1.1531241619737196</c:v>
                      </c:pt>
                      <c:pt idx="3">
                        <c:v>0.91177259318852233</c:v>
                      </c:pt>
                      <c:pt idx="4">
                        <c:v>1.0643689812468322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F575-4B5C-A525-9F33A51506D7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1'!$L$44</c15:sqref>
                        </c15:formulaRef>
                      </c:ext>
                    </c:extLst>
                    <c:strCache>
                      <c:ptCount val="1"/>
                      <c:pt idx="0">
                        <c:v>Emergency Presentation percentage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1'!$L$45:$L$49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18.599621519329549</c:v>
                      </c:pt>
                      <c:pt idx="1">
                        <c:v>18.248974008207934</c:v>
                      </c:pt>
                      <c:pt idx="2">
                        <c:v>20.032180209171361</c:v>
                      </c:pt>
                      <c:pt idx="3">
                        <c:v>19.254491820863503</c:v>
                      </c:pt>
                      <c:pt idx="4">
                        <c:v>18.930562595032946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F575-4B5C-A525-9F33A51506D7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1'!$N$44</c15:sqref>
                        </c15:formulaRef>
                      </c:ext>
                    </c:extLst>
                    <c:strCache>
                      <c:ptCount val="1"/>
                      <c:pt idx="0">
                        <c:v>DCO percentage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1'!$N$45:$N$49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F575-4B5C-A525-9F33A51506D7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1'!$P$44</c15:sqref>
                        </c15:formulaRef>
                      </c:ext>
                    </c:extLst>
                    <c:strCache>
                      <c:ptCount val="1"/>
                      <c:pt idx="0">
                        <c:v>Unknown Route percentage</c:v>
                      </c:pt>
                    </c:strCache>
                  </c:strRef>
                </c:tx>
                <c:spPr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1'!$P$45:$P$49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1.3246823465801569</c:v>
                      </c:pt>
                      <c:pt idx="1">
                        <c:v>1.8878248974008207</c:v>
                      </c:pt>
                      <c:pt idx="2">
                        <c:v>1.2872083668543846</c:v>
                      </c:pt>
                      <c:pt idx="3">
                        <c:v>1.2335746849021185</c:v>
                      </c:pt>
                      <c:pt idx="4">
                        <c:v>1.3431322858590979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F575-4B5C-A525-9F33A51506D7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1'!$R$44</c15:sqref>
                        </c15:formulaRef>
                      </c:ext>
                    </c:extLst>
                    <c:strCache>
                      <c:ptCount val="1"/>
                      <c:pt idx="0">
                        <c:v>Route not classified percentage</c:v>
                      </c:pt>
                    </c:strCache>
                  </c:strRef>
                </c:tx>
                <c:spPr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1'!$A$45:$A$49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1'!$R$45:$R$49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0</c:v>
                      </c:pt>
                      <c:pt idx="1">
                        <c:v>5.4719562243502051E-2</c:v>
                      </c:pt>
                      <c:pt idx="2">
                        <c:v>0</c:v>
                      </c:pt>
                      <c:pt idx="3">
                        <c:v>2.6816840976133013E-2</c:v>
                      </c:pt>
                      <c:pt idx="4">
                        <c:v>0.3294475418144957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F575-4B5C-A525-9F33A51506D7}"/>
                  </c:ext>
                </c:extLst>
              </c15:ser>
            </c15:filteredBarSeries>
          </c:ext>
        </c:extLst>
      </c:barChart>
      <c:catAx>
        <c:axId val="61979720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799280"/>
        <c:crosses val="autoZero"/>
        <c:auto val="1"/>
        <c:lblAlgn val="ctr"/>
        <c:lblOffset val="100"/>
        <c:noMultiLvlLbl val="0"/>
      </c:catAx>
      <c:valAx>
        <c:axId val="61979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79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5D57-404B-44AC-ACC7-3D53CC893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ABA4C-15BA-47C8-B31A-9FFE045DF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4B0B2-341D-4437-9157-2A025A69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B605-E974-4600-ACE4-B43EBACD152C}" type="datetimeFigureOut">
              <a:rPr lang="en-GB" smtClean="0"/>
              <a:t>14/07/2022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FF19-8777-4631-9EEE-86FA1FE3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50AF-A750-430D-9901-163DB3BB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ED64-E3D8-4888-99B7-568F2E2574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2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E051-8D1E-47DB-ACF0-49C4AE2D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BAD66-0F59-4340-8A38-82818E323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01AA2-6AA0-4603-906F-F768390F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B605-E974-4600-ACE4-B43EBACD152C}" type="datetimeFigureOut">
              <a:rPr lang="en-GB" smtClean="0"/>
              <a:t>14/07/2022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2F7B-5C8E-4311-982C-43922712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9717-9F25-4334-A09B-E16D23B0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ED64-E3D8-4888-99B7-568F2E2574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59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F961F-25D6-4EFB-9F8A-F7480AC39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E9A8B-A349-4241-9C74-0ACFC6FA9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7737-FFDB-4140-9676-B6F4A43A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B605-E974-4600-ACE4-B43EBACD152C}" type="datetimeFigureOut">
              <a:rPr lang="en-GB" smtClean="0"/>
              <a:t>14/07/2022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4BEA-918F-4A0A-A7A9-967A743A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9B094-E9EA-4CF6-853F-0AB3F382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ED64-E3D8-4888-99B7-568F2E2574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17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8B2F-8485-417A-834D-974BC7CC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C808-B59D-4AB6-8B91-37111D4A6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545C-7316-4911-A2E9-7BDB70B8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B605-E974-4600-ACE4-B43EBACD152C}" type="datetimeFigureOut">
              <a:rPr lang="en-GB" smtClean="0"/>
              <a:t>14/07/2022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C8299-665C-47FA-9AD0-C8E07B68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3E3E-C656-4873-AE53-23EA0E7D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ED64-E3D8-4888-99B7-568F2E2574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5038-BC9A-469A-9D1F-819B84A3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E6E8-1243-4CCD-A698-FA77A355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B640-680C-4308-9525-A095BF2C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B605-E974-4600-ACE4-B43EBACD152C}" type="datetimeFigureOut">
              <a:rPr lang="en-GB" smtClean="0"/>
              <a:t>14/07/2022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90975-7F7E-4717-9CB4-717923B7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4FE23-BDD1-4ECF-9697-93BE7403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ED64-E3D8-4888-99B7-568F2E2574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06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7F5C-D4AD-4681-B1ED-A9ECE566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755E-F279-485A-9549-F677E05B6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29A56-B4A4-4FB6-A9B2-046A054A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BCC83-FE7A-4857-AE80-0A50A8DC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B605-E974-4600-ACE4-B43EBACD152C}" type="datetimeFigureOut">
              <a:rPr lang="en-GB" smtClean="0"/>
              <a:t>14/07/2022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363CD-AB0D-47D0-9933-8F01CA4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87EC3-22B1-4F46-B72A-0E402CC9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ED64-E3D8-4888-99B7-568F2E2574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7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05F6-9F08-4530-A82B-A12CC102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40124-DC69-44F9-9267-8FC1D27F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C9B76-B61C-4CCC-9958-8DD8920D2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4E0A4-3622-488B-84E9-4F8F70648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D8422-C2BC-4266-A0D6-37D4A950A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14EE2-1E0A-402C-89CA-873BACE9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B605-E974-4600-ACE4-B43EBACD152C}" type="datetimeFigureOut">
              <a:rPr lang="en-GB" smtClean="0"/>
              <a:t>14/07/2022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503C0-0D64-4BB3-9057-6FD2C2AF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2DE5A-1443-4463-AEFD-8A4A0D93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ED64-E3D8-4888-99B7-568F2E2574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3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CC37-0B40-4E2C-84AF-5128CE6F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1DB67-5E38-4CF0-AFF5-67F7AA07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B605-E974-4600-ACE4-B43EBACD152C}" type="datetimeFigureOut">
              <a:rPr lang="en-GB" smtClean="0"/>
              <a:t>14/07/2022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310FE-2177-45CC-B8A2-92210BDF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EA0E9-3041-40AD-93D2-B96816A9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ED64-E3D8-4888-99B7-568F2E2574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56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A3F53-2BFD-4343-A984-859EE29B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B605-E974-4600-ACE4-B43EBACD152C}" type="datetimeFigureOut">
              <a:rPr lang="en-GB" smtClean="0"/>
              <a:t>14/07/2022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D8DE7-B505-4AEF-8799-315889EF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BE0EE-FCFB-497E-B635-3D501C0D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ED64-E3D8-4888-99B7-568F2E2574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63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1C13-AE58-46E1-8E79-B0ADA9F8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43C9-650E-4186-A2FB-CDA9C839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07E66-8F59-46E7-945C-67B76FCE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6BD81-6B66-4AF9-BC27-BE3D5BE7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B605-E974-4600-ACE4-B43EBACD152C}" type="datetimeFigureOut">
              <a:rPr lang="en-GB" smtClean="0"/>
              <a:t>14/07/2022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C2C5-C1C4-45FE-8AF4-6DFBFC76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AE2BD-10F4-48CF-A535-D6920D60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ED64-E3D8-4888-99B7-568F2E2574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17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CE1A-DD25-4CD7-B231-290F4197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2D3DF-B294-4740-A022-46A0B42F1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024A1-B759-4AC5-B514-21149D92A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784F2-A4F0-4742-A4C2-ABFA6ED5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B605-E974-4600-ACE4-B43EBACD152C}" type="datetimeFigureOut">
              <a:rPr lang="en-GB" smtClean="0"/>
              <a:t>14/07/2022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02077-6EAB-4D96-B69F-708C13B0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CDE59-3F08-446E-B3FC-850EFC88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ED64-E3D8-4888-99B7-568F2E2574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08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F5E91-6F92-4235-BC20-6487E2E0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A108B-0941-4AA9-9FE4-9A954F9F8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CAF3-FE35-40E0-A8C1-8B7E06CCC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B605-E974-4600-ACE4-B43EBACD152C}" type="datetimeFigureOut">
              <a:rPr lang="en-GB" smtClean="0"/>
              <a:t>14/07/2022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8D47-FDFE-4013-8EB0-2521E76CB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F3C1B-34C9-4A43-B6BA-DF88EB881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ED64-E3D8-4888-99B7-568F2E2574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7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F8BE-894F-4437-82AC-453AE7C04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Graphs – Drafts for FBC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ED718-8FF7-45E7-8771-69FAA717F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Based on GDO_data_wide_bladder dataset extracted 05-Jan-2022</a:t>
            </a:r>
          </a:p>
        </p:txBody>
      </p:sp>
    </p:spTree>
    <p:extLst>
      <p:ext uri="{BB962C8B-B14F-4D97-AF65-F5344CB8AC3E}">
        <p14:creationId xmlns:p14="http://schemas.microsoft.com/office/powerpoint/2010/main" val="183590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2494-840E-4737-AA68-109FE980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85" y="188423"/>
            <a:ext cx="1051560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Routes – Non Muscle Invasive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7878-FCF0-413E-8F1E-987FA2A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284" y="860419"/>
            <a:ext cx="4998533" cy="625908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65FEDB6-CA68-4942-BEAA-FC2702960A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244766"/>
              </p:ext>
            </p:extLst>
          </p:nvPr>
        </p:nvGraphicFramePr>
        <p:xfrm>
          <a:off x="354485" y="860419"/>
          <a:ext cx="4998533" cy="2873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66731DB-0636-4FE5-B921-8848E07E4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104904"/>
              </p:ext>
            </p:extLst>
          </p:nvPr>
        </p:nvGraphicFramePr>
        <p:xfrm>
          <a:off x="346045" y="3796195"/>
          <a:ext cx="5743420" cy="2873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AFA08A9-1B55-42BB-8DB5-959C1086E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389221"/>
              </p:ext>
            </p:extLst>
          </p:nvPr>
        </p:nvGraphicFramePr>
        <p:xfrm>
          <a:off x="6089465" y="3733800"/>
          <a:ext cx="5748050" cy="3135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7290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DA1D-9915-4E1F-B15F-484FE958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17345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GB" dirty="0"/>
              <a:t>Treatments -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97518-B979-4B7D-8C35-0CE34B9E3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7243" y="100372"/>
            <a:ext cx="2865582" cy="678584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C2A687C-205F-4DFC-8D40-84C434EB0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90126"/>
              </p:ext>
            </p:extLst>
          </p:nvPr>
        </p:nvGraphicFramePr>
        <p:xfrm>
          <a:off x="277090" y="1021844"/>
          <a:ext cx="5058094" cy="3005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242AEC0-FB07-4022-802F-26A16F7ECC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236362"/>
              </p:ext>
            </p:extLst>
          </p:nvPr>
        </p:nvGraphicFramePr>
        <p:xfrm>
          <a:off x="6167438" y="1021844"/>
          <a:ext cx="5088255" cy="3005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87C39DA-DB39-44E4-B00F-5D4DE07ED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688616"/>
              </p:ext>
            </p:extLst>
          </p:nvPr>
        </p:nvGraphicFramePr>
        <p:xfrm>
          <a:off x="160394" y="4027055"/>
          <a:ext cx="5780961" cy="2772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B06B6D3-E48C-4F86-99F2-E531F241A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358430"/>
              </p:ext>
            </p:extLst>
          </p:nvPr>
        </p:nvGraphicFramePr>
        <p:xfrm>
          <a:off x="6096000" y="4027055"/>
          <a:ext cx="5735320" cy="2772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8940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2494-840E-4737-AA68-109FE980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85" y="188423"/>
            <a:ext cx="1051560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Treatments – Muscle Invasive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7878-FCF0-413E-8F1E-987FA2A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01688"/>
            <a:ext cx="4998533" cy="2263781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1F38B5B-4EF3-41A5-9C84-617CB4D4A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70740"/>
              </p:ext>
            </p:extLst>
          </p:nvPr>
        </p:nvGraphicFramePr>
        <p:xfrm>
          <a:off x="354485" y="901688"/>
          <a:ext cx="5066031" cy="2966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582C10-C2B1-4EE0-8CA1-56FE1616C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906050"/>
              </p:ext>
            </p:extLst>
          </p:nvPr>
        </p:nvGraphicFramePr>
        <p:xfrm>
          <a:off x="354485" y="3868355"/>
          <a:ext cx="50641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7AEC75F-D59A-495D-A924-31DAD2AF8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707048"/>
              </p:ext>
            </p:extLst>
          </p:nvPr>
        </p:nvGraphicFramePr>
        <p:xfrm>
          <a:off x="6096000" y="3868355"/>
          <a:ext cx="506603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0040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201A-A5E3-45D6-A175-BD477047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1" y="258536"/>
            <a:ext cx="10515600" cy="506143"/>
          </a:xfrm>
        </p:spPr>
        <p:txBody>
          <a:bodyPr>
            <a:normAutofit fontScale="90000"/>
          </a:bodyPr>
          <a:lstStyle/>
          <a:p>
            <a:r>
              <a:rPr lang="en-GB" dirty="0"/>
              <a:t>Treatments – Non Muscle Invasive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9596-62AD-4B48-95FC-8930AE7A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898" y="829572"/>
            <a:ext cx="5466846" cy="653618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23B9923-C19E-44DF-A8AB-A0137CA9D1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321193"/>
              </p:ext>
            </p:extLst>
          </p:nvPr>
        </p:nvGraphicFramePr>
        <p:xfrm>
          <a:off x="586256" y="829572"/>
          <a:ext cx="5030549" cy="259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F975C0A-F4D9-40B4-81EB-DB2A6D1145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908442"/>
              </p:ext>
            </p:extLst>
          </p:nvPr>
        </p:nvGraphicFramePr>
        <p:xfrm>
          <a:off x="584351" y="3429000"/>
          <a:ext cx="5032454" cy="3160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8EE9ECC-9CE1-46D9-858F-E45246A0B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529505"/>
              </p:ext>
            </p:extLst>
          </p:nvPr>
        </p:nvGraphicFramePr>
        <p:xfrm>
          <a:off x="6096000" y="3429000"/>
          <a:ext cx="5032454" cy="3160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3848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EBF5-9C01-45A2-8CE2-D8667667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en-GB" dirty="0"/>
              <a:t>Draft points for GDO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B315-171E-4609-AAB3-017FD9FE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049"/>
            <a:ext cx="10515600" cy="5115914"/>
          </a:xfrm>
        </p:spPr>
        <p:txBody>
          <a:bodyPr>
            <a:normAutofit/>
          </a:bodyPr>
          <a:lstStyle/>
          <a:p>
            <a:r>
              <a:rPr lang="en-GB" sz="1800" dirty="0"/>
              <a:t>Metadata stats that the Incidence/Treatment Cohort are related to the number of tumours  - does this equate to patient numbers?</a:t>
            </a:r>
          </a:p>
          <a:p>
            <a:r>
              <a:rPr lang="en-GB" sz="1800" dirty="0"/>
              <a:t>What is the relationship between the Incidence value and the Treatment Cohort value as we have examples of where Treatment Cohort is greater than the Incidence in the Bladder dataset?</a:t>
            </a:r>
          </a:p>
          <a:p>
            <a:pPr lvl="1"/>
            <a:r>
              <a:rPr lang="en-GB" sz="1800" dirty="0"/>
              <a:t>Rows 33, 66, 118, 119, 122, 123, 156 ( of GDO_data_wide_Bladder dataset)</a:t>
            </a:r>
          </a:p>
          <a:p>
            <a:r>
              <a:rPr lang="en-GB" sz="1800" dirty="0"/>
              <a:t>In the Dataset we have a number of entries under the Tumour Type column being ‘All’ rather than split into Bladder/ Renal Pelvis and Ureter/ Urethra – can we have clarification on what ‘All’ means</a:t>
            </a:r>
          </a:p>
          <a:p>
            <a:r>
              <a:rPr lang="en-GB" sz="1800" dirty="0"/>
              <a:t>In the Dataset we have a number of entries under the Stage column being ‘All’ rather than split into Muscle Invasive and Non Muscle Invasive</a:t>
            </a:r>
          </a:p>
          <a:p>
            <a:r>
              <a:rPr lang="en-GB" sz="1800" dirty="0"/>
              <a:t>How are Muscle Invasive and Non Muscle Invasive defined?</a:t>
            </a:r>
          </a:p>
          <a:p>
            <a:r>
              <a:rPr lang="en-GB" sz="1800" dirty="0"/>
              <a:t>How are the treatments defined?</a:t>
            </a:r>
          </a:p>
          <a:p>
            <a:pPr lvl="1"/>
            <a:r>
              <a:rPr lang="en-GB" sz="1400" dirty="0"/>
              <a:t>What constituents the treatment being classed as Surgery etc</a:t>
            </a:r>
          </a:p>
          <a:p>
            <a:pPr lvl="1"/>
            <a:r>
              <a:rPr lang="en-GB" sz="1400" dirty="0"/>
              <a:t>What treatments are classed as ‘Other Care’?</a:t>
            </a:r>
          </a:p>
          <a:p>
            <a:r>
              <a:rPr lang="en-GB" sz="1800" dirty="0"/>
              <a:t>What is the schedule for updates to the GDO Dataset?</a:t>
            </a:r>
          </a:p>
        </p:txBody>
      </p:sp>
    </p:spTree>
    <p:extLst>
      <p:ext uri="{BB962C8B-B14F-4D97-AF65-F5344CB8AC3E}">
        <p14:creationId xmlns:p14="http://schemas.microsoft.com/office/powerpoint/2010/main" val="9851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A26A-60DA-42B6-BE60-D5D3B0BA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>
            <a:normAutofit fontScale="90000"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CB88-5DF2-4539-AA3C-F4DF32D1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Overall Process used</a:t>
            </a:r>
          </a:p>
          <a:p>
            <a:r>
              <a:rPr lang="en-GB" dirty="0"/>
              <a:t>Data Prep and Exclusions</a:t>
            </a:r>
          </a:p>
          <a:p>
            <a:r>
              <a:rPr lang="en-GB" dirty="0"/>
              <a:t>Data Availability</a:t>
            </a:r>
          </a:p>
          <a:p>
            <a:r>
              <a:rPr lang="en-GB" dirty="0"/>
              <a:t>Routes – Overall</a:t>
            </a:r>
          </a:p>
          <a:p>
            <a:r>
              <a:rPr lang="en-GB" dirty="0"/>
              <a:t>Routes – Muscle Invasive</a:t>
            </a:r>
          </a:p>
          <a:p>
            <a:r>
              <a:rPr lang="en-GB" dirty="0"/>
              <a:t>Routes – Non Muscle Invasive</a:t>
            </a:r>
          </a:p>
          <a:p>
            <a:r>
              <a:rPr lang="en-GB" dirty="0"/>
              <a:t>Treatments – Overall</a:t>
            </a:r>
          </a:p>
          <a:p>
            <a:r>
              <a:rPr lang="en-GB" dirty="0"/>
              <a:t>Treatments – Muscle Invasive</a:t>
            </a:r>
          </a:p>
          <a:p>
            <a:r>
              <a:rPr lang="en-GB" dirty="0"/>
              <a:t>Treatments – Non Muscle Invasive</a:t>
            </a:r>
          </a:p>
          <a:p>
            <a:r>
              <a:rPr lang="en-GB" dirty="0"/>
              <a:t>Draft Points for GDO Team</a:t>
            </a:r>
          </a:p>
        </p:txBody>
      </p:sp>
    </p:spTree>
    <p:extLst>
      <p:ext uri="{BB962C8B-B14F-4D97-AF65-F5344CB8AC3E}">
        <p14:creationId xmlns:p14="http://schemas.microsoft.com/office/powerpoint/2010/main" val="404276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5005-20DB-4B3A-A986-844277BB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344"/>
            <a:ext cx="10515600" cy="376747"/>
          </a:xfrm>
        </p:spPr>
        <p:txBody>
          <a:bodyPr>
            <a:normAutofit fontScale="90000"/>
          </a:bodyPr>
          <a:lstStyle/>
          <a:p>
            <a:r>
              <a:rPr lang="en-GB" dirty="0"/>
              <a:t>Overall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B7DF5-CCF6-4486-B868-FA81AFC3C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34" y="847597"/>
            <a:ext cx="3316138" cy="1932051"/>
          </a:xfrm>
        </p:spPr>
        <p:txBody>
          <a:bodyPr>
            <a:normAutofit/>
          </a:bodyPr>
          <a:lstStyle/>
          <a:p>
            <a:r>
              <a:rPr lang="en-GB" sz="1800" dirty="0"/>
              <a:t>Each colour indicates a separate spreadsheet</a:t>
            </a:r>
          </a:p>
          <a:p>
            <a:r>
              <a:rPr lang="en-GB" sz="1800" dirty="0"/>
              <a:t>Each tone of colour indicates a separate sheet within that spreadsheet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80D01-4769-4EAF-A7D9-37CBCEDC815A}"/>
              </a:ext>
            </a:extLst>
          </p:cNvPr>
          <p:cNvSpPr/>
          <p:nvPr/>
        </p:nvSpPr>
        <p:spPr>
          <a:xfrm>
            <a:off x="5172975" y="649252"/>
            <a:ext cx="12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GDO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BDE3DB-6665-446F-8B0F-EF2A9D6AD7BD}"/>
              </a:ext>
            </a:extLst>
          </p:cNvPr>
          <p:cNvSpPr/>
          <p:nvPr/>
        </p:nvSpPr>
        <p:spPr>
          <a:xfrm>
            <a:off x="5172975" y="1155554"/>
            <a:ext cx="12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Master Copy extracted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31BEAB-8FE4-4C0C-A855-0A3CFE08A8BA}"/>
              </a:ext>
            </a:extLst>
          </p:cNvPr>
          <p:cNvSpPr/>
          <p:nvPr/>
        </p:nvSpPr>
        <p:spPr>
          <a:xfrm>
            <a:off x="5172975" y="1643437"/>
            <a:ext cx="12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Header set up/ Initial Data clean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88BCD2-1D77-4FF9-800E-B396E9000484}"/>
              </a:ext>
            </a:extLst>
          </p:cNvPr>
          <p:cNvSpPr/>
          <p:nvPr/>
        </p:nvSpPr>
        <p:spPr>
          <a:xfrm>
            <a:off x="6268530" y="2273213"/>
            <a:ext cx="12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6">
                    <a:lumMod val="50000"/>
                  </a:schemeClr>
                </a:solidFill>
              </a:rPr>
              <a:t>Routes version extracted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CC59BB-E7B0-402F-B42A-C41538646F35}"/>
              </a:ext>
            </a:extLst>
          </p:cNvPr>
          <p:cNvSpPr/>
          <p:nvPr/>
        </p:nvSpPr>
        <p:spPr>
          <a:xfrm>
            <a:off x="4123427" y="2273213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6">
                    <a:lumMod val="75000"/>
                  </a:schemeClr>
                </a:solidFill>
              </a:rPr>
              <a:t>Treatment version extracted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FE6CC5-AF3B-41BF-97DC-184826610A6F}"/>
              </a:ext>
            </a:extLst>
          </p:cNvPr>
          <p:cNvSpPr/>
          <p:nvPr/>
        </p:nvSpPr>
        <p:spPr>
          <a:xfrm>
            <a:off x="4123427" y="2779649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6">
                    <a:lumMod val="75000"/>
                  </a:schemeClr>
                </a:solidFill>
              </a:rPr>
              <a:t>Data Clean applied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25B07-6A7A-4E2A-8620-AE247385B43B}"/>
              </a:ext>
            </a:extLst>
          </p:cNvPr>
          <p:cNvSpPr/>
          <p:nvPr/>
        </p:nvSpPr>
        <p:spPr>
          <a:xfrm>
            <a:off x="5172975" y="3463687"/>
            <a:ext cx="126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Data Availability check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D211E4-6797-4D52-9FFD-2A5635697367}"/>
              </a:ext>
            </a:extLst>
          </p:cNvPr>
          <p:cNvSpPr/>
          <p:nvPr/>
        </p:nvSpPr>
        <p:spPr>
          <a:xfrm>
            <a:off x="4123427" y="4127366"/>
            <a:ext cx="126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Routes version copied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55FE61-3E1D-428E-8C71-A523E4D23069}"/>
              </a:ext>
            </a:extLst>
          </p:cNvPr>
          <p:cNvSpPr/>
          <p:nvPr/>
        </p:nvSpPr>
        <p:spPr>
          <a:xfrm>
            <a:off x="6268530" y="4127366"/>
            <a:ext cx="12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Treatment version copied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A91FC3-E4CE-41EC-BECB-FF31EE6C177F}"/>
              </a:ext>
            </a:extLst>
          </p:cNvPr>
          <p:cNvSpPr/>
          <p:nvPr/>
        </p:nvSpPr>
        <p:spPr>
          <a:xfrm>
            <a:off x="4123427" y="4667366"/>
            <a:ext cx="126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Data extracted per year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928BD1-6639-4781-9D08-0C661C73BD90}"/>
              </a:ext>
            </a:extLst>
          </p:cNvPr>
          <p:cNvSpPr/>
          <p:nvPr/>
        </p:nvSpPr>
        <p:spPr>
          <a:xfrm>
            <a:off x="4123427" y="5207365"/>
            <a:ext cx="1260000" cy="3600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Totals created per year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BDF1AC-6BE2-43EC-9D0C-5BEB47CA6439}"/>
              </a:ext>
            </a:extLst>
          </p:cNvPr>
          <p:cNvSpPr/>
          <p:nvPr/>
        </p:nvSpPr>
        <p:spPr>
          <a:xfrm>
            <a:off x="4123427" y="5747365"/>
            <a:ext cx="12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Year totals compiled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7D3F4F-A357-450F-B1B7-B550A5DAB2B6}"/>
              </a:ext>
            </a:extLst>
          </p:cNvPr>
          <p:cNvSpPr/>
          <p:nvPr/>
        </p:nvSpPr>
        <p:spPr>
          <a:xfrm>
            <a:off x="4123427" y="6287364"/>
            <a:ext cx="12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Graphs created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03E585-2843-4CCE-A205-FD97F51E49AB}"/>
              </a:ext>
            </a:extLst>
          </p:cNvPr>
          <p:cNvSpPr/>
          <p:nvPr/>
        </p:nvSpPr>
        <p:spPr>
          <a:xfrm>
            <a:off x="6268530" y="4667366"/>
            <a:ext cx="12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Data extracted per year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8AEBD4-0331-4CC8-91A3-B96EE6CF4A58}"/>
              </a:ext>
            </a:extLst>
          </p:cNvPr>
          <p:cNvSpPr/>
          <p:nvPr/>
        </p:nvSpPr>
        <p:spPr>
          <a:xfrm>
            <a:off x="6268530" y="5207365"/>
            <a:ext cx="1260000" cy="36000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Totals created per year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9B7BDA-CF53-4952-A0EC-AAA5B0CB6372}"/>
              </a:ext>
            </a:extLst>
          </p:cNvPr>
          <p:cNvSpPr/>
          <p:nvPr/>
        </p:nvSpPr>
        <p:spPr>
          <a:xfrm>
            <a:off x="6268530" y="5747365"/>
            <a:ext cx="12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Year totals compiled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565512-316D-4B13-A7CE-80A68CE34CB7}"/>
              </a:ext>
            </a:extLst>
          </p:cNvPr>
          <p:cNvSpPr/>
          <p:nvPr/>
        </p:nvSpPr>
        <p:spPr>
          <a:xfrm>
            <a:off x="6268530" y="6287364"/>
            <a:ext cx="1260000" cy="360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Graphs created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E2F2B3-9DC1-4ACF-A1B8-9C8A318FD5DF}"/>
              </a:ext>
            </a:extLst>
          </p:cNvPr>
          <p:cNvSpPr/>
          <p:nvPr/>
        </p:nvSpPr>
        <p:spPr>
          <a:xfrm>
            <a:off x="6268530" y="2779649"/>
            <a:ext cx="12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6">
                    <a:lumMod val="50000"/>
                  </a:schemeClr>
                </a:solidFill>
              </a:rPr>
              <a:t>Data Exclusion applied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7199CB7-3B91-476A-B716-FD00C2DBF5B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5143313" y="1613551"/>
            <a:ext cx="269776" cy="1049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8163C45-1B4A-408C-8A05-EC4399CBA7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6215864" y="1590547"/>
            <a:ext cx="269776" cy="1095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7577E93-B70C-49BF-808A-D52CA6F3187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5126362" y="3450752"/>
            <a:ext cx="303679" cy="1049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C347951-F7B5-4421-95FE-48DC3E13B170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6198913" y="3427748"/>
            <a:ext cx="303679" cy="1095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13DD3-732D-4A49-8735-5070DD6AD5F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02975" y="1009252"/>
            <a:ext cx="0" cy="14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D2ACD8-F4D2-41D6-8F57-C293C9A9F0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02975" y="1515554"/>
            <a:ext cx="0" cy="12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D29817-7718-4B29-AB9C-3AAC5D82277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753427" y="2633213"/>
            <a:ext cx="0" cy="14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6001E1-0E94-4D52-B8A6-27EA093B7073}"/>
              </a:ext>
            </a:extLst>
          </p:cNvPr>
          <p:cNvCxnSpPr>
            <a:stCxn id="7" idx="2"/>
            <a:endCxn id="27" idx="0"/>
          </p:cNvCxnSpPr>
          <p:nvPr/>
        </p:nvCxnSpPr>
        <p:spPr>
          <a:xfrm>
            <a:off x="6898530" y="2633213"/>
            <a:ext cx="0" cy="14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B59A03-453E-41B5-BF0B-34466C579263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>
            <a:off x="6898530" y="4487366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7E6A8D-3A96-400A-AC7E-8261AF9024A4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4753427" y="4487366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1B7A8D-37F4-4141-8CA5-BA32D0F2407D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753427" y="5027366"/>
            <a:ext cx="0" cy="17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3196CD-629D-4631-98B5-95393A9FDE2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753427" y="5567366"/>
            <a:ext cx="0" cy="17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470532-5750-48E8-A1B3-F494C52A85D9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6898530" y="5027366"/>
            <a:ext cx="0" cy="17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6EFF3C0-BD52-448A-B723-9402E9B5F234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6898530" y="5567366"/>
            <a:ext cx="0" cy="17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64972B-179E-4C3F-9C0C-6DA7C7322603}"/>
              </a:ext>
            </a:extLst>
          </p:cNvPr>
          <p:cNvCxnSpPr>
            <a:stCxn id="17" idx="2"/>
            <a:endCxn id="22" idx="0"/>
          </p:cNvCxnSpPr>
          <p:nvPr/>
        </p:nvCxnSpPr>
        <p:spPr>
          <a:xfrm>
            <a:off x="4753427" y="6107365"/>
            <a:ext cx="0" cy="17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3EC536-847D-4B6A-9CC4-DE1DE000C979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6898530" y="6107365"/>
            <a:ext cx="0" cy="17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2DECA2B-5C94-41DA-AD77-96996057297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5116182" y="2776894"/>
            <a:ext cx="324038" cy="1049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BCB7996-5EBC-4378-846E-BFF76E73FEAC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 rot="5400000">
            <a:off x="6188734" y="2753891"/>
            <a:ext cx="324038" cy="1095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7A4E458-9D6A-40C7-AE13-DFDBD9F832A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802975" y="2003437"/>
            <a:ext cx="0" cy="146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85DBABEF-C007-4A52-AE0C-5DF5BA322B46}"/>
              </a:ext>
            </a:extLst>
          </p:cNvPr>
          <p:cNvSpPr/>
          <p:nvPr/>
        </p:nvSpPr>
        <p:spPr>
          <a:xfrm>
            <a:off x="7584134" y="1155554"/>
            <a:ext cx="171615" cy="2668131"/>
          </a:xfrm>
          <a:prstGeom prst="rightBrace">
            <a:avLst>
              <a:gd name="adj1" fmla="val 8764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33D515E-E3E3-4236-8F9E-64743C348E54}"/>
              </a:ext>
            </a:extLst>
          </p:cNvPr>
          <p:cNvSpPr/>
          <p:nvPr/>
        </p:nvSpPr>
        <p:spPr>
          <a:xfrm>
            <a:off x="7758281" y="2309619"/>
            <a:ext cx="12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Prep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4DE97154-23E3-4A0B-978D-2105DA876722}"/>
              </a:ext>
            </a:extLst>
          </p:cNvPr>
          <p:cNvSpPr/>
          <p:nvPr/>
        </p:nvSpPr>
        <p:spPr>
          <a:xfrm>
            <a:off x="7584134" y="4127365"/>
            <a:ext cx="178922" cy="2519999"/>
          </a:xfrm>
          <a:prstGeom prst="rightBrace">
            <a:avLst>
              <a:gd name="adj1" fmla="val 5462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06D525F-BE8F-4B7C-AB57-3BFA83A6B937}"/>
              </a:ext>
            </a:extLst>
          </p:cNvPr>
          <p:cNvSpPr/>
          <p:nvPr/>
        </p:nvSpPr>
        <p:spPr>
          <a:xfrm>
            <a:off x="7763056" y="5207366"/>
            <a:ext cx="12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Data Graphs</a:t>
            </a:r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73B28B2A-5879-44C5-9CF6-AA4580A63FB0}"/>
              </a:ext>
            </a:extLst>
          </p:cNvPr>
          <p:cNvSpPr/>
          <p:nvPr/>
        </p:nvSpPr>
        <p:spPr>
          <a:xfrm>
            <a:off x="7596183" y="647824"/>
            <a:ext cx="162098" cy="376747"/>
          </a:xfrm>
          <a:prstGeom prst="rightBrace">
            <a:avLst>
              <a:gd name="adj1" fmla="val 29813"/>
              <a:gd name="adj2" fmla="val 513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49B587-A54E-40EA-A2DA-C11ECE860EBE}"/>
              </a:ext>
            </a:extLst>
          </p:cNvPr>
          <p:cNvSpPr/>
          <p:nvPr/>
        </p:nvSpPr>
        <p:spPr>
          <a:xfrm>
            <a:off x="7753008" y="649252"/>
            <a:ext cx="12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Source Data</a:t>
            </a:r>
          </a:p>
        </p:txBody>
      </p:sp>
    </p:spTree>
    <p:extLst>
      <p:ext uri="{BB962C8B-B14F-4D97-AF65-F5344CB8AC3E}">
        <p14:creationId xmlns:p14="http://schemas.microsoft.com/office/powerpoint/2010/main" val="323733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8EB03B-F3ED-4408-B81E-E5321ABF8265}"/>
              </a:ext>
            </a:extLst>
          </p:cNvPr>
          <p:cNvSpPr/>
          <p:nvPr/>
        </p:nvSpPr>
        <p:spPr>
          <a:xfrm>
            <a:off x="6117557" y="968655"/>
            <a:ext cx="1164566" cy="258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GDO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747E6-3A4C-44FD-83ED-545654754C2D}"/>
              </a:ext>
            </a:extLst>
          </p:cNvPr>
          <p:cNvSpPr/>
          <p:nvPr/>
        </p:nvSpPr>
        <p:spPr>
          <a:xfrm>
            <a:off x="4182195" y="5234794"/>
            <a:ext cx="1164566" cy="258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Summary and Graphs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91D250-215E-468A-BF69-195340AD6FE3}"/>
              </a:ext>
            </a:extLst>
          </p:cNvPr>
          <p:cNvSpPr/>
          <p:nvPr/>
        </p:nvSpPr>
        <p:spPr>
          <a:xfrm>
            <a:off x="9776978" y="953212"/>
            <a:ext cx="1164566" cy="258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Workbook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1F726-A2BB-462E-BD8A-D2556F3D9B71}"/>
              </a:ext>
            </a:extLst>
          </p:cNvPr>
          <p:cNvSpPr/>
          <p:nvPr/>
        </p:nvSpPr>
        <p:spPr>
          <a:xfrm>
            <a:off x="4182195" y="4658256"/>
            <a:ext cx="1164566" cy="258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Year Sheets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6D0354-4E3E-4F33-BDCE-23F6238648D1}"/>
              </a:ext>
            </a:extLst>
          </p:cNvPr>
          <p:cNvSpPr/>
          <p:nvPr/>
        </p:nvSpPr>
        <p:spPr>
          <a:xfrm>
            <a:off x="3060761" y="4153612"/>
            <a:ext cx="1164566" cy="258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Data Graph – Section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69C6AD-F24C-435D-9810-8122FFB45635}"/>
              </a:ext>
            </a:extLst>
          </p:cNvPr>
          <p:cNvSpPr/>
          <p:nvPr/>
        </p:nvSpPr>
        <p:spPr>
          <a:xfrm>
            <a:off x="6117557" y="2107340"/>
            <a:ext cx="1164566" cy="258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Master Copy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175C44-41AC-4351-9237-EFE783C901F1}"/>
              </a:ext>
            </a:extLst>
          </p:cNvPr>
          <p:cNvSpPr/>
          <p:nvPr/>
        </p:nvSpPr>
        <p:spPr>
          <a:xfrm>
            <a:off x="9963505" y="3159048"/>
            <a:ext cx="1164566" cy="258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Data Availability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82E46-D5D9-4984-992C-5B425852F0FE}"/>
              </a:ext>
            </a:extLst>
          </p:cNvPr>
          <p:cNvSpPr/>
          <p:nvPr/>
        </p:nvSpPr>
        <p:spPr>
          <a:xfrm>
            <a:off x="6117557" y="2554481"/>
            <a:ext cx="1164566" cy="258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Cleaned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69EB88-9438-4917-9AE6-EB60410A26C5}"/>
              </a:ext>
            </a:extLst>
          </p:cNvPr>
          <p:cNvSpPr/>
          <p:nvPr/>
        </p:nvSpPr>
        <p:spPr>
          <a:xfrm>
            <a:off x="3060761" y="3159051"/>
            <a:ext cx="1164566" cy="34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ysClr val="windowText" lastClr="000000"/>
                </a:solidFill>
              </a:rPr>
              <a:t>Section 3 Cleaned</a:t>
            </a:r>
          </a:p>
          <a:p>
            <a:pPr algn="ctr"/>
            <a:r>
              <a:rPr lang="en-GB" sz="1050" dirty="0">
                <a:solidFill>
                  <a:sysClr val="windowText" lastClr="000000"/>
                </a:solidFill>
              </a:rPr>
              <a:t>(Treatments)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4DD3B2-3E16-4E94-B304-6B127E637B79}"/>
              </a:ext>
            </a:extLst>
          </p:cNvPr>
          <p:cNvSpPr/>
          <p:nvPr/>
        </p:nvSpPr>
        <p:spPr>
          <a:xfrm>
            <a:off x="6117557" y="1602696"/>
            <a:ext cx="1164566" cy="258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Prep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E3745-1B38-4DEB-8E65-D87F4F516885}"/>
              </a:ext>
            </a:extLst>
          </p:cNvPr>
          <p:cNvSpPr/>
          <p:nvPr/>
        </p:nvSpPr>
        <p:spPr>
          <a:xfrm>
            <a:off x="7712008" y="3159048"/>
            <a:ext cx="1164566" cy="34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ysClr val="windowText" lastClr="000000"/>
                </a:solidFill>
              </a:rPr>
              <a:t>Section 5 Cleaned</a:t>
            </a:r>
          </a:p>
          <a:p>
            <a:pPr algn="ctr"/>
            <a:r>
              <a:rPr lang="en-GB" sz="1050" dirty="0">
                <a:solidFill>
                  <a:sysClr val="windowText" lastClr="000000"/>
                </a:solidFill>
              </a:rPr>
              <a:t>(Routes)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FF90D1-78C1-4501-B5C0-A34E18CA2711}"/>
              </a:ext>
            </a:extLst>
          </p:cNvPr>
          <p:cNvSpPr/>
          <p:nvPr/>
        </p:nvSpPr>
        <p:spPr>
          <a:xfrm>
            <a:off x="10734136" y="1457853"/>
            <a:ext cx="1164566" cy="258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Worksheet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B5ACDC8-158F-425C-AAA7-89AE8093689E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16200000" flipH="1">
            <a:off x="3724995" y="4330453"/>
            <a:ext cx="375248" cy="539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F324673-134C-4FC1-8610-7FB2A7606CFB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3436726" y="4618722"/>
            <a:ext cx="951786" cy="539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7FB86E2-58C3-4C1A-AC1F-F35189E615F6}"/>
              </a:ext>
            </a:extLst>
          </p:cNvPr>
          <p:cNvSpPr/>
          <p:nvPr/>
        </p:nvSpPr>
        <p:spPr>
          <a:xfrm>
            <a:off x="8721301" y="5234795"/>
            <a:ext cx="1164566" cy="258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Summary and Graphs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0808F6-4ABC-4A5B-95F9-0F8383C016CE}"/>
              </a:ext>
            </a:extLst>
          </p:cNvPr>
          <p:cNvSpPr/>
          <p:nvPr/>
        </p:nvSpPr>
        <p:spPr>
          <a:xfrm>
            <a:off x="8721301" y="4658257"/>
            <a:ext cx="1164566" cy="258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Year Sheets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00B5ED-0973-4B46-8251-990873E49533}"/>
              </a:ext>
            </a:extLst>
          </p:cNvPr>
          <p:cNvSpPr/>
          <p:nvPr/>
        </p:nvSpPr>
        <p:spPr>
          <a:xfrm>
            <a:off x="7712008" y="4153613"/>
            <a:ext cx="1164566" cy="258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Data Graph – Section 5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4002AA2-47BE-4003-8F16-CF1D9B4DF9F8}"/>
              </a:ext>
            </a:extLst>
          </p:cNvPr>
          <p:cNvCxnSpPr>
            <a:stCxn id="47" idx="2"/>
            <a:endCxn id="46" idx="1"/>
          </p:cNvCxnSpPr>
          <p:nvPr/>
        </p:nvCxnSpPr>
        <p:spPr>
          <a:xfrm rot="16200000" flipH="1">
            <a:off x="8320172" y="4386525"/>
            <a:ext cx="375248" cy="427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A572CE5-2BA0-49AA-B015-767742574161}"/>
              </a:ext>
            </a:extLst>
          </p:cNvPr>
          <p:cNvCxnSpPr>
            <a:stCxn id="47" idx="2"/>
            <a:endCxn id="45" idx="1"/>
          </p:cNvCxnSpPr>
          <p:nvPr/>
        </p:nvCxnSpPr>
        <p:spPr>
          <a:xfrm rot="16200000" flipH="1">
            <a:off x="8031903" y="4674794"/>
            <a:ext cx="951786" cy="427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E69B967-0A95-4E53-A520-1D610A025588}"/>
              </a:ext>
            </a:extLst>
          </p:cNvPr>
          <p:cNvSpPr/>
          <p:nvPr/>
        </p:nvSpPr>
        <p:spPr>
          <a:xfrm>
            <a:off x="6117557" y="6158187"/>
            <a:ext cx="1164566" cy="2587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Presentation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CBD526-716F-45B9-A87D-722EED9E6A7F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6699840" y="1227448"/>
            <a:ext cx="0" cy="37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13D87C-AB92-4FC6-B767-AC4331EE6CD6}"/>
              </a:ext>
            </a:extLst>
          </p:cNvPr>
          <p:cNvCxnSpPr>
            <a:stCxn id="13" idx="2"/>
            <a:endCxn id="9" idx="0"/>
          </p:cNvCxnSpPr>
          <p:nvPr/>
        </p:nvCxnSpPr>
        <p:spPr>
          <a:xfrm>
            <a:off x="6699840" y="1861489"/>
            <a:ext cx="0" cy="24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347016-A6EB-462B-A72A-F4667C34C8E4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699840" y="2366133"/>
            <a:ext cx="0" cy="18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70A106D-5BF6-44FE-B00A-37C605AAAA5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4998554" y="1457764"/>
            <a:ext cx="345777" cy="3056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7120933-D5BC-4D32-BBF4-6547DECE846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16200000" flipH="1">
            <a:off x="7324178" y="2188935"/>
            <a:ext cx="345774" cy="1594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2F5CB75-272A-4FF5-A526-A0C0EB09004C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rot="16200000" flipH="1">
            <a:off x="8449927" y="1063187"/>
            <a:ext cx="345774" cy="3845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0BFD08A-D544-409A-9DD3-2B66CA79538D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3643044" y="3504825"/>
            <a:ext cx="0" cy="64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EC199B-706C-471B-8F33-912160D8A29A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8294291" y="3504822"/>
            <a:ext cx="0" cy="64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E405625-0A31-4EEA-8190-391FABC7E333}"/>
              </a:ext>
            </a:extLst>
          </p:cNvPr>
          <p:cNvCxnSpPr>
            <a:cxnSpLocks/>
            <a:stCxn id="10" idx="2"/>
            <a:endCxn id="54" idx="0"/>
          </p:cNvCxnSpPr>
          <p:nvPr/>
        </p:nvCxnSpPr>
        <p:spPr>
          <a:xfrm rot="5400000">
            <a:off x="7252641" y="2865040"/>
            <a:ext cx="2740346" cy="3845948"/>
          </a:xfrm>
          <a:prstGeom prst="bentConnector3">
            <a:avLst>
              <a:gd name="adj1" fmla="val 8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9765414-229C-41B3-9F69-FA59E3863243}"/>
              </a:ext>
            </a:extLst>
          </p:cNvPr>
          <p:cNvCxnSpPr>
            <a:stCxn id="45" idx="2"/>
            <a:endCxn id="54" idx="0"/>
          </p:cNvCxnSpPr>
          <p:nvPr/>
        </p:nvCxnSpPr>
        <p:spPr>
          <a:xfrm rot="5400000">
            <a:off x="7669413" y="4524015"/>
            <a:ext cx="664599" cy="2603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7307E7A-BD9D-4E59-B28D-D20E448F7911}"/>
              </a:ext>
            </a:extLst>
          </p:cNvPr>
          <p:cNvCxnSpPr>
            <a:cxnSpLocks/>
            <a:stCxn id="5" idx="2"/>
            <a:endCxn id="54" idx="0"/>
          </p:cNvCxnSpPr>
          <p:nvPr/>
        </p:nvCxnSpPr>
        <p:spPr>
          <a:xfrm rot="16200000" flipH="1">
            <a:off x="5399859" y="4858206"/>
            <a:ext cx="664600" cy="1935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Left Brace 83">
            <a:extLst>
              <a:ext uri="{FF2B5EF4-FFF2-40B4-BE49-F238E27FC236}">
                <a16:creationId xmlns:a16="http://schemas.microsoft.com/office/drawing/2014/main" id="{37DF76D7-A6EC-4700-988C-0B5FE7E73B93}"/>
              </a:ext>
            </a:extLst>
          </p:cNvPr>
          <p:cNvSpPr/>
          <p:nvPr/>
        </p:nvSpPr>
        <p:spPr>
          <a:xfrm>
            <a:off x="2688731" y="953212"/>
            <a:ext cx="147214" cy="271429"/>
          </a:xfrm>
          <a:prstGeom prst="leftBrace">
            <a:avLst>
              <a:gd name="adj1" fmla="val 353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5A327F9-FF5A-4B5D-ADAD-1AE8A87A1200}"/>
              </a:ext>
            </a:extLst>
          </p:cNvPr>
          <p:cNvSpPr/>
          <p:nvPr/>
        </p:nvSpPr>
        <p:spPr>
          <a:xfrm>
            <a:off x="1597772" y="968655"/>
            <a:ext cx="1164566" cy="258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SOURCE/ INPUT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7CBF50D-88D6-4626-B846-64338FB2E419}"/>
              </a:ext>
            </a:extLst>
          </p:cNvPr>
          <p:cNvSpPr/>
          <p:nvPr/>
        </p:nvSpPr>
        <p:spPr>
          <a:xfrm>
            <a:off x="1597772" y="2425084"/>
            <a:ext cx="1164566" cy="258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DATA PREP</a:t>
            </a: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52A37DF8-FC91-45D2-8A46-630A25A8DB2F}"/>
              </a:ext>
            </a:extLst>
          </p:cNvPr>
          <p:cNvSpPr/>
          <p:nvPr/>
        </p:nvSpPr>
        <p:spPr>
          <a:xfrm>
            <a:off x="2661947" y="1602695"/>
            <a:ext cx="220008" cy="1902127"/>
          </a:xfrm>
          <a:prstGeom prst="leftBrace">
            <a:avLst>
              <a:gd name="adj1" fmla="val 1034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Left Brace 88">
            <a:extLst>
              <a:ext uri="{FF2B5EF4-FFF2-40B4-BE49-F238E27FC236}">
                <a16:creationId xmlns:a16="http://schemas.microsoft.com/office/drawing/2014/main" id="{36096439-05E9-4E60-A08C-5C2C86E16C82}"/>
              </a:ext>
            </a:extLst>
          </p:cNvPr>
          <p:cNvSpPr/>
          <p:nvPr/>
        </p:nvSpPr>
        <p:spPr>
          <a:xfrm>
            <a:off x="2661946" y="4183269"/>
            <a:ext cx="193223" cy="1310318"/>
          </a:xfrm>
          <a:prstGeom prst="leftBrace">
            <a:avLst>
              <a:gd name="adj1" fmla="val 1034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DD40F4-97F7-4865-9D43-911E80856A25}"/>
              </a:ext>
            </a:extLst>
          </p:cNvPr>
          <p:cNvSpPr/>
          <p:nvPr/>
        </p:nvSpPr>
        <p:spPr>
          <a:xfrm>
            <a:off x="1597772" y="4701471"/>
            <a:ext cx="1164566" cy="258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DATA GRAPHS</a:t>
            </a: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D355F688-A4E7-402F-BB8F-35A7D1FF9FE7}"/>
              </a:ext>
            </a:extLst>
          </p:cNvPr>
          <p:cNvSpPr/>
          <p:nvPr/>
        </p:nvSpPr>
        <p:spPr>
          <a:xfrm>
            <a:off x="2734740" y="6142744"/>
            <a:ext cx="147214" cy="271429"/>
          </a:xfrm>
          <a:prstGeom prst="leftBrace">
            <a:avLst>
              <a:gd name="adj1" fmla="val 353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B285167-8AD7-437E-A3D8-BAEF2A86CE6A}"/>
              </a:ext>
            </a:extLst>
          </p:cNvPr>
          <p:cNvSpPr/>
          <p:nvPr/>
        </p:nvSpPr>
        <p:spPr>
          <a:xfrm>
            <a:off x="1643781" y="6158187"/>
            <a:ext cx="1164566" cy="258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OUTPUT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1A827DA-258C-479F-93B0-68FF68BDBE69}"/>
              </a:ext>
            </a:extLst>
          </p:cNvPr>
          <p:cNvCxnSpPr>
            <a:cxnSpLocks/>
            <a:stCxn id="6" idx="2"/>
            <a:endCxn id="16" idx="1"/>
          </p:cNvCxnSpPr>
          <p:nvPr/>
        </p:nvCxnSpPr>
        <p:spPr>
          <a:xfrm rot="16200000" flipH="1">
            <a:off x="10359076" y="1212189"/>
            <a:ext cx="375245" cy="374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A97B31-9737-405F-B8E0-60A00787F5CD}"/>
              </a:ext>
            </a:extLst>
          </p:cNvPr>
          <p:cNvSpPr txBox="1"/>
          <p:nvPr/>
        </p:nvSpPr>
        <p:spPr>
          <a:xfrm>
            <a:off x="3569396" y="65204"/>
            <a:ext cx="432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Process – Excel spreadsheet structure</a:t>
            </a:r>
          </a:p>
        </p:txBody>
      </p:sp>
    </p:spTree>
    <p:extLst>
      <p:ext uri="{BB962C8B-B14F-4D97-AF65-F5344CB8AC3E}">
        <p14:creationId xmlns:p14="http://schemas.microsoft.com/office/powerpoint/2010/main" val="377614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EC8E-5FEC-400E-9081-4DAD974B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457940"/>
            <a:ext cx="10515600" cy="339576"/>
          </a:xfrm>
        </p:spPr>
        <p:txBody>
          <a:bodyPr>
            <a:normAutofit fontScale="90000"/>
          </a:bodyPr>
          <a:lstStyle/>
          <a:p>
            <a:r>
              <a:rPr lang="en-GB" dirty="0"/>
              <a:t>Data Prep and Exclusions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CC154-23C2-4AD0-BA12-D193F349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958850"/>
            <a:ext cx="10515600" cy="4351338"/>
          </a:xfrm>
        </p:spPr>
        <p:txBody>
          <a:bodyPr/>
          <a:lstStyle/>
          <a:p>
            <a:r>
              <a:rPr lang="en-GB" dirty="0"/>
              <a:t>Only Tumour Type ‘Bladder’ data was selected as ‘All’ is inconclusive</a:t>
            </a:r>
          </a:p>
          <a:p>
            <a:r>
              <a:rPr lang="en-GB" dirty="0"/>
              <a:t>Year groupings were excluded</a:t>
            </a:r>
          </a:p>
          <a:p>
            <a:r>
              <a:rPr lang="en-GB" dirty="0"/>
              <a:t>Routes and Treatment were extracted as separate data due to difference in the amount of available data (see next slide)</a:t>
            </a:r>
          </a:p>
          <a:p>
            <a:r>
              <a:rPr lang="en-GB" dirty="0"/>
              <a:t>All rows of data where there was a missing data code were excluded</a:t>
            </a:r>
          </a:p>
          <a:p>
            <a:r>
              <a:rPr lang="en-GB" dirty="0"/>
              <a:t>Brief data quality check indicates some Treatment Cohort numbers are greater than Incidence (see Draft Points for GDO Team slide)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12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EC8E-5FEC-400E-9081-4DAD974B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50" y="363728"/>
            <a:ext cx="10515600" cy="339576"/>
          </a:xfrm>
        </p:spPr>
        <p:txBody>
          <a:bodyPr>
            <a:normAutofit fontScale="90000"/>
          </a:bodyPr>
          <a:lstStyle/>
          <a:p>
            <a:r>
              <a:rPr lang="en-GB" dirty="0"/>
              <a:t>Data Availability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1D89E9-3AB6-4E96-B9C6-5D8313C84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600039"/>
              </p:ext>
            </p:extLst>
          </p:nvPr>
        </p:nvGraphicFramePr>
        <p:xfrm>
          <a:off x="2292468" y="975468"/>
          <a:ext cx="7624313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214">
                  <a:extLst>
                    <a:ext uri="{9D8B030D-6E8A-4147-A177-3AD203B41FA5}">
                      <a16:colId xmlns:a16="http://schemas.microsoft.com/office/drawing/2014/main" val="4064540738"/>
                    </a:ext>
                  </a:extLst>
                </a:gridCol>
                <a:gridCol w="2639809">
                  <a:extLst>
                    <a:ext uri="{9D8B030D-6E8A-4147-A177-3AD203B41FA5}">
                      <a16:colId xmlns:a16="http://schemas.microsoft.com/office/drawing/2014/main" val="2948857780"/>
                    </a:ext>
                  </a:extLst>
                </a:gridCol>
                <a:gridCol w="2192973">
                  <a:extLst>
                    <a:ext uri="{9D8B030D-6E8A-4147-A177-3AD203B41FA5}">
                      <a16:colId xmlns:a16="http://schemas.microsoft.com/office/drawing/2014/main" val="457201500"/>
                    </a:ext>
                  </a:extLst>
                </a:gridCol>
                <a:gridCol w="1932317">
                  <a:extLst>
                    <a:ext uri="{9D8B030D-6E8A-4147-A177-3AD203B41FA5}">
                      <a16:colId xmlns:a16="http://schemas.microsoft.com/office/drawing/2014/main" val="376192865"/>
                    </a:ext>
                  </a:extLst>
                </a:gridCol>
              </a:tblGrid>
              <a:tr h="272307">
                <a:tc gridSpan="4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Routes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69568"/>
                  </a:ext>
                </a:extLst>
              </a:tr>
              <a:tr h="33104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Year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Usable Data </a:t>
                      </a:r>
                    </a:p>
                    <a:p>
                      <a:pPr algn="ctr"/>
                      <a:r>
                        <a:rPr lang="en-GB" sz="1400" dirty="0"/>
                        <a:t>(% of Total Routes Population) 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Usable data</a:t>
                      </a:r>
                    </a:p>
                    <a:p>
                      <a:pPr algn="ctr"/>
                      <a:r>
                        <a:rPr lang="en-GB" sz="1400" dirty="0"/>
                        <a:t>(Usable rows/ total rows)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Usable Data</a:t>
                      </a:r>
                    </a:p>
                    <a:p>
                      <a:pPr algn="ctr"/>
                      <a:r>
                        <a:rPr lang="en-GB" sz="1400" dirty="0"/>
                        <a:t>(rows %)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69660"/>
                  </a:ext>
                </a:extLst>
              </a:tr>
              <a:tr h="2732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60932"/>
                  </a:ext>
                </a:extLst>
              </a:tr>
              <a:tr h="2732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18/20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57387"/>
                  </a:ext>
                </a:extLst>
              </a:tr>
              <a:tr h="2732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098010"/>
                  </a:ext>
                </a:extLst>
              </a:tr>
              <a:tr h="2732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86101"/>
                  </a:ext>
                </a:extLst>
              </a:tr>
              <a:tr h="2732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68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74FC311-26C4-458B-A85A-2DA34E33DD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317109"/>
              </p:ext>
            </p:extLst>
          </p:nvPr>
        </p:nvGraphicFramePr>
        <p:xfrm>
          <a:off x="2275219" y="3857752"/>
          <a:ext cx="7641562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133">
                  <a:extLst>
                    <a:ext uri="{9D8B030D-6E8A-4147-A177-3AD203B41FA5}">
                      <a16:colId xmlns:a16="http://schemas.microsoft.com/office/drawing/2014/main" val="4064540738"/>
                    </a:ext>
                  </a:extLst>
                </a:gridCol>
                <a:gridCol w="2648778">
                  <a:extLst>
                    <a:ext uri="{9D8B030D-6E8A-4147-A177-3AD203B41FA5}">
                      <a16:colId xmlns:a16="http://schemas.microsoft.com/office/drawing/2014/main" val="2948857780"/>
                    </a:ext>
                  </a:extLst>
                </a:gridCol>
                <a:gridCol w="2209081">
                  <a:extLst>
                    <a:ext uri="{9D8B030D-6E8A-4147-A177-3AD203B41FA5}">
                      <a16:colId xmlns:a16="http://schemas.microsoft.com/office/drawing/2014/main" val="457201500"/>
                    </a:ext>
                  </a:extLst>
                </a:gridCol>
                <a:gridCol w="1921570">
                  <a:extLst>
                    <a:ext uri="{9D8B030D-6E8A-4147-A177-3AD203B41FA5}">
                      <a16:colId xmlns:a16="http://schemas.microsoft.com/office/drawing/2014/main" val="376192865"/>
                    </a:ext>
                  </a:extLst>
                </a:gridCol>
              </a:tblGrid>
              <a:tr h="314198">
                <a:tc gridSpan="4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Treatment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69568"/>
                  </a:ext>
                </a:extLst>
              </a:tr>
              <a:tr h="33104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Year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Usable Data </a:t>
                      </a:r>
                    </a:p>
                    <a:p>
                      <a:pPr algn="ctr"/>
                      <a:r>
                        <a:rPr lang="en-GB" sz="1400" dirty="0"/>
                        <a:t>(% of Total Treatment Cohort) 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Usable data</a:t>
                      </a:r>
                    </a:p>
                    <a:p>
                      <a:pPr algn="ctr"/>
                      <a:r>
                        <a:rPr lang="en-GB" sz="1400" dirty="0"/>
                        <a:t>(Usable rows/ total rows)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Usable Data</a:t>
                      </a:r>
                      <a:br>
                        <a:rPr lang="en-GB" sz="1400" dirty="0"/>
                      </a:br>
                      <a:r>
                        <a:rPr lang="en-GB" sz="1400" dirty="0"/>
                        <a:t>(rows %)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69660"/>
                  </a:ext>
                </a:extLst>
              </a:tr>
              <a:tr h="2732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60932"/>
                  </a:ext>
                </a:extLst>
              </a:tr>
              <a:tr h="2732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57387"/>
                  </a:ext>
                </a:extLst>
              </a:tr>
              <a:tr h="2732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098010"/>
                  </a:ext>
                </a:extLst>
              </a:tr>
              <a:tr h="2732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86101"/>
                  </a:ext>
                </a:extLst>
              </a:tr>
              <a:tr h="2732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687"/>
                  </a:ext>
                </a:extLst>
              </a:tr>
              <a:tr h="2732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818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812EDA-3A02-4C15-AA1A-71732C672429}"/>
              </a:ext>
            </a:extLst>
          </p:cNvPr>
          <p:cNvSpPr txBox="1"/>
          <p:nvPr/>
        </p:nvSpPr>
        <p:spPr>
          <a:xfrm>
            <a:off x="2275219" y="3383388"/>
            <a:ext cx="7624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*100% of the available data was usable but there were only 18 lines out of 20 lines with data.</a:t>
            </a:r>
          </a:p>
        </p:txBody>
      </p:sp>
    </p:spTree>
    <p:extLst>
      <p:ext uri="{BB962C8B-B14F-4D97-AF65-F5344CB8AC3E}">
        <p14:creationId xmlns:p14="http://schemas.microsoft.com/office/powerpoint/2010/main" val="185921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B551-08F0-42F3-B915-901CBC9B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</p:spPr>
        <p:txBody>
          <a:bodyPr/>
          <a:lstStyle/>
          <a:p>
            <a:r>
              <a:rPr lang="en-GB" dirty="0"/>
              <a:t>Overall data relating to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D2F6-3B71-4EF4-97A6-E67BE0B1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8199"/>
            <a:ext cx="10515600" cy="1528763"/>
          </a:xfrm>
        </p:spPr>
        <p:txBody>
          <a:bodyPr/>
          <a:lstStyle/>
          <a:p>
            <a:r>
              <a:rPr lang="en-GB" dirty="0"/>
              <a:t>Graphs show the split of the different stages and any changes across the time period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A7D944-04E4-422F-9E4B-E86A383F2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565769"/>
              </p:ext>
            </p:extLst>
          </p:nvPr>
        </p:nvGraphicFramePr>
        <p:xfrm>
          <a:off x="369569" y="1301115"/>
          <a:ext cx="4897755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FBFF1F-8502-419F-AD98-68729809A2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680309"/>
              </p:ext>
            </p:extLst>
          </p:nvPr>
        </p:nvGraphicFramePr>
        <p:xfrm>
          <a:off x="6096000" y="1333500"/>
          <a:ext cx="481965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856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EA79-3366-4886-9B77-0D47BDE9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46" y="135714"/>
            <a:ext cx="10515600" cy="382540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Routes - Overall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F6A05BB-3A1B-4EDD-929D-37CFFF45DB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600240"/>
              </p:ext>
            </p:extLst>
          </p:nvPr>
        </p:nvGraphicFramePr>
        <p:xfrm>
          <a:off x="363246" y="587570"/>
          <a:ext cx="5601997" cy="2965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769DAEF-B3D9-4E37-AC0F-FAF80CA5B9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472849"/>
              </p:ext>
            </p:extLst>
          </p:nvPr>
        </p:nvGraphicFramePr>
        <p:xfrm>
          <a:off x="5621047" y="585722"/>
          <a:ext cx="6304254" cy="303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6D9DE61-1643-41C7-B91F-752920A218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955418"/>
              </p:ext>
            </p:extLst>
          </p:nvPr>
        </p:nvGraphicFramePr>
        <p:xfrm>
          <a:off x="363246" y="3552718"/>
          <a:ext cx="5257801" cy="2815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3A2E275-9C97-4E2D-9A18-CE522CE2E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24430"/>
              </p:ext>
            </p:extLst>
          </p:nvPr>
        </p:nvGraphicFramePr>
        <p:xfrm>
          <a:off x="5621046" y="3622034"/>
          <a:ext cx="5749291" cy="274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083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201A-A5E3-45D6-A175-BD477047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1" y="258536"/>
            <a:ext cx="10515600" cy="506143"/>
          </a:xfrm>
        </p:spPr>
        <p:txBody>
          <a:bodyPr>
            <a:normAutofit fontScale="90000"/>
          </a:bodyPr>
          <a:lstStyle/>
          <a:p>
            <a:r>
              <a:rPr lang="en-GB" dirty="0"/>
              <a:t>Routes – Muscle Invasive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9596-62AD-4B48-95FC-8930AE7A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91" y="829572"/>
            <a:ext cx="5466846" cy="653618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917D112-4C3F-4D7E-A431-B31998602E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010013"/>
              </p:ext>
            </p:extLst>
          </p:nvPr>
        </p:nvGraphicFramePr>
        <p:xfrm>
          <a:off x="215265" y="992505"/>
          <a:ext cx="4794886" cy="2836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F5BEC66-B31E-4F76-A973-742CC349ED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991470"/>
              </p:ext>
            </p:extLst>
          </p:nvPr>
        </p:nvGraphicFramePr>
        <p:xfrm>
          <a:off x="272416" y="4038600"/>
          <a:ext cx="5358375" cy="2676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A2E00FE-0106-489B-9594-0C84A1CB9F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25041"/>
              </p:ext>
            </p:extLst>
          </p:nvPr>
        </p:nvGraphicFramePr>
        <p:xfrm>
          <a:off x="5930266" y="4038600"/>
          <a:ext cx="5358375" cy="2676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557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801</Words>
  <Application>Microsoft Office PowerPoint</Application>
  <PresentationFormat>Widescreen</PresentationFormat>
  <Paragraphs>208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Graphs – Drafts for FBC</vt:lpstr>
      <vt:lpstr>Contents</vt:lpstr>
      <vt:lpstr>Overall Process</vt:lpstr>
      <vt:lpstr>PowerPoint Presentation</vt:lpstr>
      <vt:lpstr>Data Prep and Exclusions</vt:lpstr>
      <vt:lpstr>Data Availability</vt:lpstr>
      <vt:lpstr>Overall data relating to Stages</vt:lpstr>
      <vt:lpstr>Routes - Overall </vt:lpstr>
      <vt:lpstr>Routes – Muscle Invasive</vt:lpstr>
      <vt:lpstr>Routes – Non Muscle Invasive</vt:lpstr>
      <vt:lpstr>Treatments - Overall</vt:lpstr>
      <vt:lpstr>Treatments – Muscle Invasive</vt:lpstr>
      <vt:lpstr>Treatments – Non Muscle Invasive</vt:lpstr>
      <vt:lpstr>Draft points for GDO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Graphs</dc:title>
  <dc:creator>John Scott</dc:creator>
  <cp:lastModifiedBy>Olena Mandrik</cp:lastModifiedBy>
  <cp:revision>7</cp:revision>
  <dcterms:created xsi:type="dcterms:W3CDTF">2022-01-21T11:57:50Z</dcterms:created>
  <dcterms:modified xsi:type="dcterms:W3CDTF">2022-07-14T13:59:24Z</dcterms:modified>
</cp:coreProperties>
</file>