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2" r:id="rId5"/>
    <p:sldId id="265" r:id="rId6"/>
    <p:sldId id="266" r:id="rId7"/>
    <p:sldId id="268" r:id="rId8"/>
    <p:sldId id="267" r:id="rId9"/>
    <p:sldId id="258" r:id="rId10"/>
    <p:sldId id="271" r:id="rId11"/>
    <p:sldId id="270" r:id="rId12"/>
    <p:sldId id="259" r:id="rId13"/>
    <p:sldId id="260" r:id="rId14"/>
    <p:sldId id="25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9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0051-DD43-6F61-4F40-4B2F0BAEB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1E6A6-837B-711E-31EC-809B0A57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6D5C-F40E-5E84-CFCD-4E6D20ED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EB6C5-2615-EAF2-FBB6-AF660030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2CF0-DCD6-3975-3995-C76E00CD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7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7CC6-4938-B32F-0E47-BC968B6E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F9C66-6B9D-8495-B05A-D8D87D8E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8B0A-8F28-306E-BA41-F19E1B6C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F2DF-3317-8319-1422-88C85A04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05A7-BE56-3CE2-05A7-E1F3C2FF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6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38377-D130-409C-5666-F4E4B980C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B05AA-9934-2210-C0EE-1981E8CD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F724-CEEF-7C2D-554C-6B31A48A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0A57-59C6-17F8-EDE6-C0331057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3B83-09B3-FC83-34B6-BAB5CD14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9DBE-ED31-5CFC-C43F-3A30640A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21E0-2748-EE8E-291F-4A05BEF3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4D80-1ACC-D0E0-6221-DAB0FFC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117C3-BFB8-FCE6-D3DA-06B468F8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3EAD-51D4-762E-6CE6-9C666B3F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4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FDB2-9DFC-F7A2-9464-5922B2EB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9AB3-B267-FE99-E819-5F8283AC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C3089-BFC6-0574-5660-7E4B4B56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8F57-C53C-162D-3BC8-EC874D9A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7062-0822-3667-CFFB-C308415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7ADC-F1D7-A277-593E-4361B37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59D3-A90D-A2BA-0DC2-142DDC560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DA2B4-DE85-99E8-5E11-8968E4EA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B1B7B-D0B8-D114-F570-CC0EC7DB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B70E-3B42-0F15-66D9-8E10FBC7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22D1-8B51-5EE7-5739-4687365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F08E-297A-D81F-634F-6B31EC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7A6D-C899-C84F-FBF2-D6DA26E2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81789-ABB4-C05A-C522-1BC400B54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3ACDC-BECF-C5F8-F240-90BEDF01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7C7AC-0AFC-380C-FD82-96BABE766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18DBD-C1F7-DDE4-BD1C-709F25B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146F8-31B5-A39F-3FD1-F43D6EA2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945B5-DD2A-4E49-208A-C968435D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2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4EB9-90ED-3617-009C-8E92371B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D66C6-4FC2-FA52-E89D-20030F82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F33F1-FE5E-FF3E-1086-AC3D593F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E3D1-4053-6CA6-C877-086B201B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23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7FB48-CA1E-EB8D-4C62-C3BA084A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A12CF-2C5B-58DF-5CBC-8B3E493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5025-BDD6-8A67-38CD-F02CA6B1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17B6-F903-195D-11CD-E9C79E8D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B8C5-F1B0-843A-E689-E198C11E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D66A-2E58-9E08-CF9E-FDD286A3E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6B72D-44E6-1B47-C0E5-6EE6A72C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950F-787B-5222-4EDC-1BBF87DB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EE361-9A74-5BEB-2724-B4CEDA55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F461-D82D-691C-1464-EB96A10D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EAFB3-C6E2-FFAA-27DA-68A3F80F4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84D43-DA17-F2A7-6E18-0190016A2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7DF6-0201-C9EF-9E83-BC0F9526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64886-9DDA-F321-A2F8-DF167E52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FEED-C89B-713A-463D-F70EF524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9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D7A18-ED5A-0358-35A4-02C1CB40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ACF8-F51A-C510-FCF5-A55DC7FF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D867-D67D-D909-2CA9-6391B7FD9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F7B9-B62A-4246-B103-7B42BECF4D09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AFA5-EC21-8BC6-C109-E22F02870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2F77-DC9E-28E7-F70B-516C6BEF6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D881-5774-4796-8EEC-EF0EBC708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80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7949-B67E-9135-D62F-4DC68EA0A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Bladder cancer natural history disease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E199-3107-0F9E-9238-7FC7BDC30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5222"/>
            <a:ext cx="9144000" cy="702578"/>
          </a:xfrm>
        </p:spPr>
        <p:txBody>
          <a:bodyPr/>
          <a:lstStyle/>
          <a:p>
            <a:pPr algn="r"/>
            <a:r>
              <a:rPr lang="en-GB" dirty="0"/>
              <a:t>Lena Mandrik, Chloe Thomas, Jim Chilcott</a:t>
            </a:r>
          </a:p>
        </p:txBody>
      </p:sp>
    </p:spTree>
    <p:extLst>
      <p:ext uri="{BB962C8B-B14F-4D97-AF65-F5344CB8AC3E}">
        <p14:creationId xmlns:p14="http://schemas.microsoft.com/office/powerpoint/2010/main" val="183408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F767-BE6E-BB93-78D0-B9EA63C9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Screening is not cost-effective (per person)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F239D1-2B73-5A87-C931-A61CC14E5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502576"/>
              </p:ext>
            </p:extLst>
          </p:nvPr>
        </p:nvGraphicFramePr>
        <p:xfrm>
          <a:off x="1017037" y="2024743"/>
          <a:ext cx="9489233" cy="3592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73883607"/>
                    </a:ext>
                  </a:extLst>
                </a:gridCol>
                <a:gridCol w="2419784">
                  <a:extLst>
                    <a:ext uri="{9D8B030D-6E8A-4147-A177-3AD203B41FA5}">
                      <a16:colId xmlns:a16="http://schemas.microsoft.com/office/drawing/2014/main" val="1486073667"/>
                    </a:ext>
                  </a:extLst>
                </a:gridCol>
                <a:gridCol w="1570161">
                  <a:extLst>
                    <a:ext uri="{9D8B030D-6E8A-4147-A177-3AD203B41FA5}">
                      <a16:colId xmlns:a16="http://schemas.microsoft.com/office/drawing/2014/main" val="117743521"/>
                    </a:ext>
                  </a:extLst>
                </a:gridCol>
                <a:gridCol w="1570161">
                  <a:extLst>
                    <a:ext uri="{9D8B030D-6E8A-4147-A177-3AD203B41FA5}">
                      <a16:colId xmlns:a16="http://schemas.microsoft.com/office/drawing/2014/main" val="2557812569"/>
                    </a:ext>
                  </a:extLst>
                </a:gridCol>
                <a:gridCol w="1092286">
                  <a:extLst>
                    <a:ext uri="{9D8B030D-6E8A-4147-A177-3AD203B41FA5}">
                      <a16:colId xmlns:a16="http://schemas.microsoft.com/office/drawing/2014/main" val="3590438645"/>
                    </a:ext>
                  </a:extLst>
                </a:gridCol>
                <a:gridCol w="1661184">
                  <a:extLst>
                    <a:ext uri="{9D8B030D-6E8A-4147-A177-3AD203B41FA5}">
                      <a16:colId xmlns:a16="http://schemas.microsoft.com/office/drawing/2014/main" val="3540044763"/>
                    </a:ext>
                  </a:extLst>
                </a:gridCol>
              </a:tblGrid>
              <a:tr h="357441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Age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</a:rPr>
                        <a:t>ICER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QALYS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LYS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Cost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Cancer Deaths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2152558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       182,512.28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5.85305E-06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1.12353E-05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1.068253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-1.25975E-05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328658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       199,510.44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7.40818E-06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1.20703E-05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1.47801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-8.43538E-06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1258356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       191,104.63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9.34941E-06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1.95063E-05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1.786716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-1.392E-05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221689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170,892.05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1.30307E-05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1.72255E-05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2.226836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-1.11462E-05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124782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       160,720.36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1.63033E-05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2.64543E-05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2.620276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-1.29053E-05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8102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       194,747.58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1.63241E-05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2.75317E-05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3.179075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-9.49699E-06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718248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       184,031.24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1.98466E-05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3.42562E-05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3.652403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-9.60922E-06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718441"/>
                  </a:ext>
                </a:extLst>
              </a:tr>
              <a:tr h="357441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       446,476.72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9.41599E-06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1.07775E-05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4.204021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-4.63888E-06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543703"/>
                  </a:ext>
                </a:extLst>
              </a:tr>
              <a:tr h="375313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       396,739.61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1.09234E-05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1.09234E-05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4.33376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-3.69484E-06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796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95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AF3FF-B94A-7EA0-4C5E-7BC0C82B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60" y="355815"/>
            <a:ext cx="5931688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Quick progression and symptoms, are key determinants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98F86-7E04-C2CF-0F1C-873444D5C3A9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 population without competing mortality, the probability to get diagnosed in one year increase from </a:t>
            </a:r>
            <a:r>
              <a:rPr lang="en-US" b="1" dirty="0">
                <a:solidFill>
                  <a:srgbClr val="FF0000"/>
                </a:solidFill>
              </a:rPr>
              <a:t>15% for stage 1 to 19% for stage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Sensitivity with 50% less symptomatic presentation did not affect ICER much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 other-cause mortality for smokers (1.2 for former and 2.76 for current) means that even with higher RR of bladder cancer for smokers screening is not cost-effective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E137FC-A412-FA06-7A15-7D1844211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49189"/>
              </p:ext>
            </p:extLst>
          </p:nvPr>
        </p:nvGraphicFramePr>
        <p:xfrm>
          <a:off x="7708392" y="2928217"/>
          <a:ext cx="4142234" cy="192511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90388">
                  <a:extLst>
                    <a:ext uri="{9D8B030D-6E8A-4147-A177-3AD203B41FA5}">
                      <a16:colId xmlns:a16="http://schemas.microsoft.com/office/drawing/2014/main" val="4017172892"/>
                    </a:ext>
                  </a:extLst>
                </a:gridCol>
                <a:gridCol w="957170">
                  <a:extLst>
                    <a:ext uri="{9D8B030D-6E8A-4147-A177-3AD203B41FA5}">
                      <a16:colId xmlns:a16="http://schemas.microsoft.com/office/drawing/2014/main" val="2678173688"/>
                    </a:ext>
                  </a:extLst>
                </a:gridCol>
                <a:gridCol w="792422">
                  <a:extLst>
                    <a:ext uri="{9D8B030D-6E8A-4147-A177-3AD203B41FA5}">
                      <a16:colId xmlns:a16="http://schemas.microsoft.com/office/drawing/2014/main" val="3998886629"/>
                    </a:ext>
                  </a:extLst>
                </a:gridCol>
                <a:gridCol w="902254">
                  <a:extLst>
                    <a:ext uri="{9D8B030D-6E8A-4147-A177-3AD203B41FA5}">
                      <a16:colId xmlns:a16="http://schemas.microsoft.com/office/drawing/2014/main" val="1441799074"/>
                    </a:ext>
                  </a:extLst>
                </a:gridCol>
              </a:tblGrid>
              <a:tr h="721066">
                <a:tc>
                  <a:txBody>
                    <a:bodyPr/>
                    <a:lstStyle/>
                    <a:p>
                      <a:r>
                        <a:rPr lang="en-GB" sz="1600" b="1" cap="none" spc="0">
                          <a:solidFill>
                            <a:schemeClr val="bg1"/>
                          </a:solidFill>
                        </a:rPr>
                        <a:t>Comparator</a:t>
                      </a:r>
                    </a:p>
                  </a:txBody>
                  <a:tcPr marL="71426" marR="51019" marT="102038" marB="102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cap="none" spc="0">
                          <a:solidFill>
                            <a:schemeClr val="bg1"/>
                          </a:solidFill>
                        </a:rPr>
                        <a:t>Stage 1 (HR)</a:t>
                      </a:r>
                    </a:p>
                  </a:txBody>
                  <a:tcPr marL="71426" marR="51019" marT="102038" marB="102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cap="none" spc="0">
                          <a:solidFill>
                            <a:schemeClr val="bg1"/>
                          </a:solidFill>
                        </a:rPr>
                        <a:t>Stage 2</a:t>
                      </a:r>
                    </a:p>
                  </a:txBody>
                  <a:tcPr marL="71426" marR="51019" marT="102038" marB="102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cap="none" spc="0">
                          <a:solidFill>
                            <a:schemeClr val="bg1"/>
                          </a:solidFill>
                        </a:rPr>
                        <a:t>Stages 3,4</a:t>
                      </a:r>
                    </a:p>
                  </a:txBody>
                  <a:tcPr marL="71426" marR="51019" marT="102038" marB="102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16469"/>
                  </a:ext>
                </a:extLst>
              </a:tr>
              <a:tr h="602022">
                <a:tc>
                  <a:txBody>
                    <a:bodyPr/>
                    <a:lstStyle/>
                    <a:p>
                      <a:r>
                        <a:rPr lang="en-GB" sz="1300" cap="none" spc="0" dirty="0">
                          <a:solidFill>
                            <a:schemeClr val="tx1"/>
                          </a:solidFill>
                        </a:rPr>
                        <a:t>Symptomatic cancers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cap="none" spc="0" dirty="0">
                          <a:solidFill>
                            <a:schemeClr val="tx1"/>
                          </a:solidFill>
                        </a:rPr>
                        <a:t>14.3%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cap="none" spc="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cap="none" spc="0" dirty="0">
                          <a:solidFill>
                            <a:schemeClr val="tx1"/>
                          </a:solidFill>
                        </a:rPr>
                        <a:t>63%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78501"/>
                  </a:ext>
                </a:extLst>
              </a:tr>
              <a:tr h="602022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Screen-detected cancers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14.5%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cap="none" spc="0" dirty="0">
                          <a:solidFill>
                            <a:schemeClr val="tx1"/>
                          </a:solidFill>
                        </a:rPr>
                        <a:t>52%</a:t>
                      </a:r>
                    </a:p>
                  </a:txBody>
                  <a:tcPr marL="71426" marR="51019" marT="51019" marB="102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67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45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A21A-21DF-D5F3-4822-27F6B284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No screening: time from HR onset to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9A1C-6DA4-451A-7B2D-FC83BCE6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13FFA-D285-8C9A-1C3A-94270464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891103"/>
            <a:ext cx="6426361" cy="4148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4238C-5D5D-7A95-C353-263C00BE0034}"/>
              </a:ext>
            </a:extLst>
          </p:cNvPr>
          <p:cNvSpPr txBox="1"/>
          <p:nvPr/>
        </p:nvSpPr>
        <p:spPr>
          <a:xfrm>
            <a:off x="5469170" y="2927092"/>
            <a:ext cx="344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time to diagnosis for HR</a:t>
            </a:r>
          </a:p>
          <a:p>
            <a:r>
              <a:rPr lang="en-GB" dirty="0"/>
              <a:t> (diagnosed cancers): 1.25; </a:t>
            </a:r>
            <a:r>
              <a:rPr lang="en-GB" dirty="0" err="1"/>
              <a:t>sd</a:t>
            </a:r>
            <a:r>
              <a:rPr lang="en-GB" dirty="0"/>
              <a:t> (1.2)</a:t>
            </a:r>
          </a:p>
        </p:txBody>
      </p:sp>
    </p:spTree>
    <p:extLst>
      <p:ext uri="{BB962C8B-B14F-4D97-AF65-F5344CB8AC3E}">
        <p14:creationId xmlns:p14="http://schemas.microsoft.com/office/powerpoint/2010/main" val="18344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A21A-21DF-D5F3-4822-27F6B284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No screening: time from LR onset to diagnosis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9A1C-6DA4-451A-7B2D-FC83BCE6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4238C-5D5D-7A95-C353-263C00BE0034}"/>
              </a:ext>
            </a:extLst>
          </p:cNvPr>
          <p:cNvSpPr txBox="1"/>
          <p:nvPr/>
        </p:nvSpPr>
        <p:spPr>
          <a:xfrm>
            <a:off x="7680347" y="2782669"/>
            <a:ext cx="344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time to diagnosis for LR</a:t>
            </a:r>
          </a:p>
          <a:p>
            <a:r>
              <a:rPr lang="en-GB" dirty="0"/>
              <a:t> (diagnosed cancers): 2.45; </a:t>
            </a:r>
            <a:r>
              <a:rPr lang="en-GB" dirty="0" err="1"/>
              <a:t>sd</a:t>
            </a:r>
            <a:r>
              <a:rPr lang="en-GB" dirty="0"/>
              <a:t> (2.9)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97A2A-0E97-762A-BF78-04475A4B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73" y="1825625"/>
            <a:ext cx="6286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B530-0180-BBC6-8012-56DCEC6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GB" sz="4400" dirty="0"/>
              <a:t>No screening: time from HR onset to death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E0BE-E9C8-5179-ECEE-E7CC5762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5" y="2149475"/>
            <a:ext cx="641032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BEAC1-3F0E-6A95-206A-F1DFE79D0CBD}"/>
              </a:ext>
            </a:extLst>
          </p:cNvPr>
          <p:cNvSpPr txBox="1"/>
          <p:nvPr/>
        </p:nvSpPr>
        <p:spPr>
          <a:xfrm>
            <a:off x="5921544" y="3179019"/>
            <a:ext cx="543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time to death (diagnosed cancers): 2.45; </a:t>
            </a:r>
            <a:r>
              <a:rPr lang="en-GB" dirty="0" err="1"/>
              <a:t>sd</a:t>
            </a:r>
            <a:r>
              <a:rPr lang="en-GB" dirty="0"/>
              <a:t> (2.24)</a:t>
            </a:r>
          </a:p>
        </p:txBody>
      </p:sp>
    </p:spTree>
    <p:extLst>
      <p:ext uri="{BB962C8B-B14F-4D97-AF65-F5344CB8AC3E}">
        <p14:creationId xmlns:p14="http://schemas.microsoft.com/office/powerpoint/2010/main" val="147392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5B09-7D8D-72C7-D0F0-8F902AF1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617"/>
          </a:xfrm>
        </p:spPr>
        <p:txBody>
          <a:bodyPr/>
          <a:lstStyle/>
          <a:p>
            <a:r>
              <a:rPr lang="en-GB" dirty="0"/>
              <a:t>Changes for the next re-calibration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2BB4-2C0A-E96D-EEED-8F0EE114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1"/>
            <a:ext cx="10515600" cy="485698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parameter - undiagnosed mortality to BC stage 4 (i.e. mortality at the time of death) -is added to the model. This parameter needs to be calibrated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to be diagnosed changed from linear function based on time from onset to an annual probability to get diagnosed in each stage (+2 more parameters).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assumptions on disease progression changed. Originally the mean was equalised to the median reported in Broder (2021) study. In the new version the median was converted by simulating the 1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 assuming the beta distribution and that the reported range actually is a 90% CI. The remaining outliers were considered to be distributed within the 5 following years. The new calculated means were: Stage I to Stage II: 4 years (4.2724); Stage II to Stage III: 3 years (3.1811); Stage III to Stage IV: 2 years (1.9537). The second scenario will rely on the similar assumptions as in the Grail model on the exponential progression of cancer with the Stage I to II progression be replaced with the double time from stage II to Stage III: 6.3622.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shape should be the same on smaller for more advanced cancer, assuming that there is more homogeneity for late-stage than early stage cancers</a:t>
            </a:r>
          </a:p>
        </p:txBody>
      </p:sp>
    </p:spTree>
    <p:extLst>
      <p:ext uri="{BB962C8B-B14F-4D97-AF65-F5344CB8AC3E}">
        <p14:creationId xmlns:p14="http://schemas.microsoft.com/office/powerpoint/2010/main" val="148469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9182-4A28-7B2F-5DA8-35D90DF3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GB" dirty="0"/>
              <a:t>Structure of the NHD part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241F6-D729-DBFA-DA10-CD7DC66B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6" y="1625912"/>
            <a:ext cx="6286491" cy="44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C768-7941-4D27-AC87-4A64BF8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/>
          <a:lstStyle/>
          <a:p>
            <a:r>
              <a:rPr lang="en-GB" dirty="0"/>
              <a:t>Model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C1D67-CB2E-4BDA-1061-EC9D0D112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7" y="1441708"/>
            <a:ext cx="6323538" cy="4735255"/>
          </a:xfrm>
        </p:spPr>
      </p:pic>
    </p:spTree>
    <p:extLst>
      <p:ext uri="{BB962C8B-B14F-4D97-AF65-F5344CB8AC3E}">
        <p14:creationId xmlns:p14="http://schemas.microsoft.com/office/powerpoint/2010/main" val="29346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509A1F-286E-AAEB-FF87-07A5C064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functionality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82E52-F325-9E9B-B6BB-B1FFAF64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en-GB" dirty="0"/>
              <a:t>Natural History</a:t>
            </a:r>
          </a:p>
          <a:p>
            <a:r>
              <a:rPr lang="en-GB" dirty="0"/>
              <a:t>Screening one-time, annual, or biennial</a:t>
            </a:r>
          </a:p>
          <a:p>
            <a:r>
              <a:rPr lang="en-GB" dirty="0"/>
              <a:t>Possibility to input different populations </a:t>
            </a:r>
          </a:p>
        </p:txBody>
      </p:sp>
    </p:spTree>
    <p:extLst>
      <p:ext uri="{BB962C8B-B14F-4D97-AF65-F5344CB8AC3E}">
        <p14:creationId xmlns:p14="http://schemas.microsoft.com/office/powerpoint/2010/main" val="31030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8699-0848-DC4E-C89D-82F6D55A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r>
              <a:rPr lang="en-GB" dirty="0"/>
              <a:t>Modelling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4A69-8172-F63B-9888-F5C8D1B4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18"/>
            <a:ext cx="10515600" cy="4666945"/>
          </a:xfrm>
        </p:spPr>
        <p:txBody>
          <a:bodyPr/>
          <a:lstStyle/>
          <a:p>
            <a:r>
              <a:rPr lang="en-GB" dirty="0"/>
              <a:t>Smoking cessation is assigned as a constant annual probability to quit smoking;</a:t>
            </a:r>
          </a:p>
          <a:p>
            <a:r>
              <a:rPr lang="en-GB" dirty="0"/>
              <a:t>Smokers have higher other-cause mortality;</a:t>
            </a:r>
          </a:p>
          <a:p>
            <a:r>
              <a:rPr lang="en-GB" dirty="0"/>
              <a:t>Risk factors impact a probability of onset for both LR and HR BC;</a:t>
            </a:r>
          </a:p>
          <a:p>
            <a:r>
              <a:rPr lang="en-GB" dirty="0"/>
              <a:t>No cancer recurrence is modelled for HR BC; </a:t>
            </a:r>
          </a:p>
          <a:p>
            <a:r>
              <a:rPr lang="en-GB" dirty="0"/>
              <a:t>Detected LRBC may progress to HR after the surveillance period (not a NHD part)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0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D0D7-C080-4734-4FF3-9DAF83DE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calibration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A490-DDCA-3110-43F2-A8E45B1EB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Calibration targets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8B3EC5-8C7E-F650-FAAD-7DBECE7F6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600" dirty="0"/>
              <a:t>Incidence of HR BC by age, sex, and stage;</a:t>
            </a:r>
          </a:p>
          <a:p>
            <a:r>
              <a:rPr lang="en-GB" sz="2600" dirty="0"/>
              <a:t>Incidence of LR BC.</a:t>
            </a:r>
          </a:p>
          <a:p>
            <a:r>
              <a:rPr lang="en-GB" sz="2600" dirty="0"/>
              <a:t>Mean time to progression was used as an  input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Strong priors: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symptomatic presentation decreases after the age 67 years;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Probability to be diagnosed annually with LR BC is &lt;= 40%;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Probability to be diagnosed in the year of onset for HRBC is &lt;=50%;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shape in Weibull distribution </a:t>
            </a:r>
            <a:r>
              <a:rPr lang="en-GB" sz="19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for </a:t>
            </a:r>
            <a:r>
              <a:rPr lang="en-GB" sz="1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stage allocation &lt;=1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9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RR for males &lt;=10 and the RR for 1 year of age &lt;=2.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8DF9F-2C55-21F5-16FA-01C728F8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Calibrated parameters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ECF5E7-B37E-1EB8-6F10-9BB4A67AEE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Probability of BC onset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Probability to have a low-grade tumour at the time of BC onset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Coefficients of the independent variables in the equation defining the individual probability of BC onset: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β</a:t>
            </a:r>
            <a:r>
              <a:rPr lang="en-GB" sz="1800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age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, β</a:t>
            </a:r>
            <a:r>
              <a:rPr lang="en-GB" sz="1800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sex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Probability to become a symptomatic patient at the year of cancer onset and probability to become a symptomatic patient by time since onset for high-risk BC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Annual probability to become a symptomatic patient for low-risk BC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 annual decrements in symptomatic diagnosis for low-risk and high-risk elderly population group (older than 67 years old)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Shape parameters of tumour progression for the Weibull distributions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0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D7FCA1-2402-8D44-184F-8A399F0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87947" cy="903838"/>
          </a:xfrm>
        </p:spPr>
        <p:txBody>
          <a:bodyPr/>
          <a:lstStyle/>
          <a:p>
            <a:r>
              <a:rPr lang="en-GB" dirty="0"/>
              <a:t>Calibration and validation outcomes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88FE9-BB6B-0D54-610E-52AE0B4E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7" y="1488435"/>
            <a:ext cx="3396227" cy="2584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F20BA-4D3F-008C-25DE-86F89C4F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359" y="1504309"/>
            <a:ext cx="3353860" cy="255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33F53-D033-0503-7980-20C43A97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284" y="1488435"/>
            <a:ext cx="3353860" cy="2559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1BBBF-9B91-28F3-AF4F-7040C159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53" y="4086448"/>
            <a:ext cx="3353860" cy="25662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CBC431-D1F9-0024-68E4-F14B3FF0F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660" y="4072825"/>
            <a:ext cx="3257559" cy="2497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E15C63-79D7-36C1-D32C-A024EA6E7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9851" y="4137014"/>
            <a:ext cx="3103814" cy="23924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5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E3348A-5E57-1F37-A5FD-839B043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model: 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7F4931-F7B6-9D07-D93A-2C25B8C5A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82469" cy="1323975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</a:rPr>
              <a:t>80% of patients in the model who had BC onset get diagnosed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</a:rPr>
              <a:t>Most of the patients progressed to stages 2-4 within 3 years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DengXian Light" panose="02010600030101010101" pitchFamily="2" charset="-122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 Light" panose="02010600030101010101" pitchFamily="2" charset="-122"/>
              </a:rPr>
              <a:t>3% of patients taking more than 20 years to progress to stage 4 from cancer onset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1B41B8-7582-1333-4E30-15D84B3F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72" y="4898127"/>
            <a:ext cx="5991225" cy="132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6EDBD6-2392-2F98-D5C0-2538385D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23" y="3149600"/>
            <a:ext cx="5800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EC3A-8266-57BB-A7FE-D7C429AF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3250" cy="1325563"/>
          </a:xfrm>
        </p:spPr>
        <p:txBody>
          <a:bodyPr>
            <a:normAutofit/>
          </a:bodyPr>
          <a:lstStyle/>
          <a:p>
            <a:r>
              <a:rPr lang="en-GB" dirty="0"/>
              <a:t>Comparison of No screening vs screen at 70 </a:t>
            </a:r>
            <a:r>
              <a:rPr lang="en-GB" dirty="0" err="1"/>
              <a:t>yo</a:t>
            </a:r>
            <a:r>
              <a:rPr lang="en-GB" dirty="0"/>
              <a:t> (per 100th simulated people, perfect accuracy)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3A44-F34A-B5A3-CEF4-CEBD0904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2400301"/>
          </a:xfrm>
        </p:spPr>
        <p:txBody>
          <a:bodyPr>
            <a:normAutofit/>
          </a:bodyPr>
          <a:lstStyle/>
          <a:p>
            <a:r>
              <a:rPr lang="en-GB" sz="3200" dirty="0"/>
              <a:t>BC Deaths: 2 less deaths</a:t>
            </a:r>
          </a:p>
          <a:p>
            <a:r>
              <a:rPr lang="en-GB" sz="3200" dirty="0"/>
              <a:t>HR BC: 0.14 more HR cancers diagnosed</a:t>
            </a:r>
          </a:p>
          <a:p>
            <a:r>
              <a:rPr lang="en-GB" sz="3200" dirty="0"/>
              <a:t>LR BC: 16 more LR cancers diagnosed </a:t>
            </a:r>
          </a:p>
          <a:p>
            <a:r>
              <a:rPr lang="en-GB" sz="3200" dirty="0"/>
              <a:t>Proportion of LR that ever progresses to HR – 1.9%</a:t>
            </a:r>
          </a:p>
        </p:txBody>
      </p:sp>
    </p:spTree>
    <p:extLst>
      <p:ext uri="{BB962C8B-B14F-4D97-AF65-F5344CB8AC3E}">
        <p14:creationId xmlns:p14="http://schemas.microsoft.com/office/powerpoint/2010/main" val="295541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902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Bladder cancer natural history disease model</vt:lpstr>
      <vt:lpstr>Structure of the NHD part of the model</vt:lpstr>
      <vt:lpstr>Model population</vt:lpstr>
      <vt:lpstr>Model functionality</vt:lpstr>
      <vt:lpstr>Modelling assumptions</vt:lpstr>
      <vt:lpstr>Model calibration</vt:lpstr>
      <vt:lpstr>Calibration and validation outcomes</vt:lpstr>
      <vt:lpstr>Calibrated model: predictions</vt:lpstr>
      <vt:lpstr>Comparison of No screening vs screen at 70 yo (per 100th simulated people, perfect accuracy)</vt:lpstr>
      <vt:lpstr>Screening is not cost-effective (per person)</vt:lpstr>
      <vt:lpstr>Quick progression and symptoms, are key determinants</vt:lpstr>
      <vt:lpstr>No screening: time from HR onset to diagnosis</vt:lpstr>
      <vt:lpstr>No screening: time from LR onset to diagnosis</vt:lpstr>
      <vt:lpstr>No screening: time from HR onset to death</vt:lpstr>
      <vt:lpstr>Changes for the next re-calibration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Olena Mandrik</dc:creator>
  <cp:lastModifiedBy>Olena Mandrik</cp:lastModifiedBy>
  <cp:revision>24</cp:revision>
  <dcterms:created xsi:type="dcterms:W3CDTF">2023-06-20T14:43:58Z</dcterms:created>
  <dcterms:modified xsi:type="dcterms:W3CDTF">2023-06-28T15:48:36Z</dcterms:modified>
</cp:coreProperties>
</file>