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  <p:embeddedFont>
      <p:font typeface="Franklin Gothic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6" Type="http://schemas.openxmlformats.org/officeDocument/2006/relationships/font" Target="fonts/Franklin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ef638d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ef638d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d750383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fd75038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TRACK ABUNDANCY AND DISTRIBUTION OF ANIMALS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b657452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b657452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7 islands in 6 countries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 CLASSES: LAST CLASS HAS 2000 IMAGES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 CLASSES: LAST CLASS HAS 6000 IMAGES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657452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b657452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b657452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b657452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AM I CURRENTLY DOING?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357dba7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357dba7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5863" y="450900"/>
            <a:ext cx="2762100" cy="4361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Franklin Gothic"/>
              <a:buNone/>
              <a:defRPr b="0"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675696" y="884872"/>
            <a:ext cx="4988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◼"/>
              <a:defRPr sz="1500">
                <a:solidFill>
                  <a:srgbClr val="3F3F3F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◼"/>
              <a:defRPr sz="1400">
                <a:solidFill>
                  <a:srgbClr val="3F3F3F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◼"/>
              <a:defRPr sz="1200">
                <a:solidFill>
                  <a:srgbClr val="3F3F3F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Clr>
                <a:srgbClr val="3F3F3F"/>
              </a:buClr>
              <a:buSzPts val="1000"/>
              <a:buChar char="◼"/>
              <a:defRPr sz="1100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35875" y="2127500"/>
            <a:ext cx="2762100" cy="22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800">
                <a:solidFill>
                  <a:srgbClr val="FFFFFF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600"/>
              <a:buNone/>
              <a:defRPr sz="7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5704463" y="484268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35894" y="4839442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35894" y="526617"/>
            <a:ext cx="8272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202506" y="-1014599"/>
            <a:ext cx="2739000" cy="8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2100" lvl="1" marL="914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2pPr>
            <a:lvl3pPr indent="-285750" lvl="2" marL="1371600" algn="l">
              <a:spcBef>
                <a:spcPts val="500"/>
              </a:spcBef>
              <a:spcAft>
                <a:spcPts val="0"/>
              </a:spcAft>
              <a:buSzPts val="9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6043613" y="449794"/>
            <a:ext cx="2765400" cy="43626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5522100" y="1278900"/>
            <a:ext cx="36054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464111" y="-235200"/>
            <a:ext cx="36054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35894" y="526617"/>
            <a:ext cx="8272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35894" y="1755648"/>
            <a:ext cx="82722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334900" y="2314323"/>
            <a:ext cx="8474100" cy="2503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sz="27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335863" y="3856480"/>
            <a:ext cx="8468100" cy="944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35895" y="1795463"/>
            <a:ext cx="8272200" cy="16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Franklin Gothic"/>
              <a:buNone/>
              <a:defRPr b="0" sz="27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35894" y="3406063"/>
            <a:ext cx="82722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35895" y="1671002"/>
            <a:ext cx="389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2029" y="1671002"/>
            <a:ext cx="38961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35893" y="1688168"/>
            <a:ext cx="38961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35895" y="2194539"/>
            <a:ext cx="3896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812029" y="1688169"/>
            <a:ext cx="38961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sz="15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812028" y="2194539"/>
            <a:ext cx="3896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31920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35895" y="3520042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Franklin Gothic"/>
              <a:buNone/>
              <a:defRPr b="0" sz="18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335863" y="481013"/>
            <a:ext cx="84681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5894" y="3945095"/>
            <a:ext cx="82722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5894" y="528843"/>
            <a:ext cx="8272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Franklin Gothic"/>
              <a:buNone/>
              <a:defRPr b="0" i="0" sz="21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5894" y="1752001"/>
            <a:ext cx="82722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921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857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◼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◼"/>
              <a:defRPr b="0" i="0" sz="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704463" y="481793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35894" y="4817936"/>
            <a:ext cx="518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34900" y="342900"/>
            <a:ext cx="2777400" cy="71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38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435893" y="765323"/>
            <a:ext cx="8245200" cy="110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Identifying animals in camera trap footage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Project Update - Milestone 2</a:t>
            </a:r>
            <a:endParaRPr sz="2000"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435895" y="1871584"/>
            <a:ext cx="8245200" cy="4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fr" sz="1400">
                <a:solidFill>
                  <a:srgbClr val="3F3F3F"/>
                </a:solidFill>
              </a:rPr>
              <a:t>by Lena Schwertmann</a:t>
            </a:r>
            <a:endParaRPr sz="1400">
              <a:solidFill>
                <a:srgbClr val="3F3F3F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35900" y="3169975"/>
            <a:ext cx="6172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Module: 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Machine Learning Lab	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Examiner: 	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Prof. Ulf Brefeld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Date:</a:t>
            </a:r>
            <a:r>
              <a:rPr lang="fr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		January 5, 2020</a:t>
            </a:r>
            <a:endParaRPr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Motivation</a:t>
            </a:r>
            <a:endParaRPr b="1"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198775" y="667950"/>
            <a:ext cx="5765700" cy="18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large-scale camera trap projects create millions of images that are usually </a:t>
            </a: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manually annotated!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→  </a:t>
            </a: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automating</a:t>
            </a: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 animal detection is desirable…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 … to </a:t>
            </a: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free up resources for biologists</a:t>
            </a: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 or scale up their studies!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09" y="2296700"/>
            <a:ext cx="1291781" cy="129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14"/>
          <p:cNvGrpSpPr/>
          <p:nvPr/>
        </p:nvGrpSpPr>
        <p:grpSpPr>
          <a:xfrm>
            <a:off x="4415887" y="2771674"/>
            <a:ext cx="3172800" cy="2071006"/>
            <a:chOff x="5751937" y="2924174"/>
            <a:chExt cx="3172800" cy="2071006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5751937" y="4636380"/>
              <a:ext cx="31728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ibre Franklin"/>
                  <a:ea typeface="Libre Franklin"/>
                  <a:cs typeface="Libre Franklin"/>
                  <a:sym typeface="Libre Franklin"/>
                </a:rPr>
                <a:t>Dominican Republic, Cabritos Island</a:t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107" name="Google Shape;10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13599" y="2924174"/>
              <a:ext cx="3049437" cy="1712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Data</a:t>
            </a:r>
            <a:endParaRPr b="1"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030975" y="766050"/>
            <a:ext cx="6177000" cy="19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dataset: </a:t>
            </a: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Island Conservation Dataset </a:t>
            </a: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(Pacific Ocean &amp; Caribbean)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characteristics: </a:t>
            </a: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100 k RGB images, 47 classes, imbalanced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challenges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animals are often only </a:t>
            </a: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partly visible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high resolution, different sizes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-"/>
            </a:pPr>
            <a:r>
              <a:rPr lang="fr">
                <a:latin typeface="Libre Franklin"/>
                <a:ea typeface="Libre Franklin"/>
                <a:cs typeface="Libre Franklin"/>
                <a:sym typeface="Libre Franklin"/>
              </a:rPr>
              <a:t>many different </a:t>
            </a: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landscape types/backgrounds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24" y="2144300"/>
            <a:ext cx="1647750" cy="16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1174" y="2898050"/>
            <a:ext cx="5016824" cy="2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Baseline &amp; Model</a:t>
            </a:r>
            <a:endParaRPr b="1"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198775" y="495025"/>
            <a:ext cx="56070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Baseline: always predict majority class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Accuracy is 60% (= empty image)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 Preprocessing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simple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crop to smallest image size (1280 x 1024 px)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transform to tensor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normalizing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complex (data augmentation)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horizontal flipping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more controlled cropping (e.g. using bounding boxes)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grayscale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downscale images to smaller size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Model: Convolutional Neural Networks (CNNs)</a:t>
            </a:r>
            <a:endParaRPr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-"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ResNet-18 achieved 98% accuracy (3.7 million images, 27 classes, data augmentation when trained from scratch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lang="fr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Tabak et al., 2018)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00" y="197371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575893" y="700088"/>
            <a:ext cx="2274000" cy="129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Outlook</a:t>
            </a:r>
            <a:endParaRPr b="1"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7918725" y="4842687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3198775" y="667950"/>
            <a:ext cx="56070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select subset of 3-10 most frequent classes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implement/load ResNet-18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implement distributed hyperparameter tuning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small-scale training on my CPU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ibre Franklin"/>
                <a:ea typeface="Libre Franklin"/>
                <a:cs typeface="Libre Franklin"/>
                <a:sym typeface="Libre Franklin"/>
              </a:rPr>
              <a:t>large-scale training on the university GPUs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900" y="2247775"/>
            <a:ext cx="1311951" cy="13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/>
          <p:nvPr/>
        </p:nvSpPr>
        <p:spPr>
          <a:xfrm>
            <a:off x="5893975" y="2092950"/>
            <a:ext cx="216600" cy="34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5893975" y="2732625"/>
            <a:ext cx="216600" cy="34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893975" y="1480825"/>
            <a:ext cx="216600" cy="34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5893975" y="3372300"/>
            <a:ext cx="216600" cy="348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7918725" y="4817936"/>
            <a:ext cx="789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777" y="812950"/>
            <a:ext cx="3784275" cy="37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