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34" r:id="rId5"/>
    <p:sldId id="316" r:id="rId6"/>
    <p:sldId id="337" r:id="rId7"/>
    <p:sldId id="350" r:id="rId8"/>
    <p:sldId id="351" r:id="rId9"/>
    <p:sldId id="352" r:id="rId10"/>
    <p:sldId id="354" r:id="rId11"/>
    <p:sldId id="353" r:id="rId12"/>
    <p:sldId id="34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4967" autoAdjust="0"/>
  </p:normalViewPr>
  <p:slideViewPr>
    <p:cSldViewPr snapToGrid="0">
      <p:cViewPr varScale="1">
        <p:scale>
          <a:sx n="119" d="100"/>
          <a:sy n="119" d="100"/>
        </p:scale>
        <p:origin x="156" y="33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7ADCD-29F6-C8F6-7F52-B177C20EB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A53491-E7FB-C914-C5F7-B7A4D99091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A84417-6334-47A8-53CC-AF0F66FBF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0DCB0-15E6-62A8-1314-98AA9E9BA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5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EDFD8-6562-0F23-03B7-3B6382242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5CABC-00F8-4466-C380-8FEDB7B24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8B67DB-EEA5-BF20-0944-E14ADE3C5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64EC5-BA65-B7C5-940F-AEAC4ABA2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6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4C73C-58BD-BB0D-BFAA-1D132947E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8B67C2-A5AE-C3CD-541A-52EC65EB56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BFF92C-4E35-3E3D-3CCD-AC72826B7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DD889-CD50-CA0E-EA96-75BDC2F6F5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8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F0D9B-423A-CD7C-DC97-A8200CF55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00C5C5-5064-FFC7-3344-352C51301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98FA72-4E9B-C20E-9019-8AD7DB941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A3115-BA58-4499-38CA-C99026C95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57230-6BF0-40EC-8B46-FDAA3EAE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0A166D-2FEA-A55D-37D1-E7BE828BB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13EC78-C24C-B3BE-C185-83B58F264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9EBFF-2E84-65D9-5D61-18E5783FA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52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manthakumara/software-bug-repor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8"/>
            <a:ext cx="7983110" cy="3692823"/>
          </a:xfrm>
        </p:spPr>
        <p:txBody>
          <a:bodyPr/>
          <a:lstStyle/>
          <a:p>
            <a:pPr algn="r" rtl="1"/>
            <a:r>
              <a:rPr lang="he-IL" dirty="0">
                <a:solidFill>
                  <a:schemeClr val="tx1"/>
                </a:solidFill>
              </a:rPr>
              <a:t>ניתוח באגים </a:t>
            </a:r>
            <a:r>
              <a:rPr lang="en-US" dirty="0">
                <a:solidFill>
                  <a:schemeClr val="tx1"/>
                </a:solidFill>
              </a:rPr>
              <a:t>Mozilla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1"/>
                </a:solidFill>
              </a:rPr>
              <a:t>שאלה מחקרית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he-IL" dirty="0">
                <a:solidFill>
                  <a:schemeClr val="tx1"/>
                </a:solidFill>
              </a:rPr>
              <a:t>מה מאפיין את הבאגים שטיפול בהם נמשך זמן ארוך במיוחד, וכיצד ניתן לזהות מראש גורמים שמעכבים סגירת באגים?</a:t>
            </a:r>
          </a:p>
          <a:p>
            <a:endParaRPr lang="he-IL" dirty="0">
              <a:solidFill>
                <a:schemeClr val="tx1"/>
              </a:solidFill>
            </a:endParaRPr>
          </a:p>
          <a:p>
            <a:endParaRPr lang="he-IL" dirty="0">
              <a:solidFill>
                <a:schemeClr val="tx1"/>
              </a:solidFill>
            </a:endParaRPr>
          </a:p>
          <a:p>
            <a:endParaRPr lang="he-IL" dirty="0">
              <a:solidFill>
                <a:schemeClr val="tx1"/>
              </a:solidFill>
            </a:endParaRPr>
          </a:p>
          <a:p>
            <a:r>
              <a:rPr lang="he-IL" sz="1200" b="1" dirty="0">
                <a:solidFill>
                  <a:schemeClr val="tx1"/>
                </a:solidFill>
              </a:rPr>
              <a:t>מקורות הנתונים:</a:t>
            </a:r>
          </a:p>
          <a:p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– Mozilla Software Bug Reports</a:t>
            </a:r>
            <a:endParaRPr lang="en-US" sz="1200" dirty="0">
              <a:solidFill>
                <a:schemeClr val="tx1"/>
              </a:solidFill>
            </a:endParaRPr>
          </a:p>
          <a:p>
            <a:endParaRPr lang="he-IL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Placeholder 7" descr="A colorful logo of a fox and a bird&#10;&#10;AI-generated content may be incorrect.">
            <a:extLst>
              <a:ext uri="{FF2B5EF4-FFF2-40B4-BE49-F238E27FC236}">
                <a16:creationId xmlns:a16="http://schemas.microsoft.com/office/drawing/2014/main" id="{02CB8D45-9919-73F3-CAB7-80D15596D4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2855" r="28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EA6C1731-D73B-7038-B369-0BC54B314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26179" y="183739"/>
            <a:ext cx="5918072" cy="104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he-IL" sz="2400" dirty="0">
                <a:solidFill>
                  <a:schemeClr val="tx1"/>
                </a:solidFill>
              </a:rPr>
              <a:t>תהליך העבודה</a:t>
            </a:r>
            <a:r>
              <a:rPr lang="en-IL" sz="2400" dirty="0">
                <a:solidFill>
                  <a:schemeClr val="tx1"/>
                </a:solidFill>
              </a:rPr>
              <a:t>:</a:t>
            </a:r>
            <a:br>
              <a:rPr lang="en-IL" sz="1800" dirty="0">
                <a:solidFill>
                  <a:schemeClr val="tx1"/>
                </a:solidFill>
              </a:rPr>
            </a:b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" name="Picture Placeholder 5" descr="A colorful logo of a fox and a bird&#10;&#10;AI-generated content may be incorrect.">
            <a:extLst>
              <a:ext uri="{FF2B5EF4-FFF2-40B4-BE49-F238E27FC236}">
                <a16:creationId xmlns:a16="http://schemas.microsoft.com/office/drawing/2014/main" id="{BAEC9A39-EF13-BED6-694B-F4214F0DA70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55" r="2855"/>
          <a:stretch/>
        </p:blipFill>
        <p:spPr>
          <a:xfrm>
            <a:off x="136906" y="-53137"/>
            <a:ext cx="1191735" cy="1282803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86B1062-0E52-D47E-2CF9-CFBCC95A21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09092" y="1099226"/>
            <a:ext cx="9596342" cy="5392318"/>
          </a:xfrm>
        </p:spPr>
        <p:txBody>
          <a:bodyPr>
            <a:noAutofit/>
          </a:bodyPr>
          <a:lstStyle/>
          <a:p>
            <a:pPr rtl="1"/>
            <a:r>
              <a:rPr lang="he-IL" sz="1600" b="1" dirty="0">
                <a:solidFill>
                  <a:schemeClr val="tx1"/>
                </a:solidFill>
              </a:rPr>
              <a:t>ניקוי והכנת נתונים </a:t>
            </a:r>
            <a:r>
              <a:rPr lang="en-IL" sz="1600" b="1" dirty="0">
                <a:solidFill>
                  <a:schemeClr val="tx1"/>
                </a:solidFill>
              </a:rPr>
              <a:t>(SQL):</a:t>
            </a:r>
            <a:endParaRPr lang="en-IL" sz="1600" dirty="0">
              <a:solidFill>
                <a:schemeClr val="tx1"/>
              </a:solidFill>
            </a:endParaRPr>
          </a:p>
          <a:p>
            <a:pPr lvl="0" rtl="1"/>
            <a:r>
              <a:rPr lang="he-IL" sz="1600" dirty="0">
                <a:solidFill>
                  <a:schemeClr val="tx1"/>
                </a:solidFill>
              </a:rPr>
              <a:t>בוצעה המרה של תאריכים לטיפוס </a:t>
            </a:r>
            <a:r>
              <a:rPr lang="en-IL" sz="1600" dirty="0">
                <a:solidFill>
                  <a:schemeClr val="tx1"/>
                </a:solidFill>
              </a:rPr>
              <a:t>datetime.</a:t>
            </a:r>
          </a:p>
          <a:p>
            <a:pPr lvl="0" rtl="1"/>
            <a:r>
              <a:rPr lang="he-IL" sz="1600" dirty="0">
                <a:solidFill>
                  <a:schemeClr val="tx1"/>
                </a:solidFill>
              </a:rPr>
              <a:t>חושבה עמודת </a:t>
            </a:r>
            <a:r>
              <a:rPr lang="en-IL" sz="1600" dirty="0" err="1">
                <a:solidFill>
                  <a:schemeClr val="tx1"/>
                </a:solidFill>
              </a:rPr>
              <a:t>resolution_time_days</a:t>
            </a:r>
            <a:r>
              <a:rPr lang="en-IL" sz="1600" dirty="0">
                <a:solidFill>
                  <a:schemeClr val="tx1"/>
                </a:solidFill>
              </a:rPr>
              <a:t> </a:t>
            </a:r>
            <a:r>
              <a:rPr lang="he-IL" sz="1600" dirty="0">
                <a:solidFill>
                  <a:schemeClr val="tx1"/>
                </a:solidFill>
              </a:rPr>
              <a:t> בין תאריך פתיחה לתאריך סגירה</a:t>
            </a:r>
            <a:r>
              <a:rPr lang="en-IL" sz="1600" dirty="0">
                <a:solidFill>
                  <a:schemeClr val="tx1"/>
                </a:solidFill>
              </a:rPr>
              <a:t>.</a:t>
            </a:r>
          </a:p>
          <a:p>
            <a:pPr lvl="0" rtl="1"/>
            <a:r>
              <a:rPr lang="he-IL" sz="1600" dirty="0">
                <a:solidFill>
                  <a:schemeClr val="tx1"/>
                </a:solidFill>
              </a:rPr>
              <a:t>טיוב עמודת </a:t>
            </a:r>
            <a:r>
              <a:rPr lang="en-IL" sz="1600" dirty="0">
                <a:solidFill>
                  <a:schemeClr val="tx1"/>
                </a:solidFill>
              </a:rPr>
              <a:t>severity </a:t>
            </a:r>
            <a:r>
              <a:rPr lang="he-IL" sz="1600" dirty="0">
                <a:solidFill>
                  <a:schemeClr val="tx1"/>
                </a:solidFill>
              </a:rPr>
              <a:t>שכללה ערכים לא אחידים (כמו </a:t>
            </a:r>
            <a:r>
              <a:rPr lang="en-IL" sz="1600" dirty="0">
                <a:solidFill>
                  <a:schemeClr val="tx1"/>
                </a:solidFill>
              </a:rPr>
              <a:t>S1, minor, --, enhancement).</a:t>
            </a:r>
          </a:p>
          <a:p>
            <a:pPr lvl="0" rtl="1"/>
            <a:r>
              <a:rPr lang="he-IL" sz="1600" dirty="0">
                <a:solidFill>
                  <a:schemeClr val="tx1"/>
                </a:solidFill>
              </a:rPr>
              <a:t>טיפול בערכים חסרים</a:t>
            </a:r>
            <a:r>
              <a:rPr lang="en-IL" sz="1600" dirty="0">
                <a:solidFill>
                  <a:schemeClr val="tx1"/>
                </a:solidFill>
              </a:rPr>
              <a:t>.</a:t>
            </a:r>
          </a:p>
          <a:p>
            <a:pPr rtl="1"/>
            <a:r>
              <a:rPr lang="he-IL" sz="1600" b="1" dirty="0">
                <a:solidFill>
                  <a:schemeClr val="tx1"/>
                </a:solidFill>
              </a:rPr>
              <a:t>ניתוח מתקדם ב־</a:t>
            </a:r>
            <a:r>
              <a:rPr lang="en-IL" sz="1600" b="1" dirty="0">
                <a:solidFill>
                  <a:schemeClr val="tx1"/>
                </a:solidFill>
              </a:rPr>
              <a:t>Python:</a:t>
            </a:r>
            <a:endParaRPr lang="en-IL" sz="1600" dirty="0">
              <a:solidFill>
                <a:schemeClr val="tx1"/>
              </a:solidFill>
            </a:endParaRPr>
          </a:p>
          <a:p>
            <a:pPr lvl="0" rtl="1"/>
            <a:r>
              <a:rPr lang="he-IL" sz="1600" dirty="0">
                <a:solidFill>
                  <a:schemeClr val="tx1"/>
                </a:solidFill>
              </a:rPr>
              <a:t>זיהוי באגים עם זמן טיפול חריג (180+ ימים) וניתוח הקבוצה הזו בנפרד</a:t>
            </a:r>
            <a:r>
              <a:rPr lang="en-IL" sz="1600" dirty="0">
                <a:solidFill>
                  <a:schemeClr val="tx1"/>
                </a:solidFill>
              </a:rPr>
              <a:t>.</a:t>
            </a:r>
          </a:p>
          <a:p>
            <a:pPr lvl="0" rtl="1"/>
            <a:r>
              <a:rPr lang="he-IL" sz="1600" dirty="0">
                <a:solidFill>
                  <a:schemeClr val="tx1"/>
                </a:solidFill>
              </a:rPr>
              <a:t>פיצול הקובץ לשתי קבוצות: באגים רגילים ובאגים "ארוכים</a:t>
            </a:r>
            <a:r>
              <a:rPr lang="en-IL" sz="1600" dirty="0">
                <a:solidFill>
                  <a:schemeClr val="tx1"/>
                </a:solidFill>
              </a:rPr>
              <a:t>".</a:t>
            </a:r>
          </a:p>
          <a:p>
            <a:pPr lvl="0" rtl="1"/>
            <a:r>
              <a:rPr lang="he-IL" sz="1600" dirty="0">
                <a:solidFill>
                  <a:schemeClr val="tx1"/>
                </a:solidFill>
              </a:rPr>
              <a:t>בדיקת הקשר בין חומרה, קומפוננטה, מערכת הפעלה לזמן טיפול ממוצע</a:t>
            </a:r>
            <a:r>
              <a:rPr lang="en-IL" sz="1600" dirty="0">
                <a:solidFill>
                  <a:schemeClr val="tx1"/>
                </a:solidFill>
              </a:rPr>
              <a:t>.</a:t>
            </a:r>
          </a:p>
          <a:p>
            <a:pPr rtl="1"/>
            <a:r>
              <a:rPr lang="he-IL" sz="1600" b="1" dirty="0">
                <a:solidFill>
                  <a:schemeClr val="tx1"/>
                </a:solidFill>
              </a:rPr>
              <a:t>ויזואליזציה</a:t>
            </a:r>
            <a:r>
              <a:rPr lang="en-IL" sz="1600" b="1" dirty="0">
                <a:solidFill>
                  <a:schemeClr val="tx1"/>
                </a:solidFill>
              </a:rPr>
              <a:t> (Power BI):</a:t>
            </a:r>
            <a:endParaRPr lang="en-IL" sz="1600" dirty="0">
              <a:solidFill>
                <a:schemeClr val="tx1"/>
              </a:solidFill>
            </a:endParaRPr>
          </a:p>
          <a:p>
            <a:pPr lvl="0" rtl="1"/>
            <a:r>
              <a:rPr lang="he-IL" sz="1600" dirty="0">
                <a:solidFill>
                  <a:schemeClr val="tx1"/>
                </a:solidFill>
              </a:rPr>
              <a:t>פיתוח דאשבורד עם התפלגות לפי חומרה, קומפוננטה, מערכת הפעלה וזמן פתרון ממוצע</a:t>
            </a:r>
            <a:r>
              <a:rPr lang="en-IL" sz="1600" dirty="0">
                <a:solidFill>
                  <a:schemeClr val="tx1"/>
                </a:solidFill>
              </a:rPr>
              <a:t>.</a:t>
            </a:r>
          </a:p>
          <a:p>
            <a:pPr lvl="0" rtl="1"/>
            <a:r>
              <a:rPr lang="he-IL" sz="1600" dirty="0">
                <a:solidFill>
                  <a:schemeClr val="tx1"/>
                </a:solidFill>
              </a:rPr>
              <a:t>הצגת</a:t>
            </a:r>
            <a:r>
              <a:rPr lang="en-IL" sz="1600" dirty="0">
                <a:solidFill>
                  <a:schemeClr val="tx1"/>
                </a:solidFill>
              </a:rPr>
              <a:t> Top-10 </a:t>
            </a:r>
            <a:r>
              <a:rPr lang="he-IL" sz="1600" dirty="0">
                <a:solidFill>
                  <a:schemeClr val="tx1"/>
                </a:solidFill>
              </a:rPr>
              <a:t>באגים הארוכים ביותר</a:t>
            </a:r>
            <a:r>
              <a:rPr lang="en-IL" sz="1600" dirty="0">
                <a:solidFill>
                  <a:schemeClr val="tx1"/>
                </a:solidFill>
              </a:rPr>
              <a:t>.</a:t>
            </a:r>
          </a:p>
          <a:p>
            <a:pPr lvl="0" rtl="1"/>
            <a:r>
              <a:rPr lang="he-IL" sz="1600" dirty="0">
                <a:solidFill>
                  <a:schemeClr val="tx1"/>
                </a:solidFill>
              </a:rPr>
              <a:t>פילוחים לפי קטגוריות שמסייעים לאתר צווארי בקבוק</a:t>
            </a:r>
            <a:r>
              <a:rPr lang="en-IL" sz="1600" dirty="0">
                <a:solidFill>
                  <a:schemeClr val="tx1"/>
                </a:solidFill>
              </a:rPr>
              <a:t>.</a:t>
            </a:r>
          </a:p>
          <a:p>
            <a:endParaRPr lang="en-IL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8A19-E55E-D72C-1A84-97B96826C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04C95B78-B0BD-0316-4605-0596B6762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12796" y="236876"/>
            <a:ext cx="5918072" cy="104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he-IL" sz="2400" dirty="0">
                <a:solidFill>
                  <a:schemeClr val="tx1"/>
                </a:solidFill>
              </a:rPr>
              <a:t>מה היה בדאטה:</a:t>
            </a:r>
            <a:br>
              <a:rPr lang="en-IL" sz="1800" dirty="0">
                <a:solidFill>
                  <a:schemeClr val="tx1"/>
                </a:solidFill>
              </a:rPr>
            </a:b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" name="Picture Placeholder 5" descr="A colorful logo of a fox and a bird&#10;&#10;AI-generated content may be incorrect.">
            <a:extLst>
              <a:ext uri="{FF2B5EF4-FFF2-40B4-BE49-F238E27FC236}">
                <a16:creationId xmlns:a16="http://schemas.microsoft.com/office/drawing/2014/main" id="{C6C32DCD-5666-71BD-64A9-6F5D7E465D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55" r="2855"/>
          <a:stretch/>
        </p:blipFill>
        <p:spPr>
          <a:xfrm>
            <a:off x="113345" y="0"/>
            <a:ext cx="1191735" cy="1282803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294B4CA-0EF1-5FEB-D045-B87B695001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61315" y="1308028"/>
            <a:ext cx="8783029" cy="4241944"/>
          </a:xfrm>
        </p:spPr>
        <p:txBody>
          <a:bodyPr>
            <a:normAutofit/>
          </a:bodyPr>
          <a:lstStyle/>
          <a:p>
            <a:pPr lvl="0" rtl="1"/>
            <a:r>
              <a:rPr lang="he-IL" sz="1800" dirty="0">
                <a:solidFill>
                  <a:schemeClr val="tx1"/>
                </a:solidFill>
              </a:rPr>
              <a:t>סך הכול היו לי </a:t>
            </a:r>
            <a:r>
              <a:rPr lang="en-IL" sz="1800" b="1" dirty="0">
                <a:solidFill>
                  <a:schemeClr val="tx1"/>
                </a:solidFill>
              </a:rPr>
              <a:t>4,165</a:t>
            </a:r>
            <a:r>
              <a:rPr lang="en-IL" sz="1800" dirty="0">
                <a:solidFill>
                  <a:schemeClr val="tx1"/>
                </a:solidFill>
              </a:rPr>
              <a:t> </a:t>
            </a:r>
            <a:r>
              <a:rPr lang="he-IL" sz="1800" b="1" dirty="0">
                <a:solidFill>
                  <a:schemeClr val="tx1"/>
                </a:solidFill>
              </a:rPr>
              <a:t>באגים</a:t>
            </a:r>
            <a:endParaRPr lang="en-IL" sz="1800" b="1" dirty="0">
              <a:solidFill>
                <a:schemeClr val="tx1"/>
              </a:solidFill>
            </a:endParaRPr>
          </a:p>
          <a:p>
            <a:pPr lvl="0" rtl="1"/>
            <a:r>
              <a:rPr lang="he-IL" sz="1800" dirty="0">
                <a:solidFill>
                  <a:schemeClr val="tx1"/>
                </a:solidFill>
              </a:rPr>
              <a:t>לכל באג היה תאריך פתיחה, סגירה, חומרה</a:t>
            </a:r>
            <a:r>
              <a:rPr lang="en-IL" sz="1800" dirty="0">
                <a:solidFill>
                  <a:schemeClr val="tx1"/>
                </a:solidFill>
              </a:rPr>
              <a:t> (severity), </a:t>
            </a:r>
            <a:r>
              <a:rPr lang="he-IL" sz="1800" dirty="0">
                <a:solidFill>
                  <a:schemeClr val="tx1"/>
                </a:solidFill>
              </a:rPr>
              <a:t>עדיפות</a:t>
            </a:r>
            <a:r>
              <a:rPr lang="en-IL" sz="1800" dirty="0">
                <a:solidFill>
                  <a:schemeClr val="tx1"/>
                </a:solidFill>
              </a:rPr>
              <a:t> (priority), </a:t>
            </a:r>
            <a:r>
              <a:rPr lang="he-IL" sz="1800" dirty="0">
                <a:solidFill>
                  <a:schemeClr val="tx1"/>
                </a:solidFill>
              </a:rPr>
              <a:t>מערכת הפעלה ועוד</a:t>
            </a:r>
            <a:endParaRPr lang="en-IL" sz="1800" dirty="0">
              <a:solidFill>
                <a:schemeClr val="tx1"/>
              </a:solidFill>
            </a:endParaRPr>
          </a:p>
          <a:p>
            <a:pPr rtl="1"/>
            <a:r>
              <a:rPr lang="he-IL" sz="1800" dirty="0">
                <a:solidFill>
                  <a:schemeClr val="tx1"/>
                </a:solidFill>
              </a:rPr>
              <a:t>מה גיליתי</a:t>
            </a:r>
            <a:r>
              <a:rPr lang="en-IL" sz="1800" dirty="0">
                <a:solidFill>
                  <a:schemeClr val="tx1"/>
                </a:solidFill>
              </a:rPr>
              <a:t>:</a:t>
            </a:r>
            <a:endParaRPr lang="he-IL" sz="1800" dirty="0">
              <a:solidFill>
                <a:schemeClr val="tx1"/>
              </a:solidFill>
            </a:endParaRPr>
          </a:p>
          <a:p>
            <a:pPr rtl="1"/>
            <a:r>
              <a:rPr lang="he-IL" sz="1800" dirty="0">
                <a:solidFill>
                  <a:schemeClr val="tx1"/>
                </a:solidFill>
              </a:rPr>
              <a:t>רוב הבאגים מתרכזים ב־</a:t>
            </a:r>
            <a:r>
              <a:rPr lang="en-US" sz="1800" b="1" dirty="0">
                <a:solidFill>
                  <a:schemeClr val="tx1"/>
                </a:solidFill>
              </a:rPr>
              <a:t>Core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he-IL" sz="1800" dirty="0">
                <a:solidFill>
                  <a:schemeClr val="tx1"/>
                </a:solidFill>
              </a:rPr>
              <a:t>אחריו </a:t>
            </a:r>
            <a:r>
              <a:rPr lang="en-US" sz="1800" b="1" dirty="0">
                <a:solidFill>
                  <a:schemeClr val="tx1"/>
                </a:solidFill>
              </a:rPr>
              <a:t>Firefox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he-IL" sz="1800" dirty="0">
                <a:solidFill>
                  <a:schemeClr val="tx1"/>
                </a:solidFill>
              </a:rPr>
              <a:t>ו־</a:t>
            </a:r>
            <a:r>
              <a:rPr lang="en-US" sz="1800" b="1" dirty="0">
                <a:solidFill>
                  <a:schemeClr val="tx1"/>
                </a:solidFill>
              </a:rPr>
              <a:t>Testing</a:t>
            </a:r>
            <a:r>
              <a:rPr lang="en-US" sz="1800" dirty="0">
                <a:solidFill>
                  <a:schemeClr val="tx1"/>
                </a:solidFill>
              </a:rPr>
              <a:t> – </a:t>
            </a:r>
            <a:r>
              <a:rPr lang="he-IL" sz="1800" dirty="0">
                <a:solidFill>
                  <a:schemeClr val="tx1"/>
                </a:solidFill>
              </a:rPr>
              <a:t>שלושה מוצרים אלה מרכזים את רוב הבעיות </a:t>
            </a:r>
          </a:p>
          <a:p>
            <a:pPr rtl="1"/>
            <a:r>
              <a:rPr lang="en-US" sz="1800" b="1" dirty="0">
                <a:solidFill>
                  <a:schemeClr val="tx1"/>
                </a:solidFill>
              </a:rPr>
              <a:t>RESOLVED</a:t>
            </a:r>
            <a:r>
              <a:rPr lang="en-US" sz="1800" dirty="0">
                <a:solidFill>
                  <a:schemeClr val="tx1"/>
                </a:solidFill>
              </a:rPr>
              <a:t> – 3,278 </a:t>
            </a:r>
            <a:r>
              <a:rPr lang="he-IL" sz="1800" dirty="0">
                <a:solidFill>
                  <a:schemeClr val="tx1"/>
                </a:solidFill>
              </a:rPr>
              <a:t>באגים (טיפול וסגירה)</a:t>
            </a:r>
            <a:endParaRPr lang="en-IL" sz="1800" dirty="0">
              <a:solidFill>
                <a:schemeClr val="tx1"/>
              </a:solidFill>
            </a:endParaRPr>
          </a:p>
          <a:p>
            <a:pPr lvl="0" rtl="1"/>
            <a:r>
              <a:rPr lang="he-IL" sz="1800" dirty="0">
                <a:solidFill>
                  <a:schemeClr val="tx1"/>
                </a:solidFill>
              </a:rPr>
              <a:t>זמן ממוצע לטיפול בבאגים</a:t>
            </a:r>
            <a:r>
              <a:rPr lang="en-IL" sz="1800" dirty="0">
                <a:solidFill>
                  <a:schemeClr val="tx1"/>
                </a:solidFill>
              </a:rPr>
              <a:t> </a:t>
            </a:r>
            <a:r>
              <a:rPr lang="en-IL" sz="1800" b="1" dirty="0">
                <a:solidFill>
                  <a:schemeClr val="tx1"/>
                </a:solidFill>
              </a:rPr>
              <a:t>106.8</a:t>
            </a:r>
            <a:r>
              <a:rPr lang="en-IL" sz="1800" dirty="0">
                <a:solidFill>
                  <a:schemeClr val="tx1"/>
                </a:solidFill>
              </a:rPr>
              <a:t> </a:t>
            </a:r>
            <a:r>
              <a:rPr lang="he-IL" sz="1800" b="1" dirty="0">
                <a:solidFill>
                  <a:schemeClr val="tx1"/>
                </a:solidFill>
              </a:rPr>
              <a:t>ימים</a:t>
            </a:r>
            <a:endParaRPr lang="en-IL" sz="1800" b="1" dirty="0">
              <a:solidFill>
                <a:schemeClr val="tx1"/>
              </a:solidFill>
            </a:endParaRPr>
          </a:p>
          <a:p>
            <a:pPr lvl="0" rtl="1"/>
            <a:r>
              <a:rPr lang="he-IL" sz="1800" dirty="0">
                <a:solidFill>
                  <a:schemeClr val="tx1"/>
                </a:solidFill>
              </a:rPr>
              <a:t>בערך </a:t>
            </a:r>
            <a:r>
              <a:rPr lang="en-IL" sz="1800" b="1" dirty="0">
                <a:solidFill>
                  <a:schemeClr val="tx1"/>
                </a:solidFill>
              </a:rPr>
              <a:t>28% </a:t>
            </a:r>
            <a:r>
              <a:rPr lang="he-IL" sz="1800" b="1" dirty="0">
                <a:solidFill>
                  <a:schemeClr val="tx1"/>
                </a:solidFill>
              </a:rPr>
              <a:t> מהבאגים בכלל לא נסגרו</a:t>
            </a:r>
            <a:endParaRPr lang="en-IL" sz="1800" b="1" dirty="0">
              <a:solidFill>
                <a:schemeClr val="tx1"/>
              </a:solidFill>
            </a:endParaRPr>
          </a:p>
          <a:p>
            <a:pPr lvl="0" rtl="1"/>
            <a:r>
              <a:rPr lang="he-IL" sz="1800" dirty="0">
                <a:solidFill>
                  <a:schemeClr val="tx1"/>
                </a:solidFill>
              </a:rPr>
              <a:t>הכי הרבה באגים היו בדרגת חומרה </a:t>
            </a:r>
            <a:r>
              <a:rPr lang="en-IL" sz="1800" dirty="0">
                <a:solidFill>
                  <a:schemeClr val="tx1"/>
                </a:solidFill>
              </a:rPr>
              <a:t>normal</a:t>
            </a:r>
          </a:p>
          <a:p>
            <a:pPr lvl="0" rtl="1"/>
            <a:r>
              <a:rPr lang="he-IL" sz="1800" dirty="0">
                <a:solidFill>
                  <a:schemeClr val="tx1"/>
                </a:solidFill>
              </a:rPr>
              <a:t>הכי הרבה באגים הגיעו ממערכת הפעלה </a:t>
            </a:r>
            <a:r>
              <a:rPr lang="en-IL" sz="1800" dirty="0">
                <a:solidFill>
                  <a:schemeClr val="tx1"/>
                </a:solidFill>
              </a:rPr>
              <a:t>Windows</a:t>
            </a:r>
          </a:p>
          <a:p>
            <a:pPr lvl="0" rtl="1"/>
            <a:r>
              <a:rPr lang="he-IL" sz="1800" dirty="0">
                <a:solidFill>
                  <a:schemeClr val="tx1"/>
                </a:solidFill>
              </a:rPr>
              <a:t>קומפוננטה שחוזרת הרבה</a:t>
            </a:r>
            <a:r>
              <a:rPr lang="en-IL" sz="1800" dirty="0">
                <a:solidFill>
                  <a:schemeClr val="tx1"/>
                </a:solidFill>
              </a:rPr>
              <a:t> Graphics</a:t>
            </a:r>
          </a:p>
          <a:p>
            <a:endParaRPr lang="en-IL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9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69743-A889-3CAB-7A12-5F6615EDA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A8E73C96-A5AF-3C2D-1A74-7C671D5DA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16544" y="236876"/>
            <a:ext cx="5918072" cy="104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he-IL" sz="2400" dirty="0">
                <a:solidFill>
                  <a:schemeClr val="tx1"/>
                </a:solidFill>
              </a:rPr>
              <a:t>מה קורה עם באגים ארוכים:</a:t>
            </a:r>
            <a:br>
              <a:rPr lang="en-IL" sz="1800" dirty="0">
                <a:solidFill>
                  <a:schemeClr val="tx1"/>
                </a:solidFill>
              </a:rPr>
            </a:b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" name="Picture Placeholder 5" descr="A colorful logo of a fox and a bird&#10;&#10;AI-generated content may be incorrect.">
            <a:extLst>
              <a:ext uri="{FF2B5EF4-FFF2-40B4-BE49-F238E27FC236}">
                <a16:creationId xmlns:a16="http://schemas.microsoft.com/office/drawing/2014/main" id="{9C460F6C-CCB7-B7D8-9116-89161A4AA7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55" r="2855"/>
          <a:stretch/>
        </p:blipFill>
        <p:spPr>
          <a:xfrm>
            <a:off x="113345" y="0"/>
            <a:ext cx="1191735" cy="1282803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87F27E4-DD0C-1AEE-CB2D-8F902C1F0F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67853" y="1155032"/>
            <a:ext cx="9566763" cy="5151686"/>
          </a:xfrm>
        </p:spPr>
        <p:txBody>
          <a:bodyPr>
            <a:normAutofit/>
          </a:bodyPr>
          <a:lstStyle/>
          <a:p>
            <a:pPr lvl="0" rtl="1"/>
            <a:r>
              <a:rPr lang="he-IL" sz="1800" dirty="0">
                <a:solidFill>
                  <a:schemeClr val="tx1"/>
                </a:solidFill>
              </a:rPr>
              <a:t>סיננתי את הבאגים שלקח להם </a:t>
            </a:r>
            <a:r>
              <a:rPr lang="he-IL" sz="1800" b="1" dirty="0">
                <a:solidFill>
                  <a:schemeClr val="tx1"/>
                </a:solidFill>
              </a:rPr>
              <a:t>יותר מ־180 ימים להיסגר</a:t>
            </a:r>
            <a:endParaRPr lang="en-IL" sz="1800" dirty="0">
              <a:solidFill>
                <a:schemeClr val="tx1"/>
              </a:solidFill>
            </a:endParaRPr>
          </a:p>
          <a:p>
            <a:pPr lvl="0" rtl="1"/>
            <a:r>
              <a:rPr lang="he-IL" sz="1800" dirty="0">
                <a:solidFill>
                  <a:schemeClr val="tx1"/>
                </a:solidFill>
              </a:rPr>
              <a:t>מצאתי </a:t>
            </a:r>
            <a:r>
              <a:rPr lang="en-IL" sz="1800" b="1" dirty="0">
                <a:solidFill>
                  <a:schemeClr val="tx1"/>
                </a:solidFill>
              </a:rPr>
              <a:t>866 </a:t>
            </a:r>
            <a:r>
              <a:rPr lang="he-IL" sz="1800" b="1" dirty="0">
                <a:solidFill>
                  <a:schemeClr val="tx1"/>
                </a:solidFill>
              </a:rPr>
              <a:t> כאלה</a:t>
            </a:r>
            <a:r>
              <a:rPr lang="he-IL" sz="1800" dirty="0">
                <a:solidFill>
                  <a:schemeClr val="tx1"/>
                </a:solidFill>
              </a:rPr>
              <a:t> </a:t>
            </a:r>
            <a:r>
              <a:rPr lang="en-IL" sz="1800" dirty="0">
                <a:solidFill>
                  <a:schemeClr val="tx1"/>
                </a:solidFill>
              </a:rPr>
              <a:t>– </a:t>
            </a:r>
            <a:r>
              <a:rPr lang="he-IL" sz="1800" dirty="0">
                <a:solidFill>
                  <a:schemeClr val="tx1"/>
                </a:solidFill>
              </a:rPr>
              <a:t>שזה כמעט </a:t>
            </a:r>
            <a:r>
              <a:rPr lang="en-IL" sz="1800" b="1" dirty="0">
                <a:solidFill>
                  <a:schemeClr val="tx1"/>
                </a:solidFill>
              </a:rPr>
              <a:t>21%</a:t>
            </a:r>
            <a:r>
              <a:rPr lang="en-IL" sz="1800" dirty="0">
                <a:solidFill>
                  <a:schemeClr val="tx1"/>
                </a:solidFill>
              </a:rPr>
              <a:t> </a:t>
            </a:r>
            <a:r>
              <a:rPr lang="he-IL" sz="1800" dirty="0">
                <a:solidFill>
                  <a:schemeClr val="tx1"/>
                </a:solidFill>
              </a:rPr>
              <a:t> מהדאטה</a:t>
            </a:r>
            <a:endParaRPr lang="en-IL" sz="1800" dirty="0">
              <a:solidFill>
                <a:schemeClr val="tx1"/>
              </a:solidFill>
            </a:endParaRPr>
          </a:p>
          <a:p>
            <a:pPr rtl="1"/>
            <a:r>
              <a:rPr lang="he-IL" sz="1800" dirty="0">
                <a:solidFill>
                  <a:schemeClr val="tx1"/>
                </a:solidFill>
              </a:rPr>
              <a:t>מה גיליתי עליהם</a:t>
            </a:r>
            <a:r>
              <a:rPr lang="en-IL" sz="1800" dirty="0">
                <a:solidFill>
                  <a:schemeClr val="tx1"/>
                </a:solidFill>
              </a:rPr>
              <a:t>:</a:t>
            </a:r>
          </a:p>
          <a:p>
            <a:pPr lvl="0" rtl="1"/>
            <a:r>
              <a:rPr lang="he-IL" sz="1800" dirty="0">
                <a:solidFill>
                  <a:schemeClr val="tx1"/>
                </a:solidFill>
              </a:rPr>
              <a:t>זמן ממוצע לסגירה</a:t>
            </a:r>
            <a:r>
              <a:rPr lang="en-IL" sz="1800" b="1" dirty="0">
                <a:solidFill>
                  <a:schemeClr val="tx1"/>
                </a:solidFill>
              </a:rPr>
              <a:t>382.8 </a:t>
            </a:r>
            <a:r>
              <a:rPr lang="he-IL" sz="1800" b="1" dirty="0">
                <a:solidFill>
                  <a:schemeClr val="tx1"/>
                </a:solidFill>
              </a:rPr>
              <a:t> ימים</a:t>
            </a:r>
            <a:endParaRPr lang="en-IL" sz="1800" dirty="0">
              <a:solidFill>
                <a:schemeClr val="tx1"/>
              </a:solidFill>
            </a:endParaRPr>
          </a:p>
          <a:p>
            <a:pPr lvl="0" rtl="1"/>
            <a:r>
              <a:rPr lang="he-IL" sz="1800" dirty="0">
                <a:solidFill>
                  <a:schemeClr val="tx1"/>
                </a:solidFill>
              </a:rPr>
              <a:t>חוזרים הרבה באגים עם חומרה </a:t>
            </a:r>
            <a:r>
              <a:rPr lang="en-IL" sz="1800" dirty="0">
                <a:solidFill>
                  <a:schemeClr val="tx1"/>
                </a:solidFill>
              </a:rPr>
              <a:t>normal </a:t>
            </a:r>
            <a:r>
              <a:rPr lang="he-IL" sz="1800" dirty="0">
                <a:solidFill>
                  <a:schemeClr val="tx1"/>
                </a:solidFill>
              </a:rPr>
              <a:t> או </a:t>
            </a:r>
            <a:r>
              <a:rPr lang="en-IL" sz="1800" dirty="0">
                <a:solidFill>
                  <a:schemeClr val="tx1"/>
                </a:solidFill>
              </a:rPr>
              <a:t>major</a:t>
            </a:r>
          </a:p>
          <a:p>
            <a:pPr lvl="0" rtl="1"/>
            <a:r>
              <a:rPr lang="he-IL" sz="1800" dirty="0">
                <a:solidFill>
                  <a:schemeClr val="tx1"/>
                </a:solidFill>
              </a:rPr>
              <a:t>גם כאן מערכת הפעלה </a:t>
            </a:r>
            <a:r>
              <a:rPr lang="en-IL" sz="1800" dirty="0">
                <a:solidFill>
                  <a:schemeClr val="tx1"/>
                </a:solidFill>
              </a:rPr>
              <a:t>Windows </a:t>
            </a:r>
            <a:r>
              <a:rPr lang="he-IL" sz="1800" dirty="0">
                <a:solidFill>
                  <a:schemeClr val="tx1"/>
                </a:solidFill>
              </a:rPr>
              <a:t> בולטת מאוד</a:t>
            </a:r>
            <a:endParaRPr lang="en-IL" sz="1800" dirty="0">
              <a:solidFill>
                <a:schemeClr val="tx1"/>
              </a:solidFill>
            </a:endParaRPr>
          </a:p>
          <a:p>
            <a:pPr lvl="0" rtl="1"/>
            <a:r>
              <a:rPr lang="he-IL" sz="1800" dirty="0">
                <a:solidFill>
                  <a:schemeClr val="tx1"/>
                </a:solidFill>
              </a:rPr>
              <a:t>קומפוננטות שחוזרות </a:t>
            </a:r>
            <a:r>
              <a:rPr lang="en-IL" sz="1800" dirty="0">
                <a:solidFill>
                  <a:schemeClr val="tx1"/>
                </a:solidFill>
              </a:rPr>
              <a:t>Graphics, Layout</a:t>
            </a:r>
            <a:r>
              <a:rPr lang="he-IL" sz="1800" dirty="0">
                <a:solidFill>
                  <a:schemeClr val="tx1"/>
                </a:solidFill>
              </a:rPr>
              <a:t> </a:t>
            </a:r>
          </a:p>
          <a:p>
            <a:pPr lvl="0" rtl="1"/>
            <a:endParaRPr lang="he-IL" sz="1800" dirty="0">
              <a:solidFill>
                <a:schemeClr val="tx1"/>
              </a:solidFill>
            </a:endParaRPr>
          </a:p>
          <a:p>
            <a:pPr lvl="0" rtl="1"/>
            <a:r>
              <a:rPr lang="he-IL" sz="1800" b="1" dirty="0">
                <a:solidFill>
                  <a:schemeClr val="tx1"/>
                </a:solidFill>
              </a:rPr>
              <a:t>מסקנה:</a:t>
            </a:r>
            <a:br>
              <a:rPr lang="he-IL" sz="1800" b="1" dirty="0">
                <a:solidFill>
                  <a:schemeClr val="tx1"/>
                </a:solidFill>
              </a:rPr>
            </a:br>
            <a:r>
              <a:rPr lang="he-IL" sz="1800" b="1" dirty="0">
                <a:solidFill>
                  <a:schemeClr val="tx1"/>
                </a:solidFill>
              </a:rPr>
              <a:t>כשמפרידים את הבאגים הארוכים – רואים דפוס חוזר של תיוג לא מדויק, רכיבים מסוימים שחוזרים, ובעיות של עדיפות לא ברורה.</a:t>
            </a:r>
            <a:endParaRPr lang="en-IL" sz="1800" b="1" dirty="0">
              <a:solidFill>
                <a:schemeClr val="tx1"/>
              </a:solidFill>
            </a:endParaRPr>
          </a:p>
          <a:p>
            <a:endParaRPr lang="en-IL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5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8838E-5C66-2E01-E519-77E648CA0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3D94022F-62ED-1507-16D5-36B0DF9FC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99107" y="38911"/>
            <a:ext cx="5918072" cy="15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he-IL" sz="2400" dirty="0"/>
              <a:t>מה גילינו על הבאגים הארוכים</a:t>
            </a:r>
            <a:r>
              <a:rPr lang="en-IL" sz="2400" dirty="0"/>
              <a:t>?</a:t>
            </a:r>
            <a:br>
              <a:rPr lang="en-IL" dirty="0"/>
            </a:br>
            <a:br>
              <a:rPr lang="en-IL" sz="1800" dirty="0"/>
            </a:br>
            <a:endParaRPr kumimoji="0" lang="en-IL" altLang="en-IL" sz="1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6" name="Picture Placeholder 5" descr="A colorful logo of a fox and a bird&#10;&#10;AI-generated content may be incorrect.">
            <a:extLst>
              <a:ext uri="{FF2B5EF4-FFF2-40B4-BE49-F238E27FC236}">
                <a16:creationId xmlns:a16="http://schemas.microsoft.com/office/drawing/2014/main" id="{6A2D9617-05AB-E6E3-D2A3-20A777DE17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55" r="2855"/>
          <a:stretch/>
        </p:blipFill>
        <p:spPr>
          <a:xfrm>
            <a:off x="113345" y="0"/>
            <a:ext cx="1191735" cy="1282803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0579DFB-BA43-713A-9FC2-11FD51397D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87642" y="914401"/>
            <a:ext cx="9646975" cy="5783178"/>
          </a:xfrm>
        </p:spPr>
        <p:txBody>
          <a:bodyPr>
            <a:noAutofit/>
          </a:bodyPr>
          <a:lstStyle/>
          <a:p>
            <a:pPr rtl="1"/>
            <a:r>
              <a:rPr lang="he-IL" sz="1800" dirty="0"/>
              <a:t>בדקתי את הבאגים שלקח להם </a:t>
            </a:r>
            <a:r>
              <a:rPr lang="he-IL" sz="1800" b="1" dirty="0"/>
              <a:t>יותר מ־180 ימים להיסגר</a:t>
            </a:r>
            <a:r>
              <a:rPr lang="en-IL" sz="1800" dirty="0"/>
              <a:t>. </a:t>
            </a:r>
            <a:r>
              <a:rPr lang="he-IL" sz="1800" dirty="0"/>
              <a:t>היו </a:t>
            </a:r>
            <a:r>
              <a:rPr lang="en-IL" sz="1800" b="1" dirty="0"/>
              <a:t>866 </a:t>
            </a:r>
            <a:r>
              <a:rPr lang="he-IL" sz="1800" b="1" dirty="0"/>
              <a:t> כאלה</a:t>
            </a:r>
            <a:r>
              <a:rPr lang="en-IL" sz="1800" dirty="0"/>
              <a:t>.</a:t>
            </a:r>
          </a:p>
          <a:p>
            <a:pPr rtl="1"/>
            <a:r>
              <a:rPr lang="he-IL" sz="1800" b="1" dirty="0"/>
              <a:t>הנה מה שגיליתי עליהם</a:t>
            </a:r>
            <a:r>
              <a:rPr lang="en-IL" sz="1800" b="1" dirty="0"/>
              <a:t>:</a:t>
            </a:r>
            <a:endParaRPr lang="en-IL" sz="1800" dirty="0"/>
          </a:p>
          <a:p>
            <a:pPr rtl="1"/>
            <a:r>
              <a:rPr lang="he-IL" sz="1800" b="1" dirty="0"/>
              <a:t>קומפוננטות (רכיבים) שחזרו הכי הרבה</a:t>
            </a:r>
            <a:r>
              <a:rPr lang="en-IL" sz="1800" b="1" dirty="0"/>
              <a:t>:</a:t>
            </a:r>
            <a:endParaRPr lang="en-IL" sz="1800" dirty="0"/>
          </a:p>
          <a:p>
            <a:pPr lvl="0" rtl="1"/>
            <a:r>
              <a:rPr lang="he-IL" sz="1800" dirty="0"/>
              <a:t>הכי הרבה באגים היו בקומפוננטה כללית</a:t>
            </a:r>
            <a:r>
              <a:rPr lang="en-IL" sz="1800" dirty="0"/>
              <a:t> (General) – </a:t>
            </a:r>
            <a:r>
              <a:rPr lang="en-IL" sz="1800" b="1" dirty="0"/>
              <a:t>121 </a:t>
            </a:r>
            <a:r>
              <a:rPr lang="he-IL" sz="1800" b="1" dirty="0"/>
              <a:t>באגים</a:t>
            </a:r>
            <a:endParaRPr lang="en-IL" sz="1800" dirty="0"/>
          </a:p>
          <a:p>
            <a:pPr lvl="0" rtl="1"/>
            <a:r>
              <a:rPr lang="he-IL" sz="1800" dirty="0"/>
              <a:t>רכיבים נוספים עם ריבוי באגים </a:t>
            </a:r>
            <a:r>
              <a:rPr lang="en-IL" sz="1800" dirty="0"/>
              <a:t> Graphics, Message Window, Address Bar, Networking</a:t>
            </a:r>
            <a:br>
              <a:rPr lang="en-IL" sz="1800" dirty="0"/>
            </a:br>
            <a:r>
              <a:rPr lang="he-IL" sz="1800" dirty="0"/>
              <a:t>ייתכן ששם יש בעיות קבועות או חוסר בצוותים מתאימים</a:t>
            </a:r>
            <a:endParaRPr lang="en-IL" sz="1800" dirty="0"/>
          </a:p>
          <a:p>
            <a:pPr rtl="1"/>
            <a:r>
              <a:rPr lang="he-IL" sz="1800" b="1" dirty="0"/>
              <a:t>עדיפויות</a:t>
            </a:r>
            <a:r>
              <a:rPr lang="en-IL" sz="1800" b="1" dirty="0"/>
              <a:t>:</a:t>
            </a:r>
            <a:endParaRPr lang="en-IL" sz="1800" dirty="0"/>
          </a:p>
          <a:p>
            <a:pPr lvl="0" rtl="1"/>
            <a:r>
              <a:rPr lang="he-IL" sz="1800" dirty="0"/>
              <a:t>רוב הבאגים היו עם עדיפות </a:t>
            </a:r>
            <a:r>
              <a:rPr lang="en-IL" sz="1800" b="1" dirty="0"/>
              <a:t>264</a:t>
            </a:r>
            <a:r>
              <a:rPr lang="en-IL" sz="1800" dirty="0"/>
              <a:t> P3</a:t>
            </a:r>
            <a:r>
              <a:rPr lang="en-IL" sz="1800" b="1" dirty="0"/>
              <a:t> </a:t>
            </a:r>
            <a:r>
              <a:rPr lang="he-IL" sz="1800" b="1" dirty="0"/>
              <a:t> באגים</a:t>
            </a:r>
            <a:endParaRPr lang="en-IL" sz="1800" dirty="0"/>
          </a:p>
          <a:p>
            <a:pPr lvl="0" rtl="1"/>
            <a:r>
              <a:rPr lang="he-IL" sz="1800" dirty="0"/>
              <a:t>הרבה מהם גם בלי עדיפות בכלל</a:t>
            </a:r>
            <a:r>
              <a:rPr lang="en-IL" sz="1800" dirty="0"/>
              <a:t> </a:t>
            </a:r>
            <a:r>
              <a:rPr lang="en-IL" sz="1800" b="1" dirty="0"/>
              <a:t>243 </a:t>
            </a:r>
            <a:r>
              <a:rPr lang="he-IL" sz="1800" b="1" dirty="0"/>
              <a:t>באגים</a:t>
            </a:r>
            <a:br>
              <a:rPr lang="en-IL" sz="1800" dirty="0"/>
            </a:br>
            <a:r>
              <a:rPr lang="he-IL" sz="1800" dirty="0"/>
              <a:t>ייתכן שזה גרם לעיכובים, כי לא הייתה עדיפות ברורה</a:t>
            </a:r>
            <a:endParaRPr lang="en-IL" sz="1800" dirty="0"/>
          </a:p>
          <a:p>
            <a:endParaRPr lang="en-IL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7C549C-9CBA-5210-5383-1248E0A6F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582" y="4956754"/>
            <a:ext cx="1790950" cy="1333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ECBB64-9F1B-9DA9-438C-D9C771447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046" y="4147016"/>
            <a:ext cx="2553056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1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DB963-CE18-005F-7AD3-F197B6E50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DE4D0DF9-41B1-2DF7-AE0B-7C114944B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16544" y="281952"/>
            <a:ext cx="5918072" cy="15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he-IL" sz="2400" dirty="0">
                <a:solidFill>
                  <a:schemeClr val="tx1"/>
                </a:solidFill>
              </a:rPr>
              <a:t>מה גילינו על הבאגים הארוכים</a:t>
            </a:r>
            <a:r>
              <a:rPr lang="en-IL" sz="2400" dirty="0">
                <a:solidFill>
                  <a:schemeClr val="tx1"/>
                </a:solidFill>
              </a:rPr>
              <a:t>?</a:t>
            </a:r>
            <a:br>
              <a:rPr lang="en-IL" dirty="0">
                <a:solidFill>
                  <a:schemeClr val="tx1"/>
                </a:solidFill>
              </a:rPr>
            </a:br>
            <a:br>
              <a:rPr lang="en-IL" sz="1800" dirty="0">
                <a:solidFill>
                  <a:schemeClr val="tx1"/>
                </a:solidFill>
              </a:rPr>
            </a:b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" name="Picture Placeholder 5" descr="A colorful logo of a fox and a bird&#10;&#10;AI-generated content may be incorrect.">
            <a:extLst>
              <a:ext uri="{FF2B5EF4-FFF2-40B4-BE49-F238E27FC236}">
                <a16:creationId xmlns:a16="http://schemas.microsoft.com/office/drawing/2014/main" id="{248AEA50-141F-4A10-DB65-23F92D9E7B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55" r="2855"/>
          <a:stretch/>
        </p:blipFill>
        <p:spPr>
          <a:xfrm>
            <a:off x="113345" y="0"/>
            <a:ext cx="1191735" cy="1282803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BA1F55B-F936-7052-6B41-50ADE3EDB1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51587" y="914401"/>
            <a:ext cx="8783029" cy="5392318"/>
          </a:xfrm>
        </p:spPr>
        <p:txBody>
          <a:bodyPr>
            <a:normAutofit/>
          </a:bodyPr>
          <a:lstStyle/>
          <a:p>
            <a:pPr rtl="1"/>
            <a:endParaRPr lang="he-IL" sz="1800" b="1" dirty="0">
              <a:solidFill>
                <a:schemeClr val="tx1"/>
              </a:solidFill>
            </a:endParaRPr>
          </a:p>
          <a:p>
            <a:pPr rtl="1"/>
            <a:r>
              <a:rPr lang="he-IL" sz="1800" b="1" dirty="0">
                <a:solidFill>
                  <a:schemeClr val="tx1"/>
                </a:solidFill>
              </a:rPr>
              <a:t>מערכת הפעלה</a:t>
            </a:r>
            <a:r>
              <a:rPr lang="en-IL" sz="1800" b="1" dirty="0">
                <a:solidFill>
                  <a:schemeClr val="tx1"/>
                </a:solidFill>
              </a:rPr>
              <a:t>:</a:t>
            </a:r>
            <a:endParaRPr lang="en-IL" sz="1800" dirty="0">
              <a:solidFill>
                <a:schemeClr val="tx1"/>
              </a:solidFill>
            </a:endParaRPr>
          </a:p>
          <a:p>
            <a:pPr lvl="0" rtl="1"/>
            <a:r>
              <a:rPr lang="he-IL" sz="1800" dirty="0">
                <a:solidFill>
                  <a:schemeClr val="tx1"/>
                </a:solidFill>
              </a:rPr>
              <a:t>רוב הבאגים סומנו כ־</a:t>
            </a:r>
            <a:r>
              <a:rPr lang="en-IL" sz="1800" dirty="0">
                <a:solidFill>
                  <a:schemeClr val="tx1"/>
                </a:solidFill>
              </a:rPr>
              <a:t> </a:t>
            </a:r>
            <a:r>
              <a:rPr lang="en-IL" sz="1800" b="1" dirty="0">
                <a:solidFill>
                  <a:schemeClr val="tx1"/>
                </a:solidFill>
              </a:rPr>
              <a:t>661 </a:t>
            </a:r>
            <a:r>
              <a:rPr lang="en-IL" sz="1800" dirty="0">
                <a:solidFill>
                  <a:schemeClr val="tx1"/>
                </a:solidFill>
              </a:rPr>
              <a:t>Unspecified </a:t>
            </a:r>
            <a:r>
              <a:rPr lang="he-IL" sz="1800" b="1" dirty="0">
                <a:solidFill>
                  <a:schemeClr val="tx1"/>
                </a:solidFill>
              </a:rPr>
              <a:t>באגים</a:t>
            </a:r>
            <a:r>
              <a:rPr lang="en-IL" sz="1800" b="1" dirty="0">
                <a:solidFill>
                  <a:schemeClr val="tx1"/>
                </a:solidFill>
              </a:rPr>
              <a:t>!</a:t>
            </a:r>
            <a:endParaRPr lang="en-IL" sz="1800" dirty="0">
              <a:solidFill>
                <a:schemeClr val="tx1"/>
              </a:solidFill>
            </a:endParaRPr>
          </a:p>
          <a:p>
            <a:pPr lvl="0" rtl="1"/>
            <a:r>
              <a:rPr lang="he-IL" sz="1800" dirty="0">
                <a:solidFill>
                  <a:schemeClr val="tx1"/>
                </a:solidFill>
              </a:rPr>
              <a:t>זה מקשה להבין באיזו מערכת זה קורה ואיך לטפל בזה</a:t>
            </a:r>
            <a:br>
              <a:rPr lang="en-IL" sz="1800" dirty="0">
                <a:solidFill>
                  <a:schemeClr val="tx1"/>
                </a:solidFill>
              </a:rPr>
            </a:br>
            <a:r>
              <a:rPr lang="he-IL" sz="1800" dirty="0">
                <a:solidFill>
                  <a:schemeClr val="tx1"/>
                </a:solidFill>
              </a:rPr>
              <a:t>אפשר לשפר את הדיווח כדי לזהות בעיות מערכת בצורה טובה יותר</a:t>
            </a:r>
            <a:endParaRPr lang="en-IL" sz="1800" dirty="0">
              <a:solidFill>
                <a:schemeClr val="tx1"/>
              </a:solidFill>
            </a:endParaRPr>
          </a:p>
          <a:p>
            <a:pPr rtl="1"/>
            <a:r>
              <a:rPr lang="he-IL" sz="1800" b="1" dirty="0">
                <a:solidFill>
                  <a:schemeClr val="tx1"/>
                </a:solidFill>
              </a:rPr>
              <a:t>מסקנה </a:t>
            </a:r>
            <a:r>
              <a:rPr lang="en-IL" sz="1800" b="1" dirty="0">
                <a:solidFill>
                  <a:schemeClr val="tx1"/>
                </a:solidFill>
              </a:rPr>
              <a:t>:</a:t>
            </a:r>
          </a:p>
          <a:p>
            <a:pPr rtl="1"/>
            <a:r>
              <a:rPr lang="he-IL" sz="1800" b="1" dirty="0">
                <a:solidFill>
                  <a:schemeClr val="tx1"/>
                </a:solidFill>
              </a:rPr>
              <a:t>רוב הבאגים הארוכים מופיעים ברכיבים כלליים, בלי עדיפות ברורה ובלי ציון מערכת הפעלה – מה שמעכב טיפול</a:t>
            </a:r>
            <a:r>
              <a:rPr lang="en-IL" sz="1800" b="1" dirty="0">
                <a:solidFill>
                  <a:schemeClr val="tx1"/>
                </a:solidFill>
              </a:rPr>
              <a:t>.</a:t>
            </a:r>
            <a:br>
              <a:rPr lang="en-IL" sz="1800" b="1" dirty="0">
                <a:solidFill>
                  <a:schemeClr val="tx1"/>
                </a:solidFill>
              </a:rPr>
            </a:br>
            <a:r>
              <a:rPr lang="he-IL" sz="1800" b="1" dirty="0">
                <a:solidFill>
                  <a:schemeClr val="tx1"/>
                </a:solidFill>
              </a:rPr>
              <a:t>כדאי לשפר את הדיווח והתיוג כדי לאתר ולטפל מהר יותר בבאגים כא</a:t>
            </a:r>
            <a:endParaRPr lang="en-IL" sz="1800" b="1" dirty="0">
              <a:solidFill>
                <a:schemeClr val="tx1"/>
              </a:solidFill>
            </a:endParaRPr>
          </a:p>
          <a:p>
            <a:endParaRPr lang="en-IL" sz="16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107FBB-D42A-C32A-F1DB-548ECDB86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587" y="4123908"/>
            <a:ext cx="1810003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8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E6D71-2B28-7563-F2CF-2B6B9BBE7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AF5E4246-3378-09F2-58F8-67BBBD435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9693" y="-19605"/>
            <a:ext cx="10400043" cy="155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he-IL" sz="2400" dirty="0">
                <a:solidFill>
                  <a:schemeClr val="tx1"/>
                </a:solidFill>
              </a:rPr>
              <a:t>דאשבורד</a:t>
            </a:r>
            <a:br>
              <a:rPr lang="en-IL" dirty="0">
                <a:solidFill>
                  <a:schemeClr val="tx1"/>
                </a:solidFill>
              </a:rPr>
            </a:br>
            <a:br>
              <a:rPr lang="en-IL" sz="1800" dirty="0">
                <a:solidFill>
                  <a:schemeClr val="tx1"/>
                </a:solidFill>
              </a:rPr>
            </a:b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6" name="Picture Placeholder 5" descr="A colorful logo of a fox and a bird&#10;&#10;AI-generated content may be incorrect.">
            <a:extLst>
              <a:ext uri="{FF2B5EF4-FFF2-40B4-BE49-F238E27FC236}">
                <a16:creationId xmlns:a16="http://schemas.microsoft.com/office/drawing/2014/main" id="{7380CA6C-59D8-3E49-8735-68D86F78E9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55" r="2855"/>
          <a:stretch/>
        </p:blipFill>
        <p:spPr>
          <a:xfrm>
            <a:off x="177381" y="-19605"/>
            <a:ext cx="1191735" cy="1282803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AD7978C-5C7C-271A-AA6E-2D3D517157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81287" y="914401"/>
            <a:ext cx="8753330" cy="5392318"/>
          </a:xfrm>
        </p:spPr>
        <p:txBody>
          <a:bodyPr>
            <a:normAutofit/>
          </a:bodyPr>
          <a:lstStyle/>
          <a:p>
            <a:endParaRPr lang="en-IL" sz="1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4AB26-7A5C-04A8-C888-5AB552B572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1369116" y="848988"/>
            <a:ext cx="10470621" cy="5902008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6169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7"/>
            <a:ext cx="8965094" cy="906700"/>
          </a:xfrm>
        </p:spPr>
        <p:txBody>
          <a:bodyPr/>
          <a:lstStyle/>
          <a:p>
            <a:pPr rtl="1"/>
            <a:r>
              <a:rPr lang="he-IL" sz="2400" dirty="0">
                <a:solidFill>
                  <a:schemeClr val="tx1"/>
                </a:solidFill>
              </a:rPr>
              <a:t>סיכום והמלצות</a:t>
            </a:r>
            <a:endParaRPr lang="en-IL" sz="24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461" y="1676400"/>
            <a:ext cx="7059530" cy="4468369"/>
          </a:xfrm>
        </p:spPr>
        <p:txBody>
          <a:bodyPr>
            <a:noAutofit/>
          </a:bodyPr>
          <a:lstStyle/>
          <a:p>
            <a:pPr marL="285750" lvl="0" indent="-285750" rtl="1"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tx1"/>
                </a:solidFill>
              </a:rPr>
              <a:t>תיוג נכון חובה </a:t>
            </a:r>
            <a:r>
              <a:rPr lang="en-IL" sz="1800" dirty="0">
                <a:solidFill>
                  <a:schemeClr val="tx1"/>
                </a:solidFill>
              </a:rPr>
              <a:t>– </a:t>
            </a:r>
            <a:r>
              <a:rPr lang="he-IL" sz="1800" dirty="0">
                <a:solidFill>
                  <a:schemeClr val="tx1"/>
                </a:solidFill>
              </a:rPr>
              <a:t> חומרה</a:t>
            </a:r>
            <a:r>
              <a:rPr lang="en-IL" sz="1800" dirty="0">
                <a:solidFill>
                  <a:schemeClr val="tx1"/>
                </a:solidFill>
              </a:rPr>
              <a:t> (severity) </a:t>
            </a:r>
            <a:r>
              <a:rPr lang="he-IL" sz="1800" dirty="0">
                <a:solidFill>
                  <a:schemeClr val="tx1"/>
                </a:solidFill>
              </a:rPr>
              <a:t>ועדיפות</a:t>
            </a:r>
            <a:r>
              <a:rPr lang="en-IL" sz="1800" dirty="0">
                <a:solidFill>
                  <a:schemeClr val="tx1"/>
                </a:solidFill>
              </a:rPr>
              <a:t> (priority) </a:t>
            </a:r>
            <a:r>
              <a:rPr lang="he-IL" sz="1800" dirty="0">
                <a:solidFill>
                  <a:schemeClr val="tx1"/>
                </a:solidFill>
              </a:rPr>
              <a:t>חייבות להיות מדויקות</a:t>
            </a:r>
            <a:endParaRPr lang="en-IL" sz="1800" dirty="0">
              <a:solidFill>
                <a:schemeClr val="tx1"/>
              </a:solidFill>
            </a:endParaRPr>
          </a:p>
          <a:p>
            <a:pPr marL="285750" lvl="0" indent="-285750" rtl="1"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tx1"/>
                </a:solidFill>
              </a:rPr>
              <a:t>אין קשר ישיר בין דרגת חומרה</a:t>
            </a:r>
            <a:r>
              <a:rPr lang="en-US" sz="1800" dirty="0">
                <a:solidFill>
                  <a:schemeClr val="tx1"/>
                </a:solidFill>
              </a:rPr>
              <a:t> (severity) </a:t>
            </a:r>
            <a:r>
              <a:rPr lang="he-IL" sz="1800" dirty="0">
                <a:solidFill>
                  <a:schemeClr val="tx1"/>
                </a:solidFill>
              </a:rPr>
              <a:t>לבין מהירות טיפול כלומר גם באגים</a:t>
            </a:r>
            <a:r>
              <a:rPr lang="en-US" sz="1800" dirty="0">
                <a:solidFill>
                  <a:schemeClr val="tx1"/>
                </a:solidFill>
              </a:rPr>
              <a:t> "minor" </a:t>
            </a:r>
            <a:r>
              <a:rPr lang="he-IL" sz="1800" dirty="0">
                <a:solidFill>
                  <a:schemeClr val="tx1"/>
                </a:solidFill>
              </a:rPr>
              <a:t>לא נסגרו מהר יותר</a:t>
            </a:r>
            <a:endParaRPr lang="en-IL" sz="1800" dirty="0">
              <a:solidFill>
                <a:schemeClr val="tx1"/>
              </a:solidFill>
            </a:endParaRPr>
          </a:p>
          <a:p>
            <a:pPr marL="285750" lvl="0" indent="-285750" rtl="1"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tx1"/>
                </a:solidFill>
              </a:rPr>
              <a:t>להימנע מערכים חסרים תקלות עם </a:t>
            </a:r>
            <a:r>
              <a:rPr lang="en-IL" sz="1800" dirty="0">
                <a:solidFill>
                  <a:schemeClr val="tx1"/>
                </a:solidFill>
              </a:rPr>
              <a:t>-- </a:t>
            </a:r>
            <a:r>
              <a:rPr lang="he-IL" sz="1800" dirty="0">
                <a:solidFill>
                  <a:schemeClr val="tx1"/>
                </a:solidFill>
              </a:rPr>
              <a:t> בחומרה או עדיפות מטופלות באיחור קיצוני</a:t>
            </a:r>
            <a:endParaRPr lang="en-IL" sz="1800" dirty="0">
              <a:solidFill>
                <a:schemeClr val="tx1"/>
              </a:solidFill>
            </a:endParaRPr>
          </a:p>
          <a:p>
            <a:pPr marL="285750" lvl="0" indent="-285750" rtl="1"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tx1"/>
                </a:solidFill>
              </a:rPr>
              <a:t>לייצר התראות על תקלות פתוחות מעל 90 יום למיקוד צוותים</a:t>
            </a:r>
            <a:r>
              <a:rPr lang="en-IL" sz="1800" dirty="0">
                <a:solidFill>
                  <a:schemeClr val="tx1"/>
                </a:solidFill>
              </a:rPr>
              <a:t>.</a:t>
            </a:r>
          </a:p>
          <a:p>
            <a:pPr marL="285750" lvl="0" indent="-285750" rtl="1"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tx1"/>
                </a:solidFill>
              </a:rPr>
              <a:t>לבחון רכיבים בעייתיים כמו</a:t>
            </a:r>
            <a:r>
              <a:rPr lang="en-IL" sz="1800" dirty="0">
                <a:solidFill>
                  <a:schemeClr val="tx1"/>
                </a:solidFill>
              </a:rPr>
              <a:t> Graphics </a:t>
            </a:r>
            <a:r>
              <a:rPr lang="he-IL" sz="1800" dirty="0">
                <a:solidFill>
                  <a:schemeClr val="tx1"/>
                </a:solidFill>
              </a:rPr>
              <a:t>השקעה בשיפור תהליכי עבודה שם תחסוך זמן רב</a:t>
            </a:r>
            <a:endParaRPr lang="en-IL" sz="1800" dirty="0">
              <a:solidFill>
                <a:schemeClr val="tx1"/>
              </a:solidFill>
            </a:endParaRPr>
          </a:p>
          <a:p>
            <a:pPr marL="285750" lvl="0" indent="-285750" rtl="1"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tx1"/>
                </a:solidFill>
              </a:rPr>
              <a:t>שווה לבדוק את הצוותים שמטפלים ב</a:t>
            </a:r>
            <a:r>
              <a:rPr lang="en-IL" sz="1800" dirty="0">
                <a:solidFill>
                  <a:schemeClr val="tx1"/>
                </a:solidFill>
              </a:rPr>
              <a:t>Graphics</a:t>
            </a:r>
            <a:r>
              <a:rPr lang="he-IL" sz="1800" dirty="0">
                <a:solidFill>
                  <a:schemeClr val="tx1"/>
                </a:solidFill>
              </a:rPr>
              <a:t> או </a:t>
            </a:r>
            <a:r>
              <a:rPr lang="en-IL" sz="1800" dirty="0">
                <a:solidFill>
                  <a:schemeClr val="tx1"/>
                </a:solidFill>
              </a:rPr>
              <a:t>Layout </a:t>
            </a:r>
            <a:r>
              <a:rPr lang="he-IL" sz="1800" dirty="0">
                <a:solidFill>
                  <a:schemeClr val="tx1"/>
                </a:solidFill>
              </a:rPr>
              <a:t> אולי יש שם עומס</a:t>
            </a:r>
            <a:endParaRPr lang="en-IL" sz="1800" dirty="0">
              <a:solidFill>
                <a:schemeClr val="tx1"/>
              </a:solidFill>
            </a:endParaRPr>
          </a:p>
          <a:p>
            <a:pPr marL="285750" lvl="0" indent="-285750" rtl="1">
              <a:buFont typeface="Arial" panose="020B0604020202020204" pitchFamily="34" charset="0"/>
              <a:buChar char="•"/>
            </a:pPr>
            <a:r>
              <a:rPr lang="he-IL" sz="1800" dirty="0">
                <a:solidFill>
                  <a:schemeClr val="tx1"/>
                </a:solidFill>
              </a:rPr>
              <a:t>באגים מסוימים נפתחים אך לא נסגרים כלל - ייתכן בשל עומס או חוסר מעקב</a:t>
            </a:r>
            <a:endParaRPr lang="en-IL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" name="Picture Placeholder 9" descr="A colorful logo of a fox and a bird&#10;&#10;AI-generated content may be incorrect.">
            <a:extLst>
              <a:ext uri="{FF2B5EF4-FFF2-40B4-BE49-F238E27FC236}">
                <a16:creationId xmlns:a16="http://schemas.microsoft.com/office/drawing/2014/main" id="{98CFB746-BB41-46B3-B43E-B0E65DE6480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875" r="2875"/>
          <a:stretch>
            <a:fillRect/>
          </a:stretch>
        </p:blipFill>
        <p:spPr>
          <a:xfrm>
            <a:off x="1106911" y="3229700"/>
            <a:ext cx="3043077" cy="3043083"/>
          </a:xfrm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137</TotalTime>
  <Words>630</Words>
  <Application>Microsoft Office PowerPoint</Application>
  <PresentationFormat>Widescreen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GradientVTI</vt:lpstr>
      <vt:lpstr>ניתוח באגים Mozilla</vt:lpstr>
      <vt:lpstr>שאלה מחקרית</vt:lpstr>
      <vt:lpstr>תהליך העבודה: </vt:lpstr>
      <vt:lpstr>מה היה בדאטה: </vt:lpstr>
      <vt:lpstr>מה קורה עם באגים ארוכים: </vt:lpstr>
      <vt:lpstr>מה גילינו על הבאגים הארוכים?  </vt:lpstr>
      <vt:lpstr>מה גילינו על הבאגים הארוכים?  </vt:lpstr>
      <vt:lpstr>דאשבורד  </vt:lpstr>
      <vt:lpstr>סיכום והמלצות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Elena Kosovski</dc:creator>
  <cp:lastModifiedBy>Elena Kosovski</cp:lastModifiedBy>
  <cp:revision>3</cp:revision>
  <dcterms:created xsi:type="dcterms:W3CDTF">2025-07-26T15:27:00Z</dcterms:created>
  <dcterms:modified xsi:type="dcterms:W3CDTF">2025-08-01T05:40:49Z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