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0"/>
  </p:notesMasterIdLst>
  <p:sldIdLst>
    <p:sldId id="256" r:id="rId3"/>
    <p:sldId id="266" r:id="rId4"/>
    <p:sldId id="267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65" r:id="rId13"/>
    <p:sldId id="257" r:id="rId14"/>
    <p:sldId id="290" r:id="rId15"/>
    <p:sldId id="259" r:id="rId16"/>
    <p:sldId id="260" r:id="rId17"/>
    <p:sldId id="261" r:id="rId18"/>
    <p:sldId id="282" r:id="rId19"/>
    <p:sldId id="262" r:id="rId20"/>
    <p:sldId id="263" r:id="rId21"/>
    <p:sldId id="287" r:id="rId22"/>
    <p:sldId id="278" r:id="rId23"/>
    <p:sldId id="292" r:id="rId24"/>
    <p:sldId id="291" r:id="rId25"/>
    <p:sldId id="288" r:id="rId26"/>
    <p:sldId id="294" r:id="rId27"/>
    <p:sldId id="277" r:id="rId28"/>
    <p:sldId id="289" r:id="rId29"/>
    <p:sldId id="293" r:id="rId30"/>
    <p:sldId id="286" r:id="rId31"/>
    <p:sldId id="285" r:id="rId32"/>
    <p:sldId id="284" r:id="rId33"/>
    <p:sldId id="264" r:id="rId34"/>
    <p:sldId id="276" r:id="rId35"/>
    <p:sldId id="280" r:id="rId36"/>
    <p:sldId id="281" r:id="rId37"/>
    <p:sldId id="283" r:id="rId38"/>
    <p:sldId id="27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2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5F0DC-C487-4AD5-8538-83DF4FA0648A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DE161-C6D0-4471-84F0-DFB043AD7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67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FF6889-427D-4B64-8CFD-641ABCD5F9D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2730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FF6889-427D-4B64-8CFD-641ABCD5F9D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3971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F422-56BB-495C-85DC-8C4E4F719D3D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832B4-7C13-4BCF-9EF8-5CC7AB8A8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55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F422-56BB-495C-85DC-8C4E4F719D3D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832B4-7C13-4BCF-9EF8-5CC7AB8A8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262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F422-56BB-495C-85DC-8C4E4F719D3D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832B4-7C13-4BCF-9EF8-5CC7AB8A8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74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9E03-F62B-4FF3-82CB-3FE3A6B0FA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30E5-DF59-4588-BE30-E722E9271B6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088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9E03-F62B-4FF3-82CB-3FE3A6B0FA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30E5-DF59-4588-BE30-E722E9271B6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072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9E03-F62B-4FF3-82CB-3FE3A6B0FA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30E5-DF59-4588-BE30-E722E9271B6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416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9E03-F62B-4FF3-82CB-3FE3A6B0FA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30E5-DF59-4588-BE30-E722E9271B6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671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9E03-F62B-4FF3-82CB-3FE3A6B0FA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30E5-DF59-4588-BE30-E722E9271B6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324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9E03-F62B-4FF3-82CB-3FE3A6B0FA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30E5-DF59-4588-BE30-E722E9271B6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3105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9E03-F62B-4FF3-82CB-3FE3A6B0FA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30E5-DF59-4588-BE30-E722E9271B6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2385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9E03-F62B-4FF3-82CB-3FE3A6B0FA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30E5-DF59-4588-BE30-E722E9271B6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833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F422-56BB-495C-85DC-8C4E4F719D3D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832B4-7C13-4BCF-9EF8-5CC7AB8A8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045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9E03-F62B-4FF3-82CB-3FE3A6B0FA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30E5-DF59-4588-BE30-E722E9271B6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532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9E03-F62B-4FF3-82CB-3FE3A6B0FA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30E5-DF59-4588-BE30-E722E9271B6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0027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9E03-F62B-4FF3-82CB-3FE3A6B0FA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30E5-DF59-4588-BE30-E722E9271B6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99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F422-56BB-495C-85DC-8C4E4F719D3D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832B4-7C13-4BCF-9EF8-5CC7AB8A8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33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F422-56BB-495C-85DC-8C4E4F719D3D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832B4-7C13-4BCF-9EF8-5CC7AB8A8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87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F422-56BB-495C-85DC-8C4E4F719D3D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832B4-7C13-4BCF-9EF8-5CC7AB8A8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04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F422-56BB-495C-85DC-8C4E4F719D3D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832B4-7C13-4BCF-9EF8-5CC7AB8A8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63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F422-56BB-495C-85DC-8C4E4F719D3D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832B4-7C13-4BCF-9EF8-5CC7AB8A8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41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F422-56BB-495C-85DC-8C4E4F719D3D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832B4-7C13-4BCF-9EF8-5CC7AB8A8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88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F422-56BB-495C-85DC-8C4E4F719D3D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832B4-7C13-4BCF-9EF8-5CC7AB8A8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79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6F422-56BB-495C-85DC-8C4E4F719D3D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832B4-7C13-4BCF-9EF8-5CC7AB8A8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46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19E03-F62B-4FF3-82CB-3FE3A6B0FA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530E5-DF59-4588-BE30-E722E9271B6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814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4.png"/><Relationship Id="rId5" Type="http://schemas.openxmlformats.org/officeDocument/2006/relationships/image" Target="../media/image19.png"/><Relationship Id="rId10" Type="http://schemas.openxmlformats.org/officeDocument/2006/relationships/image" Target="../media/image22.png"/><Relationship Id="rId4" Type="http://schemas.openxmlformats.org/officeDocument/2006/relationships/image" Target="../media/image18.png"/><Relationship Id="rId9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1.png"/><Relationship Id="rId1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0.png"/><Relationship Id="rId7" Type="http://schemas.openxmlformats.org/officeDocument/2006/relationships/image" Target="../media/image35.png"/><Relationship Id="rId1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8.png"/><Relationship Id="rId5" Type="http://schemas.openxmlformats.org/officeDocument/2006/relationships/image" Target="../media/image31.png"/><Relationship Id="rId10" Type="http://schemas.openxmlformats.org/officeDocument/2006/relationships/image" Target="../media/image360.png"/><Relationship Id="rId4" Type="http://schemas.openxmlformats.org/officeDocument/2006/relationships/image" Target="../media/image29.png"/><Relationship Id="rId9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1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0.png"/><Relationship Id="rId3" Type="http://schemas.openxmlformats.org/officeDocument/2006/relationships/image" Target="../media/image48.png"/><Relationship Id="rId7" Type="http://schemas.openxmlformats.org/officeDocument/2006/relationships/image" Target="../media/image150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47.png"/><Relationship Id="rId4" Type="http://schemas.openxmlformats.org/officeDocument/2006/relationships/image" Target="../media/image420.png"/><Relationship Id="rId9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Models of disassembly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Lishibanya</a:t>
            </a:r>
            <a:r>
              <a:rPr lang="en-US" dirty="0" smtClean="0"/>
              <a:t> </a:t>
            </a:r>
            <a:r>
              <a:rPr lang="en-US" dirty="0" err="1" smtClean="0"/>
              <a:t>Mohapatra</a:t>
            </a:r>
            <a:endParaRPr lang="en-US" dirty="0" smtClean="0"/>
          </a:p>
          <a:p>
            <a:r>
              <a:rPr lang="en-US" dirty="0"/>
              <a:t>Lena Burdick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06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3200" dirty="0"/>
              <a:t>Length-dependent rates are required for size control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180" r="25313"/>
          <a:stretch>
            <a:fillRect/>
          </a:stretch>
        </p:blipFill>
        <p:spPr bwMode="auto">
          <a:xfrm>
            <a:off x="2852416" y="1869232"/>
            <a:ext cx="6520184" cy="2093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09640" y="2886671"/>
            <a:ext cx="60785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r(L)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52640" y="2891136"/>
            <a:ext cx="66236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mbria Math"/>
                <a:ea typeface="Cambria Math"/>
              </a:rPr>
              <a:t>𝛾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(L)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28056" y="2200871"/>
            <a:ext cx="60785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r(L)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29240" y="2200871"/>
            <a:ext cx="66236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mbria Math"/>
                <a:ea typeface="Cambria Math"/>
              </a:rPr>
              <a:t>𝛾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(L)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43936" y="4191000"/>
            <a:ext cx="463806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Balance the rates of assembly and disassembly!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25" t="58730"/>
          <a:stretch>
            <a:fillRect/>
          </a:stretch>
        </p:blipFill>
        <p:spPr bwMode="auto">
          <a:xfrm>
            <a:off x="4876800" y="4612432"/>
            <a:ext cx="2258888" cy="2169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531984" y="5029200"/>
            <a:ext cx="2076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Peaked distribution!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6934200" y="5257800"/>
            <a:ext cx="609600" cy="53340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83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219" y="2278008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Models of disassembly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04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4074"/>
            <a:ext cx="10515600" cy="558101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Unassisted disassembly</a:t>
            </a:r>
          </a:p>
          <a:p>
            <a:pPr lvl="1">
              <a:buFontTx/>
              <a:buChar char="-"/>
            </a:pPr>
            <a:r>
              <a:rPr lang="en-US" dirty="0" smtClean="0"/>
              <a:t>Constant rate, depends on polymer properties </a:t>
            </a:r>
          </a:p>
          <a:p>
            <a:pPr lvl="1">
              <a:buFontTx/>
              <a:buChar char="-"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Assisted disassembly </a:t>
            </a:r>
          </a:p>
          <a:p>
            <a:pPr lvl="1">
              <a:buFontTx/>
              <a:buChar char="-"/>
            </a:pPr>
            <a:r>
              <a:rPr lang="en-US" dirty="0" smtClean="0"/>
              <a:t>By End-binding proteins </a:t>
            </a:r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endParaRPr lang="en-US" dirty="0" smtClean="0"/>
          </a:p>
          <a:p>
            <a:pPr lvl="1">
              <a:buFontTx/>
              <a:buChar char="-"/>
            </a:pPr>
            <a:endParaRPr lang="en-US" dirty="0" smtClean="0"/>
          </a:p>
          <a:p>
            <a:pPr lvl="1">
              <a:buFontTx/>
              <a:buChar char="-"/>
            </a:pPr>
            <a:r>
              <a:rPr lang="en-US" dirty="0" smtClean="0"/>
              <a:t>Diffusion mediated</a:t>
            </a:r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endParaRPr lang="en-US" dirty="0" smtClean="0"/>
          </a:p>
          <a:p>
            <a:pPr lvl="1">
              <a:buFontTx/>
              <a:buChar char="-"/>
            </a:pPr>
            <a:endParaRPr lang="en-US" dirty="0" smtClean="0"/>
          </a:p>
          <a:p>
            <a:pPr lvl="1">
              <a:buFontTx/>
              <a:buChar char="-"/>
            </a:pPr>
            <a:endParaRPr lang="en-US" dirty="0" smtClean="0"/>
          </a:p>
          <a:p>
            <a:pPr lvl="1">
              <a:buFontTx/>
              <a:buChar char="-"/>
            </a:pPr>
            <a:r>
              <a:rPr lang="en-US" dirty="0" smtClean="0"/>
              <a:t>By Motor proteins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4724867" y="3301733"/>
            <a:ext cx="422443" cy="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4687234" y="4698126"/>
            <a:ext cx="422443" cy="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1454868" y="4186043"/>
            <a:ext cx="7537481" cy="992419"/>
            <a:chOff x="1454868" y="4186043"/>
            <a:chExt cx="7537481" cy="992419"/>
          </a:xfrm>
        </p:grpSpPr>
        <p:grpSp>
          <p:nvGrpSpPr>
            <p:cNvPr id="55" name="Group 54"/>
            <p:cNvGrpSpPr/>
            <p:nvPr/>
          </p:nvGrpSpPr>
          <p:grpSpPr>
            <a:xfrm>
              <a:off x="3404100" y="4459480"/>
              <a:ext cx="5588249" cy="391048"/>
              <a:chOff x="1638668" y="4000351"/>
              <a:chExt cx="5588249" cy="391048"/>
            </a:xfrm>
          </p:grpSpPr>
          <p:grpSp>
            <p:nvGrpSpPr>
              <p:cNvPr id="56" name="Group 55"/>
              <p:cNvGrpSpPr/>
              <p:nvPr/>
            </p:nvGrpSpPr>
            <p:grpSpPr>
              <a:xfrm rot="16200000">
                <a:off x="3883968" y="3638130"/>
                <a:ext cx="304800" cy="1201737"/>
                <a:chOff x="5686097" y="2949849"/>
                <a:chExt cx="304800" cy="1201737"/>
              </a:xfrm>
            </p:grpSpPr>
            <p:sp>
              <p:nvSpPr>
                <p:cNvPr id="71" name="Rectangle 70"/>
                <p:cNvSpPr/>
                <p:nvPr/>
              </p:nvSpPr>
              <p:spPr>
                <a:xfrm>
                  <a:off x="5686097" y="2949849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5686097" y="3237186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3" name="Group 72"/>
                <p:cNvGrpSpPr/>
                <p:nvPr/>
              </p:nvGrpSpPr>
              <p:grpSpPr>
                <a:xfrm>
                  <a:off x="5686097" y="3541986"/>
                  <a:ext cx="304800" cy="609600"/>
                  <a:chOff x="5838497" y="4021274"/>
                  <a:chExt cx="304800" cy="609600"/>
                </a:xfrm>
              </p:grpSpPr>
              <p:sp>
                <p:nvSpPr>
                  <p:cNvPr id="74" name="Rectangle 73"/>
                  <p:cNvSpPr/>
                  <p:nvPr/>
                </p:nvSpPr>
                <p:spPr>
                  <a:xfrm>
                    <a:off x="5838497" y="4021274"/>
                    <a:ext cx="304800" cy="30480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Rectangle 74"/>
                  <p:cNvSpPr/>
                  <p:nvPr/>
                </p:nvSpPr>
                <p:spPr>
                  <a:xfrm>
                    <a:off x="5838497" y="4326074"/>
                    <a:ext cx="304800" cy="30480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57" name="Straight Arrow Connector 56"/>
              <p:cNvCxnSpPr/>
              <p:nvPr/>
            </p:nvCxnSpPr>
            <p:spPr>
              <a:xfrm>
                <a:off x="4942037" y="4238997"/>
                <a:ext cx="422443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8" name="Group 57"/>
              <p:cNvGrpSpPr/>
              <p:nvPr/>
            </p:nvGrpSpPr>
            <p:grpSpPr>
              <a:xfrm rot="5400000">
                <a:off x="5900569" y="3790530"/>
                <a:ext cx="304800" cy="896937"/>
                <a:chOff x="5791200" y="2758237"/>
                <a:chExt cx="304800" cy="896937"/>
              </a:xfrm>
            </p:grpSpPr>
            <p:sp>
              <p:nvSpPr>
                <p:cNvPr id="68" name="Rectangle 67"/>
                <p:cNvSpPr/>
                <p:nvPr/>
              </p:nvSpPr>
              <p:spPr>
                <a:xfrm>
                  <a:off x="5791200" y="2758237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5791200" y="3063037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5791200" y="3350374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9" name="Rectangle 58"/>
              <p:cNvSpPr/>
              <p:nvPr/>
            </p:nvSpPr>
            <p:spPr>
              <a:xfrm rot="16200000">
                <a:off x="6922117" y="4086598"/>
                <a:ext cx="304800" cy="3048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4403715" y="4000351"/>
                <a:ext cx="144780" cy="1724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1" name="Group 60"/>
              <p:cNvGrpSpPr/>
              <p:nvPr/>
            </p:nvGrpSpPr>
            <p:grpSpPr>
              <a:xfrm rot="16200000">
                <a:off x="2087136" y="3638127"/>
                <a:ext cx="304800" cy="1201736"/>
                <a:chOff x="5686097" y="2835550"/>
                <a:chExt cx="304800" cy="1201736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5686097" y="2835550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5686097" y="3122887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5" name="Group 64"/>
                <p:cNvGrpSpPr/>
                <p:nvPr/>
              </p:nvGrpSpPr>
              <p:grpSpPr>
                <a:xfrm>
                  <a:off x="5686097" y="3427686"/>
                  <a:ext cx="304800" cy="609600"/>
                  <a:chOff x="5838497" y="3906974"/>
                  <a:chExt cx="304800" cy="609600"/>
                </a:xfrm>
              </p:grpSpPr>
              <p:sp>
                <p:nvSpPr>
                  <p:cNvPr id="66" name="Rectangle 65"/>
                  <p:cNvSpPr/>
                  <p:nvPr/>
                </p:nvSpPr>
                <p:spPr>
                  <a:xfrm>
                    <a:off x="5838497" y="3906974"/>
                    <a:ext cx="304800" cy="30480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" name="Rectangle 66"/>
                  <p:cNvSpPr/>
                  <p:nvPr/>
                </p:nvSpPr>
                <p:spPr>
                  <a:xfrm>
                    <a:off x="5838497" y="4211774"/>
                    <a:ext cx="304800" cy="30480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62" name="Oval 61"/>
              <p:cNvSpPr/>
              <p:nvPr/>
            </p:nvSpPr>
            <p:spPr>
              <a:xfrm>
                <a:off x="7002127" y="4005342"/>
                <a:ext cx="144780" cy="1724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1454868" y="4545726"/>
              <a:ext cx="1201736" cy="304800"/>
              <a:chOff x="1454868" y="3791346"/>
              <a:chExt cx="1201736" cy="304800"/>
            </a:xfrm>
          </p:grpSpPr>
          <p:sp>
            <p:nvSpPr>
              <p:cNvPr id="76" name="Rectangle 75"/>
              <p:cNvSpPr/>
              <p:nvPr/>
            </p:nvSpPr>
            <p:spPr>
              <a:xfrm rot="16200000">
                <a:off x="1454868" y="3791346"/>
                <a:ext cx="304800" cy="3048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 rot="16200000">
                <a:off x="1742205" y="3791346"/>
                <a:ext cx="304800" cy="3048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 rot="16200000">
                <a:off x="2047004" y="3791346"/>
                <a:ext cx="304800" cy="3048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 rot="16200000">
                <a:off x="2351804" y="3791346"/>
                <a:ext cx="304800" cy="3048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0" name="Straight Arrow Connector 79"/>
            <p:cNvCxnSpPr/>
            <p:nvPr/>
          </p:nvCxnSpPr>
          <p:spPr>
            <a:xfrm>
              <a:off x="2774147" y="4700399"/>
              <a:ext cx="422443" cy="0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>
              <a:off x="2656604" y="4200890"/>
              <a:ext cx="144780" cy="17248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2431813" y="5005973"/>
              <a:ext cx="144780" cy="17248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1998409" y="4186043"/>
              <a:ext cx="144780" cy="17248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Arc 88"/>
            <p:cNvSpPr/>
            <p:nvPr/>
          </p:nvSpPr>
          <p:spPr>
            <a:xfrm>
              <a:off x="4067415" y="4384809"/>
              <a:ext cx="389831" cy="258590"/>
            </a:xfrm>
            <a:prstGeom prst="arc">
              <a:avLst/>
            </a:prstGeom>
            <a:ln>
              <a:solidFill>
                <a:schemeClr val="accent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Arc 90"/>
            <p:cNvSpPr/>
            <p:nvPr/>
          </p:nvSpPr>
          <p:spPr>
            <a:xfrm rot="17940871">
              <a:off x="3739755" y="4457199"/>
              <a:ext cx="389831" cy="258590"/>
            </a:xfrm>
            <a:prstGeom prst="arc">
              <a:avLst/>
            </a:prstGeom>
            <a:ln>
              <a:solidFill>
                <a:schemeClr val="accent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433178" y="2866875"/>
            <a:ext cx="5588249" cy="1006209"/>
            <a:chOff x="3433178" y="2706855"/>
            <a:chExt cx="5588249" cy="1006209"/>
          </a:xfrm>
        </p:grpSpPr>
        <p:grpSp>
          <p:nvGrpSpPr>
            <p:cNvPr id="52" name="Group 51"/>
            <p:cNvGrpSpPr/>
            <p:nvPr/>
          </p:nvGrpSpPr>
          <p:grpSpPr>
            <a:xfrm>
              <a:off x="3433178" y="2925931"/>
              <a:ext cx="5588249" cy="391048"/>
              <a:chOff x="1638668" y="4000351"/>
              <a:chExt cx="5588249" cy="391048"/>
            </a:xfrm>
          </p:grpSpPr>
          <p:grpSp>
            <p:nvGrpSpPr>
              <p:cNvPr id="25" name="Group 24"/>
              <p:cNvGrpSpPr/>
              <p:nvPr/>
            </p:nvGrpSpPr>
            <p:grpSpPr>
              <a:xfrm rot="16200000">
                <a:off x="3883968" y="3638130"/>
                <a:ext cx="304800" cy="1201737"/>
                <a:chOff x="5686097" y="2949849"/>
                <a:chExt cx="304800" cy="1201737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5686097" y="2949849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5686097" y="3237186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8" name="Group 27"/>
                <p:cNvGrpSpPr/>
                <p:nvPr/>
              </p:nvGrpSpPr>
              <p:grpSpPr>
                <a:xfrm>
                  <a:off x="5686097" y="3541986"/>
                  <a:ext cx="304800" cy="609600"/>
                  <a:chOff x="5838497" y="4021274"/>
                  <a:chExt cx="304800" cy="609600"/>
                </a:xfrm>
              </p:grpSpPr>
              <p:sp>
                <p:nvSpPr>
                  <p:cNvPr id="29" name="Rectangle 28"/>
                  <p:cNvSpPr/>
                  <p:nvPr/>
                </p:nvSpPr>
                <p:spPr>
                  <a:xfrm>
                    <a:off x="5838497" y="4021274"/>
                    <a:ext cx="304800" cy="30480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>
                    <a:off x="5838497" y="4326074"/>
                    <a:ext cx="304800" cy="30480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31" name="Straight Arrow Connector 30"/>
              <p:cNvCxnSpPr/>
              <p:nvPr/>
            </p:nvCxnSpPr>
            <p:spPr>
              <a:xfrm>
                <a:off x="4942037" y="4238997"/>
                <a:ext cx="422443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>
              <a:xfrm rot="5400000">
                <a:off x="5900569" y="3790530"/>
                <a:ext cx="304800" cy="896937"/>
                <a:chOff x="5791200" y="2758237"/>
                <a:chExt cx="304800" cy="896937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5791200" y="2758237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5791200" y="3063037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5791200" y="3350374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6" name="Rectangle 35"/>
              <p:cNvSpPr/>
              <p:nvPr/>
            </p:nvSpPr>
            <p:spPr>
              <a:xfrm rot="16200000">
                <a:off x="6922117" y="4086598"/>
                <a:ext cx="304800" cy="3048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4403715" y="4000351"/>
                <a:ext cx="144780" cy="1724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 rot="16200000">
                <a:off x="2087136" y="3638127"/>
                <a:ext cx="304800" cy="1201736"/>
                <a:chOff x="5686097" y="2835550"/>
                <a:chExt cx="304800" cy="1201736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686097" y="2835550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5686097" y="3122887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2" name="Group 41"/>
                <p:cNvGrpSpPr/>
                <p:nvPr/>
              </p:nvGrpSpPr>
              <p:grpSpPr>
                <a:xfrm>
                  <a:off x="5686097" y="3427686"/>
                  <a:ext cx="304800" cy="609600"/>
                  <a:chOff x="5838497" y="3906974"/>
                  <a:chExt cx="304800" cy="609600"/>
                </a:xfrm>
              </p:grpSpPr>
              <p:sp>
                <p:nvSpPr>
                  <p:cNvPr id="43" name="Rectangle 42"/>
                  <p:cNvSpPr/>
                  <p:nvPr/>
                </p:nvSpPr>
                <p:spPr>
                  <a:xfrm>
                    <a:off x="5838497" y="3906974"/>
                    <a:ext cx="304800" cy="30480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Rectangle 43"/>
                  <p:cNvSpPr/>
                  <p:nvPr/>
                </p:nvSpPr>
                <p:spPr>
                  <a:xfrm>
                    <a:off x="5838497" y="4211774"/>
                    <a:ext cx="304800" cy="30480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51" name="Oval 50"/>
              <p:cNvSpPr/>
              <p:nvPr/>
            </p:nvSpPr>
            <p:spPr>
              <a:xfrm>
                <a:off x="7002127" y="4005342"/>
                <a:ext cx="144780" cy="1724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Oval 53"/>
            <p:cNvSpPr/>
            <p:nvPr/>
          </p:nvSpPr>
          <p:spPr>
            <a:xfrm>
              <a:off x="4694387" y="2706855"/>
              <a:ext cx="144780" cy="17248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3991768" y="3540575"/>
              <a:ext cx="144780" cy="17248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3558364" y="2720645"/>
              <a:ext cx="144780" cy="17248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Arc 93"/>
            <p:cNvSpPr/>
            <p:nvPr/>
          </p:nvSpPr>
          <p:spPr>
            <a:xfrm rot="17940871">
              <a:off x="4361278" y="2917905"/>
              <a:ext cx="389831" cy="258590"/>
            </a:xfrm>
            <a:prstGeom prst="arc">
              <a:avLst/>
            </a:prstGeom>
            <a:ln>
              <a:solidFill>
                <a:schemeClr val="accent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8318045" y="300934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</a:rPr>
              <a:t>+</a:t>
            </a:r>
            <a:endParaRPr lang="en-US" sz="3200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580279" y="1578118"/>
            <a:ext cx="3791418" cy="584775"/>
            <a:chOff x="3580279" y="1578118"/>
            <a:chExt cx="3791418" cy="584775"/>
          </a:xfrm>
        </p:grpSpPr>
        <p:grpSp>
          <p:nvGrpSpPr>
            <p:cNvPr id="17" name="Group 16"/>
            <p:cNvGrpSpPr/>
            <p:nvPr/>
          </p:nvGrpSpPr>
          <p:grpSpPr>
            <a:xfrm rot="16200000">
              <a:off x="4028748" y="1269639"/>
              <a:ext cx="304800" cy="1201737"/>
              <a:chOff x="5686097" y="2949849"/>
              <a:chExt cx="304800" cy="1201737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686097" y="2949849"/>
                <a:ext cx="304800" cy="3048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5686097" y="3237186"/>
                <a:ext cx="304800" cy="3048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5686097" y="3541986"/>
                <a:ext cx="304800" cy="609600"/>
                <a:chOff x="5838497" y="4021274"/>
                <a:chExt cx="304800" cy="609600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5838497" y="4021274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5838497" y="4326074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9" name="Straight Arrow Connector 18"/>
            <p:cNvCxnSpPr/>
            <p:nvPr/>
          </p:nvCxnSpPr>
          <p:spPr>
            <a:xfrm>
              <a:off x="5086817" y="1870506"/>
              <a:ext cx="422443" cy="0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 rot="5400000">
              <a:off x="6045349" y="1422039"/>
              <a:ext cx="304800" cy="896937"/>
              <a:chOff x="5791200" y="2758237"/>
              <a:chExt cx="304800" cy="896937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791200" y="2758237"/>
                <a:ext cx="304800" cy="3048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791200" y="3063037"/>
                <a:ext cx="304800" cy="3048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791200" y="3350374"/>
                <a:ext cx="304800" cy="3048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Rectangle 22"/>
            <p:cNvSpPr/>
            <p:nvPr/>
          </p:nvSpPr>
          <p:spPr>
            <a:xfrm rot="16200000">
              <a:off x="7066897" y="1718107"/>
              <a:ext cx="304800" cy="3048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662269" y="1578118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accent4">
                      <a:lumMod val="50000"/>
                    </a:schemeClr>
                  </a:solidFill>
                </a:rPr>
                <a:t>+</a:t>
              </a:r>
              <a:endParaRPr lang="en-US" sz="32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8281640" y="439089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</a:rPr>
              <a:t>+</a:t>
            </a:r>
            <a:endParaRPr lang="en-US" sz="3200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1483946" y="5677837"/>
            <a:ext cx="7537481" cy="969559"/>
            <a:chOff x="1454868" y="4163183"/>
            <a:chExt cx="7537481" cy="969559"/>
          </a:xfrm>
        </p:grpSpPr>
        <p:grpSp>
          <p:nvGrpSpPr>
            <p:cNvPr id="101" name="Group 100"/>
            <p:cNvGrpSpPr/>
            <p:nvPr/>
          </p:nvGrpSpPr>
          <p:grpSpPr>
            <a:xfrm>
              <a:off x="3404100" y="4459480"/>
              <a:ext cx="5588249" cy="391048"/>
              <a:chOff x="1638668" y="4000351"/>
              <a:chExt cx="5588249" cy="391048"/>
            </a:xfrm>
          </p:grpSpPr>
          <p:grpSp>
            <p:nvGrpSpPr>
              <p:cNvPr id="113" name="Group 112"/>
              <p:cNvGrpSpPr/>
              <p:nvPr/>
            </p:nvGrpSpPr>
            <p:grpSpPr>
              <a:xfrm rot="16200000">
                <a:off x="3883968" y="3638130"/>
                <a:ext cx="304800" cy="1201737"/>
                <a:chOff x="5686097" y="2949849"/>
                <a:chExt cx="304800" cy="1201737"/>
              </a:xfrm>
            </p:grpSpPr>
            <p:sp>
              <p:nvSpPr>
                <p:cNvPr id="128" name="Rectangle 127"/>
                <p:cNvSpPr/>
                <p:nvPr/>
              </p:nvSpPr>
              <p:spPr>
                <a:xfrm>
                  <a:off x="5686097" y="2949849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5686097" y="3237186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0" name="Group 129"/>
                <p:cNvGrpSpPr/>
                <p:nvPr/>
              </p:nvGrpSpPr>
              <p:grpSpPr>
                <a:xfrm>
                  <a:off x="5686097" y="3541986"/>
                  <a:ext cx="304800" cy="609600"/>
                  <a:chOff x="5838497" y="4021274"/>
                  <a:chExt cx="304800" cy="609600"/>
                </a:xfrm>
              </p:grpSpPr>
              <p:sp>
                <p:nvSpPr>
                  <p:cNvPr id="131" name="Rectangle 130"/>
                  <p:cNvSpPr/>
                  <p:nvPr/>
                </p:nvSpPr>
                <p:spPr>
                  <a:xfrm>
                    <a:off x="5838497" y="4021274"/>
                    <a:ext cx="304800" cy="30480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2" name="Rectangle 131"/>
                  <p:cNvSpPr/>
                  <p:nvPr/>
                </p:nvSpPr>
                <p:spPr>
                  <a:xfrm>
                    <a:off x="5838497" y="4326074"/>
                    <a:ext cx="304800" cy="30480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114" name="Straight Arrow Connector 113"/>
              <p:cNvCxnSpPr/>
              <p:nvPr/>
            </p:nvCxnSpPr>
            <p:spPr>
              <a:xfrm>
                <a:off x="4942037" y="4238997"/>
                <a:ext cx="422443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5" name="Group 114"/>
              <p:cNvGrpSpPr/>
              <p:nvPr/>
            </p:nvGrpSpPr>
            <p:grpSpPr>
              <a:xfrm rot="5400000">
                <a:off x="5900569" y="3790530"/>
                <a:ext cx="304800" cy="896937"/>
                <a:chOff x="5791200" y="2758237"/>
                <a:chExt cx="304800" cy="896937"/>
              </a:xfrm>
            </p:grpSpPr>
            <p:sp>
              <p:nvSpPr>
                <p:cNvPr id="125" name="Rectangle 124"/>
                <p:cNvSpPr/>
                <p:nvPr/>
              </p:nvSpPr>
              <p:spPr>
                <a:xfrm>
                  <a:off x="5791200" y="2758237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>
                  <a:off x="5791200" y="3063037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>
                  <a:off x="5791200" y="3350374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6" name="Rectangle 115"/>
              <p:cNvSpPr/>
              <p:nvPr/>
            </p:nvSpPr>
            <p:spPr>
              <a:xfrm rot="16200000">
                <a:off x="6922117" y="4086598"/>
                <a:ext cx="304800" cy="3048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4403715" y="4000351"/>
                <a:ext cx="144780" cy="1724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8" name="Group 117"/>
              <p:cNvGrpSpPr/>
              <p:nvPr/>
            </p:nvGrpSpPr>
            <p:grpSpPr>
              <a:xfrm rot="16200000">
                <a:off x="2087136" y="3638127"/>
                <a:ext cx="304800" cy="1201736"/>
                <a:chOff x="5686097" y="2835550"/>
                <a:chExt cx="304800" cy="1201736"/>
              </a:xfrm>
            </p:grpSpPr>
            <p:sp>
              <p:nvSpPr>
                <p:cNvPr id="120" name="Rectangle 119"/>
                <p:cNvSpPr/>
                <p:nvPr/>
              </p:nvSpPr>
              <p:spPr>
                <a:xfrm>
                  <a:off x="5686097" y="2835550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Rectangle 120"/>
                <p:cNvSpPr/>
                <p:nvPr/>
              </p:nvSpPr>
              <p:spPr>
                <a:xfrm>
                  <a:off x="5686097" y="3122887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2" name="Group 121"/>
                <p:cNvGrpSpPr/>
                <p:nvPr/>
              </p:nvGrpSpPr>
              <p:grpSpPr>
                <a:xfrm>
                  <a:off x="5686097" y="3427686"/>
                  <a:ext cx="304800" cy="609600"/>
                  <a:chOff x="5838497" y="3906974"/>
                  <a:chExt cx="304800" cy="609600"/>
                </a:xfrm>
              </p:grpSpPr>
              <p:sp>
                <p:nvSpPr>
                  <p:cNvPr id="123" name="Rectangle 122"/>
                  <p:cNvSpPr/>
                  <p:nvPr/>
                </p:nvSpPr>
                <p:spPr>
                  <a:xfrm>
                    <a:off x="5838497" y="3906974"/>
                    <a:ext cx="304800" cy="30480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Rectangle 123"/>
                  <p:cNvSpPr/>
                  <p:nvPr/>
                </p:nvSpPr>
                <p:spPr>
                  <a:xfrm>
                    <a:off x="5838497" y="4211774"/>
                    <a:ext cx="304800" cy="30480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19" name="Oval 118"/>
              <p:cNvSpPr/>
              <p:nvPr/>
            </p:nvSpPr>
            <p:spPr>
              <a:xfrm>
                <a:off x="7002127" y="4005342"/>
                <a:ext cx="144780" cy="1724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1454868" y="4545726"/>
              <a:ext cx="1201736" cy="304800"/>
              <a:chOff x="1454868" y="3791346"/>
              <a:chExt cx="1201736" cy="304800"/>
            </a:xfrm>
          </p:grpSpPr>
          <p:sp>
            <p:nvSpPr>
              <p:cNvPr id="109" name="Rectangle 108"/>
              <p:cNvSpPr/>
              <p:nvPr/>
            </p:nvSpPr>
            <p:spPr>
              <a:xfrm rot="16200000">
                <a:off x="1454868" y="3791346"/>
                <a:ext cx="304800" cy="3048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/>
              <p:cNvSpPr/>
              <p:nvPr/>
            </p:nvSpPr>
            <p:spPr>
              <a:xfrm rot="16200000">
                <a:off x="1742205" y="3791346"/>
                <a:ext cx="304800" cy="3048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 rot="16200000">
                <a:off x="2047004" y="3791346"/>
                <a:ext cx="304800" cy="3048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rot="16200000">
                <a:off x="2351804" y="3791346"/>
                <a:ext cx="304800" cy="3048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3" name="Straight Arrow Connector 102"/>
            <p:cNvCxnSpPr/>
            <p:nvPr/>
          </p:nvCxnSpPr>
          <p:spPr>
            <a:xfrm>
              <a:off x="2774147" y="4700399"/>
              <a:ext cx="422443" cy="0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/>
            <p:cNvSpPr/>
            <p:nvPr/>
          </p:nvSpPr>
          <p:spPr>
            <a:xfrm>
              <a:off x="2656604" y="4166600"/>
              <a:ext cx="144780" cy="17248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2431813" y="4960253"/>
              <a:ext cx="144780" cy="17248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1998409" y="4163183"/>
              <a:ext cx="144780" cy="17248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Oval 83"/>
          <p:cNvSpPr/>
          <p:nvPr/>
        </p:nvSpPr>
        <p:spPr>
          <a:xfrm>
            <a:off x="4071225" y="4460017"/>
            <a:ext cx="144780" cy="1724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3777428" y="5954698"/>
            <a:ext cx="144780" cy="1724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Straight Arrow Connector 134"/>
          <p:cNvCxnSpPr/>
          <p:nvPr/>
        </p:nvCxnSpPr>
        <p:spPr>
          <a:xfrm>
            <a:off x="3968908" y="5985564"/>
            <a:ext cx="356817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 144"/>
          <p:cNvGrpSpPr/>
          <p:nvPr/>
        </p:nvGrpSpPr>
        <p:grpSpPr>
          <a:xfrm>
            <a:off x="3729246" y="6113021"/>
            <a:ext cx="304800" cy="200849"/>
            <a:chOff x="10531123" y="2628900"/>
            <a:chExt cx="647417" cy="338009"/>
          </a:xfrm>
        </p:grpSpPr>
        <p:cxnSp>
          <p:nvCxnSpPr>
            <p:cNvPr id="146" name="Straight Connector 145"/>
            <p:cNvCxnSpPr/>
            <p:nvPr/>
          </p:nvCxnSpPr>
          <p:spPr>
            <a:xfrm flipH="1">
              <a:off x="10531123" y="2640330"/>
              <a:ext cx="304800" cy="312789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10835923" y="2628900"/>
              <a:ext cx="342617" cy="338009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2643266" y="5818610"/>
            <a:ext cx="304800" cy="200849"/>
            <a:chOff x="10531123" y="2628900"/>
            <a:chExt cx="647417" cy="338009"/>
          </a:xfrm>
        </p:grpSpPr>
        <p:cxnSp>
          <p:nvCxnSpPr>
            <p:cNvPr id="149" name="Straight Connector 148"/>
            <p:cNvCxnSpPr/>
            <p:nvPr/>
          </p:nvCxnSpPr>
          <p:spPr>
            <a:xfrm flipH="1">
              <a:off x="10531123" y="2640330"/>
              <a:ext cx="304800" cy="312789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10835923" y="2628900"/>
              <a:ext cx="342617" cy="338009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oup 150"/>
          <p:cNvGrpSpPr/>
          <p:nvPr/>
        </p:nvGrpSpPr>
        <p:grpSpPr>
          <a:xfrm>
            <a:off x="6163093" y="6147807"/>
            <a:ext cx="304800" cy="200849"/>
            <a:chOff x="10531123" y="2628900"/>
            <a:chExt cx="647417" cy="338009"/>
          </a:xfrm>
        </p:grpSpPr>
        <p:cxnSp>
          <p:nvCxnSpPr>
            <p:cNvPr id="152" name="Straight Connector 151"/>
            <p:cNvCxnSpPr/>
            <p:nvPr/>
          </p:nvCxnSpPr>
          <p:spPr>
            <a:xfrm flipH="1">
              <a:off x="10531123" y="2640330"/>
              <a:ext cx="304800" cy="312789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10835923" y="2628900"/>
              <a:ext cx="342617" cy="338009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/>
          <p:cNvGrpSpPr/>
          <p:nvPr/>
        </p:nvGrpSpPr>
        <p:grpSpPr>
          <a:xfrm>
            <a:off x="8769528" y="6139613"/>
            <a:ext cx="304800" cy="200849"/>
            <a:chOff x="10531123" y="2628900"/>
            <a:chExt cx="647417" cy="338009"/>
          </a:xfrm>
        </p:grpSpPr>
        <p:cxnSp>
          <p:nvCxnSpPr>
            <p:cNvPr id="155" name="Straight Connector 154"/>
            <p:cNvCxnSpPr/>
            <p:nvPr/>
          </p:nvCxnSpPr>
          <p:spPr>
            <a:xfrm flipH="1">
              <a:off x="10531123" y="2640330"/>
              <a:ext cx="304800" cy="312789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10835923" y="2628900"/>
              <a:ext cx="342617" cy="338009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56"/>
          <p:cNvGrpSpPr/>
          <p:nvPr/>
        </p:nvGrpSpPr>
        <p:grpSpPr>
          <a:xfrm>
            <a:off x="2434052" y="6600001"/>
            <a:ext cx="304800" cy="200849"/>
            <a:chOff x="10531123" y="2628900"/>
            <a:chExt cx="647417" cy="338009"/>
          </a:xfrm>
        </p:grpSpPr>
        <p:cxnSp>
          <p:nvCxnSpPr>
            <p:cNvPr id="158" name="Straight Connector 157"/>
            <p:cNvCxnSpPr/>
            <p:nvPr/>
          </p:nvCxnSpPr>
          <p:spPr>
            <a:xfrm flipH="1">
              <a:off x="10531123" y="2640330"/>
              <a:ext cx="304800" cy="312789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10835923" y="2628900"/>
              <a:ext cx="342617" cy="338009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Group 159"/>
          <p:cNvGrpSpPr/>
          <p:nvPr/>
        </p:nvGrpSpPr>
        <p:grpSpPr>
          <a:xfrm>
            <a:off x="1991455" y="5797123"/>
            <a:ext cx="304800" cy="200849"/>
            <a:chOff x="10531123" y="2628900"/>
            <a:chExt cx="647417" cy="338009"/>
          </a:xfrm>
        </p:grpSpPr>
        <p:cxnSp>
          <p:nvCxnSpPr>
            <p:cNvPr id="161" name="Straight Connector 160"/>
            <p:cNvCxnSpPr/>
            <p:nvPr/>
          </p:nvCxnSpPr>
          <p:spPr>
            <a:xfrm flipH="1">
              <a:off x="10531123" y="2640330"/>
              <a:ext cx="304800" cy="312789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10835923" y="2628900"/>
              <a:ext cx="342617" cy="338009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4" name="Straight Arrow Connector 133"/>
          <p:cNvCxnSpPr/>
          <p:nvPr/>
        </p:nvCxnSpPr>
        <p:spPr>
          <a:xfrm>
            <a:off x="4707408" y="6212780"/>
            <a:ext cx="422443" cy="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8288996" y="592035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</a:rPr>
              <a:t>+</a:t>
            </a:r>
            <a:endParaRPr lang="en-US" sz="32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30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4074"/>
            <a:ext cx="10515600" cy="558101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Unassisted disassembly</a:t>
            </a:r>
          </a:p>
          <a:p>
            <a:pPr lvl="1">
              <a:buFontTx/>
              <a:buChar char="-"/>
            </a:pPr>
            <a:r>
              <a:rPr lang="en-US" dirty="0" smtClean="0"/>
              <a:t>Constant rate, depends on polymer properties </a:t>
            </a:r>
          </a:p>
          <a:p>
            <a:pPr lvl="1">
              <a:buFontTx/>
              <a:buChar char="-"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Assisted disassembly </a:t>
            </a:r>
          </a:p>
          <a:p>
            <a:pPr lvl="1">
              <a:buFontTx/>
              <a:buChar char="-"/>
            </a:pPr>
            <a:r>
              <a:rPr lang="en-US" dirty="0" smtClean="0"/>
              <a:t>By End-binding proteins </a:t>
            </a:r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endParaRPr lang="en-US" dirty="0" smtClean="0"/>
          </a:p>
          <a:p>
            <a:pPr lvl="1">
              <a:buFontTx/>
              <a:buChar char="-"/>
            </a:pPr>
            <a:endParaRPr lang="en-US" dirty="0" smtClean="0"/>
          </a:p>
          <a:p>
            <a:pPr lvl="1">
              <a:buFontTx/>
              <a:buChar char="-"/>
            </a:pPr>
            <a:r>
              <a:rPr lang="en-US" dirty="0" smtClean="0"/>
              <a:t>Diffusion mediated</a:t>
            </a:r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endParaRPr lang="en-US" dirty="0" smtClean="0"/>
          </a:p>
          <a:p>
            <a:pPr lvl="1">
              <a:buFontTx/>
              <a:buChar char="-"/>
            </a:pPr>
            <a:endParaRPr lang="en-US" dirty="0" smtClean="0"/>
          </a:p>
          <a:p>
            <a:pPr lvl="1">
              <a:buFontTx/>
              <a:buChar char="-"/>
            </a:pPr>
            <a:endParaRPr lang="en-US" dirty="0" smtClean="0"/>
          </a:p>
          <a:p>
            <a:pPr lvl="1">
              <a:buFontTx/>
              <a:buChar char="-"/>
            </a:pPr>
            <a:r>
              <a:rPr lang="en-US" dirty="0" smtClean="0"/>
              <a:t>By Motor proteins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4724867" y="3301733"/>
            <a:ext cx="422443" cy="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4687234" y="4698126"/>
            <a:ext cx="422443" cy="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1454868" y="4186043"/>
            <a:ext cx="7537481" cy="992419"/>
            <a:chOff x="1454868" y="4186043"/>
            <a:chExt cx="7537481" cy="992419"/>
          </a:xfrm>
        </p:grpSpPr>
        <p:grpSp>
          <p:nvGrpSpPr>
            <p:cNvPr id="55" name="Group 54"/>
            <p:cNvGrpSpPr/>
            <p:nvPr/>
          </p:nvGrpSpPr>
          <p:grpSpPr>
            <a:xfrm>
              <a:off x="3404100" y="4459480"/>
              <a:ext cx="5588249" cy="391048"/>
              <a:chOff x="1638668" y="4000351"/>
              <a:chExt cx="5588249" cy="391048"/>
            </a:xfrm>
          </p:grpSpPr>
          <p:grpSp>
            <p:nvGrpSpPr>
              <p:cNvPr id="56" name="Group 55"/>
              <p:cNvGrpSpPr/>
              <p:nvPr/>
            </p:nvGrpSpPr>
            <p:grpSpPr>
              <a:xfrm rot="16200000">
                <a:off x="3883968" y="3638130"/>
                <a:ext cx="304800" cy="1201737"/>
                <a:chOff x="5686097" y="2949849"/>
                <a:chExt cx="304800" cy="1201737"/>
              </a:xfrm>
            </p:grpSpPr>
            <p:sp>
              <p:nvSpPr>
                <p:cNvPr id="71" name="Rectangle 70"/>
                <p:cNvSpPr/>
                <p:nvPr/>
              </p:nvSpPr>
              <p:spPr>
                <a:xfrm>
                  <a:off x="5686097" y="2949849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5686097" y="3237186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3" name="Group 72"/>
                <p:cNvGrpSpPr/>
                <p:nvPr/>
              </p:nvGrpSpPr>
              <p:grpSpPr>
                <a:xfrm>
                  <a:off x="5686097" y="3541986"/>
                  <a:ext cx="304800" cy="609600"/>
                  <a:chOff x="5838497" y="4021274"/>
                  <a:chExt cx="304800" cy="609600"/>
                </a:xfrm>
              </p:grpSpPr>
              <p:sp>
                <p:nvSpPr>
                  <p:cNvPr id="74" name="Rectangle 73"/>
                  <p:cNvSpPr/>
                  <p:nvPr/>
                </p:nvSpPr>
                <p:spPr>
                  <a:xfrm>
                    <a:off x="5838497" y="4021274"/>
                    <a:ext cx="304800" cy="30480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Rectangle 74"/>
                  <p:cNvSpPr/>
                  <p:nvPr/>
                </p:nvSpPr>
                <p:spPr>
                  <a:xfrm>
                    <a:off x="5838497" y="4326074"/>
                    <a:ext cx="304800" cy="30480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57" name="Straight Arrow Connector 56"/>
              <p:cNvCxnSpPr/>
              <p:nvPr/>
            </p:nvCxnSpPr>
            <p:spPr>
              <a:xfrm>
                <a:off x="4942037" y="4238997"/>
                <a:ext cx="422443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8" name="Group 57"/>
              <p:cNvGrpSpPr/>
              <p:nvPr/>
            </p:nvGrpSpPr>
            <p:grpSpPr>
              <a:xfrm rot="5400000">
                <a:off x="5900569" y="3790530"/>
                <a:ext cx="304800" cy="896937"/>
                <a:chOff x="5791200" y="2758237"/>
                <a:chExt cx="304800" cy="896937"/>
              </a:xfrm>
            </p:grpSpPr>
            <p:sp>
              <p:nvSpPr>
                <p:cNvPr id="68" name="Rectangle 67"/>
                <p:cNvSpPr/>
                <p:nvPr/>
              </p:nvSpPr>
              <p:spPr>
                <a:xfrm>
                  <a:off x="5791200" y="2758237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5791200" y="3063037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5791200" y="3350374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9" name="Rectangle 58"/>
              <p:cNvSpPr/>
              <p:nvPr/>
            </p:nvSpPr>
            <p:spPr>
              <a:xfrm rot="16200000">
                <a:off x="6922117" y="4086598"/>
                <a:ext cx="304800" cy="3048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4403715" y="4000351"/>
                <a:ext cx="144780" cy="1724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1" name="Group 60"/>
              <p:cNvGrpSpPr/>
              <p:nvPr/>
            </p:nvGrpSpPr>
            <p:grpSpPr>
              <a:xfrm rot="16200000">
                <a:off x="2087136" y="3638127"/>
                <a:ext cx="304800" cy="1201736"/>
                <a:chOff x="5686097" y="2835550"/>
                <a:chExt cx="304800" cy="1201736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5686097" y="2835550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5686097" y="3122887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5" name="Group 64"/>
                <p:cNvGrpSpPr/>
                <p:nvPr/>
              </p:nvGrpSpPr>
              <p:grpSpPr>
                <a:xfrm>
                  <a:off x="5686097" y="3427686"/>
                  <a:ext cx="304800" cy="609600"/>
                  <a:chOff x="5838497" y="3906974"/>
                  <a:chExt cx="304800" cy="609600"/>
                </a:xfrm>
              </p:grpSpPr>
              <p:sp>
                <p:nvSpPr>
                  <p:cNvPr id="66" name="Rectangle 65"/>
                  <p:cNvSpPr/>
                  <p:nvPr/>
                </p:nvSpPr>
                <p:spPr>
                  <a:xfrm>
                    <a:off x="5838497" y="3906974"/>
                    <a:ext cx="304800" cy="30480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" name="Rectangle 66"/>
                  <p:cNvSpPr/>
                  <p:nvPr/>
                </p:nvSpPr>
                <p:spPr>
                  <a:xfrm>
                    <a:off x="5838497" y="4211774"/>
                    <a:ext cx="304800" cy="30480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62" name="Oval 61"/>
              <p:cNvSpPr/>
              <p:nvPr/>
            </p:nvSpPr>
            <p:spPr>
              <a:xfrm>
                <a:off x="7002127" y="4005342"/>
                <a:ext cx="144780" cy="1724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1454868" y="4545726"/>
              <a:ext cx="1201736" cy="304800"/>
              <a:chOff x="1454868" y="3791346"/>
              <a:chExt cx="1201736" cy="304800"/>
            </a:xfrm>
          </p:grpSpPr>
          <p:sp>
            <p:nvSpPr>
              <p:cNvPr id="76" name="Rectangle 75"/>
              <p:cNvSpPr/>
              <p:nvPr/>
            </p:nvSpPr>
            <p:spPr>
              <a:xfrm rot="16200000">
                <a:off x="1454868" y="3791346"/>
                <a:ext cx="304800" cy="3048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 rot="16200000">
                <a:off x="1742205" y="3791346"/>
                <a:ext cx="304800" cy="3048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 rot="16200000">
                <a:off x="2047004" y="3791346"/>
                <a:ext cx="304800" cy="3048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 rot="16200000">
                <a:off x="2351804" y="3791346"/>
                <a:ext cx="304800" cy="3048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0" name="Straight Arrow Connector 79"/>
            <p:cNvCxnSpPr/>
            <p:nvPr/>
          </p:nvCxnSpPr>
          <p:spPr>
            <a:xfrm>
              <a:off x="2774147" y="4700399"/>
              <a:ext cx="422443" cy="0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>
              <a:off x="2656604" y="4200890"/>
              <a:ext cx="144780" cy="17248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2431813" y="5005973"/>
              <a:ext cx="144780" cy="17248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1998409" y="4186043"/>
              <a:ext cx="144780" cy="17248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Arc 88"/>
            <p:cNvSpPr/>
            <p:nvPr/>
          </p:nvSpPr>
          <p:spPr>
            <a:xfrm>
              <a:off x="4067415" y="4384809"/>
              <a:ext cx="389831" cy="258590"/>
            </a:xfrm>
            <a:prstGeom prst="arc">
              <a:avLst/>
            </a:prstGeom>
            <a:ln>
              <a:solidFill>
                <a:schemeClr val="accent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Arc 90"/>
            <p:cNvSpPr/>
            <p:nvPr/>
          </p:nvSpPr>
          <p:spPr>
            <a:xfrm rot="17940871">
              <a:off x="3739755" y="4457199"/>
              <a:ext cx="389831" cy="258590"/>
            </a:xfrm>
            <a:prstGeom prst="arc">
              <a:avLst/>
            </a:prstGeom>
            <a:ln>
              <a:solidFill>
                <a:schemeClr val="accent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433178" y="2866875"/>
            <a:ext cx="5588249" cy="1006209"/>
            <a:chOff x="3433178" y="2706855"/>
            <a:chExt cx="5588249" cy="1006209"/>
          </a:xfrm>
        </p:grpSpPr>
        <p:grpSp>
          <p:nvGrpSpPr>
            <p:cNvPr id="52" name="Group 51"/>
            <p:cNvGrpSpPr/>
            <p:nvPr/>
          </p:nvGrpSpPr>
          <p:grpSpPr>
            <a:xfrm>
              <a:off x="3433178" y="2925931"/>
              <a:ext cx="5588249" cy="391048"/>
              <a:chOff x="1638668" y="4000351"/>
              <a:chExt cx="5588249" cy="391048"/>
            </a:xfrm>
          </p:grpSpPr>
          <p:grpSp>
            <p:nvGrpSpPr>
              <p:cNvPr id="25" name="Group 24"/>
              <p:cNvGrpSpPr/>
              <p:nvPr/>
            </p:nvGrpSpPr>
            <p:grpSpPr>
              <a:xfrm rot="16200000">
                <a:off x="3883968" y="3638130"/>
                <a:ext cx="304800" cy="1201737"/>
                <a:chOff x="5686097" y="2949849"/>
                <a:chExt cx="304800" cy="1201737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5686097" y="2949849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5686097" y="3237186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8" name="Group 27"/>
                <p:cNvGrpSpPr/>
                <p:nvPr/>
              </p:nvGrpSpPr>
              <p:grpSpPr>
                <a:xfrm>
                  <a:off x="5686097" y="3541986"/>
                  <a:ext cx="304800" cy="609600"/>
                  <a:chOff x="5838497" y="4021274"/>
                  <a:chExt cx="304800" cy="609600"/>
                </a:xfrm>
              </p:grpSpPr>
              <p:sp>
                <p:nvSpPr>
                  <p:cNvPr id="29" name="Rectangle 28"/>
                  <p:cNvSpPr/>
                  <p:nvPr/>
                </p:nvSpPr>
                <p:spPr>
                  <a:xfrm>
                    <a:off x="5838497" y="4021274"/>
                    <a:ext cx="304800" cy="30480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>
                    <a:off x="5838497" y="4326074"/>
                    <a:ext cx="304800" cy="30480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31" name="Straight Arrow Connector 30"/>
              <p:cNvCxnSpPr/>
              <p:nvPr/>
            </p:nvCxnSpPr>
            <p:spPr>
              <a:xfrm>
                <a:off x="4942037" y="4238997"/>
                <a:ext cx="422443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>
              <a:xfrm rot="5400000">
                <a:off x="5900569" y="3790530"/>
                <a:ext cx="304800" cy="896937"/>
                <a:chOff x="5791200" y="2758237"/>
                <a:chExt cx="304800" cy="896937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5791200" y="2758237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5791200" y="3063037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5791200" y="3350374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6" name="Rectangle 35"/>
              <p:cNvSpPr/>
              <p:nvPr/>
            </p:nvSpPr>
            <p:spPr>
              <a:xfrm rot="16200000">
                <a:off x="6922117" y="4086598"/>
                <a:ext cx="304800" cy="3048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4403715" y="4000351"/>
                <a:ext cx="144780" cy="1724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 rot="16200000">
                <a:off x="2087136" y="3638127"/>
                <a:ext cx="304800" cy="1201736"/>
                <a:chOff x="5686097" y="2835550"/>
                <a:chExt cx="304800" cy="1201736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686097" y="2835550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5686097" y="3122887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2" name="Group 41"/>
                <p:cNvGrpSpPr/>
                <p:nvPr/>
              </p:nvGrpSpPr>
              <p:grpSpPr>
                <a:xfrm>
                  <a:off x="5686097" y="3427686"/>
                  <a:ext cx="304800" cy="609600"/>
                  <a:chOff x="5838497" y="3906974"/>
                  <a:chExt cx="304800" cy="609600"/>
                </a:xfrm>
              </p:grpSpPr>
              <p:sp>
                <p:nvSpPr>
                  <p:cNvPr id="43" name="Rectangle 42"/>
                  <p:cNvSpPr/>
                  <p:nvPr/>
                </p:nvSpPr>
                <p:spPr>
                  <a:xfrm>
                    <a:off x="5838497" y="3906974"/>
                    <a:ext cx="304800" cy="30480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Rectangle 43"/>
                  <p:cNvSpPr/>
                  <p:nvPr/>
                </p:nvSpPr>
                <p:spPr>
                  <a:xfrm>
                    <a:off x="5838497" y="4211774"/>
                    <a:ext cx="304800" cy="30480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51" name="Oval 50"/>
              <p:cNvSpPr/>
              <p:nvPr/>
            </p:nvSpPr>
            <p:spPr>
              <a:xfrm>
                <a:off x="7002127" y="4005342"/>
                <a:ext cx="144780" cy="1724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Oval 53"/>
            <p:cNvSpPr/>
            <p:nvPr/>
          </p:nvSpPr>
          <p:spPr>
            <a:xfrm>
              <a:off x="4694387" y="2706855"/>
              <a:ext cx="144780" cy="17248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3991768" y="3540575"/>
              <a:ext cx="144780" cy="17248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3558364" y="2720645"/>
              <a:ext cx="144780" cy="17248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Arc 93"/>
            <p:cNvSpPr/>
            <p:nvPr/>
          </p:nvSpPr>
          <p:spPr>
            <a:xfrm rot="17940871">
              <a:off x="4361278" y="2917905"/>
              <a:ext cx="389831" cy="258590"/>
            </a:xfrm>
            <a:prstGeom prst="arc">
              <a:avLst/>
            </a:prstGeom>
            <a:ln>
              <a:solidFill>
                <a:schemeClr val="accent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8318045" y="300934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</a:rPr>
              <a:t>+</a:t>
            </a:r>
            <a:endParaRPr lang="en-US" sz="3200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580279" y="1578118"/>
            <a:ext cx="3791418" cy="584775"/>
            <a:chOff x="3580279" y="1578118"/>
            <a:chExt cx="3791418" cy="584775"/>
          </a:xfrm>
        </p:grpSpPr>
        <p:grpSp>
          <p:nvGrpSpPr>
            <p:cNvPr id="17" name="Group 16"/>
            <p:cNvGrpSpPr/>
            <p:nvPr/>
          </p:nvGrpSpPr>
          <p:grpSpPr>
            <a:xfrm rot="16200000">
              <a:off x="4028748" y="1269639"/>
              <a:ext cx="304800" cy="1201737"/>
              <a:chOff x="5686097" y="2949849"/>
              <a:chExt cx="304800" cy="1201737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686097" y="2949849"/>
                <a:ext cx="304800" cy="3048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5686097" y="3237186"/>
                <a:ext cx="304800" cy="3048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5686097" y="3541986"/>
                <a:ext cx="304800" cy="609600"/>
                <a:chOff x="5838497" y="4021274"/>
                <a:chExt cx="304800" cy="609600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5838497" y="4021274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5838497" y="4326074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9" name="Straight Arrow Connector 18"/>
            <p:cNvCxnSpPr/>
            <p:nvPr/>
          </p:nvCxnSpPr>
          <p:spPr>
            <a:xfrm>
              <a:off x="5086817" y="1870506"/>
              <a:ext cx="422443" cy="0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 rot="5400000">
              <a:off x="6045349" y="1422039"/>
              <a:ext cx="304800" cy="896937"/>
              <a:chOff x="5791200" y="2758237"/>
              <a:chExt cx="304800" cy="896937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791200" y="2758237"/>
                <a:ext cx="304800" cy="3048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791200" y="3063037"/>
                <a:ext cx="304800" cy="3048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791200" y="3350374"/>
                <a:ext cx="304800" cy="3048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Rectangle 22"/>
            <p:cNvSpPr/>
            <p:nvPr/>
          </p:nvSpPr>
          <p:spPr>
            <a:xfrm rot="16200000">
              <a:off x="7066897" y="1718107"/>
              <a:ext cx="304800" cy="3048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662269" y="1578118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accent4">
                      <a:lumMod val="50000"/>
                    </a:schemeClr>
                  </a:solidFill>
                </a:rPr>
                <a:t>+</a:t>
              </a:r>
              <a:endParaRPr lang="en-US" sz="32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8281640" y="439089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</a:rPr>
              <a:t>+</a:t>
            </a:r>
            <a:endParaRPr lang="en-US" sz="3200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1483946" y="5677837"/>
            <a:ext cx="7537481" cy="969559"/>
            <a:chOff x="1454868" y="4163183"/>
            <a:chExt cx="7537481" cy="969559"/>
          </a:xfrm>
        </p:grpSpPr>
        <p:grpSp>
          <p:nvGrpSpPr>
            <p:cNvPr id="101" name="Group 100"/>
            <p:cNvGrpSpPr/>
            <p:nvPr/>
          </p:nvGrpSpPr>
          <p:grpSpPr>
            <a:xfrm>
              <a:off x="3404100" y="4459480"/>
              <a:ext cx="5588249" cy="391048"/>
              <a:chOff x="1638668" y="4000351"/>
              <a:chExt cx="5588249" cy="391048"/>
            </a:xfrm>
          </p:grpSpPr>
          <p:grpSp>
            <p:nvGrpSpPr>
              <p:cNvPr id="113" name="Group 112"/>
              <p:cNvGrpSpPr/>
              <p:nvPr/>
            </p:nvGrpSpPr>
            <p:grpSpPr>
              <a:xfrm rot="16200000">
                <a:off x="3883968" y="3638130"/>
                <a:ext cx="304800" cy="1201737"/>
                <a:chOff x="5686097" y="2949849"/>
                <a:chExt cx="304800" cy="1201737"/>
              </a:xfrm>
            </p:grpSpPr>
            <p:sp>
              <p:nvSpPr>
                <p:cNvPr id="128" name="Rectangle 127"/>
                <p:cNvSpPr/>
                <p:nvPr/>
              </p:nvSpPr>
              <p:spPr>
                <a:xfrm>
                  <a:off x="5686097" y="2949849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5686097" y="3237186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0" name="Group 129"/>
                <p:cNvGrpSpPr/>
                <p:nvPr/>
              </p:nvGrpSpPr>
              <p:grpSpPr>
                <a:xfrm>
                  <a:off x="5686097" y="3541986"/>
                  <a:ext cx="304800" cy="609600"/>
                  <a:chOff x="5838497" y="4021274"/>
                  <a:chExt cx="304800" cy="609600"/>
                </a:xfrm>
              </p:grpSpPr>
              <p:sp>
                <p:nvSpPr>
                  <p:cNvPr id="131" name="Rectangle 130"/>
                  <p:cNvSpPr/>
                  <p:nvPr/>
                </p:nvSpPr>
                <p:spPr>
                  <a:xfrm>
                    <a:off x="5838497" y="4021274"/>
                    <a:ext cx="304800" cy="30480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2" name="Rectangle 131"/>
                  <p:cNvSpPr/>
                  <p:nvPr/>
                </p:nvSpPr>
                <p:spPr>
                  <a:xfrm>
                    <a:off x="5838497" y="4326074"/>
                    <a:ext cx="304800" cy="30480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114" name="Straight Arrow Connector 113"/>
              <p:cNvCxnSpPr/>
              <p:nvPr/>
            </p:nvCxnSpPr>
            <p:spPr>
              <a:xfrm>
                <a:off x="4942037" y="4238997"/>
                <a:ext cx="422443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5" name="Group 114"/>
              <p:cNvGrpSpPr/>
              <p:nvPr/>
            </p:nvGrpSpPr>
            <p:grpSpPr>
              <a:xfrm rot="5400000">
                <a:off x="5900569" y="3790530"/>
                <a:ext cx="304800" cy="896937"/>
                <a:chOff x="5791200" y="2758237"/>
                <a:chExt cx="304800" cy="896937"/>
              </a:xfrm>
            </p:grpSpPr>
            <p:sp>
              <p:nvSpPr>
                <p:cNvPr id="125" name="Rectangle 124"/>
                <p:cNvSpPr/>
                <p:nvPr/>
              </p:nvSpPr>
              <p:spPr>
                <a:xfrm>
                  <a:off x="5791200" y="2758237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>
                  <a:off x="5791200" y="3063037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>
                  <a:off x="5791200" y="3350374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6" name="Rectangle 115"/>
              <p:cNvSpPr/>
              <p:nvPr/>
            </p:nvSpPr>
            <p:spPr>
              <a:xfrm rot="16200000">
                <a:off x="6922117" y="4086598"/>
                <a:ext cx="304800" cy="3048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4403715" y="4000351"/>
                <a:ext cx="144780" cy="1724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8" name="Group 117"/>
              <p:cNvGrpSpPr/>
              <p:nvPr/>
            </p:nvGrpSpPr>
            <p:grpSpPr>
              <a:xfrm rot="16200000">
                <a:off x="2087136" y="3638127"/>
                <a:ext cx="304800" cy="1201736"/>
                <a:chOff x="5686097" y="2835550"/>
                <a:chExt cx="304800" cy="1201736"/>
              </a:xfrm>
            </p:grpSpPr>
            <p:sp>
              <p:nvSpPr>
                <p:cNvPr id="120" name="Rectangle 119"/>
                <p:cNvSpPr/>
                <p:nvPr/>
              </p:nvSpPr>
              <p:spPr>
                <a:xfrm>
                  <a:off x="5686097" y="2835550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Rectangle 120"/>
                <p:cNvSpPr/>
                <p:nvPr/>
              </p:nvSpPr>
              <p:spPr>
                <a:xfrm>
                  <a:off x="5686097" y="3122887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2" name="Group 121"/>
                <p:cNvGrpSpPr/>
                <p:nvPr/>
              </p:nvGrpSpPr>
              <p:grpSpPr>
                <a:xfrm>
                  <a:off x="5686097" y="3427686"/>
                  <a:ext cx="304800" cy="609600"/>
                  <a:chOff x="5838497" y="3906974"/>
                  <a:chExt cx="304800" cy="609600"/>
                </a:xfrm>
              </p:grpSpPr>
              <p:sp>
                <p:nvSpPr>
                  <p:cNvPr id="123" name="Rectangle 122"/>
                  <p:cNvSpPr/>
                  <p:nvPr/>
                </p:nvSpPr>
                <p:spPr>
                  <a:xfrm>
                    <a:off x="5838497" y="3906974"/>
                    <a:ext cx="304800" cy="30480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Rectangle 123"/>
                  <p:cNvSpPr/>
                  <p:nvPr/>
                </p:nvSpPr>
                <p:spPr>
                  <a:xfrm>
                    <a:off x="5838497" y="4211774"/>
                    <a:ext cx="304800" cy="30480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19" name="Oval 118"/>
              <p:cNvSpPr/>
              <p:nvPr/>
            </p:nvSpPr>
            <p:spPr>
              <a:xfrm>
                <a:off x="7002127" y="4005342"/>
                <a:ext cx="144780" cy="1724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1454868" y="4545726"/>
              <a:ext cx="1201736" cy="304800"/>
              <a:chOff x="1454868" y="3791346"/>
              <a:chExt cx="1201736" cy="304800"/>
            </a:xfrm>
          </p:grpSpPr>
          <p:sp>
            <p:nvSpPr>
              <p:cNvPr id="109" name="Rectangle 108"/>
              <p:cNvSpPr/>
              <p:nvPr/>
            </p:nvSpPr>
            <p:spPr>
              <a:xfrm rot="16200000">
                <a:off x="1454868" y="3791346"/>
                <a:ext cx="304800" cy="3048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/>
              <p:cNvSpPr/>
              <p:nvPr/>
            </p:nvSpPr>
            <p:spPr>
              <a:xfrm rot="16200000">
                <a:off x="1742205" y="3791346"/>
                <a:ext cx="304800" cy="3048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 rot="16200000">
                <a:off x="2047004" y="3791346"/>
                <a:ext cx="304800" cy="3048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rot="16200000">
                <a:off x="2351804" y="3791346"/>
                <a:ext cx="304800" cy="3048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3" name="Straight Arrow Connector 102"/>
            <p:cNvCxnSpPr/>
            <p:nvPr/>
          </p:nvCxnSpPr>
          <p:spPr>
            <a:xfrm>
              <a:off x="2774147" y="4700399"/>
              <a:ext cx="422443" cy="0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/>
            <p:cNvSpPr/>
            <p:nvPr/>
          </p:nvSpPr>
          <p:spPr>
            <a:xfrm>
              <a:off x="2656604" y="4166600"/>
              <a:ext cx="144780" cy="17248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2431813" y="4960253"/>
              <a:ext cx="144780" cy="17248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1998409" y="4163183"/>
              <a:ext cx="144780" cy="17248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Oval 83"/>
          <p:cNvSpPr/>
          <p:nvPr/>
        </p:nvSpPr>
        <p:spPr>
          <a:xfrm>
            <a:off x="4071225" y="4460017"/>
            <a:ext cx="144780" cy="1724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3777428" y="5954698"/>
            <a:ext cx="144780" cy="1724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Straight Arrow Connector 134"/>
          <p:cNvCxnSpPr/>
          <p:nvPr/>
        </p:nvCxnSpPr>
        <p:spPr>
          <a:xfrm>
            <a:off x="3968908" y="5985564"/>
            <a:ext cx="356817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 144"/>
          <p:cNvGrpSpPr/>
          <p:nvPr/>
        </p:nvGrpSpPr>
        <p:grpSpPr>
          <a:xfrm>
            <a:off x="3729246" y="6113021"/>
            <a:ext cx="304800" cy="200849"/>
            <a:chOff x="10531123" y="2628900"/>
            <a:chExt cx="647417" cy="338009"/>
          </a:xfrm>
        </p:grpSpPr>
        <p:cxnSp>
          <p:nvCxnSpPr>
            <p:cNvPr id="146" name="Straight Connector 145"/>
            <p:cNvCxnSpPr/>
            <p:nvPr/>
          </p:nvCxnSpPr>
          <p:spPr>
            <a:xfrm flipH="1">
              <a:off x="10531123" y="2640330"/>
              <a:ext cx="304800" cy="312789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10835923" y="2628900"/>
              <a:ext cx="342617" cy="338009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2643266" y="5818610"/>
            <a:ext cx="304800" cy="200849"/>
            <a:chOff x="10531123" y="2628900"/>
            <a:chExt cx="647417" cy="338009"/>
          </a:xfrm>
        </p:grpSpPr>
        <p:cxnSp>
          <p:nvCxnSpPr>
            <p:cNvPr id="149" name="Straight Connector 148"/>
            <p:cNvCxnSpPr/>
            <p:nvPr/>
          </p:nvCxnSpPr>
          <p:spPr>
            <a:xfrm flipH="1">
              <a:off x="10531123" y="2640330"/>
              <a:ext cx="304800" cy="312789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10835923" y="2628900"/>
              <a:ext cx="342617" cy="338009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oup 150"/>
          <p:cNvGrpSpPr/>
          <p:nvPr/>
        </p:nvGrpSpPr>
        <p:grpSpPr>
          <a:xfrm>
            <a:off x="6163093" y="6147807"/>
            <a:ext cx="304800" cy="200849"/>
            <a:chOff x="10531123" y="2628900"/>
            <a:chExt cx="647417" cy="338009"/>
          </a:xfrm>
        </p:grpSpPr>
        <p:cxnSp>
          <p:nvCxnSpPr>
            <p:cNvPr id="152" name="Straight Connector 151"/>
            <p:cNvCxnSpPr/>
            <p:nvPr/>
          </p:nvCxnSpPr>
          <p:spPr>
            <a:xfrm flipH="1">
              <a:off x="10531123" y="2640330"/>
              <a:ext cx="304800" cy="312789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10835923" y="2628900"/>
              <a:ext cx="342617" cy="338009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/>
          <p:cNvGrpSpPr/>
          <p:nvPr/>
        </p:nvGrpSpPr>
        <p:grpSpPr>
          <a:xfrm>
            <a:off x="8769528" y="6139613"/>
            <a:ext cx="304800" cy="200849"/>
            <a:chOff x="10531123" y="2628900"/>
            <a:chExt cx="647417" cy="338009"/>
          </a:xfrm>
        </p:grpSpPr>
        <p:cxnSp>
          <p:nvCxnSpPr>
            <p:cNvPr id="155" name="Straight Connector 154"/>
            <p:cNvCxnSpPr/>
            <p:nvPr/>
          </p:nvCxnSpPr>
          <p:spPr>
            <a:xfrm flipH="1">
              <a:off x="10531123" y="2640330"/>
              <a:ext cx="304800" cy="312789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10835923" y="2628900"/>
              <a:ext cx="342617" cy="338009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56"/>
          <p:cNvGrpSpPr/>
          <p:nvPr/>
        </p:nvGrpSpPr>
        <p:grpSpPr>
          <a:xfrm>
            <a:off x="2434052" y="6600001"/>
            <a:ext cx="304800" cy="200849"/>
            <a:chOff x="10531123" y="2628900"/>
            <a:chExt cx="647417" cy="338009"/>
          </a:xfrm>
        </p:grpSpPr>
        <p:cxnSp>
          <p:nvCxnSpPr>
            <p:cNvPr id="158" name="Straight Connector 157"/>
            <p:cNvCxnSpPr/>
            <p:nvPr/>
          </p:nvCxnSpPr>
          <p:spPr>
            <a:xfrm flipH="1">
              <a:off x="10531123" y="2640330"/>
              <a:ext cx="304800" cy="312789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10835923" y="2628900"/>
              <a:ext cx="342617" cy="338009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Group 159"/>
          <p:cNvGrpSpPr/>
          <p:nvPr/>
        </p:nvGrpSpPr>
        <p:grpSpPr>
          <a:xfrm>
            <a:off x="1991455" y="5797123"/>
            <a:ext cx="304800" cy="200849"/>
            <a:chOff x="10531123" y="2628900"/>
            <a:chExt cx="647417" cy="338009"/>
          </a:xfrm>
        </p:grpSpPr>
        <p:cxnSp>
          <p:nvCxnSpPr>
            <p:cNvPr id="161" name="Straight Connector 160"/>
            <p:cNvCxnSpPr/>
            <p:nvPr/>
          </p:nvCxnSpPr>
          <p:spPr>
            <a:xfrm flipH="1">
              <a:off x="10531123" y="2640330"/>
              <a:ext cx="304800" cy="312789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10835923" y="2628900"/>
              <a:ext cx="342617" cy="338009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4" name="Straight Arrow Connector 133"/>
          <p:cNvCxnSpPr/>
          <p:nvPr/>
        </p:nvCxnSpPr>
        <p:spPr>
          <a:xfrm>
            <a:off x="4707408" y="6212780"/>
            <a:ext cx="422443" cy="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8288996" y="592035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</a:rPr>
              <a:t>+</a:t>
            </a:r>
            <a:endParaRPr lang="en-US" sz="3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06029" y="2564716"/>
            <a:ext cx="8857561" cy="2655065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8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296" y="1778233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Simulate just the disassembly process</a:t>
            </a:r>
          </a:p>
          <a:p>
            <a:pPr>
              <a:buFontTx/>
              <a:buChar char="-"/>
            </a:pPr>
            <a:r>
              <a:rPr lang="en-US" dirty="0" smtClean="0"/>
              <a:t>Obtain Length vs </a:t>
            </a:r>
            <a:r>
              <a:rPr lang="en-US" dirty="0"/>
              <a:t>T</a:t>
            </a:r>
            <a:r>
              <a:rPr lang="en-US" dirty="0" smtClean="0"/>
              <a:t>ime plots</a:t>
            </a:r>
          </a:p>
          <a:p>
            <a:pPr>
              <a:buFontTx/>
              <a:buChar char="-"/>
            </a:pPr>
            <a:r>
              <a:rPr lang="en-US" dirty="0" smtClean="0"/>
              <a:t>Slope of the graph = disassembly rate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19089" y="3451860"/>
            <a:ext cx="9097401" cy="3043952"/>
            <a:chOff x="1124829" y="2263140"/>
            <a:chExt cx="9097401" cy="3043952"/>
          </a:xfrm>
        </p:grpSpPr>
        <p:grpSp>
          <p:nvGrpSpPr>
            <p:cNvPr id="5" name="Group 4"/>
            <p:cNvGrpSpPr/>
            <p:nvPr/>
          </p:nvGrpSpPr>
          <p:grpSpPr>
            <a:xfrm>
              <a:off x="1600200" y="2263140"/>
              <a:ext cx="3680460" cy="2548890"/>
              <a:chOff x="1600200" y="2263140"/>
              <a:chExt cx="3680460" cy="2548890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1600200" y="4812030"/>
                <a:ext cx="3680460" cy="0"/>
              </a:xfrm>
              <a:prstGeom prst="straightConnector1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V="1">
                <a:off x="1600200" y="2263140"/>
                <a:ext cx="0" cy="2548890"/>
              </a:xfrm>
              <a:prstGeom prst="straightConnector1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6541770" y="2263140"/>
              <a:ext cx="3680460" cy="2548890"/>
              <a:chOff x="1600200" y="2263140"/>
              <a:chExt cx="3680460" cy="2548890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>
                <a:off x="1600200" y="4812030"/>
                <a:ext cx="3680460" cy="0"/>
              </a:xfrm>
              <a:prstGeom prst="straightConnector1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V="1">
                <a:off x="1600200" y="2263140"/>
                <a:ext cx="0" cy="2548890"/>
              </a:xfrm>
              <a:prstGeom prst="straightConnector1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 rot="16200000">
              <a:off x="426753" y="3291840"/>
              <a:ext cx="1765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Disassembly rate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5299743" y="3272790"/>
              <a:ext cx="1765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Disassembly rate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818120" y="4937760"/>
              <a:ext cx="8240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Length</a:t>
              </a:r>
              <a:endParaRPr lang="en-US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2956002" y="4846320"/>
              <a:ext cx="484428" cy="369332"/>
              <a:chOff x="2956002" y="5017770"/>
              <a:chExt cx="484428" cy="369332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2956002" y="5017770"/>
                <a:ext cx="484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[   ]</a:t>
                </a:r>
                <a:endParaRPr lang="en-US" dirty="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125826" y="5123173"/>
                <a:ext cx="144780" cy="1724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695296" y="2994660"/>
              <a:ext cx="8258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??</a:t>
              </a:r>
              <a:endParaRPr lang="en-US" sz="5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240823" y="2789694"/>
              <a:ext cx="8258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??</a:t>
              </a:r>
              <a:endParaRPr lang="en-US" sz="5400" dirty="0"/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>
            <a:off x="7407834" y="2897543"/>
            <a:ext cx="2000571" cy="26236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7407834" y="1166487"/>
            <a:ext cx="0" cy="1747528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6200000">
            <a:off x="6705121" y="1393825"/>
            <a:ext cx="824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Length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804083" y="291401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7393054" y="1598216"/>
            <a:ext cx="1687269" cy="1277956"/>
          </a:xfrm>
          <a:custGeom>
            <a:avLst/>
            <a:gdLst>
              <a:gd name="connsiteX0" fmla="*/ 0 w 1687269"/>
              <a:gd name="connsiteY0" fmla="*/ 0 h 1277956"/>
              <a:gd name="connsiteX1" fmla="*/ 11017 w 1687269"/>
              <a:gd name="connsiteY1" fmla="*/ 55084 h 1277956"/>
              <a:gd name="connsiteX2" fmla="*/ 99152 w 1687269"/>
              <a:gd name="connsiteY2" fmla="*/ 77118 h 1277956"/>
              <a:gd name="connsiteX3" fmla="*/ 176270 w 1687269"/>
              <a:gd name="connsiteY3" fmla="*/ 99151 h 1277956"/>
              <a:gd name="connsiteX4" fmla="*/ 220337 w 1687269"/>
              <a:gd name="connsiteY4" fmla="*/ 110168 h 1277956"/>
              <a:gd name="connsiteX5" fmla="*/ 242371 w 1687269"/>
              <a:gd name="connsiteY5" fmla="*/ 176269 h 1277956"/>
              <a:gd name="connsiteX6" fmla="*/ 286439 w 1687269"/>
              <a:gd name="connsiteY6" fmla="*/ 242371 h 1277956"/>
              <a:gd name="connsiteX7" fmla="*/ 363557 w 1687269"/>
              <a:gd name="connsiteY7" fmla="*/ 253387 h 1277956"/>
              <a:gd name="connsiteX8" fmla="*/ 385591 w 1687269"/>
              <a:gd name="connsiteY8" fmla="*/ 286438 h 1277956"/>
              <a:gd name="connsiteX9" fmla="*/ 407624 w 1687269"/>
              <a:gd name="connsiteY9" fmla="*/ 352539 h 1277956"/>
              <a:gd name="connsiteX10" fmla="*/ 473725 w 1687269"/>
              <a:gd name="connsiteY10" fmla="*/ 374573 h 1277956"/>
              <a:gd name="connsiteX11" fmla="*/ 539827 w 1687269"/>
              <a:gd name="connsiteY11" fmla="*/ 352539 h 1277956"/>
              <a:gd name="connsiteX12" fmla="*/ 572877 w 1687269"/>
              <a:gd name="connsiteY12" fmla="*/ 341522 h 1277956"/>
              <a:gd name="connsiteX13" fmla="*/ 594911 w 1687269"/>
              <a:gd name="connsiteY13" fmla="*/ 407624 h 1277956"/>
              <a:gd name="connsiteX14" fmla="*/ 605928 w 1687269"/>
              <a:gd name="connsiteY14" fmla="*/ 440674 h 1277956"/>
              <a:gd name="connsiteX15" fmla="*/ 638978 w 1687269"/>
              <a:gd name="connsiteY15" fmla="*/ 462708 h 1277956"/>
              <a:gd name="connsiteX16" fmla="*/ 661012 w 1687269"/>
              <a:gd name="connsiteY16" fmla="*/ 495759 h 1277956"/>
              <a:gd name="connsiteX17" fmla="*/ 738130 w 1687269"/>
              <a:gd name="connsiteY17" fmla="*/ 528809 h 1277956"/>
              <a:gd name="connsiteX18" fmla="*/ 771181 w 1687269"/>
              <a:gd name="connsiteY18" fmla="*/ 550843 h 1277956"/>
              <a:gd name="connsiteX19" fmla="*/ 804231 w 1687269"/>
              <a:gd name="connsiteY19" fmla="*/ 583893 h 1277956"/>
              <a:gd name="connsiteX20" fmla="*/ 903383 w 1687269"/>
              <a:gd name="connsiteY20" fmla="*/ 616944 h 1277956"/>
              <a:gd name="connsiteX21" fmla="*/ 969484 w 1687269"/>
              <a:gd name="connsiteY21" fmla="*/ 672028 h 1277956"/>
              <a:gd name="connsiteX22" fmla="*/ 991518 w 1687269"/>
              <a:gd name="connsiteY22" fmla="*/ 705079 h 1277956"/>
              <a:gd name="connsiteX23" fmla="*/ 1024569 w 1687269"/>
              <a:gd name="connsiteY23" fmla="*/ 738130 h 1277956"/>
              <a:gd name="connsiteX24" fmla="*/ 1046603 w 1687269"/>
              <a:gd name="connsiteY24" fmla="*/ 771180 h 1277956"/>
              <a:gd name="connsiteX25" fmla="*/ 1112704 w 1687269"/>
              <a:gd name="connsiteY25" fmla="*/ 837281 h 1277956"/>
              <a:gd name="connsiteX26" fmla="*/ 1156771 w 1687269"/>
              <a:gd name="connsiteY26" fmla="*/ 936433 h 1277956"/>
              <a:gd name="connsiteX27" fmla="*/ 1167788 w 1687269"/>
              <a:gd name="connsiteY27" fmla="*/ 969484 h 1277956"/>
              <a:gd name="connsiteX28" fmla="*/ 1200839 w 1687269"/>
              <a:gd name="connsiteY28" fmla="*/ 991518 h 1277956"/>
              <a:gd name="connsiteX29" fmla="*/ 1344058 w 1687269"/>
              <a:gd name="connsiteY29" fmla="*/ 1013551 h 1277956"/>
              <a:gd name="connsiteX30" fmla="*/ 1377109 w 1687269"/>
              <a:gd name="connsiteY30" fmla="*/ 1035585 h 1277956"/>
              <a:gd name="connsiteX31" fmla="*/ 1410159 w 1687269"/>
              <a:gd name="connsiteY31" fmla="*/ 1046602 h 1277956"/>
              <a:gd name="connsiteX32" fmla="*/ 1443210 w 1687269"/>
              <a:gd name="connsiteY32" fmla="*/ 1079653 h 1277956"/>
              <a:gd name="connsiteX33" fmla="*/ 1509311 w 1687269"/>
              <a:gd name="connsiteY33" fmla="*/ 1101686 h 1277956"/>
              <a:gd name="connsiteX34" fmla="*/ 1564395 w 1687269"/>
              <a:gd name="connsiteY34" fmla="*/ 1167787 h 1277956"/>
              <a:gd name="connsiteX35" fmla="*/ 1652530 w 1687269"/>
              <a:gd name="connsiteY35" fmla="*/ 1189821 h 1277956"/>
              <a:gd name="connsiteX36" fmla="*/ 1685581 w 1687269"/>
              <a:gd name="connsiteY36" fmla="*/ 1277956 h 1277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687269" h="1277956">
                <a:moveTo>
                  <a:pt x="0" y="0"/>
                </a:moveTo>
                <a:cubicBezTo>
                  <a:pt x="3672" y="18361"/>
                  <a:pt x="-5241" y="45794"/>
                  <a:pt x="11017" y="55084"/>
                </a:cubicBezTo>
                <a:cubicBezTo>
                  <a:pt x="153101" y="136274"/>
                  <a:pt x="27429" y="-30466"/>
                  <a:pt x="99152" y="77118"/>
                </a:cubicBezTo>
                <a:cubicBezTo>
                  <a:pt x="118788" y="155659"/>
                  <a:pt x="91225" y="107656"/>
                  <a:pt x="176270" y="99151"/>
                </a:cubicBezTo>
                <a:cubicBezTo>
                  <a:pt x="191336" y="97644"/>
                  <a:pt x="205648" y="106496"/>
                  <a:pt x="220337" y="110168"/>
                </a:cubicBezTo>
                <a:lnTo>
                  <a:pt x="242371" y="176269"/>
                </a:lnTo>
                <a:cubicBezTo>
                  <a:pt x="251218" y="202809"/>
                  <a:pt x="254698" y="229675"/>
                  <a:pt x="286439" y="242371"/>
                </a:cubicBezTo>
                <a:cubicBezTo>
                  <a:pt x="310549" y="252015"/>
                  <a:pt x="337851" y="249715"/>
                  <a:pt x="363557" y="253387"/>
                </a:cubicBezTo>
                <a:cubicBezTo>
                  <a:pt x="370902" y="264404"/>
                  <a:pt x="380213" y="274338"/>
                  <a:pt x="385591" y="286438"/>
                </a:cubicBezTo>
                <a:cubicBezTo>
                  <a:pt x="395024" y="307662"/>
                  <a:pt x="385590" y="345194"/>
                  <a:pt x="407624" y="352539"/>
                </a:cubicBezTo>
                <a:lnTo>
                  <a:pt x="473725" y="374573"/>
                </a:lnTo>
                <a:lnTo>
                  <a:pt x="539827" y="352539"/>
                </a:lnTo>
                <a:lnTo>
                  <a:pt x="572877" y="341522"/>
                </a:lnTo>
                <a:lnTo>
                  <a:pt x="594911" y="407624"/>
                </a:lnTo>
                <a:cubicBezTo>
                  <a:pt x="598583" y="418641"/>
                  <a:pt x="596266" y="434232"/>
                  <a:pt x="605928" y="440674"/>
                </a:cubicBezTo>
                <a:lnTo>
                  <a:pt x="638978" y="462708"/>
                </a:lnTo>
                <a:cubicBezTo>
                  <a:pt x="646323" y="473725"/>
                  <a:pt x="651649" y="486396"/>
                  <a:pt x="661012" y="495759"/>
                </a:cubicBezTo>
                <a:cubicBezTo>
                  <a:pt x="686371" y="521118"/>
                  <a:pt x="704420" y="520381"/>
                  <a:pt x="738130" y="528809"/>
                </a:cubicBezTo>
                <a:cubicBezTo>
                  <a:pt x="749147" y="536154"/>
                  <a:pt x="761009" y="542366"/>
                  <a:pt x="771181" y="550843"/>
                </a:cubicBezTo>
                <a:cubicBezTo>
                  <a:pt x="783150" y="560817"/>
                  <a:pt x="791019" y="575636"/>
                  <a:pt x="804231" y="583893"/>
                </a:cubicBezTo>
                <a:cubicBezTo>
                  <a:pt x="831888" y="601178"/>
                  <a:pt x="871893" y="609071"/>
                  <a:pt x="903383" y="616944"/>
                </a:cubicBezTo>
                <a:cubicBezTo>
                  <a:pt x="935880" y="638609"/>
                  <a:pt x="942976" y="640219"/>
                  <a:pt x="969484" y="672028"/>
                </a:cubicBezTo>
                <a:cubicBezTo>
                  <a:pt x="977961" y="682200"/>
                  <a:pt x="983041" y="694907"/>
                  <a:pt x="991518" y="705079"/>
                </a:cubicBezTo>
                <a:cubicBezTo>
                  <a:pt x="1001492" y="717048"/>
                  <a:pt x="1014595" y="726161"/>
                  <a:pt x="1024569" y="738130"/>
                </a:cubicBezTo>
                <a:cubicBezTo>
                  <a:pt x="1033045" y="748302"/>
                  <a:pt x="1037241" y="761818"/>
                  <a:pt x="1046603" y="771180"/>
                </a:cubicBezTo>
                <a:cubicBezTo>
                  <a:pt x="1128593" y="853170"/>
                  <a:pt x="1060777" y="759392"/>
                  <a:pt x="1112704" y="837281"/>
                </a:cubicBezTo>
                <a:cubicBezTo>
                  <a:pt x="1138924" y="915944"/>
                  <a:pt x="1121853" y="884058"/>
                  <a:pt x="1156771" y="936433"/>
                </a:cubicBezTo>
                <a:cubicBezTo>
                  <a:pt x="1160443" y="947450"/>
                  <a:pt x="1160533" y="960416"/>
                  <a:pt x="1167788" y="969484"/>
                </a:cubicBezTo>
                <a:cubicBezTo>
                  <a:pt x="1176059" y="979823"/>
                  <a:pt x="1188669" y="986302"/>
                  <a:pt x="1200839" y="991518"/>
                </a:cubicBezTo>
                <a:cubicBezTo>
                  <a:pt x="1234229" y="1005828"/>
                  <a:pt x="1324162" y="1011340"/>
                  <a:pt x="1344058" y="1013551"/>
                </a:cubicBezTo>
                <a:cubicBezTo>
                  <a:pt x="1355075" y="1020896"/>
                  <a:pt x="1365266" y="1029663"/>
                  <a:pt x="1377109" y="1035585"/>
                </a:cubicBezTo>
                <a:cubicBezTo>
                  <a:pt x="1387496" y="1040778"/>
                  <a:pt x="1400497" y="1040160"/>
                  <a:pt x="1410159" y="1046602"/>
                </a:cubicBezTo>
                <a:cubicBezTo>
                  <a:pt x="1423123" y="1055245"/>
                  <a:pt x="1429590" y="1072087"/>
                  <a:pt x="1443210" y="1079653"/>
                </a:cubicBezTo>
                <a:cubicBezTo>
                  <a:pt x="1463513" y="1090932"/>
                  <a:pt x="1509311" y="1101686"/>
                  <a:pt x="1509311" y="1101686"/>
                </a:cubicBezTo>
                <a:cubicBezTo>
                  <a:pt x="1525569" y="1126073"/>
                  <a:pt x="1538948" y="1150822"/>
                  <a:pt x="1564395" y="1167787"/>
                </a:cubicBezTo>
                <a:cubicBezTo>
                  <a:pt x="1578913" y="1177466"/>
                  <a:pt x="1644584" y="1188232"/>
                  <a:pt x="1652530" y="1189821"/>
                </a:cubicBezTo>
                <a:cubicBezTo>
                  <a:pt x="1698564" y="1235855"/>
                  <a:pt x="1685581" y="1207292"/>
                  <a:pt x="1685581" y="127795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7458419" y="1618096"/>
            <a:ext cx="1608463" cy="1271972"/>
          </a:xfrm>
          <a:custGeom>
            <a:avLst/>
            <a:gdLst>
              <a:gd name="connsiteX0" fmla="*/ 0 w 1608463"/>
              <a:gd name="connsiteY0" fmla="*/ 12400 h 1271972"/>
              <a:gd name="connsiteX1" fmla="*/ 242371 w 1608463"/>
              <a:gd name="connsiteY1" fmla="*/ 12400 h 1271972"/>
              <a:gd name="connsiteX2" fmla="*/ 297456 w 1608463"/>
              <a:gd name="connsiteY2" fmla="*/ 89518 h 1271972"/>
              <a:gd name="connsiteX3" fmla="*/ 363557 w 1608463"/>
              <a:gd name="connsiteY3" fmla="*/ 122569 h 1271972"/>
              <a:gd name="connsiteX4" fmla="*/ 407624 w 1608463"/>
              <a:gd name="connsiteY4" fmla="*/ 133586 h 1271972"/>
              <a:gd name="connsiteX5" fmla="*/ 484742 w 1608463"/>
              <a:gd name="connsiteY5" fmla="*/ 232738 h 1271972"/>
              <a:gd name="connsiteX6" fmla="*/ 517793 w 1608463"/>
              <a:gd name="connsiteY6" fmla="*/ 243755 h 1271972"/>
              <a:gd name="connsiteX7" fmla="*/ 550844 w 1608463"/>
              <a:gd name="connsiteY7" fmla="*/ 265788 h 1271972"/>
              <a:gd name="connsiteX8" fmla="*/ 605928 w 1608463"/>
              <a:gd name="connsiteY8" fmla="*/ 210704 h 1271972"/>
              <a:gd name="connsiteX9" fmla="*/ 638979 w 1608463"/>
              <a:gd name="connsiteY9" fmla="*/ 232738 h 1271972"/>
              <a:gd name="connsiteX10" fmla="*/ 649995 w 1608463"/>
              <a:gd name="connsiteY10" fmla="*/ 309856 h 1271972"/>
              <a:gd name="connsiteX11" fmla="*/ 716097 w 1608463"/>
              <a:gd name="connsiteY11" fmla="*/ 364940 h 1271972"/>
              <a:gd name="connsiteX12" fmla="*/ 815248 w 1608463"/>
              <a:gd name="connsiteY12" fmla="*/ 420024 h 1271972"/>
              <a:gd name="connsiteX13" fmla="*/ 837282 w 1608463"/>
              <a:gd name="connsiteY13" fmla="*/ 453075 h 1271972"/>
              <a:gd name="connsiteX14" fmla="*/ 848299 w 1608463"/>
              <a:gd name="connsiteY14" fmla="*/ 530193 h 1271972"/>
              <a:gd name="connsiteX15" fmla="*/ 859316 w 1608463"/>
              <a:gd name="connsiteY15" fmla="*/ 563244 h 1271972"/>
              <a:gd name="connsiteX16" fmla="*/ 925417 w 1608463"/>
              <a:gd name="connsiteY16" fmla="*/ 596294 h 1271972"/>
              <a:gd name="connsiteX17" fmla="*/ 1002535 w 1608463"/>
              <a:gd name="connsiteY17" fmla="*/ 574261 h 1271972"/>
              <a:gd name="connsiteX18" fmla="*/ 1013552 w 1608463"/>
              <a:gd name="connsiteY18" fmla="*/ 651379 h 1271972"/>
              <a:gd name="connsiteX19" fmla="*/ 1024569 w 1608463"/>
              <a:gd name="connsiteY19" fmla="*/ 684429 h 1271972"/>
              <a:gd name="connsiteX20" fmla="*/ 1035586 w 1608463"/>
              <a:gd name="connsiteY20" fmla="*/ 728497 h 1271972"/>
              <a:gd name="connsiteX21" fmla="*/ 1068636 w 1608463"/>
              <a:gd name="connsiteY21" fmla="*/ 761547 h 1271972"/>
              <a:gd name="connsiteX22" fmla="*/ 1145754 w 1608463"/>
              <a:gd name="connsiteY22" fmla="*/ 805615 h 1271972"/>
              <a:gd name="connsiteX23" fmla="*/ 1200839 w 1608463"/>
              <a:gd name="connsiteY23" fmla="*/ 849682 h 1271972"/>
              <a:gd name="connsiteX24" fmla="*/ 1222873 w 1608463"/>
              <a:gd name="connsiteY24" fmla="*/ 882733 h 1271972"/>
              <a:gd name="connsiteX25" fmla="*/ 1233889 w 1608463"/>
              <a:gd name="connsiteY25" fmla="*/ 915784 h 1271972"/>
              <a:gd name="connsiteX26" fmla="*/ 1299991 w 1608463"/>
              <a:gd name="connsiteY26" fmla="*/ 937817 h 1271972"/>
              <a:gd name="connsiteX27" fmla="*/ 1333041 w 1608463"/>
              <a:gd name="connsiteY27" fmla="*/ 959851 h 1271972"/>
              <a:gd name="connsiteX28" fmla="*/ 1377109 w 1608463"/>
              <a:gd name="connsiteY28" fmla="*/ 1003918 h 1271972"/>
              <a:gd name="connsiteX29" fmla="*/ 1399142 w 1608463"/>
              <a:gd name="connsiteY29" fmla="*/ 1036969 h 1271972"/>
              <a:gd name="connsiteX30" fmla="*/ 1410159 w 1608463"/>
              <a:gd name="connsiteY30" fmla="*/ 1103070 h 1271972"/>
              <a:gd name="connsiteX31" fmla="*/ 1443210 w 1608463"/>
              <a:gd name="connsiteY31" fmla="*/ 1114087 h 1271972"/>
              <a:gd name="connsiteX32" fmla="*/ 1520328 w 1608463"/>
              <a:gd name="connsiteY32" fmla="*/ 1136121 h 1271972"/>
              <a:gd name="connsiteX33" fmla="*/ 1542362 w 1608463"/>
              <a:gd name="connsiteY33" fmla="*/ 1235273 h 1271972"/>
              <a:gd name="connsiteX34" fmla="*/ 1553379 w 1608463"/>
              <a:gd name="connsiteY34" fmla="*/ 1268323 h 1271972"/>
              <a:gd name="connsiteX35" fmla="*/ 1608463 w 1608463"/>
              <a:gd name="connsiteY35" fmla="*/ 1268323 h 1271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608463" h="1271972">
                <a:moveTo>
                  <a:pt x="0" y="12400"/>
                </a:moveTo>
                <a:cubicBezTo>
                  <a:pt x="72802" y="5120"/>
                  <a:pt x="170883" y="-11429"/>
                  <a:pt x="242371" y="12400"/>
                </a:cubicBezTo>
                <a:cubicBezTo>
                  <a:pt x="255381" y="16737"/>
                  <a:pt x="285416" y="77478"/>
                  <a:pt x="297456" y="89518"/>
                </a:cubicBezTo>
                <a:cubicBezTo>
                  <a:pt x="316770" y="108832"/>
                  <a:pt x="338467" y="115400"/>
                  <a:pt x="363557" y="122569"/>
                </a:cubicBezTo>
                <a:cubicBezTo>
                  <a:pt x="378116" y="126729"/>
                  <a:pt x="392935" y="129914"/>
                  <a:pt x="407624" y="133586"/>
                </a:cubicBezTo>
                <a:cubicBezTo>
                  <a:pt x="425131" y="159846"/>
                  <a:pt x="453679" y="212029"/>
                  <a:pt x="484742" y="232738"/>
                </a:cubicBezTo>
                <a:cubicBezTo>
                  <a:pt x="494405" y="239180"/>
                  <a:pt x="507406" y="238562"/>
                  <a:pt x="517793" y="243755"/>
                </a:cubicBezTo>
                <a:cubicBezTo>
                  <a:pt x="529636" y="249676"/>
                  <a:pt x="539827" y="258444"/>
                  <a:pt x="550844" y="265788"/>
                </a:cubicBezTo>
                <a:cubicBezTo>
                  <a:pt x="562200" y="243075"/>
                  <a:pt x="568519" y="204469"/>
                  <a:pt x="605928" y="210704"/>
                </a:cubicBezTo>
                <a:cubicBezTo>
                  <a:pt x="618989" y="212881"/>
                  <a:pt x="627962" y="225393"/>
                  <a:pt x="638979" y="232738"/>
                </a:cubicBezTo>
                <a:cubicBezTo>
                  <a:pt x="642651" y="258444"/>
                  <a:pt x="642534" y="284984"/>
                  <a:pt x="649995" y="309856"/>
                </a:cubicBezTo>
                <a:cubicBezTo>
                  <a:pt x="661898" y="349534"/>
                  <a:pt x="684052" y="345713"/>
                  <a:pt x="716097" y="364940"/>
                </a:cubicBezTo>
                <a:cubicBezTo>
                  <a:pt x="810800" y="421763"/>
                  <a:pt x="748770" y="397866"/>
                  <a:pt x="815248" y="420024"/>
                </a:cubicBezTo>
                <a:cubicBezTo>
                  <a:pt x="822593" y="431041"/>
                  <a:pt x="833477" y="440393"/>
                  <a:pt x="837282" y="453075"/>
                </a:cubicBezTo>
                <a:cubicBezTo>
                  <a:pt x="844744" y="477947"/>
                  <a:pt x="843206" y="504730"/>
                  <a:pt x="848299" y="530193"/>
                </a:cubicBezTo>
                <a:cubicBezTo>
                  <a:pt x="850577" y="541580"/>
                  <a:pt x="852061" y="554176"/>
                  <a:pt x="859316" y="563244"/>
                </a:cubicBezTo>
                <a:cubicBezTo>
                  <a:pt x="874847" y="582657"/>
                  <a:pt x="903646" y="589037"/>
                  <a:pt x="925417" y="596294"/>
                </a:cubicBezTo>
                <a:cubicBezTo>
                  <a:pt x="930411" y="592548"/>
                  <a:pt x="982653" y="534497"/>
                  <a:pt x="1002535" y="574261"/>
                </a:cubicBezTo>
                <a:cubicBezTo>
                  <a:pt x="1014148" y="597487"/>
                  <a:pt x="1008459" y="625916"/>
                  <a:pt x="1013552" y="651379"/>
                </a:cubicBezTo>
                <a:cubicBezTo>
                  <a:pt x="1015829" y="662766"/>
                  <a:pt x="1021379" y="673263"/>
                  <a:pt x="1024569" y="684429"/>
                </a:cubicBezTo>
                <a:cubicBezTo>
                  <a:pt x="1028729" y="698988"/>
                  <a:pt x="1028074" y="715351"/>
                  <a:pt x="1035586" y="728497"/>
                </a:cubicBezTo>
                <a:cubicBezTo>
                  <a:pt x="1043316" y="742024"/>
                  <a:pt x="1056807" y="751408"/>
                  <a:pt x="1068636" y="761547"/>
                </a:cubicBezTo>
                <a:cubicBezTo>
                  <a:pt x="1111080" y="797927"/>
                  <a:pt x="1102187" y="791092"/>
                  <a:pt x="1145754" y="805615"/>
                </a:cubicBezTo>
                <a:cubicBezTo>
                  <a:pt x="1208902" y="900334"/>
                  <a:pt x="1124817" y="788864"/>
                  <a:pt x="1200839" y="849682"/>
                </a:cubicBezTo>
                <a:cubicBezTo>
                  <a:pt x="1211178" y="857953"/>
                  <a:pt x="1215528" y="871716"/>
                  <a:pt x="1222873" y="882733"/>
                </a:cubicBezTo>
                <a:cubicBezTo>
                  <a:pt x="1226545" y="893750"/>
                  <a:pt x="1224439" y="909034"/>
                  <a:pt x="1233889" y="915784"/>
                </a:cubicBezTo>
                <a:cubicBezTo>
                  <a:pt x="1252789" y="929284"/>
                  <a:pt x="1299991" y="937817"/>
                  <a:pt x="1299991" y="937817"/>
                </a:cubicBezTo>
                <a:cubicBezTo>
                  <a:pt x="1311008" y="945162"/>
                  <a:pt x="1324770" y="949512"/>
                  <a:pt x="1333041" y="959851"/>
                </a:cubicBezTo>
                <a:cubicBezTo>
                  <a:pt x="1375771" y="1013265"/>
                  <a:pt x="1305000" y="979884"/>
                  <a:pt x="1377109" y="1003918"/>
                </a:cubicBezTo>
                <a:cubicBezTo>
                  <a:pt x="1384453" y="1014935"/>
                  <a:pt x="1394955" y="1024408"/>
                  <a:pt x="1399142" y="1036969"/>
                </a:cubicBezTo>
                <a:cubicBezTo>
                  <a:pt x="1406206" y="1058160"/>
                  <a:pt x="1399076" y="1083676"/>
                  <a:pt x="1410159" y="1103070"/>
                </a:cubicBezTo>
                <a:cubicBezTo>
                  <a:pt x="1415921" y="1113153"/>
                  <a:pt x="1432044" y="1110897"/>
                  <a:pt x="1443210" y="1114087"/>
                </a:cubicBezTo>
                <a:cubicBezTo>
                  <a:pt x="1540044" y="1141754"/>
                  <a:pt x="1441083" y="1109706"/>
                  <a:pt x="1520328" y="1136121"/>
                </a:cubicBezTo>
                <a:cubicBezTo>
                  <a:pt x="1545129" y="1210521"/>
                  <a:pt x="1516510" y="1118939"/>
                  <a:pt x="1542362" y="1235273"/>
                </a:cubicBezTo>
                <a:cubicBezTo>
                  <a:pt x="1544881" y="1246609"/>
                  <a:pt x="1542992" y="1263130"/>
                  <a:pt x="1553379" y="1268323"/>
                </a:cubicBezTo>
                <a:cubicBezTo>
                  <a:pt x="1569802" y="1276534"/>
                  <a:pt x="1590102" y="1268323"/>
                  <a:pt x="1608463" y="1268323"/>
                </a:cubicBezTo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7414352" y="1674564"/>
            <a:ext cx="1784732" cy="1222872"/>
          </a:xfrm>
          <a:custGeom>
            <a:avLst/>
            <a:gdLst>
              <a:gd name="connsiteX0" fmla="*/ 0 w 1784732"/>
              <a:gd name="connsiteY0" fmla="*/ 0 h 1222872"/>
              <a:gd name="connsiteX1" fmla="*/ 143219 w 1784732"/>
              <a:gd name="connsiteY1" fmla="*/ 11017 h 1222872"/>
              <a:gd name="connsiteX2" fmla="*/ 176270 w 1784732"/>
              <a:gd name="connsiteY2" fmla="*/ 33050 h 1222872"/>
              <a:gd name="connsiteX3" fmla="*/ 187287 w 1784732"/>
              <a:gd name="connsiteY3" fmla="*/ 132202 h 1222872"/>
              <a:gd name="connsiteX4" fmla="*/ 198303 w 1784732"/>
              <a:gd name="connsiteY4" fmla="*/ 176270 h 1222872"/>
              <a:gd name="connsiteX5" fmla="*/ 231354 w 1784732"/>
              <a:gd name="connsiteY5" fmla="*/ 187287 h 1222872"/>
              <a:gd name="connsiteX6" fmla="*/ 341523 w 1784732"/>
              <a:gd name="connsiteY6" fmla="*/ 198303 h 1222872"/>
              <a:gd name="connsiteX7" fmla="*/ 363556 w 1784732"/>
              <a:gd name="connsiteY7" fmla="*/ 231354 h 1222872"/>
              <a:gd name="connsiteX8" fmla="*/ 429658 w 1784732"/>
              <a:gd name="connsiteY8" fmla="*/ 286438 h 1222872"/>
              <a:gd name="connsiteX9" fmla="*/ 462708 w 1784732"/>
              <a:gd name="connsiteY9" fmla="*/ 297455 h 1222872"/>
              <a:gd name="connsiteX10" fmla="*/ 539826 w 1784732"/>
              <a:gd name="connsiteY10" fmla="*/ 308472 h 1222872"/>
              <a:gd name="connsiteX11" fmla="*/ 605928 w 1784732"/>
              <a:gd name="connsiteY11" fmla="*/ 374573 h 1222872"/>
              <a:gd name="connsiteX12" fmla="*/ 672029 w 1784732"/>
              <a:gd name="connsiteY12" fmla="*/ 385590 h 1222872"/>
              <a:gd name="connsiteX13" fmla="*/ 749147 w 1784732"/>
              <a:gd name="connsiteY13" fmla="*/ 429658 h 1222872"/>
              <a:gd name="connsiteX14" fmla="*/ 782197 w 1784732"/>
              <a:gd name="connsiteY14" fmla="*/ 440675 h 1222872"/>
              <a:gd name="connsiteX15" fmla="*/ 826265 w 1784732"/>
              <a:gd name="connsiteY15" fmla="*/ 506776 h 1222872"/>
              <a:gd name="connsiteX16" fmla="*/ 837282 w 1784732"/>
              <a:gd name="connsiteY16" fmla="*/ 539826 h 1222872"/>
              <a:gd name="connsiteX17" fmla="*/ 870332 w 1784732"/>
              <a:gd name="connsiteY17" fmla="*/ 561860 h 1222872"/>
              <a:gd name="connsiteX18" fmla="*/ 969484 w 1784732"/>
              <a:gd name="connsiteY18" fmla="*/ 638978 h 1222872"/>
              <a:gd name="connsiteX19" fmla="*/ 1013552 w 1784732"/>
              <a:gd name="connsiteY19" fmla="*/ 627961 h 1222872"/>
              <a:gd name="connsiteX20" fmla="*/ 1046602 w 1784732"/>
              <a:gd name="connsiteY20" fmla="*/ 638978 h 1222872"/>
              <a:gd name="connsiteX21" fmla="*/ 1112703 w 1784732"/>
              <a:gd name="connsiteY21" fmla="*/ 694063 h 1222872"/>
              <a:gd name="connsiteX22" fmla="*/ 1145754 w 1784732"/>
              <a:gd name="connsiteY22" fmla="*/ 760164 h 1222872"/>
              <a:gd name="connsiteX23" fmla="*/ 1178805 w 1784732"/>
              <a:gd name="connsiteY23" fmla="*/ 826265 h 1222872"/>
              <a:gd name="connsiteX24" fmla="*/ 1189821 w 1784732"/>
              <a:gd name="connsiteY24" fmla="*/ 859316 h 1222872"/>
              <a:gd name="connsiteX25" fmla="*/ 1222872 w 1784732"/>
              <a:gd name="connsiteY25" fmla="*/ 881349 h 1222872"/>
              <a:gd name="connsiteX26" fmla="*/ 1322024 w 1784732"/>
              <a:gd name="connsiteY26" fmla="*/ 914400 h 1222872"/>
              <a:gd name="connsiteX27" fmla="*/ 1399142 w 1784732"/>
              <a:gd name="connsiteY27" fmla="*/ 969484 h 1222872"/>
              <a:gd name="connsiteX28" fmla="*/ 1520328 w 1784732"/>
              <a:gd name="connsiteY28" fmla="*/ 1035585 h 1222872"/>
              <a:gd name="connsiteX29" fmla="*/ 1575412 w 1784732"/>
              <a:gd name="connsiteY29" fmla="*/ 1101687 h 1222872"/>
              <a:gd name="connsiteX30" fmla="*/ 1597446 w 1784732"/>
              <a:gd name="connsiteY30" fmla="*/ 1134737 h 1222872"/>
              <a:gd name="connsiteX31" fmla="*/ 1652530 w 1784732"/>
              <a:gd name="connsiteY31" fmla="*/ 1145754 h 1222872"/>
              <a:gd name="connsiteX32" fmla="*/ 1718631 w 1784732"/>
              <a:gd name="connsiteY32" fmla="*/ 1189822 h 1222872"/>
              <a:gd name="connsiteX33" fmla="*/ 1784732 w 1784732"/>
              <a:gd name="connsiteY33" fmla="*/ 1211855 h 1222872"/>
              <a:gd name="connsiteX34" fmla="*/ 1784732 w 1784732"/>
              <a:gd name="connsiteY34" fmla="*/ 1222872 h 1222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84732" h="1222872">
                <a:moveTo>
                  <a:pt x="0" y="0"/>
                </a:moveTo>
                <a:cubicBezTo>
                  <a:pt x="47740" y="3672"/>
                  <a:pt x="96158" y="2193"/>
                  <a:pt x="143219" y="11017"/>
                </a:cubicBezTo>
                <a:cubicBezTo>
                  <a:pt x="156233" y="13457"/>
                  <a:pt x="171745" y="20607"/>
                  <a:pt x="176270" y="33050"/>
                </a:cubicBezTo>
                <a:cubicBezTo>
                  <a:pt x="187635" y="64302"/>
                  <a:pt x="182231" y="99335"/>
                  <a:pt x="187287" y="132202"/>
                </a:cubicBezTo>
                <a:cubicBezTo>
                  <a:pt x="189589" y="147167"/>
                  <a:pt x="188844" y="164446"/>
                  <a:pt x="198303" y="176270"/>
                </a:cubicBezTo>
                <a:cubicBezTo>
                  <a:pt x="205557" y="185338"/>
                  <a:pt x="219876" y="185521"/>
                  <a:pt x="231354" y="187287"/>
                </a:cubicBezTo>
                <a:cubicBezTo>
                  <a:pt x="267831" y="192899"/>
                  <a:pt x="304800" y="194631"/>
                  <a:pt x="341523" y="198303"/>
                </a:cubicBezTo>
                <a:cubicBezTo>
                  <a:pt x="348867" y="209320"/>
                  <a:pt x="355080" y="221182"/>
                  <a:pt x="363556" y="231354"/>
                </a:cubicBezTo>
                <a:cubicBezTo>
                  <a:pt x="380961" y="252240"/>
                  <a:pt x="404896" y="274057"/>
                  <a:pt x="429658" y="286438"/>
                </a:cubicBezTo>
                <a:cubicBezTo>
                  <a:pt x="440045" y="291631"/>
                  <a:pt x="451321" y="295178"/>
                  <a:pt x="462708" y="297455"/>
                </a:cubicBezTo>
                <a:cubicBezTo>
                  <a:pt x="488171" y="302548"/>
                  <a:pt x="514120" y="304800"/>
                  <a:pt x="539826" y="308472"/>
                </a:cubicBezTo>
                <a:cubicBezTo>
                  <a:pt x="559504" y="337989"/>
                  <a:pt x="568658" y="359665"/>
                  <a:pt x="605928" y="374573"/>
                </a:cubicBezTo>
                <a:cubicBezTo>
                  <a:pt x="626668" y="382869"/>
                  <a:pt x="649995" y="381918"/>
                  <a:pt x="672029" y="385590"/>
                </a:cubicBezTo>
                <a:cubicBezTo>
                  <a:pt x="705223" y="407720"/>
                  <a:pt x="710007" y="412884"/>
                  <a:pt x="749147" y="429658"/>
                </a:cubicBezTo>
                <a:cubicBezTo>
                  <a:pt x="759821" y="434232"/>
                  <a:pt x="771180" y="437003"/>
                  <a:pt x="782197" y="440675"/>
                </a:cubicBezTo>
                <a:cubicBezTo>
                  <a:pt x="808393" y="519259"/>
                  <a:pt x="771249" y="424253"/>
                  <a:pt x="826265" y="506776"/>
                </a:cubicBezTo>
                <a:cubicBezTo>
                  <a:pt x="832707" y="516438"/>
                  <a:pt x="830028" y="530758"/>
                  <a:pt x="837282" y="539826"/>
                </a:cubicBezTo>
                <a:cubicBezTo>
                  <a:pt x="845553" y="550165"/>
                  <a:pt x="860436" y="553063"/>
                  <a:pt x="870332" y="561860"/>
                </a:cubicBezTo>
                <a:cubicBezTo>
                  <a:pt x="959507" y="641126"/>
                  <a:pt x="901334" y="616261"/>
                  <a:pt x="969484" y="638978"/>
                </a:cubicBezTo>
                <a:cubicBezTo>
                  <a:pt x="984173" y="635306"/>
                  <a:pt x="998411" y="627961"/>
                  <a:pt x="1013552" y="627961"/>
                </a:cubicBezTo>
                <a:cubicBezTo>
                  <a:pt x="1025165" y="627961"/>
                  <a:pt x="1036215" y="633785"/>
                  <a:pt x="1046602" y="638978"/>
                </a:cubicBezTo>
                <a:cubicBezTo>
                  <a:pt x="1077280" y="654317"/>
                  <a:pt x="1088337" y="669696"/>
                  <a:pt x="1112703" y="694063"/>
                </a:cubicBezTo>
                <a:cubicBezTo>
                  <a:pt x="1140394" y="777134"/>
                  <a:pt x="1103041" y="674739"/>
                  <a:pt x="1145754" y="760164"/>
                </a:cubicBezTo>
                <a:cubicBezTo>
                  <a:pt x="1191367" y="851388"/>
                  <a:pt x="1115658" y="731544"/>
                  <a:pt x="1178805" y="826265"/>
                </a:cubicBezTo>
                <a:cubicBezTo>
                  <a:pt x="1182477" y="837282"/>
                  <a:pt x="1182567" y="850248"/>
                  <a:pt x="1189821" y="859316"/>
                </a:cubicBezTo>
                <a:cubicBezTo>
                  <a:pt x="1198092" y="869655"/>
                  <a:pt x="1211376" y="874780"/>
                  <a:pt x="1222872" y="881349"/>
                </a:cubicBezTo>
                <a:cubicBezTo>
                  <a:pt x="1271994" y="909418"/>
                  <a:pt x="1264169" y="902829"/>
                  <a:pt x="1322024" y="914400"/>
                </a:cubicBezTo>
                <a:cubicBezTo>
                  <a:pt x="1418346" y="1010722"/>
                  <a:pt x="1321762" y="927277"/>
                  <a:pt x="1399142" y="969484"/>
                </a:cubicBezTo>
                <a:cubicBezTo>
                  <a:pt x="1533863" y="1042969"/>
                  <a:pt x="1442095" y="1009510"/>
                  <a:pt x="1520328" y="1035585"/>
                </a:cubicBezTo>
                <a:cubicBezTo>
                  <a:pt x="1575023" y="1117632"/>
                  <a:pt x="1504733" y="1016874"/>
                  <a:pt x="1575412" y="1101687"/>
                </a:cubicBezTo>
                <a:cubicBezTo>
                  <a:pt x="1583888" y="1111859"/>
                  <a:pt x="1585950" y="1128168"/>
                  <a:pt x="1597446" y="1134737"/>
                </a:cubicBezTo>
                <a:cubicBezTo>
                  <a:pt x="1613704" y="1144027"/>
                  <a:pt x="1634169" y="1142082"/>
                  <a:pt x="1652530" y="1145754"/>
                </a:cubicBezTo>
                <a:cubicBezTo>
                  <a:pt x="1674564" y="1160443"/>
                  <a:pt x="1693509" y="1181448"/>
                  <a:pt x="1718631" y="1189822"/>
                </a:cubicBezTo>
                <a:cubicBezTo>
                  <a:pt x="1740665" y="1197166"/>
                  <a:pt x="1784732" y="1188630"/>
                  <a:pt x="1784732" y="1211855"/>
                </a:cubicBezTo>
                <a:lnTo>
                  <a:pt x="1784732" y="1222872"/>
                </a:lnTo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9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Unassisted disassembly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38200" y="1690688"/>
            <a:ext cx="4785360" cy="40928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96000" y="1690688"/>
            <a:ext cx="4785360" cy="40928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701851" y="735519"/>
            <a:ext cx="3791418" cy="584775"/>
            <a:chOff x="3580279" y="1578118"/>
            <a:chExt cx="3791418" cy="584775"/>
          </a:xfrm>
        </p:grpSpPr>
        <p:grpSp>
          <p:nvGrpSpPr>
            <p:cNvPr id="6" name="Group 5"/>
            <p:cNvGrpSpPr/>
            <p:nvPr/>
          </p:nvGrpSpPr>
          <p:grpSpPr>
            <a:xfrm rot="16200000">
              <a:off x="4028748" y="1269639"/>
              <a:ext cx="304800" cy="1201737"/>
              <a:chOff x="5686097" y="2949849"/>
              <a:chExt cx="304800" cy="1201737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686097" y="2949849"/>
                <a:ext cx="304800" cy="3048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5686097" y="3237186"/>
                <a:ext cx="304800" cy="3048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5686097" y="3541986"/>
                <a:ext cx="304800" cy="609600"/>
                <a:chOff x="5838497" y="4021274"/>
                <a:chExt cx="304800" cy="6096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838497" y="4021274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5838497" y="4326074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7" name="Straight Arrow Connector 6"/>
            <p:cNvCxnSpPr/>
            <p:nvPr/>
          </p:nvCxnSpPr>
          <p:spPr>
            <a:xfrm>
              <a:off x="5086817" y="1870506"/>
              <a:ext cx="422443" cy="0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 rot="5400000">
              <a:off x="6045349" y="1422039"/>
              <a:ext cx="304800" cy="896937"/>
              <a:chOff x="5791200" y="2758237"/>
              <a:chExt cx="304800" cy="896937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5791200" y="2758237"/>
                <a:ext cx="304800" cy="3048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791200" y="3063037"/>
                <a:ext cx="304800" cy="3048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5791200" y="3350374"/>
                <a:ext cx="304800" cy="3048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ectangle 8"/>
            <p:cNvSpPr/>
            <p:nvPr/>
          </p:nvSpPr>
          <p:spPr>
            <a:xfrm rot="16200000">
              <a:off x="7066897" y="1718107"/>
              <a:ext cx="304800" cy="3048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662269" y="1578118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accent4">
                      <a:lumMod val="50000"/>
                    </a:schemeClr>
                  </a:solidFill>
                </a:rPr>
                <a:t>+</a:t>
              </a:r>
              <a:endParaRPr lang="en-US" sz="32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pic>
        <p:nvPicPr>
          <p:cNvPr id="19" name="Google Shape;114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32790" y="1880095"/>
            <a:ext cx="4595648" cy="3714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7946" y="1830673"/>
            <a:ext cx="4440564" cy="3714074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2"/>
          <p:cNvSpPr txBox="1"/>
          <p:nvPr/>
        </p:nvSpPr>
        <p:spPr>
          <a:xfrm>
            <a:off x="9477954" y="1321355"/>
            <a:ext cx="1421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Plots by Lena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7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End binding protein assisted disassembly</a:t>
            </a:r>
            <a:endParaRPr lang="en-US" sz="3200" dirty="0"/>
          </a:p>
        </p:txBody>
      </p:sp>
      <p:sp>
        <p:nvSpPr>
          <p:cNvPr id="20" name="Rectangle 19"/>
          <p:cNvSpPr/>
          <p:nvPr/>
        </p:nvSpPr>
        <p:spPr>
          <a:xfrm>
            <a:off x="838200" y="2384369"/>
            <a:ext cx="4785360" cy="40928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96000" y="2384369"/>
            <a:ext cx="4785360" cy="40928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765551" y="1187583"/>
            <a:ext cx="5588249" cy="1006209"/>
            <a:chOff x="3433178" y="2706855"/>
            <a:chExt cx="5588249" cy="1006209"/>
          </a:xfrm>
        </p:grpSpPr>
        <p:grpSp>
          <p:nvGrpSpPr>
            <p:cNvPr id="6" name="Group 5"/>
            <p:cNvGrpSpPr/>
            <p:nvPr/>
          </p:nvGrpSpPr>
          <p:grpSpPr>
            <a:xfrm>
              <a:off x="3433178" y="2925931"/>
              <a:ext cx="5588249" cy="391048"/>
              <a:chOff x="1638668" y="4000351"/>
              <a:chExt cx="5588249" cy="391048"/>
            </a:xfrm>
          </p:grpSpPr>
          <p:grpSp>
            <p:nvGrpSpPr>
              <p:cNvPr id="11" name="Group 10"/>
              <p:cNvGrpSpPr/>
              <p:nvPr/>
            </p:nvGrpSpPr>
            <p:grpSpPr>
              <a:xfrm rot="16200000">
                <a:off x="3883968" y="3638130"/>
                <a:ext cx="304800" cy="1201737"/>
                <a:chOff x="5686097" y="2949849"/>
                <a:chExt cx="304800" cy="1201737"/>
              </a:xfrm>
            </p:grpSpPr>
            <p:sp>
              <p:nvSpPr>
                <p:cNvPr id="28" name="Rectangle 27"/>
                <p:cNvSpPr/>
                <p:nvPr/>
              </p:nvSpPr>
              <p:spPr>
                <a:xfrm>
                  <a:off x="5686097" y="2949849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5686097" y="3237186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29"/>
                <p:cNvGrpSpPr/>
                <p:nvPr/>
              </p:nvGrpSpPr>
              <p:grpSpPr>
                <a:xfrm>
                  <a:off x="5686097" y="3541986"/>
                  <a:ext cx="304800" cy="609600"/>
                  <a:chOff x="5838497" y="4021274"/>
                  <a:chExt cx="304800" cy="609600"/>
                </a:xfrm>
              </p:grpSpPr>
              <p:sp>
                <p:nvSpPr>
                  <p:cNvPr id="31" name="Rectangle 30"/>
                  <p:cNvSpPr/>
                  <p:nvPr/>
                </p:nvSpPr>
                <p:spPr>
                  <a:xfrm>
                    <a:off x="5838497" y="4021274"/>
                    <a:ext cx="304800" cy="30480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Rectangle 31"/>
                  <p:cNvSpPr/>
                  <p:nvPr/>
                </p:nvSpPr>
                <p:spPr>
                  <a:xfrm>
                    <a:off x="5838497" y="4326074"/>
                    <a:ext cx="304800" cy="30480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12" name="Straight Arrow Connector 11"/>
              <p:cNvCxnSpPr/>
              <p:nvPr/>
            </p:nvCxnSpPr>
            <p:spPr>
              <a:xfrm>
                <a:off x="4942037" y="4238997"/>
                <a:ext cx="422443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oup 12"/>
              <p:cNvGrpSpPr/>
              <p:nvPr/>
            </p:nvGrpSpPr>
            <p:grpSpPr>
              <a:xfrm rot="5400000">
                <a:off x="5900569" y="3790530"/>
                <a:ext cx="304800" cy="896937"/>
                <a:chOff x="5791200" y="2758237"/>
                <a:chExt cx="304800" cy="896937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5791200" y="2758237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5791200" y="3063037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5791200" y="3350374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" name="Rectangle 13"/>
              <p:cNvSpPr/>
              <p:nvPr/>
            </p:nvSpPr>
            <p:spPr>
              <a:xfrm rot="16200000">
                <a:off x="6922117" y="4086598"/>
                <a:ext cx="304800" cy="3048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4403715" y="4000351"/>
                <a:ext cx="144780" cy="1724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 rot="16200000">
                <a:off x="2087136" y="3638127"/>
                <a:ext cx="304800" cy="1201736"/>
                <a:chOff x="5686097" y="2835550"/>
                <a:chExt cx="304800" cy="1201736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5686097" y="2835550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5686097" y="3122887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2" name="Group 21"/>
                <p:cNvGrpSpPr/>
                <p:nvPr/>
              </p:nvGrpSpPr>
              <p:grpSpPr>
                <a:xfrm>
                  <a:off x="5686097" y="3427686"/>
                  <a:ext cx="304800" cy="609600"/>
                  <a:chOff x="5838497" y="3906974"/>
                  <a:chExt cx="304800" cy="609600"/>
                </a:xfrm>
              </p:grpSpPr>
              <p:sp>
                <p:nvSpPr>
                  <p:cNvPr id="23" name="Rectangle 22"/>
                  <p:cNvSpPr/>
                  <p:nvPr/>
                </p:nvSpPr>
                <p:spPr>
                  <a:xfrm>
                    <a:off x="5838497" y="3906974"/>
                    <a:ext cx="304800" cy="30480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Rectangle 23"/>
                  <p:cNvSpPr/>
                  <p:nvPr/>
                </p:nvSpPr>
                <p:spPr>
                  <a:xfrm>
                    <a:off x="5838497" y="4211774"/>
                    <a:ext cx="304800" cy="30480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7" name="Oval 16"/>
              <p:cNvSpPr/>
              <p:nvPr/>
            </p:nvSpPr>
            <p:spPr>
              <a:xfrm>
                <a:off x="7002127" y="4005342"/>
                <a:ext cx="144780" cy="1724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Oval 6"/>
            <p:cNvSpPr/>
            <p:nvPr/>
          </p:nvSpPr>
          <p:spPr>
            <a:xfrm>
              <a:off x="4694387" y="2706855"/>
              <a:ext cx="144780" cy="17248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991768" y="3540575"/>
              <a:ext cx="144780" cy="17248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558364" y="2720645"/>
              <a:ext cx="144780" cy="17248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17940871">
              <a:off x="4361278" y="2917905"/>
              <a:ext cx="389831" cy="258590"/>
            </a:xfrm>
            <a:prstGeom prst="arc">
              <a:avLst/>
            </a:prstGeom>
            <a:ln>
              <a:solidFill>
                <a:schemeClr val="accent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3" name="Google Shape;126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0396" y="2573778"/>
            <a:ext cx="4500967" cy="3714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1659" y="2620325"/>
            <a:ext cx="4614041" cy="367665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983712" y="4593020"/>
                <a:ext cx="2811988" cy="859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𝑜𝑓𝑓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𝑘𝑜𝑓𝑓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3712" y="4593020"/>
                <a:ext cx="2811988" cy="8594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/>
          <p:nvPr/>
        </p:nvCxnSpPr>
        <p:spPr>
          <a:xfrm>
            <a:off x="7038656" y="1645305"/>
            <a:ext cx="422443" cy="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656559" y="135804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+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6402537" y="1056507"/>
                <a:ext cx="5850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537" y="1056507"/>
                <a:ext cx="58503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8931764" y="1228073"/>
                <a:ext cx="679610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1764" y="1228073"/>
                <a:ext cx="679610" cy="391582"/>
              </a:xfrm>
              <a:prstGeom prst="rect">
                <a:avLst/>
              </a:prstGeom>
              <a:blipFill>
                <a:blip r:embed="rId6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9591583" y="2033663"/>
            <a:ext cx="1421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Plots by Lena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20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application: </a:t>
            </a:r>
            <a:r>
              <a:rPr lang="en-US" dirty="0" err="1" smtClean="0"/>
              <a:t>Profilin</a:t>
            </a:r>
            <a:r>
              <a:rPr lang="en-US" dirty="0" smtClean="0"/>
              <a:t> mediated disassembly at barbed end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09858" y="1389225"/>
            <a:ext cx="6446176" cy="4248134"/>
            <a:chOff x="2466469" y="-499733"/>
            <a:chExt cx="6446176" cy="4248134"/>
          </a:xfrm>
        </p:grpSpPr>
        <p:sp>
          <p:nvSpPr>
            <p:cNvPr id="5" name="Arc 4"/>
            <p:cNvSpPr/>
            <p:nvPr/>
          </p:nvSpPr>
          <p:spPr>
            <a:xfrm rot="9047288">
              <a:off x="3210733" y="-499733"/>
              <a:ext cx="3957712" cy="4248134"/>
            </a:xfrm>
            <a:prstGeom prst="arc">
              <a:avLst>
                <a:gd name="adj1" fmla="val 13862422"/>
                <a:gd name="adj2" fmla="val 0"/>
              </a:avLst>
            </a:prstGeom>
            <a:ln w="28575">
              <a:solidFill>
                <a:schemeClr val="accent4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466469" y="1127231"/>
              <a:ext cx="6446176" cy="2474126"/>
              <a:chOff x="2466469" y="1127231"/>
              <a:chExt cx="6446176" cy="2474126"/>
            </a:xfrm>
          </p:grpSpPr>
          <p:grpSp>
            <p:nvGrpSpPr>
              <p:cNvPr id="7" name="Group 6"/>
              <p:cNvGrpSpPr/>
              <p:nvPr/>
            </p:nvGrpSpPr>
            <p:grpSpPr>
              <a:xfrm rot="16200000">
                <a:off x="5284526" y="1485872"/>
                <a:ext cx="304800" cy="1201737"/>
                <a:chOff x="5686097" y="2949849"/>
                <a:chExt cx="304800" cy="1201737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5686097" y="2949849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5686097" y="3237186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8" name="Group 37"/>
                <p:cNvGrpSpPr/>
                <p:nvPr/>
              </p:nvGrpSpPr>
              <p:grpSpPr>
                <a:xfrm>
                  <a:off x="5686097" y="3541986"/>
                  <a:ext cx="304800" cy="609600"/>
                  <a:chOff x="5838497" y="4021274"/>
                  <a:chExt cx="304800" cy="609600"/>
                </a:xfrm>
              </p:grpSpPr>
              <p:sp>
                <p:nvSpPr>
                  <p:cNvPr id="39" name="Rectangle 38"/>
                  <p:cNvSpPr/>
                  <p:nvPr/>
                </p:nvSpPr>
                <p:spPr>
                  <a:xfrm>
                    <a:off x="5838497" y="4021274"/>
                    <a:ext cx="304800" cy="30480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Rectangle 39"/>
                  <p:cNvSpPr/>
                  <p:nvPr/>
                </p:nvSpPr>
                <p:spPr>
                  <a:xfrm>
                    <a:off x="5838497" y="4326074"/>
                    <a:ext cx="304800" cy="30480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8" name="Straight Arrow Connector 7"/>
              <p:cNvCxnSpPr/>
              <p:nvPr/>
            </p:nvCxnSpPr>
            <p:spPr>
              <a:xfrm>
                <a:off x="6126023" y="2086739"/>
                <a:ext cx="422443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Group 8"/>
              <p:cNvGrpSpPr/>
              <p:nvPr/>
            </p:nvGrpSpPr>
            <p:grpSpPr>
              <a:xfrm rot="5400000">
                <a:off x="8311777" y="1638272"/>
                <a:ext cx="304800" cy="896937"/>
                <a:chOff x="5791200" y="2758237"/>
                <a:chExt cx="304800" cy="896937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5791200" y="2758237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5791200" y="3063037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5791200" y="3350374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Oval 9"/>
              <p:cNvSpPr/>
              <p:nvPr/>
            </p:nvSpPr>
            <p:spPr>
              <a:xfrm>
                <a:off x="4937996" y="1848093"/>
                <a:ext cx="144780" cy="1724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 rot="16200000">
                <a:off x="3271122" y="1485869"/>
                <a:ext cx="304800" cy="1201736"/>
                <a:chOff x="5686097" y="2835550"/>
                <a:chExt cx="304800" cy="1201736"/>
              </a:xfrm>
            </p:grpSpPr>
            <p:sp>
              <p:nvSpPr>
                <p:cNvPr id="28" name="Rectangle 27"/>
                <p:cNvSpPr/>
                <p:nvPr/>
              </p:nvSpPr>
              <p:spPr>
                <a:xfrm>
                  <a:off x="5686097" y="2835550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5686097" y="3122887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29"/>
                <p:cNvGrpSpPr/>
                <p:nvPr/>
              </p:nvGrpSpPr>
              <p:grpSpPr>
                <a:xfrm>
                  <a:off x="5686097" y="3427686"/>
                  <a:ext cx="304800" cy="609600"/>
                  <a:chOff x="5838497" y="3906974"/>
                  <a:chExt cx="304800" cy="609600"/>
                </a:xfrm>
              </p:grpSpPr>
              <p:sp>
                <p:nvSpPr>
                  <p:cNvPr id="31" name="Rectangle 30"/>
                  <p:cNvSpPr/>
                  <p:nvPr/>
                </p:nvSpPr>
                <p:spPr>
                  <a:xfrm>
                    <a:off x="5838497" y="3906974"/>
                    <a:ext cx="304800" cy="30480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Rectangle 31"/>
                  <p:cNvSpPr/>
                  <p:nvPr/>
                </p:nvSpPr>
                <p:spPr>
                  <a:xfrm>
                    <a:off x="5838497" y="4211774"/>
                    <a:ext cx="304800" cy="30480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2" name="Oval 11"/>
              <p:cNvSpPr/>
              <p:nvPr/>
            </p:nvSpPr>
            <p:spPr>
              <a:xfrm>
                <a:off x="3542441" y="1508703"/>
                <a:ext cx="144780" cy="1724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055064" y="1127231"/>
                <a:ext cx="144780" cy="1724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947840" y="1642807"/>
                <a:ext cx="144780" cy="1724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Arc 14"/>
              <p:cNvSpPr/>
              <p:nvPr/>
            </p:nvSpPr>
            <p:spPr>
              <a:xfrm rot="17940871">
                <a:off x="2764166" y="1840067"/>
                <a:ext cx="389831" cy="258590"/>
              </a:xfrm>
              <a:prstGeom prst="arc">
                <a:avLst/>
              </a:prstGeom>
              <a:ln>
                <a:solidFill>
                  <a:schemeClr val="accent2">
                    <a:lumMod val="50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>
                <a:off x="4225470" y="2020582"/>
                <a:ext cx="422443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H="1">
                <a:off x="4225469" y="2191245"/>
                <a:ext cx="422443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2466469" y="1681666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+</a:t>
                </a:r>
                <a:endParaRPr lang="en-US" sz="28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978433" y="1689682"/>
                <a:ext cx="2952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-</a:t>
                </a:r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7047448" y="1801792"/>
                <a:ext cx="820204" cy="523220"/>
                <a:chOff x="8106103" y="1801792"/>
                <a:chExt cx="820204" cy="523220"/>
              </a:xfrm>
            </p:grpSpPr>
            <p:sp>
              <p:nvSpPr>
                <p:cNvPr id="25" name="Rectangle 24"/>
                <p:cNvSpPr/>
                <p:nvPr/>
              </p:nvSpPr>
              <p:spPr>
                <a:xfrm rot="16200000">
                  <a:off x="8106103" y="1934340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8186113" y="1853084"/>
                  <a:ext cx="144780" cy="172489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8562105" y="1801792"/>
                  <a:ext cx="3642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/>
                    <a:t>+</a:t>
                  </a:r>
                  <a:endParaRPr lang="en-US" sz="2800" dirty="0"/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4256353" y="1656241"/>
                <a:ext cx="4058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k1</a:t>
                </a:r>
                <a:endParaRPr 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301979" y="2203240"/>
                <a:ext cx="4058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k2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104314" y="1698769"/>
                <a:ext cx="4058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k3</a:t>
                </a:r>
                <a:endParaRPr 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967108" y="3232025"/>
                <a:ext cx="6687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k_dis</a:t>
                </a:r>
                <a:endParaRPr lang="en-US" dirty="0"/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3393237" y="1869801"/>
            <a:ext cx="1157406" cy="923330"/>
            <a:chOff x="6987261" y="1909862"/>
            <a:chExt cx="1157406" cy="923330"/>
          </a:xfrm>
        </p:grpSpPr>
        <p:sp>
          <p:nvSpPr>
            <p:cNvPr id="41" name="Oval 40"/>
            <p:cNvSpPr/>
            <p:nvPr/>
          </p:nvSpPr>
          <p:spPr>
            <a:xfrm>
              <a:off x="7011255" y="2088676"/>
              <a:ext cx="144780" cy="17248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 rot="5400000">
              <a:off x="6987261" y="2473867"/>
              <a:ext cx="304800" cy="3048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292061" y="1909862"/>
              <a:ext cx="85260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Profilin</a:t>
              </a:r>
              <a:endParaRPr lang="en-US" dirty="0" smtClean="0"/>
            </a:p>
            <a:p>
              <a:endParaRPr lang="en-US" dirty="0" smtClean="0"/>
            </a:p>
            <a:p>
              <a:r>
                <a:rPr lang="en-US" dirty="0" smtClean="0"/>
                <a:t>Actin </a:t>
              </a:r>
              <a:endParaRPr lang="en-US" dirty="0"/>
            </a:p>
          </p:txBody>
        </p:sp>
      </p:grp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0892" y="2246907"/>
            <a:ext cx="4134500" cy="3708725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7440173" y="1679283"/>
            <a:ext cx="459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from </a:t>
            </a:r>
            <a:r>
              <a:rPr lang="en-US" dirty="0" err="1" smtClean="0"/>
              <a:t>Pernier</a:t>
            </a:r>
            <a:r>
              <a:rPr lang="en-US" dirty="0" smtClean="0"/>
              <a:t>, </a:t>
            </a:r>
            <a:r>
              <a:rPr lang="en-US" dirty="0" err="1"/>
              <a:t>S</a:t>
            </a:r>
            <a:r>
              <a:rPr lang="en-US" dirty="0" err="1" smtClean="0"/>
              <a:t>hashank</a:t>
            </a:r>
            <a:r>
              <a:rPr lang="en-US" dirty="0" smtClean="0"/>
              <a:t> et al Dev Cell 2016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8935189" y="2886545"/>
            <a:ext cx="425727" cy="7924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545368" y="4171930"/>
            <a:ext cx="405880" cy="247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2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Data (from </a:t>
            </a:r>
            <a:r>
              <a:rPr lang="en-US" dirty="0" err="1" smtClean="0"/>
              <a:t>Shashank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05" y="2385027"/>
            <a:ext cx="5067300" cy="38957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739305" y="207471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       f1(x</a:t>
            </a:r>
            <a:r>
              <a:rPr lang="en-US" dirty="0"/>
              <a:t>) = </a:t>
            </a:r>
            <a:r>
              <a:rPr lang="en-US" dirty="0" smtClean="0"/>
              <a:t>k1*x*k3/(k1*x+k3)</a:t>
            </a:r>
            <a:endParaRPr lang="en-US" dirty="0"/>
          </a:p>
          <a:p>
            <a:r>
              <a:rPr lang="en-US" dirty="0"/>
              <a:t>     </a:t>
            </a:r>
            <a:r>
              <a:rPr lang="en-US" dirty="0" smtClean="0"/>
              <a:t>  Coefficients </a:t>
            </a:r>
            <a:r>
              <a:rPr lang="en-US" dirty="0"/>
              <a:t>(with 95% confidence bounds):</a:t>
            </a:r>
          </a:p>
          <a:p>
            <a:r>
              <a:rPr lang="en-US" dirty="0"/>
              <a:t>       </a:t>
            </a:r>
            <a:r>
              <a:rPr lang="en-US" dirty="0" smtClean="0"/>
              <a:t>k3 </a:t>
            </a:r>
            <a:r>
              <a:rPr lang="en-US" dirty="0"/>
              <a:t>=       46.72  (20.14, 73.3</a:t>
            </a:r>
            <a:r>
              <a:rPr lang="en-US" dirty="0" smtClean="0"/>
              <a:t>) 𝜇M</a:t>
            </a:r>
            <a:r>
              <a:rPr lang="en-US" baseline="30000" dirty="0" smtClean="0"/>
              <a:t>-1</a:t>
            </a:r>
            <a:r>
              <a:rPr lang="en-US" dirty="0" smtClean="0"/>
              <a:t> s</a:t>
            </a:r>
            <a:r>
              <a:rPr lang="en-US" baseline="30000" dirty="0" smtClean="0"/>
              <a:t>-1</a:t>
            </a:r>
            <a:endParaRPr lang="en-US" baseline="30000" dirty="0"/>
          </a:p>
          <a:p>
            <a:r>
              <a:rPr lang="en-US" dirty="0"/>
              <a:t>       </a:t>
            </a:r>
            <a:r>
              <a:rPr lang="en-US" dirty="0" smtClean="0"/>
              <a:t>k1 </a:t>
            </a:r>
            <a:r>
              <a:rPr lang="en-US" dirty="0"/>
              <a:t>=       6.108  (-2.789, 15) s</a:t>
            </a:r>
            <a:r>
              <a:rPr lang="en-US" baseline="30000" dirty="0"/>
              <a:t>-1</a:t>
            </a:r>
          </a:p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835310" y="2032618"/>
            <a:ext cx="6446176" cy="4248134"/>
            <a:chOff x="2466469" y="-499733"/>
            <a:chExt cx="6446176" cy="4248134"/>
          </a:xfrm>
        </p:grpSpPr>
        <p:sp>
          <p:nvSpPr>
            <p:cNvPr id="11" name="Arc 10"/>
            <p:cNvSpPr/>
            <p:nvPr/>
          </p:nvSpPr>
          <p:spPr>
            <a:xfrm rot="9047288">
              <a:off x="3210733" y="-499733"/>
              <a:ext cx="3957712" cy="4248134"/>
            </a:xfrm>
            <a:prstGeom prst="arc">
              <a:avLst>
                <a:gd name="adj1" fmla="val 13862422"/>
                <a:gd name="adj2" fmla="val 0"/>
              </a:avLst>
            </a:prstGeom>
            <a:ln w="28575">
              <a:solidFill>
                <a:schemeClr val="accent4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466469" y="1127231"/>
              <a:ext cx="6446176" cy="2474126"/>
              <a:chOff x="2466469" y="1127231"/>
              <a:chExt cx="6446176" cy="2474126"/>
            </a:xfrm>
          </p:grpSpPr>
          <p:grpSp>
            <p:nvGrpSpPr>
              <p:cNvPr id="13" name="Group 12"/>
              <p:cNvGrpSpPr/>
              <p:nvPr/>
            </p:nvGrpSpPr>
            <p:grpSpPr>
              <a:xfrm rot="16200000">
                <a:off x="5284526" y="1485872"/>
                <a:ext cx="304800" cy="1201737"/>
                <a:chOff x="5686097" y="2949849"/>
                <a:chExt cx="304800" cy="1201737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686097" y="2949849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5686097" y="3237186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4" name="Group 43"/>
                <p:cNvGrpSpPr/>
                <p:nvPr/>
              </p:nvGrpSpPr>
              <p:grpSpPr>
                <a:xfrm>
                  <a:off x="5686097" y="3541986"/>
                  <a:ext cx="304800" cy="609600"/>
                  <a:chOff x="5838497" y="4021274"/>
                  <a:chExt cx="304800" cy="609600"/>
                </a:xfrm>
              </p:grpSpPr>
              <p:sp>
                <p:nvSpPr>
                  <p:cNvPr id="45" name="Rectangle 44"/>
                  <p:cNvSpPr/>
                  <p:nvPr/>
                </p:nvSpPr>
                <p:spPr>
                  <a:xfrm>
                    <a:off x="5838497" y="4021274"/>
                    <a:ext cx="304800" cy="30480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Rectangle 45"/>
                  <p:cNvSpPr/>
                  <p:nvPr/>
                </p:nvSpPr>
                <p:spPr>
                  <a:xfrm>
                    <a:off x="5838497" y="4326074"/>
                    <a:ext cx="304800" cy="30480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14" name="Straight Arrow Connector 13"/>
              <p:cNvCxnSpPr/>
              <p:nvPr/>
            </p:nvCxnSpPr>
            <p:spPr>
              <a:xfrm>
                <a:off x="6247447" y="2097731"/>
                <a:ext cx="422443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" name="Group 14"/>
              <p:cNvGrpSpPr/>
              <p:nvPr/>
            </p:nvGrpSpPr>
            <p:grpSpPr>
              <a:xfrm rot="5400000">
                <a:off x="8311777" y="1638272"/>
                <a:ext cx="304800" cy="896937"/>
                <a:chOff x="5791200" y="2758237"/>
                <a:chExt cx="304800" cy="896937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5791200" y="2758237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5791200" y="3063037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5791200" y="3350374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" name="Oval 15"/>
              <p:cNvSpPr/>
              <p:nvPr/>
            </p:nvSpPr>
            <p:spPr>
              <a:xfrm>
                <a:off x="4937996" y="1848093"/>
                <a:ext cx="144780" cy="1724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 rot="16200000">
                <a:off x="3271122" y="1485869"/>
                <a:ext cx="304800" cy="1201736"/>
                <a:chOff x="5686097" y="2835550"/>
                <a:chExt cx="304800" cy="1201736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5686097" y="2835550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5686097" y="3122887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6" name="Group 35"/>
                <p:cNvGrpSpPr/>
                <p:nvPr/>
              </p:nvGrpSpPr>
              <p:grpSpPr>
                <a:xfrm>
                  <a:off x="5686097" y="3427686"/>
                  <a:ext cx="304800" cy="609600"/>
                  <a:chOff x="5838497" y="3906974"/>
                  <a:chExt cx="304800" cy="609600"/>
                </a:xfrm>
              </p:grpSpPr>
              <p:sp>
                <p:nvSpPr>
                  <p:cNvPr id="37" name="Rectangle 36"/>
                  <p:cNvSpPr/>
                  <p:nvPr/>
                </p:nvSpPr>
                <p:spPr>
                  <a:xfrm>
                    <a:off x="5838497" y="3906974"/>
                    <a:ext cx="304800" cy="30480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Rectangle 37"/>
                  <p:cNvSpPr/>
                  <p:nvPr/>
                </p:nvSpPr>
                <p:spPr>
                  <a:xfrm>
                    <a:off x="5838497" y="4211774"/>
                    <a:ext cx="304800" cy="30480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8" name="Oval 17"/>
              <p:cNvSpPr/>
              <p:nvPr/>
            </p:nvSpPr>
            <p:spPr>
              <a:xfrm>
                <a:off x="3542441" y="1508703"/>
                <a:ext cx="144780" cy="1724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3055064" y="1127231"/>
                <a:ext cx="144780" cy="1724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947840" y="1642807"/>
                <a:ext cx="144780" cy="1724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Arc 20"/>
              <p:cNvSpPr/>
              <p:nvPr/>
            </p:nvSpPr>
            <p:spPr>
              <a:xfrm rot="17940871">
                <a:off x="2764166" y="1840067"/>
                <a:ext cx="389831" cy="258590"/>
              </a:xfrm>
              <a:prstGeom prst="arc">
                <a:avLst/>
              </a:prstGeom>
              <a:ln>
                <a:solidFill>
                  <a:schemeClr val="accent2">
                    <a:lumMod val="50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4225470" y="2020582"/>
                <a:ext cx="422443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H="1">
                <a:off x="4225469" y="2191245"/>
                <a:ext cx="422443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2466469" y="1681666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+</a:t>
                </a:r>
                <a:endParaRPr lang="en-US" sz="28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978433" y="1689682"/>
                <a:ext cx="2952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-</a:t>
                </a:r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7047448" y="1801792"/>
                <a:ext cx="820204" cy="523220"/>
                <a:chOff x="8106103" y="1801792"/>
                <a:chExt cx="820204" cy="523220"/>
              </a:xfrm>
            </p:grpSpPr>
            <p:sp>
              <p:nvSpPr>
                <p:cNvPr id="31" name="Rectangle 30"/>
                <p:cNvSpPr/>
                <p:nvPr/>
              </p:nvSpPr>
              <p:spPr>
                <a:xfrm rot="16200000">
                  <a:off x="8106103" y="1934340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8186113" y="1853084"/>
                  <a:ext cx="144780" cy="172489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8562105" y="1801792"/>
                  <a:ext cx="3642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/>
                    <a:t>+</a:t>
                  </a:r>
                  <a:endParaRPr lang="en-US" sz="2800" dirty="0"/>
                </a:p>
              </p:txBody>
            </p:sp>
          </p:grpSp>
          <p:sp>
            <p:nvSpPr>
              <p:cNvPr id="27" name="TextBox 26"/>
              <p:cNvSpPr txBox="1"/>
              <p:nvPr/>
            </p:nvSpPr>
            <p:spPr>
              <a:xfrm>
                <a:off x="4256353" y="1656241"/>
                <a:ext cx="4058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k1</a:t>
                </a:r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301979" y="2203240"/>
                <a:ext cx="4058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k2</a:t>
                </a:r>
                <a:endParaRPr 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256008" y="1736196"/>
                <a:ext cx="4058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k3</a:t>
                </a:r>
                <a:endParaRPr 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967108" y="3232025"/>
                <a:ext cx="6687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k_dis</a:t>
                </a:r>
                <a:endParaRPr lang="en-US" dirty="0"/>
              </a:p>
            </p:txBody>
          </p:sp>
        </p:grpSp>
      </p:grpSp>
      <p:cxnSp>
        <p:nvCxnSpPr>
          <p:cNvPr id="5" name="Straight Connector 4"/>
          <p:cNvCxnSpPr/>
          <p:nvPr/>
        </p:nvCxnSpPr>
        <p:spPr>
          <a:xfrm>
            <a:off x="7670820" y="4825667"/>
            <a:ext cx="360254" cy="1846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7670820" y="4760978"/>
            <a:ext cx="345933" cy="3334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55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25" y="244110"/>
            <a:ext cx="10515600" cy="1325563"/>
          </a:xfrm>
        </p:spPr>
        <p:txBody>
          <a:bodyPr/>
          <a:lstStyle/>
          <a:p>
            <a:r>
              <a:rPr lang="en-US" dirty="0" smtClean="0"/>
              <a:t>Diffusion mediated disassembly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1714084" y="1758793"/>
            <a:ext cx="7537481" cy="992419"/>
            <a:chOff x="4052539" y="1194478"/>
            <a:chExt cx="7537481" cy="992419"/>
          </a:xfrm>
        </p:grpSpPr>
        <p:grpSp>
          <p:nvGrpSpPr>
            <p:cNvPr id="5" name="Group 4"/>
            <p:cNvGrpSpPr/>
            <p:nvPr/>
          </p:nvGrpSpPr>
          <p:grpSpPr>
            <a:xfrm>
              <a:off x="4052539" y="1194478"/>
              <a:ext cx="7537481" cy="992419"/>
              <a:chOff x="1454868" y="4186043"/>
              <a:chExt cx="7537481" cy="992419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3404100" y="4459480"/>
                <a:ext cx="5588249" cy="391048"/>
                <a:chOff x="1638668" y="4000351"/>
                <a:chExt cx="5588249" cy="391048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 rot="16200000">
                  <a:off x="3883968" y="3638130"/>
                  <a:ext cx="304800" cy="1201737"/>
                  <a:chOff x="5686097" y="2949849"/>
                  <a:chExt cx="304800" cy="1201737"/>
                </a:xfrm>
              </p:grpSpPr>
              <p:sp>
                <p:nvSpPr>
                  <p:cNvPr id="35" name="Rectangle 34"/>
                  <p:cNvSpPr/>
                  <p:nvPr/>
                </p:nvSpPr>
                <p:spPr>
                  <a:xfrm>
                    <a:off x="5686097" y="2949849"/>
                    <a:ext cx="304800" cy="30480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Rectangle 35"/>
                  <p:cNvSpPr/>
                  <p:nvPr/>
                </p:nvSpPr>
                <p:spPr>
                  <a:xfrm>
                    <a:off x="5686097" y="3237186"/>
                    <a:ext cx="304800" cy="30480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5686097" y="3541986"/>
                    <a:ext cx="304800" cy="609600"/>
                    <a:chOff x="5838497" y="4021274"/>
                    <a:chExt cx="304800" cy="609600"/>
                  </a:xfrm>
                </p:grpSpPr>
                <p:sp>
                  <p:nvSpPr>
                    <p:cNvPr id="38" name="Rectangle 37"/>
                    <p:cNvSpPr/>
                    <p:nvPr/>
                  </p:nvSpPr>
                  <p:spPr>
                    <a:xfrm>
                      <a:off x="5838497" y="4021274"/>
                      <a:ext cx="304800" cy="304800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4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" name="Rectangle 38"/>
                    <p:cNvSpPr/>
                    <p:nvPr/>
                  </p:nvSpPr>
                  <p:spPr>
                    <a:xfrm>
                      <a:off x="5838497" y="4326074"/>
                      <a:ext cx="304800" cy="304800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4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4942037" y="4238997"/>
                  <a:ext cx="422443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2" name="Group 21"/>
                <p:cNvGrpSpPr/>
                <p:nvPr/>
              </p:nvGrpSpPr>
              <p:grpSpPr>
                <a:xfrm rot="5400000">
                  <a:off x="5900569" y="3790530"/>
                  <a:ext cx="304800" cy="896937"/>
                  <a:chOff x="5791200" y="2758237"/>
                  <a:chExt cx="304800" cy="896937"/>
                </a:xfrm>
              </p:grpSpPr>
              <p:sp>
                <p:nvSpPr>
                  <p:cNvPr id="32" name="Rectangle 31"/>
                  <p:cNvSpPr/>
                  <p:nvPr/>
                </p:nvSpPr>
                <p:spPr>
                  <a:xfrm>
                    <a:off x="5791200" y="2758237"/>
                    <a:ext cx="304800" cy="30480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Rectangle 32"/>
                  <p:cNvSpPr/>
                  <p:nvPr/>
                </p:nvSpPr>
                <p:spPr>
                  <a:xfrm>
                    <a:off x="5791200" y="3063037"/>
                    <a:ext cx="304800" cy="30480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Rectangle 33"/>
                  <p:cNvSpPr/>
                  <p:nvPr/>
                </p:nvSpPr>
                <p:spPr>
                  <a:xfrm>
                    <a:off x="5791200" y="3350374"/>
                    <a:ext cx="304800" cy="30480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3" name="Rectangle 22"/>
                <p:cNvSpPr/>
                <p:nvPr/>
              </p:nvSpPr>
              <p:spPr>
                <a:xfrm rot="16200000">
                  <a:off x="6922117" y="4086598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4403715" y="4000351"/>
                  <a:ext cx="144780" cy="172489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" name="Group 24"/>
                <p:cNvGrpSpPr/>
                <p:nvPr/>
              </p:nvGrpSpPr>
              <p:grpSpPr>
                <a:xfrm rot="16200000">
                  <a:off x="2087136" y="3638127"/>
                  <a:ext cx="304800" cy="1201736"/>
                  <a:chOff x="5686097" y="2835550"/>
                  <a:chExt cx="304800" cy="1201736"/>
                </a:xfrm>
              </p:grpSpPr>
              <p:sp>
                <p:nvSpPr>
                  <p:cNvPr id="27" name="Rectangle 26"/>
                  <p:cNvSpPr/>
                  <p:nvPr/>
                </p:nvSpPr>
                <p:spPr>
                  <a:xfrm>
                    <a:off x="5686097" y="2835550"/>
                    <a:ext cx="304800" cy="30480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5686097" y="3122887"/>
                    <a:ext cx="304800" cy="30480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9" name="Group 28"/>
                  <p:cNvGrpSpPr/>
                  <p:nvPr/>
                </p:nvGrpSpPr>
                <p:grpSpPr>
                  <a:xfrm>
                    <a:off x="5686097" y="3427686"/>
                    <a:ext cx="304800" cy="609600"/>
                    <a:chOff x="5838497" y="3906974"/>
                    <a:chExt cx="304800" cy="609600"/>
                  </a:xfrm>
                </p:grpSpPr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5838497" y="3906974"/>
                      <a:ext cx="304800" cy="304800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4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5838497" y="4211774"/>
                      <a:ext cx="304800" cy="304800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4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26" name="Oval 25"/>
                <p:cNvSpPr/>
                <p:nvPr/>
              </p:nvSpPr>
              <p:spPr>
                <a:xfrm>
                  <a:off x="7002127" y="4005342"/>
                  <a:ext cx="144780" cy="172489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1454868" y="4545726"/>
                <a:ext cx="1201736" cy="304800"/>
                <a:chOff x="1454868" y="3791346"/>
                <a:chExt cx="1201736" cy="304800"/>
              </a:xfrm>
            </p:grpSpPr>
            <p:sp>
              <p:nvSpPr>
                <p:cNvPr id="14" name="Rectangle 13"/>
                <p:cNvSpPr/>
                <p:nvPr/>
              </p:nvSpPr>
              <p:spPr>
                <a:xfrm rot="16200000">
                  <a:off x="1454868" y="3791346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 rot="16200000">
                  <a:off x="1742205" y="3791346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 rot="16200000">
                  <a:off x="2047004" y="3791346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 rot="16200000">
                  <a:off x="2351804" y="3791346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8" name="Straight Arrow Connector 7"/>
              <p:cNvCxnSpPr/>
              <p:nvPr/>
            </p:nvCxnSpPr>
            <p:spPr>
              <a:xfrm>
                <a:off x="2774147" y="4700399"/>
                <a:ext cx="422443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/>
              <p:cNvSpPr/>
              <p:nvPr/>
            </p:nvSpPr>
            <p:spPr>
              <a:xfrm>
                <a:off x="2656604" y="4200890"/>
                <a:ext cx="144780" cy="1724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431813" y="5005973"/>
                <a:ext cx="144780" cy="1724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998409" y="4186043"/>
                <a:ext cx="144780" cy="1724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Arc 11"/>
              <p:cNvSpPr/>
              <p:nvPr/>
            </p:nvSpPr>
            <p:spPr>
              <a:xfrm>
                <a:off x="4067415" y="4384809"/>
                <a:ext cx="389831" cy="258590"/>
              </a:xfrm>
              <a:prstGeom prst="arc">
                <a:avLst/>
              </a:prstGeom>
              <a:ln>
                <a:solidFill>
                  <a:schemeClr val="accent2">
                    <a:lumMod val="5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/>
              <p:cNvSpPr/>
              <p:nvPr/>
            </p:nvSpPr>
            <p:spPr>
              <a:xfrm rot="17940871">
                <a:off x="3739755" y="4457199"/>
                <a:ext cx="389831" cy="258590"/>
              </a:xfrm>
              <a:prstGeom prst="arc">
                <a:avLst/>
              </a:prstGeom>
              <a:ln>
                <a:solidFill>
                  <a:schemeClr val="accent2">
                    <a:lumMod val="50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Oval 39"/>
            <p:cNvSpPr/>
            <p:nvPr/>
          </p:nvSpPr>
          <p:spPr>
            <a:xfrm>
              <a:off x="6667560" y="1342816"/>
              <a:ext cx="144780" cy="17248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7291856" y="1706559"/>
              <a:ext cx="422443" cy="0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0901334" y="151597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</p:grpSp>
      <p:sp>
        <p:nvSpPr>
          <p:cNvPr id="45" name="Arc 44"/>
          <p:cNvSpPr/>
          <p:nvPr/>
        </p:nvSpPr>
        <p:spPr>
          <a:xfrm>
            <a:off x="6247127" y="2332841"/>
            <a:ext cx="569329" cy="903099"/>
          </a:xfrm>
          <a:prstGeom prst="arc">
            <a:avLst/>
          </a:prstGeom>
          <a:ln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c 47"/>
          <p:cNvSpPr/>
          <p:nvPr/>
        </p:nvSpPr>
        <p:spPr>
          <a:xfrm rot="17940871">
            <a:off x="2579917" y="2029948"/>
            <a:ext cx="389831" cy="258590"/>
          </a:xfrm>
          <a:prstGeom prst="arc">
            <a:avLst/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2517305" y="1609376"/>
                <a:ext cx="4003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305" y="1609376"/>
                <a:ext cx="400366" cy="276999"/>
              </a:xfrm>
              <a:prstGeom prst="rect">
                <a:avLst/>
              </a:prstGeom>
              <a:blipFill>
                <a:blip r:embed="rId2"/>
                <a:stretch>
                  <a:fillRect l="-13636" r="-1515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6284319" y="2576421"/>
                <a:ext cx="494944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319" y="2576421"/>
                <a:ext cx="494944" cy="299249"/>
              </a:xfrm>
              <a:prstGeom prst="rect">
                <a:avLst/>
              </a:prstGeom>
              <a:blipFill>
                <a:blip r:embed="rId3"/>
                <a:stretch>
                  <a:fillRect l="-11111" r="-8642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36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286390"/>
            <a:ext cx="7772400" cy="1313811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200" dirty="0"/>
              <a:t>Examples of length regulated </a:t>
            </a:r>
            <a:r>
              <a:rPr lang="en-US" sz="3200" dirty="0" err="1"/>
              <a:t>cytoskeletal</a:t>
            </a:r>
            <a:r>
              <a:rPr lang="en-US" sz="3200" dirty="0"/>
              <a:t> structures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1676400"/>
            <a:ext cx="2902209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286001" y="4419600"/>
            <a:ext cx="161871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Mitotic spindle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/>
          <a:srcRect l="7180" r="10983"/>
          <a:stretch/>
        </p:blipFill>
        <p:spPr>
          <a:xfrm>
            <a:off x="4850783" y="1676400"/>
            <a:ext cx="2718439" cy="26456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9"/>
          <p:cNvSpPr/>
          <p:nvPr/>
        </p:nvSpPr>
        <p:spPr>
          <a:xfrm rot="20014542">
            <a:off x="5694919" y="1872320"/>
            <a:ext cx="349789" cy="9975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Rectangle 10"/>
          <p:cNvSpPr/>
          <p:nvPr/>
        </p:nvSpPr>
        <p:spPr>
          <a:xfrm rot="1908862">
            <a:off x="6252037" y="1909067"/>
            <a:ext cx="325615" cy="9738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67400" y="4419600"/>
            <a:ext cx="577402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Cilia</a:t>
            </a:r>
          </a:p>
        </p:txBody>
      </p:sp>
      <p:pic>
        <p:nvPicPr>
          <p:cNvPr id="14" name="Picture 13" descr="Smy1-phenotypes.png"/>
          <p:cNvPicPr>
            <a:picLocks noChangeAspect="1"/>
          </p:cNvPicPr>
          <p:nvPr/>
        </p:nvPicPr>
        <p:blipFill rotWithShape="1">
          <a:blip r:embed="rId5" cstate="print"/>
          <a:srcRect l="7559" t="53651" r="50000" b="5419"/>
          <a:stretch/>
        </p:blipFill>
        <p:spPr>
          <a:xfrm>
            <a:off x="7772400" y="1600200"/>
            <a:ext cx="2735266" cy="27432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363487" y="4419600"/>
            <a:ext cx="1306448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alibri"/>
              </a:rPr>
              <a:t>Actin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cables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29001" y="5188804"/>
            <a:ext cx="5491823" cy="830997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Calibri"/>
              </a:rPr>
              <a:t>Size of the structure is </a:t>
            </a:r>
            <a:r>
              <a:rPr lang="en-US" sz="2400" i="1" dirty="0">
                <a:solidFill>
                  <a:srgbClr val="C00000"/>
                </a:solidFill>
                <a:latin typeface="Calibri"/>
              </a:rPr>
              <a:t>maintained</a:t>
            </a:r>
            <a:r>
              <a:rPr lang="en-US" sz="2400" dirty="0">
                <a:solidFill>
                  <a:srgbClr val="C00000"/>
                </a:solidFill>
                <a:latin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despite </a:t>
            </a:r>
          </a:p>
          <a:p>
            <a:pPr algn="ctr"/>
            <a:r>
              <a:rPr lang="en-US" sz="2400" dirty="0">
                <a:solidFill>
                  <a:prstClr val="black"/>
                </a:solidFill>
                <a:latin typeface="Calibri"/>
              </a:rPr>
              <a:t>a rapid turnover of the components!</a:t>
            </a:r>
          </a:p>
        </p:txBody>
      </p:sp>
    </p:spTree>
    <p:extLst>
      <p:ext uri="{BB962C8B-B14F-4D97-AF65-F5344CB8AC3E}">
        <p14:creationId xmlns:p14="http://schemas.microsoft.com/office/powerpoint/2010/main" val="163919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25" y="244110"/>
            <a:ext cx="10515600" cy="1325563"/>
          </a:xfrm>
        </p:spPr>
        <p:txBody>
          <a:bodyPr/>
          <a:lstStyle/>
          <a:p>
            <a:r>
              <a:rPr lang="en-US" dirty="0" smtClean="0"/>
              <a:t>Diffusion mediated disassembly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1714084" y="1758793"/>
            <a:ext cx="7537481" cy="992419"/>
            <a:chOff x="4052539" y="1194478"/>
            <a:chExt cx="7537481" cy="992419"/>
          </a:xfrm>
        </p:grpSpPr>
        <p:grpSp>
          <p:nvGrpSpPr>
            <p:cNvPr id="5" name="Group 4"/>
            <p:cNvGrpSpPr/>
            <p:nvPr/>
          </p:nvGrpSpPr>
          <p:grpSpPr>
            <a:xfrm>
              <a:off x="4052539" y="1194478"/>
              <a:ext cx="7537481" cy="992419"/>
              <a:chOff x="1454868" y="4186043"/>
              <a:chExt cx="7537481" cy="992419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3404100" y="4459480"/>
                <a:ext cx="5588249" cy="391048"/>
                <a:chOff x="1638668" y="4000351"/>
                <a:chExt cx="5588249" cy="391048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 rot="16200000">
                  <a:off x="3883968" y="3638130"/>
                  <a:ext cx="304800" cy="1201737"/>
                  <a:chOff x="5686097" y="2949849"/>
                  <a:chExt cx="304800" cy="1201737"/>
                </a:xfrm>
              </p:grpSpPr>
              <p:sp>
                <p:nvSpPr>
                  <p:cNvPr id="35" name="Rectangle 34"/>
                  <p:cNvSpPr/>
                  <p:nvPr/>
                </p:nvSpPr>
                <p:spPr>
                  <a:xfrm>
                    <a:off x="5686097" y="2949849"/>
                    <a:ext cx="304800" cy="30480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Rectangle 35"/>
                  <p:cNvSpPr/>
                  <p:nvPr/>
                </p:nvSpPr>
                <p:spPr>
                  <a:xfrm>
                    <a:off x="5686097" y="3237186"/>
                    <a:ext cx="304800" cy="30480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5686097" y="3541986"/>
                    <a:ext cx="304800" cy="609600"/>
                    <a:chOff x="5838497" y="4021274"/>
                    <a:chExt cx="304800" cy="609600"/>
                  </a:xfrm>
                </p:grpSpPr>
                <p:sp>
                  <p:nvSpPr>
                    <p:cNvPr id="38" name="Rectangle 37"/>
                    <p:cNvSpPr/>
                    <p:nvPr/>
                  </p:nvSpPr>
                  <p:spPr>
                    <a:xfrm>
                      <a:off x="5838497" y="4021274"/>
                      <a:ext cx="304800" cy="304800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4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" name="Rectangle 38"/>
                    <p:cNvSpPr/>
                    <p:nvPr/>
                  </p:nvSpPr>
                  <p:spPr>
                    <a:xfrm>
                      <a:off x="5838497" y="4326074"/>
                      <a:ext cx="304800" cy="304800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4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4942037" y="4238997"/>
                  <a:ext cx="422443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2" name="Group 21"/>
                <p:cNvGrpSpPr/>
                <p:nvPr/>
              </p:nvGrpSpPr>
              <p:grpSpPr>
                <a:xfrm rot="5400000">
                  <a:off x="5900569" y="3790530"/>
                  <a:ext cx="304800" cy="896937"/>
                  <a:chOff x="5791200" y="2758237"/>
                  <a:chExt cx="304800" cy="896937"/>
                </a:xfrm>
              </p:grpSpPr>
              <p:sp>
                <p:nvSpPr>
                  <p:cNvPr id="32" name="Rectangle 31"/>
                  <p:cNvSpPr/>
                  <p:nvPr/>
                </p:nvSpPr>
                <p:spPr>
                  <a:xfrm>
                    <a:off x="5791200" y="2758237"/>
                    <a:ext cx="304800" cy="30480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Rectangle 32"/>
                  <p:cNvSpPr/>
                  <p:nvPr/>
                </p:nvSpPr>
                <p:spPr>
                  <a:xfrm>
                    <a:off x="5791200" y="3063037"/>
                    <a:ext cx="304800" cy="30480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Rectangle 33"/>
                  <p:cNvSpPr/>
                  <p:nvPr/>
                </p:nvSpPr>
                <p:spPr>
                  <a:xfrm>
                    <a:off x="5791200" y="3350374"/>
                    <a:ext cx="304800" cy="30480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3" name="Rectangle 22"/>
                <p:cNvSpPr/>
                <p:nvPr/>
              </p:nvSpPr>
              <p:spPr>
                <a:xfrm rot="16200000">
                  <a:off x="6922117" y="4086598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4403715" y="4000351"/>
                  <a:ext cx="144780" cy="172489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" name="Group 24"/>
                <p:cNvGrpSpPr/>
                <p:nvPr/>
              </p:nvGrpSpPr>
              <p:grpSpPr>
                <a:xfrm rot="16200000">
                  <a:off x="2087136" y="3638127"/>
                  <a:ext cx="304800" cy="1201736"/>
                  <a:chOff x="5686097" y="2835550"/>
                  <a:chExt cx="304800" cy="1201736"/>
                </a:xfrm>
              </p:grpSpPr>
              <p:sp>
                <p:nvSpPr>
                  <p:cNvPr id="27" name="Rectangle 26"/>
                  <p:cNvSpPr/>
                  <p:nvPr/>
                </p:nvSpPr>
                <p:spPr>
                  <a:xfrm>
                    <a:off x="5686097" y="2835550"/>
                    <a:ext cx="304800" cy="30480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5686097" y="3122887"/>
                    <a:ext cx="304800" cy="30480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9" name="Group 28"/>
                  <p:cNvGrpSpPr/>
                  <p:nvPr/>
                </p:nvGrpSpPr>
                <p:grpSpPr>
                  <a:xfrm>
                    <a:off x="5686097" y="3427686"/>
                    <a:ext cx="304800" cy="609600"/>
                    <a:chOff x="5838497" y="3906974"/>
                    <a:chExt cx="304800" cy="609600"/>
                  </a:xfrm>
                </p:grpSpPr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5838497" y="3906974"/>
                      <a:ext cx="304800" cy="304800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4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5838497" y="4211774"/>
                      <a:ext cx="304800" cy="304800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4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26" name="Oval 25"/>
                <p:cNvSpPr/>
                <p:nvPr/>
              </p:nvSpPr>
              <p:spPr>
                <a:xfrm>
                  <a:off x="7002127" y="4005342"/>
                  <a:ext cx="144780" cy="172489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1454868" y="4545726"/>
                <a:ext cx="1201736" cy="304800"/>
                <a:chOff x="1454868" y="3791346"/>
                <a:chExt cx="1201736" cy="304800"/>
              </a:xfrm>
            </p:grpSpPr>
            <p:sp>
              <p:nvSpPr>
                <p:cNvPr id="14" name="Rectangle 13"/>
                <p:cNvSpPr/>
                <p:nvPr/>
              </p:nvSpPr>
              <p:spPr>
                <a:xfrm rot="16200000">
                  <a:off x="1454868" y="3791346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 rot="16200000">
                  <a:off x="1742205" y="3791346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 rot="16200000">
                  <a:off x="2047004" y="3791346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 rot="16200000">
                  <a:off x="2351804" y="3791346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8" name="Straight Arrow Connector 7"/>
              <p:cNvCxnSpPr/>
              <p:nvPr/>
            </p:nvCxnSpPr>
            <p:spPr>
              <a:xfrm>
                <a:off x="2774147" y="4700399"/>
                <a:ext cx="422443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/>
              <p:cNvSpPr/>
              <p:nvPr/>
            </p:nvSpPr>
            <p:spPr>
              <a:xfrm>
                <a:off x="2656604" y="4200890"/>
                <a:ext cx="144780" cy="1724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431813" y="5005973"/>
                <a:ext cx="144780" cy="1724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998409" y="4186043"/>
                <a:ext cx="144780" cy="1724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Arc 11"/>
              <p:cNvSpPr/>
              <p:nvPr/>
            </p:nvSpPr>
            <p:spPr>
              <a:xfrm>
                <a:off x="4067415" y="4384809"/>
                <a:ext cx="389831" cy="258590"/>
              </a:xfrm>
              <a:prstGeom prst="arc">
                <a:avLst/>
              </a:prstGeom>
              <a:ln>
                <a:solidFill>
                  <a:schemeClr val="accent2">
                    <a:lumMod val="5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/>
              <p:cNvSpPr/>
              <p:nvPr/>
            </p:nvSpPr>
            <p:spPr>
              <a:xfrm rot="17940871">
                <a:off x="3739755" y="4457199"/>
                <a:ext cx="389831" cy="258590"/>
              </a:xfrm>
              <a:prstGeom prst="arc">
                <a:avLst/>
              </a:prstGeom>
              <a:ln>
                <a:solidFill>
                  <a:schemeClr val="accent2">
                    <a:lumMod val="50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Oval 39"/>
            <p:cNvSpPr/>
            <p:nvPr/>
          </p:nvSpPr>
          <p:spPr>
            <a:xfrm>
              <a:off x="6667560" y="1342816"/>
              <a:ext cx="144780" cy="17248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7291856" y="1706559"/>
              <a:ext cx="422443" cy="0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0901334" y="151597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</p:grpSp>
      <p:sp>
        <p:nvSpPr>
          <p:cNvPr id="45" name="Arc 44"/>
          <p:cNvSpPr/>
          <p:nvPr/>
        </p:nvSpPr>
        <p:spPr>
          <a:xfrm>
            <a:off x="6247127" y="2332841"/>
            <a:ext cx="569329" cy="903099"/>
          </a:xfrm>
          <a:prstGeom prst="arc">
            <a:avLst/>
          </a:prstGeom>
          <a:ln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c 47"/>
          <p:cNvSpPr/>
          <p:nvPr/>
        </p:nvSpPr>
        <p:spPr>
          <a:xfrm rot="17940871">
            <a:off x="2579917" y="2029948"/>
            <a:ext cx="389831" cy="258590"/>
          </a:xfrm>
          <a:prstGeom prst="arc">
            <a:avLst/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2517305" y="1609376"/>
                <a:ext cx="4003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305" y="1609376"/>
                <a:ext cx="400366" cy="276999"/>
              </a:xfrm>
              <a:prstGeom prst="rect">
                <a:avLst/>
              </a:prstGeom>
              <a:blipFill>
                <a:blip r:embed="rId2"/>
                <a:stretch>
                  <a:fillRect l="-13636" r="-1515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6284319" y="2576421"/>
                <a:ext cx="494944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319" y="2576421"/>
                <a:ext cx="494944" cy="299249"/>
              </a:xfrm>
              <a:prstGeom prst="rect">
                <a:avLst/>
              </a:prstGeom>
              <a:blipFill>
                <a:blip r:embed="rId3"/>
                <a:stretch>
                  <a:fillRect l="-11111" r="-8642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/>
          <p:cNvSpPr txBox="1"/>
          <p:nvPr/>
        </p:nvSpPr>
        <p:spPr>
          <a:xfrm>
            <a:off x="1575412" y="3591499"/>
            <a:ext cx="861519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Observations: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Diffusion is FREE - Doesn’t cost energy.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go to both the ends (as opposed to one end via walking motors)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Time to diffuse to the ends will depend on the length of the filament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Depolymerization</a:t>
            </a:r>
            <a:r>
              <a:rPr lang="en-US" dirty="0" smtClean="0"/>
              <a:t> rate should depend on the length and the concentration of proteins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Is there a limit where getting to end via diffusion would be faster that protein being able to bind to the ends directly?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02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26" y="123942"/>
            <a:ext cx="10515600" cy="1325563"/>
          </a:xfrm>
        </p:spPr>
        <p:txBody>
          <a:bodyPr/>
          <a:lstStyle/>
          <a:p>
            <a:r>
              <a:rPr lang="en-US" dirty="0" smtClean="0"/>
              <a:t>Time taken to reach ends : First passage times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599289" y="3332139"/>
                <a:ext cx="1173013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289" y="3332139"/>
                <a:ext cx="1173013" cy="5557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459541" y="2723320"/>
                <a:ext cx="4060150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541" y="2723320"/>
                <a:ext cx="4060150" cy="518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17491" y="1328272"/>
                <a:ext cx="55409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𝑡𝑎𝑘𝑒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𝑟𝑒𝑎𝑐h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𝑤h𝑖𝑙𝑒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𝑠𝑡𝑎𝑟𝑡𝑖𝑛𝑔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491" y="1328272"/>
                <a:ext cx="5540940" cy="276999"/>
              </a:xfrm>
              <a:prstGeom prst="rect">
                <a:avLst/>
              </a:prstGeom>
              <a:blipFill>
                <a:blip r:embed="rId4"/>
                <a:stretch>
                  <a:fillRect l="-1101" t="-222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252954" y="3538750"/>
                <a:ext cx="17093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2954" y="3538750"/>
                <a:ext cx="1709314" cy="276999"/>
              </a:xfrm>
              <a:prstGeom prst="rect">
                <a:avLst/>
              </a:prstGeom>
              <a:blipFill>
                <a:blip r:embed="rId5"/>
                <a:stretch>
                  <a:fillRect l="-2857" r="-285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6013326" y="2936102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753021" y="3328547"/>
                <a:ext cx="1879617" cy="472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021" y="3328547"/>
                <a:ext cx="1879617" cy="4725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4721" y="1640032"/>
            <a:ext cx="3562350" cy="22479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 rot="16200000">
            <a:off x="7767257" y="250719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455193" y="3754310"/>
            <a:ext cx="3220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Starting position on the filament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532624" y="1198469"/>
                <a:ext cx="1374735" cy="7026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𝑎𝑡h𝑠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624" y="1198469"/>
                <a:ext cx="1374735" cy="70262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1499091" y="1887309"/>
                <a:ext cx="6112443" cy="8082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𝑎𝑡h𝑠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→0,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𝑎𝑡h𝑠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→0,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091" y="1887309"/>
                <a:ext cx="6112443" cy="8082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/>
          <p:cNvSpPr/>
          <p:nvPr/>
        </p:nvSpPr>
        <p:spPr>
          <a:xfrm>
            <a:off x="5678118" y="2982622"/>
            <a:ext cx="1954520" cy="9563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0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26" y="123942"/>
            <a:ext cx="10515600" cy="1325563"/>
          </a:xfrm>
        </p:spPr>
        <p:txBody>
          <a:bodyPr/>
          <a:lstStyle/>
          <a:p>
            <a:r>
              <a:rPr lang="en-US" dirty="0" smtClean="0"/>
              <a:t>Time taken to reach ends : First passage times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599289" y="3332139"/>
                <a:ext cx="1173013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289" y="3332139"/>
                <a:ext cx="1173013" cy="5557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459541" y="2723320"/>
                <a:ext cx="4060150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541" y="2723320"/>
                <a:ext cx="4060150" cy="518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17491" y="1328272"/>
                <a:ext cx="55409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𝑡𝑎𝑘𝑒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𝑟𝑒𝑎𝑐h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𝑤h𝑖𝑙𝑒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𝑠𝑡𝑎𝑟𝑡𝑖𝑛𝑔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491" y="1328272"/>
                <a:ext cx="5540940" cy="276999"/>
              </a:xfrm>
              <a:prstGeom prst="rect">
                <a:avLst/>
              </a:prstGeom>
              <a:blipFill>
                <a:blip r:embed="rId4"/>
                <a:stretch>
                  <a:fillRect l="-1101" t="-222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252954" y="3538750"/>
                <a:ext cx="17093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2954" y="3538750"/>
                <a:ext cx="1709314" cy="276999"/>
              </a:xfrm>
              <a:prstGeom prst="rect">
                <a:avLst/>
              </a:prstGeom>
              <a:blipFill>
                <a:blip r:embed="rId5"/>
                <a:stretch>
                  <a:fillRect l="-2857" r="-285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6013326" y="2936102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753021" y="3328547"/>
                <a:ext cx="1879617" cy="472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021" y="3328547"/>
                <a:ext cx="1879617" cy="4725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222872" y="4204683"/>
                <a:ext cx="2187330" cy="6229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 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872" y="4204683"/>
                <a:ext cx="2187330" cy="6229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697009" y="4296791"/>
                <a:ext cx="3256725" cy="4387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 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</m:oMath>
                </a14:m>
                <a:r>
                  <a:rPr lang="en-US" dirty="0" smtClean="0"/>
                  <a:t>  </a:t>
                </a:r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009" y="4296791"/>
                <a:ext cx="3256725" cy="4387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84721" y="1640032"/>
            <a:ext cx="3562350" cy="22479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 rot="16200000">
            <a:off x="7767257" y="250719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455193" y="3754310"/>
            <a:ext cx="3220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Starting position on the filament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532624" y="1198469"/>
                <a:ext cx="1374735" cy="7026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𝑎𝑡h𝑠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624" y="1198469"/>
                <a:ext cx="1374735" cy="70262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1499091" y="1887309"/>
                <a:ext cx="6117251" cy="8082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𝑎𝑡h𝑠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→0,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𝑎𝑡h𝑠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→0,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091" y="1887309"/>
                <a:ext cx="6117251" cy="80823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/>
          <p:cNvSpPr/>
          <p:nvPr/>
        </p:nvSpPr>
        <p:spPr>
          <a:xfrm>
            <a:off x="5678118" y="2982622"/>
            <a:ext cx="1954520" cy="9563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150874" y="4350425"/>
            <a:ext cx="1102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Diffusion!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942883" y="4535091"/>
            <a:ext cx="27710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7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26" y="123942"/>
            <a:ext cx="10515600" cy="1325563"/>
          </a:xfrm>
        </p:spPr>
        <p:txBody>
          <a:bodyPr/>
          <a:lstStyle/>
          <a:p>
            <a:r>
              <a:rPr lang="en-US" dirty="0" smtClean="0"/>
              <a:t>Time taken to reach ends : First passage times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599289" y="3332139"/>
                <a:ext cx="1173013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289" y="3332139"/>
                <a:ext cx="1173013" cy="5557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459541" y="2723320"/>
                <a:ext cx="4060150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541" y="2723320"/>
                <a:ext cx="4060150" cy="518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17491" y="1328272"/>
                <a:ext cx="55409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𝑡𝑎𝑘𝑒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𝑟𝑒𝑎𝑐h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𝑤h𝑖𝑙𝑒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𝑠𝑡𝑎𝑟𝑡𝑖𝑛𝑔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491" y="1328272"/>
                <a:ext cx="5540940" cy="276999"/>
              </a:xfrm>
              <a:prstGeom prst="rect">
                <a:avLst/>
              </a:prstGeom>
              <a:blipFill>
                <a:blip r:embed="rId4"/>
                <a:stretch>
                  <a:fillRect l="-1101" t="-222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252954" y="3538750"/>
                <a:ext cx="17093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2954" y="3538750"/>
                <a:ext cx="1709314" cy="276999"/>
              </a:xfrm>
              <a:prstGeom prst="rect">
                <a:avLst/>
              </a:prstGeom>
              <a:blipFill>
                <a:blip r:embed="rId5"/>
                <a:stretch>
                  <a:fillRect l="-2857" r="-285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6013326" y="2936102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753021" y="3328547"/>
                <a:ext cx="1879617" cy="472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021" y="3328547"/>
                <a:ext cx="1879617" cy="4725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222872" y="4204683"/>
                <a:ext cx="2187330" cy="6229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 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872" y="4204683"/>
                <a:ext cx="2187330" cy="6229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697009" y="4296791"/>
                <a:ext cx="3256725" cy="4387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 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</m:oMath>
                </a14:m>
                <a:r>
                  <a:rPr lang="en-US" dirty="0" smtClean="0"/>
                  <a:t>  </a:t>
                </a:r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009" y="4296791"/>
                <a:ext cx="3256725" cy="4387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84721" y="1640032"/>
            <a:ext cx="3562350" cy="22479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 rot="16200000">
            <a:off x="7767257" y="250719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455193" y="3754310"/>
            <a:ext cx="3220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Starting position on the filament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532624" y="1198469"/>
                <a:ext cx="1374735" cy="7026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𝑎𝑡h𝑠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624" y="1198469"/>
                <a:ext cx="1374735" cy="70262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1499091" y="1887309"/>
                <a:ext cx="6112443" cy="8082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𝑎𝑡h𝑠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→0,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𝑎𝑡h𝑠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→0,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091" y="1887309"/>
                <a:ext cx="6112443" cy="80823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/>
          <p:cNvSpPr/>
          <p:nvPr/>
        </p:nvSpPr>
        <p:spPr>
          <a:xfrm>
            <a:off x="5678118" y="2982622"/>
            <a:ext cx="1954520" cy="9563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150874" y="4350425"/>
            <a:ext cx="1102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Diffusion!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942883" y="4535091"/>
            <a:ext cx="27710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filament end via 3D diffusion vs. 1D </a:t>
            </a:r>
            <a:r>
              <a:rPr lang="en-US" dirty="0"/>
              <a:t>d</a:t>
            </a:r>
            <a:r>
              <a:rPr lang="en-US" dirty="0" smtClean="0"/>
              <a:t>iffusion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77957" y="3850660"/>
                <a:ext cx="2400016" cy="604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≫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957" y="3850660"/>
                <a:ext cx="2400016" cy="6049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145754" y="1905583"/>
            <a:ext cx="2797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 = 3D diffusion to the end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79653" y="2269338"/>
            <a:ext cx="709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T2 = Diffusion capture on the filament, any point on the filament in likely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7356" y="2631266"/>
            <a:ext cx="360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T3 = time to the end via 1D diffusion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 rot="16200000">
            <a:off x="8823874" y="2818632"/>
            <a:ext cx="304800" cy="1201737"/>
            <a:chOff x="5686097" y="2949849"/>
            <a:chExt cx="304800" cy="1201737"/>
          </a:xfrm>
        </p:grpSpPr>
        <p:sp>
          <p:nvSpPr>
            <p:cNvPr id="40" name="Rectangle 39"/>
            <p:cNvSpPr/>
            <p:nvPr/>
          </p:nvSpPr>
          <p:spPr>
            <a:xfrm>
              <a:off x="5686097" y="2949849"/>
              <a:ext cx="304800" cy="3048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686097" y="3237186"/>
              <a:ext cx="304800" cy="3048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686097" y="3541986"/>
              <a:ext cx="304800" cy="609600"/>
              <a:chOff x="5838497" y="4021274"/>
              <a:chExt cx="304800" cy="60960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5838497" y="4021274"/>
                <a:ext cx="304800" cy="3048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5838497" y="4326074"/>
                <a:ext cx="304800" cy="3048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9" name="Oval 28"/>
          <p:cNvSpPr/>
          <p:nvPr/>
        </p:nvSpPr>
        <p:spPr>
          <a:xfrm>
            <a:off x="9343621" y="3180853"/>
            <a:ext cx="144780" cy="1724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 rot="16200000">
            <a:off x="7027042" y="2818629"/>
            <a:ext cx="304800" cy="1201736"/>
            <a:chOff x="5686097" y="2835550"/>
            <a:chExt cx="304800" cy="1201736"/>
          </a:xfrm>
        </p:grpSpPr>
        <p:sp>
          <p:nvSpPr>
            <p:cNvPr id="32" name="Rectangle 31"/>
            <p:cNvSpPr/>
            <p:nvPr/>
          </p:nvSpPr>
          <p:spPr>
            <a:xfrm>
              <a:off x="5686097" y="2835550"/>
              <a:ext cx="304800" cy="3048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686097" y="3122887"/>
              <a:ext cx="304800" cy="3048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5686097" y="3427686"/>
              <a:ext cx="304800" cy="609600"/>
              <a:chOff x="5838497" y="3906974"/>
              <a:chExt cx="304800" cy="60960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838497" y="3906974"/>
                <a:ext cx="304800" cy="3048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838497" y="4211774"/>
                <a:ext cx="304800" cy="3048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4629342" y="3267099"/>
            <a:ext cx="1201736" cy="304800"/>
            <a:chOff x="1454868" y="3791346"/>
            <a:chExt cx="1201736" cy="304800"/>
          </a:xfrm>
        </p:grpSpPr>
        <p:sp>
          <p:nvSpPr>
            <p:cNvPr id="21" name="Rectangle 20"/>
            <p:cNvSpPr/>
            <p:nvPr/>
          </p:nvSpPr>
          <p:spPr>
            <a:xfrm rot="16200000">
              <a:off x="1454868" y="3791346"/>
              <a:ext cx="304800" cy="3048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1742205" y="3791346"/>
              <a:ext cx="304800" cy="3048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2047004" y="3791346"/>
              <a:ext cx="304800" cy="3048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2351804" y="3791346"/>
              <a:ext cx="304800" cy="3048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948621" y="3421772"/>
            <a:ext cx="422443" cy="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831078" y="2922263"/>
            <a:ext cx="144780" cy="1724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606287" y="3727346"/>
            <a:ext cx="144780" cy="1724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172883" y="2907416"/>
            <a:ext cx="144780" cy="1724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/>
          <p:cNvSpPr/>
          <p:nvPr/>
        </p:nvSpPr>
        <p:spPr>
          <a:xfrm>
            <a:off x="7241889" y="3106182"/>
            <a:ext cx="389831" cy="258590"/>
          </a:xfrm>
          <a:prstGeom prst="arc">
            <a:avLst/>
          </a:prstGeom>
          <a:ln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/>
          <p:cNvSpPr/>
          <p:nvPr/>
        </p:nvSpPr>
        <p:spPr>
          <a:xfrm rot="17940871">
            <a:off x="6914229" y="3178572"/>
            <a:ext cx="389831" cy="258590"/>
          </a:xfrm>
          <a:prstGeom prst="arc">
            <a:avLst/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244363" y="3055754"/>
            <a:ext cx="144780" cy="1724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868659" y="3419497"/>
            <a:ext cx="422443" cy="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rc 44"/>
          <p:cNvSpPr/>
          <p:nvPr/>
        </p:nvSpPr>
        <p:spPr>
          <a:xfrm rot="8032037">
            <a:off x="5756273" y="1392047"/>
            <a:ext cx="2492502" cy="3060432"/>
          </a:xfrm>
          <a:prstGeom prst="arc">
            <a:avLst>
              <a:gd name="adj1" fmla="val 15476093"/>
              <a:gd name="adj2" fmla="val 0"/>
            </a:avLst>
          </a:prstGeom>
          <a:ln>
            <a:solidFill>
              <a:schemeClr val="accent4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062180" y="393964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060923" y="298401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848858" y="299366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49" name="Arc 48"/>
          <p:cNvSpPr/>
          <p:nvPr/>
        </p:nvSpPr>
        <p:spPr>
          <a:xfrm rot="17940871">
            <a:off x="5489364" y="3199327"/>
            <a:ext cx="389831" cy="258590"/>
          </a:xfrm>
          <a:prstGeom prst="arc">
            <a:avLst/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5426752" y="2778755"/>
                <a:ext cx="4003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752" y="2778755"/>
                <a:ext cx="400366" cy="276999"/>
              </a:xfrm>
              <a:prstGeom prst="rect">
                <a:avLst/>
              </a:prstGeom>
              <a:blipFill>
                <a:blip r:embed="rId3"/>
                <a:stretch>
                  <a:fillRect l="-13636" r="-303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678314" y="4687585"/>
                <a:ext cx="1379352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≪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𝑜𝑛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314" y="4687585"/>
                <a:ext cx="1379352" cy="818366"/>
              </a:xfrm>
              <a:prstGeom prst="rect">
                <a:avLst/>
              </a:prstGeom>
              <a:blipFill>
                <a:blip r:embed="rId4"/>
                <a:stretch>
                  <a:fillRect b="-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/>
          <p:cNvSpPr txBox="1"/>
          <p:nvPr/>
        </p:nvSpPr>
        <p:spPr>
          <a:xfrm>
            <a:off x="1145754" y="4933991"/>
            <a:ext cx="54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237916" y="4945478"/>
            <a:ext cx="7859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 is faster to diffuse 1D on the filament rather than get to the end via 3D diffusion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983770" y="5642173"/>
            <a:ext cx="388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Low concentration of free proteins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90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587" y="-51689"/>
            <a:ext cx="10515600" cy="1325563"/>
          </a:xfrm>
        </p:spPr>
        <p:txBody>
          <a:bodyPr/>
          <a:lstStyle/>
          <a:p>
            <a:r>
              <a:rPr lang="en-US" dirty="0" smtClean="0"/>
              <a:t>Implication on length control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744535" y="1325148"/>
                <a:ext cx="18742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Using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535" y="1325148"/>
                <a:ext cx="1874296" cy="369332"/>
              </a:xfrm>
              <a:prstGeom prst="rect">
                <a:avLst/>
              </a:prstGeom>
              <a:blipFill>
                <a:blip r:embed="rId3"/>
                <a:stretch>
                  <a:fillRect l="-259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618860" y="3792751"/>
            <a:ext cx="6329073" cy="2596163"/>
            <a:chOff x="1008994" y="2205689"/>
            <a:chExt cx="6329073" cy="259616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/>
                <p:cNvSpPr txBox="1"/>
                <p:nvPr/>
              </p:nvSpPr>
              <p:spPr>
                <a:xfrm>
                  <a:off x="1008994" y="2205689"/>
                  <a:ext cx="2468176" cy="5190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Disassembly rate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8994" y="2205689"/>
                  <a:ext cx="2468176" cy="519053"/>
                </a:xfrm>
                <a:prstGeom prst="rect">
                  <a:avLst/>
                </a:prstGeom>
                <a:blipFill>
                  <a:blip r:embed="rId4"/>
                  <a:stretch>
                    <a:fillRect l="-2228" b="-11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361090" y="2701152"/>
                  <a:ext cx="5586209" cy="8336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𝑜𝑛</m:t>
                                    </m:r>
                                  </m:sub>
                                </m:sSub>
                              </m:den>
                            </m:f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𝑜𝑛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𝑜𝑛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]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𝑜𝑛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]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den>
                            </m:f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1090" y="2701152"/>
                  <a:ext cx="5586209" cy="83362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336836" y="4218423"/>
                  <a:ext cx="2101922" cy="58342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den>
                        </m:f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≪1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6836" y="4218423"/>
                  <a:ext cx="2101922" cy="58342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313793" y="4249015"/>
                  <a:ext cx="1638076" cy="53642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den>
                        </m:f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≪1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3793" y="4249015"/>
                  <a:ext cx="1638076" cy="53642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939735" y="4184317"/>
                  <a:ext cx="1398332" cy="6011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den>
                        </m:f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≪1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9735" y="4184317"/>
                  <a:ext cx="1398332" cy="60112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>
              <a:off x="3010763" y="4501475"/>
              <a:ext cx="284230" cy="0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455808" y="4501475"/>
              <a:ext cx="284230" cy="0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058357" y="1132537"/>
                <a:ext cx="2603213" cy="2745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𝑤𝑎𝑙𝑘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𝑜𝑓𝑓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𝑤𝑎𝑙𝑘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𝑜𝑓𝑓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357" y="1132537"/>
                <a:ext cx="2603213" cy="27451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737130" y="1246564"/>
                <a:ext cx="440434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𝑓𝑖𝑙𝑎𝑚𝑒𝑛𝑡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𝑚𝑜𝑛𝑜𝑚𝑒𝑟𝑠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𝑚𝑜𝑛𝑜𝑚𝑒𝑟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𝑠𝑖𝑚𝑢𝑙𝑎𝑡𝑖𝑜𝑛𝑠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!)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130" y="1246564"/>
                <a:ext cx="4404346" cy="646331"/>
              </a:xfrm>
              <a:prstGeom prst="rect">
                <a:avLst/>
              </a:prstGeom>
              <a:blipFill>
                <a:blip r:embed="rId10"/>
                <a:stretch>
                  <a:fillRect b="-6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8324217" y="3920222"/>
                <a:ext cx="2433230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I’ve ignored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here..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217" y="3920222"/>
                <a:ext cx="2433230" cy="391582"/>
              </a:xfrm>
              <a:prstGeom prst="rect">
                <a:avLst/>
              </a:prstGeom>
              <a:blipFill>
                <a:blip r:embed="rId11"/>
                <a:stretch>
                  <a:fillRect l="-2256" t="-6250" r="-1754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3818144" y="3299861"/>
                <a:ext cx="15853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All units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144" y="3299861"/>
                <a:ext cx="1585370" cy="369332"/>
              </a:xfrm>
              <a:prstGeom prst="rect">
                <a:avLst/>
              </a:prstGeom>
              <a:blipFill>
                <a:blip r:embed="rId12"/>
                <a:stretch>
                  <a:fillRect l="-307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28760" y="5235305"/>
            <a:ext cx="9200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Limits for which disassembly rate is an increasing function of length.. (For optimal size-control!)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299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897" y="92152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Example:Diffusion-mediated</a:t>
            </a:r>
            <a:r>
              <a:rPr lang="en-US" sz="2800" dirty="0" smtClean="0"/>
              <a:t> disassembly 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32" y="2477467"/>
            <a:ext cx="6781800" cy="24098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10065" r="12518"/>
          <a:stretch/>
        </p:blipFill>
        <p:spPr>
          <a:xfrm rot="16200000">
            <a:off x="2478086" y="2231915"/>
            <a:ext cx="2322786" cy="62674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t="47124"/>
          <a:stretch/>
        </p:blipFill>
        <p:spPr>
          <a:xfrm>
            <a:off x="562992" y="1151904"/>
            <a:ext cx="6767593" cy="11972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l="9282" t="7570"/>
          <a:stretch/>
        </p:blipFill>
        <p:spPr>
          <a:xfrm>
            <a:off x="7271346" y="275421"/>
            <a:ext cx="3884151" cy="37808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34689" y="4056310"/>
            <a:ext cx="2611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Experimental parameters: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718302" y="4425642"/>
                <a:ext cx="2590581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Kon</a:t>
                </a:r>
                <a:r>
                  <a:rPr lang="en-US" dirty="0" smtClean="0"/>
                  <a:t>= 0.64 nM</a:t>
                </a:r>
                <a:r>
                  <a:rPr lang="en-US" baseline="30000" dirty="0" smtClean="0"/>
                  <a:t>-1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 smtClean="0"/>
                  <a:t>m</a:t>
                </a:r>
                <a:r>
                  <a:rPr lang="en-US" baseline="30000" dirty="0" smtClean="0"/>
                  <a:t>-1</a:t>
                </a:r>
                <a:r>
                  <a:rPr lang="en-US" dirty="0" smtClean="0"/>
                  <a:t> s</a:t>
                </a:r>
                <a:r>
                  <a:rPr lang="en-US" baseline="30000" dirty="0" smtClean="0"/>
                  <a:t>-1</a:t>
                </a:r>
              </a:p>
              <a:p>
                <a:r>
                  <a:rPr lang="en-US" dirty="0" smtClean="0"/>
                  <a:t>D= 0.38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 smtClean="0"/>
                  <a:t>m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/s</a:t>
                </a:r>
              </a:p>
              <a:p>
                <a:r>
                  <a:rPr lang="en-US" dirty="0" smtClean="0"/>
                  <a:t>L(0.3 </a:t>
                </a:r>
                <a:r>
                  <a:rPr lang="en-US" dirty="0" err="1" smtClean="0"/>
                  <a:t>nM</a:t>
                </a:r>
                <a:r>
                  <a:rPr lang="en-US" dirty="0" smtClean="0"/>
                  <a:t> MCAK) = 5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 smtClean="0"/>
                  <a:t>m</a:t>
                </a:r>
              </a:p>
              <a:p>
                <a:r>
                  <a:rPr lang="en-US" dirty="0" smtClean="0"/>
                  <a:t>L(3 </a:t>
                </a:r>
                <a:r>
                  <a:rPr lang="en-US" dirty="0" err="1" smtClean="0"/>
                  <a:t>nM</a:t>
                </a:r>
                <a:r>
                  <a:rPr lang="en-US" dirty="0" smtClean="0"/>
                  <a:t> MCAK) = 2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 smtClean="0"/>
                  <a:t>m</a:t>
                </a:r>
              </a:p>
              <a:p>
                <a:r>
                  <a:rPr lang="en-US" dirty="0" smtClean="0"/>
                  <a:t>L(30 </a:t>
                </a:r>
                <a:r>
                  <a:rPr lang="en-US" dirty="0" err="1" smtClean="0"/>
                  <a:t>nM</a:t>
                </a:r>
                <a:r>
                  <a:rPr lang="en-US" dirty="0" smtClean="0"/>
                  <a:t> MCAK) = 0.5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 smtClean="0"/>
                  <a:t>m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8302" y="4425642"/>
                <a:ext cx="2590581" cy="1477328"/>
              </a:xfrm>
              <a:prstGeom prst="rect">
                <a:avLst/>
              </a:prstGeom>
              <a:blipFill>
                <a:blip r:embed="rId6"/>
                <a:stretch>
                  <a:fillRect l="-1882" t="-2479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744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" y="203638"/>
            <a:ext cx="6580954" cy="6324600"/>
            <a:chOff x="1786758" y="203638"/>
            <a:chExt cx="6580954" cy="63246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14687" y="203638"/>
              <a:ext cx="5153025" cy="63246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786758" y="336330"/>
              <a:ext cx="10272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Diffusion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2351506" y="705662"/>
              <a:ext cx="924911" cy="1166649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365" y="3513083"/>
            <a:ext cx="6162675" cy="1704975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0810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16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25" y="244110"/>
            <a:ext cx="10515600" cy="1325563"/>
          </a:xfrm>
        </p:spPr>
        <p:txBody>
          <a:bodyPr/>
          <a:lstStyle/>
          <a:p>
            <a:r>
              <a:rPr lang="en-US" dirty="0" smtClean="0"/>
              <a:t>Diffusion mediated disassembly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1714084" y="1758793"/>
            <a:ext cx="7537481" cy="992419"/>
            <a:chOff x="4052539" y="1194478"/>
            <a:chExt cx="7537481" cy="992419"/>
          </a:xfrm>
        </p:grpSpPr>
        <p:grpSp>
          <p:nvGrpSpPr>
            <p:cNvPr id="5" name="Group 4"/>
            <p:cNvGrpSpPr/>
            <p:nvPr/>
          </p:nvGrpSpPr>
          <p:grpSpPr>
            <a:xfrm>
              <a:off x="4052539" y="1194478"/>
              <a:ext cx="7537481" cy="992419"/>
              <a:chOff x="1454868" y="4186043"/>
              <a:chExt cx="7537481" cy="992419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3404100" y="4459480"/>
                <a:ext cx="5588249" cy="391048"/>
                <a:chOff x="1638668" y="4000351"/>
                <a:chExt cx="5588249" cy="391048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 rot="16200000">
                  <a:off x="3883968" y="3638130"/>
                  <a:ext cx="304800" cy="1201737"/>
                  <a:chOff x="5686097" y="2949849"/>
                  <a:chExt cx="304800" cy="1201737"/>
                </a:xfrm>
              </p:grpSpPr>
              <p:sp>
                <p:nvSpPr>
                  <p:cNvPr id="35" name="Rectangle 34"/>
                  <p:cNvSpPr/>
                  <p:nvPr/>
                </p:nvSpPr>
                <p:spPr>
                  <a:xfrm>
                    <a:off x="5686097" y="2949849"/>
                    <a:ext cx="304800" cy="30480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Rectangle 35"/>
                  <p:cNvSpPr/>
                  <p:nvPr/>
                </p:nvSpPr>
                <p:spPr>
                  <a:xfrm>
                    <a:off x="5686097" y="3237186"/>
                    <a:ext cx="304800" cy="30480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5686097" y="3541986"/>
                    <a:ext cx="304800" cy="609600"/>
                    <a:chOff x="5838497" y="4021274"/>
                    <a:chExt cx="304800" cy="609600"/>
                  </a:xfrm>
                </p:grpSpPr>
                <p:sp>
                  <p:nvSpPr>
                    <p:cNvPr id="38" name="Rectangle 37"/>
                    <p:cNvSpPr/>
                    <p:nvPr/>
                  </p:nvSpPr>
                  <p:spPr>
                    <a:xfrm>
                      <a:off x="5838497" y="4021274"/>
                      <a:ext cx="304800" cy="304800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4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" name="Rectangle 38"/>
                    <p:cNvSpPr/>
                    <p:nvPr/>
                  </p:nvSpPr>
                  <p:spPr>
                    <a:xfrm>
                      <a:off x="5838497" y="4326074"/>
                      <a:ext cx="304800" cy="304800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4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4942037" y="4238997"/>
                  <a:ext cx="422443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2" name="Group 21"/>
                <p:cNvGrpSpPr/>
                <p:nvPr/>
              </p:nvGrpSpPr>
              <p:grpSpPr>
                <a:xfrm rot="5400000">
                  <a:off x="5900569" y="3790530"/>
                  <a:ext cx="304800" cy="896937"/>
                  <a:chOff x="5791200" y="2758237"/>
                  <a:chExt cx="304800" cy="896937"/>
                </a:xfrm>
              </p:grpSpPr>
              <p:sp>
                <p:nvSpPr>
                  <p:cNvPr id="32" name="Rectangle 31"/>
                  <p:cNvSpPr/>
                  <p:nvPr/>
                </p:nvSpPr>
                <p:spPr>
                  <a:xfrm>
                    <a:off x="5791200" y="2758237"/>
                    <a:ext cx="304800" cy="30480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Rectangle 32"/>
                  <p:cNvSpPr/>
                  <p:nvPr/>
                </p:nvSpPr>
                <p:spPr>
                  <a:xfrm>
                    <a:off x="5791200" y="3063037"/>
                    <a:ext cx="304800" cy="30480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Rectangle 33"/>
                  <p:cNvSpPr/>
                  <p:nvPr/>
                </p:nvSpPr>
                <p:spPr>
                  <a:xfrm>
                    <a:off x="5791200" y="3350374"/>
                    <a:ext cx="304800" cy="30480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3" name="Rectangle 22"/>
                <p:cNvSpPr/>
                <p:nvPr/>
              </p:nvSpPr>
              <p:spPr>
                <a:xfrm rot="16200000">
                  <a:off x="6922117" y="4086598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4403715" y="4000351"/>
                  <a:ext cx="144780" cy="172489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" name="Group 24"/>
                <p:cNvGrpSpPr/>
                <p:nvPr/>
              </p:nvGrpSpPr>
              <p:grpSpPr>
                <a:xfrm rot="16200000">
                  <a:off x="2087136" y="3638127"/>
                  <a:ext cx="304800" cy="1201736"/>
                  <a:chOff x="5686097" y="2835550"/>
                  <a:chExt cx="304800" cy="1201736"/>
                </a:xfrm>
              </p:grpSpPr>
              <p:sp>
                <p:nvSpPr>
                  <p:cNvPr id="27" name="Rectangle 26"/>
                  <p:cNvSpPr/>
                  <p:nvPr/>
                </p:nvSpPr>
                <p:spPr>
                  <a:xfrm>
                    <a:off x="5686097" y="2835550"/>
                    <a:ext cx="304800" cy="30480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5686097" y="3122887"/>
                    <a:ext cx="304800" cy="30480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9" name="Group 28"/>
                  <p:cNvGrpSpPr/>
                  <p:nvPr/>
                </p:nvGrpSpPr>
                <p:grpSpPr>
                  <a:xfrm>
                    <a:off x="5686097" y="3427686"/>
                    <a:ext cx="304800" cy="609600"/>
                    <a:chOff x="5838497" y="3906974"/>
                    <a:chExt cx="304800" cy="609600"/>
                  </a:xfrm>
                </p:grpSpPr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5838497" y="3906974"/>
                      <a:ext cx="304800" cy="304800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4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5838497" y="4211774"/>
                      <a:ext cx="304800" cy="304800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4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26" name="Oval 25"/>
                <p:cNvSpPr/>
                <p:nvPr/>
              </p:nvSpPr>
              <p:spPr>
                <a:xfrm>
                  <a:off x="7002127" y="4005342"/>
                  <a:ext cx="144780" cy="172489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1454868" y="4545726"/>
                <a:ext cx="1201736" cy="304800"/>
                <a:chOff x="1454868" y="3791346"/>
                <a:chExt cx="1201736" cy="304800"/>
              </a:xfrm>
            </p:grpSpPr>
            <p:sp>
              <p:nvSpPr>
                <p:cNvPr id="14" name="Rectangle 13"/>
                <p:cNvSpPr/>
                <p:nvPr/>
              </p:nvSpPr>
              <p:spPr>
                <a:xfrm rot="16200000">
                  <a:off x="1454868" y="3791346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 rot="16200000">
                  <a:off x="1742205" y="3791346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 rot="16200000">
                  <a:off x="2047004" y="3791346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 rot="16200000">
                  <a:off x="2351804" y="3791346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8" name="Straight Arrow Connector 7"/>
              <p:cNvCxnSpPr/>
              <p:nvPr/>
            </p:nvCxnSpPr>
            <p:spPr>
              <a:xfrm>
                <a:off x="2774147" y="4700399"/>
                <a:ext cx="422443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/>
              <p:cNvSpPr/>
              <p:nvPr/>
            </p:nvSpPr>
            <p:spPr>
              <a:xfrm>
                <a:off x="2656604" y="4200890"/>
                <a:ext cx="144780" cy="1724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431813" y="5005973"/>
                <a:ext cx="144780" cy="1724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998409" y="4186043"/>
                <a:ext cx="144780" cy="1724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Arc 11"/>
              <p:cNvSpPr/>
              <p:nvPr/>
            </p:nvSpPr>
            <p:spPr>
              <a:xfrm>
                <a:off x="4067415" y="4384809"/>
                <a:ext cx="389831" cy="258590"/>
              </a:xfrm>
              <a:prstGeom prst="arc">
                <a:avLst/>
              </a:prstGeom>
              <a:ln>
                <a:solidFill>
                  <a:schemeClr val="accent2">
                    <a:lumMod val="5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/>
              <p:cNvSpPr/>
              <p:nvPr/>
            </p:nvSpPr>
            <p:spPr>
              <a:xfrm rot="17940871">
                <a:off x="3739755" y="4457199"/>
                <a:ext cx="389831" cy="258590"/>
              </a:xfrm>
              <a:prstGeom prst="arc">
                <a:avLst/>
              </a:prstGeom>
              <a:ln>
                <a:solidFill>
                  <a:schemeClr val="accent2">
                    <a:lumMod val="50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Oval 39"/>
            <p:cNvSpPr/>
            <p:nvPr/>
          </p:nvSpPr>
          <p:spPr>
            <a:xfrm>
              <a:off x="6667560" y="1342816"/>
              <a:ext cx="144780" cy="17248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7291856" y="1706559"/>
              <a:ext cx="422443" cy="0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0901334" y="151597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</p:grpSp>
      <p:sp>
        <p:nvSpPr>
          <p:cNvPr id="45" name="Arc 44"/>
          <p:cNvSpPr/>
          <p:nvPr/>
        </p:nvSpPr>
        <p:spPr>
          <a:xfrm>
            <a:off x="6247127" y="2332841"/>
            <a:ext cx="569329" cy="903099"/>
          </a:xfrm>
          <a:prstGeom prst="arc">
            <a:avLst/>
          </a:prstGeom>
          <a:ln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c 47"/>
          <p:cNvSpPr/>
          <p:nvPr/>
        </p:nvSpPr>
        <p:spPr>
          <a:xfrm rot="17940871">
            <a:off x="2579917" y="2029948"/>
            <a:ext cx="389831" cy="258590"/>
          </a:xfrm>
          <a:prstGeom prst="arc">
            <a:avLst/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2798517" y="3701233"/>
                <a:ext cx="4645887" cy="12954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𝑜𝑛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𝑜𝑓𝑓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b="0" dirty="0" smtClean="0">
                  <a:ea typeface="Cambria Math" panose="02040503050406030204" pitchFamily="18" charset="0"/>
                </a:endParaRP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517" y="3701233"/>
                <a:ext cx="4645887" cy="12954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/>
          <p:cNvCxnSpPr/>
          <p:nvPr/>
        </p:nvCxnSpPr>
        <p:spPr>
          <a:xfrm>
            <a:off x="6156158" y="4744376"/>
            <a:ext cx="1567489" cy="5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125196" y="3795279"/>
            <a:ext cx="115500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432791" y="4557563"/>
            <a:ext cx="1567489" cy="5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601879" y="4585969"/>
            <a:ext cx="12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association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74068" y="3414841"/>
            <a:ext cx="129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dissociation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482825" y="4760491"/>
            <a:ext cx="2506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</a:t>
            </a:r>
            <a:r>
              <a:rPr lang="en-US" dirty="0" smtClean="0">
                <a:solidFill>
                  <a:srgbClr val="C00000"/>
                </a:solidFill>
              </a:rPr>
              <a:t>iffusion on the filament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2517305" y="1609376"/>
                <a:ext cx="4003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305" y="1609376"/>
                <a:ext cx="400366" cy="276999"/>
              </a:xfrm>
              <a:prstGeom prst="rect">
                <a:avLst/>
              </a:prstGeom>
              <a:blipFill>
                <a:blip r:embed="rId3"/>
                <a:stretch>
                  <a:fillRect l="-13636" r="-1515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6284319" y="2576421"/>
                <a:ext cx="494944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319" y="2576421"/>
                <a:ext cx="494944" cy="299249"/>
              </a:xfrm>
              <a:prstGeom prst="rect">
                <a:avLst/>
              </a:prstGeom>
              <a:blipFill>
                <a:blip r:embed="rId4"/>
                <a:stretch>
                  <a:fillRect l="-11111" r="-8642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Picture 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9556" y="3330789"/>
            <a:ext cx="4047844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70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200" dirty="0"/>
              <a:t>Consider one-dimensional structures and </a:t>
            </a:r>
            <a:br>
              <a:rPr lang="en-US" sz="3200" dirty="0"/>
            </a:br>
            <a:r>
              <a:rPr lang="en-US" sz="3200" dirty="0"/>
              <a:t>use filament length as our variable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8940" y="1600201"/>
            <a:ext cx="6291261" cy="5005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752601" y="3810001"/>
            <a:ext cx="3167597" cy="830997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prstClr val="black"/>
                </a:solidFill>
                <a:latin typeface="Calibri"/>
              </a:rPr>
              <a:t>Rate of assembly = r</a:t>
            </a:r>
          </a:p>
          <a:p>
            <a:pPr algn="ctr"/>
            <a:r>
              <a:rPr lang="en-US" sz="2400" b="1" dirty="0">
                <a:solidFill>
                  <a:prstClr val="black"/>
                </a:solidFill>
                <a:latin typeface="Calibri"/>
              </a:rPr>
              <a:t>Rate of disassembly = </a:t>
            </a:r>
            <a:r>
              <a:rPr lang="el-GR" sz="2400" b="1" dirty="0">
                <a:solidFill>
                  <a:prstClr val="black"/>
                </a:solidFill>
                <a:latin typeface="Cambria Math"/>
                <a:ea typeface="Cambria Math"/>
              </a:rPr>
              <a:t>γ</a:t>
            </a:r>
            <a:endParaRPr lang="en-US" sz="2400" b="1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103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25" y="244110"/>
            <a:ext cx="10515600" cy="1325563"/>
          </a:xfrm>
        </p:spPr>
        <p:txBody>
          <a:bodyPr/>
          <a:lstStyle/>
          <a:p>
            <a:r>
              <a:rPr lang="en-US" dirty="0" smtClean="0"/>
              <a:t>Diffusion mediated disassembly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1714084" y="1758793"/>
            <a:ext cx="7537481" cy="992419"/>
            <a:chOff x="4052539" y="1194478"/>
            <a:chExt cx="7537481" cy="992419"/>
          </a:xfrm>
        </p:grpSpPr>
        <p:grpSp>
          <p:nvGrpSpPr>
            <p:cNvPr id="5" name="Group 4"/>
            <p:cNvGrpSpPr/>
            <p:nvPr/>
          </p:nvGrpSpPr>
          <p:grpSpPr>
            <a:xfrm>
              <a:off x="4052539" y="1194478"/>
              <a:ext cx="7537481" cy="992419"/>
              <a:chOff x="1454868" y="4186043"/>
              <a:chExt cx="7537481" cy="992419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3404100" y="4459480"/>
                <a:ext cx="5588249" cy="391048"/>
                <a:chOff x="1638668" y="4000351"/>
                <a:chExt cx="5588249" cy="391048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 rot="16200000">
                  <a:off x="3883968" y="3638130"/>
                  <a:ext cx="304800" cy="1201737"/>
                  <a:chOff x="5686097" y="2949849"/>
                  <a:chExt cx="304800" cy="1201737"/>
                </a:xfrm>
              </p:grpSpPr>
              <p:sp>
                <p:nvSpPr>
                  <p:cNvPr id="35" name="Rectangle 34"/>
                  <p:cNvSpPr/>
                  <p:nvPr/>
                </p:nvSpPr>
                <p:spPr>
                  <a:xfrm>
                    <a:off x="5686097" y="2949849"/>
                    <a:ext cx="304800" cy="30480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Rectangle 35"/>
                  <p:cNvSpPr/>
                  <p:nvPr/>
                </p:nvSpPr>
                <p:spPr>
                  <a:xfrm>
                    <a:off x="5686097" y="3237186"/>
                    <a:ext cx="304800" cy="30480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5686097" y="3541986"/>
                    <a:ext cx="304800" cy="609600"/>
                    <a:chOff x="5838497" y="4021274"/>
                    <a:chExt cx="304800" cy="609600"/>
                  </a:xfrm>
                </p:grpSpPr>
                <p:sp>
                  <p:nvSpPr>
                    <p:cNvPr id="38" name="Rectangle 37"/>
                    <p:cNvSpPr/>
                    <p:nvPr/>
                  </p:nvSpPr>
                  <p:spPr>
                    <a:xfrm>
                      <a:off x="5838497" y="4021274"/>
                      <a:ext cx="304800" cy="304800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4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" name="Rectangle 38"/>
                    <p:cNvSpPr/>
                    <p:nvPr/>
                  </p:nvSpPr>
                  <p:spPr>
                    <a:xfrm>
                      <a:off x="5838497" y="4326074"/>
                      <a:ext cx="304800" cy="304800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4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4942037" y="4238997"/>
                  <a:ext cx="422443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2" name="Group 21"/>
                <p:cNvGrpSpPr/>
                <p:nvPr/>
              </p:nvGrpSpPr>
              <p:grpSpPr>
                <a:xfrm rot="5400000">
                  <a:off x="5900569" y="3790530"/>
                  <a:ext cx="304800" cy="896937"/>
                  <a:chOff x="5791200" y="2758237"/>
                  <a:chExt cx="304800" cy="896937"/>
                </a:xfrm>
              </p:grpSpPr>
              <p:sp>
                <p:nvSpPr>
                  <p:cNvPr id="32" name="Rectangle 31"/>
                  <p:cNvSpPr/>
                  <p:nvPr/>
                </p:nvSpPr>
                <p:spPr>
                  <a:xfrm>
                    <a:off x="5791200" y="2758237"/>
                    <a:ext cx="304800" cy="30480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Rectangle 32"/>
                  <p:cNvSpPr/>
                  <p:nvPr/>
                </p:nvSpPr>
                <p:spPr>
                  <a:xfrm>
                    <a:off x="5791200" y="3063037"/>
                    <a:ext cx="304800" cy="30480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Rectangle 33"/>
                  <p:cNvSpPr/>
                  <p:nvPr/>
                </p:nvSpPr>
                <p:spPr>
                  <a:xfrm>
                    <a:off x="5791200" y="3350374"/>
                    <a:ext cx="304800" cy="30480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3" name="Rectangle 22"/>
                <p:cNvSpPr/>
                <p:nvPr/>
              </p:nvSpPr>
              <p:spPr>
                <a:xfrm rot="16200000">
                  <a:off x="6922117" y="4086598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4403715" y="4000351"/>
                  <a:ext cx="144780" cy="172489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" name="Group 24"/>
                <p:cNvGrpSpPr/>
                <p:nvPr/>
              </p:nvGrpSpPr>
              <p:grpSpPr>
                <a:xfrm rot="16200000">
                  <a:off x="2087136" y="3638127"/>
                  <a:ext cx="304800" cy="1201736"/>
                  <a:chOff x="5686097" y="2835550"/>
                  <a:chExt cx="304800" cy="1201736"/>
                </a:xfrm>
              </p:grpSpPr>
              <p:sp>
                <p:nvSpPr>
                  <p:cNvPr id="27" name="Rectangle 26"/>
                  <p:cNvSpPr/>
                  <p:nvPr/>
                </p:nvSpPr>
                <p:spPr>
                  <a:xfrm>
                    <a:off x="5686097" y="2835550"/>
                    <a:ext cx="304800" cy="30480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5686097" y="3122887"/>
                    <a:ext cx="304800" cy="30480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9" name="Group 28"/>
                  <p:cNvGrpSpPr/>
                  <p:nvPr/>
                </p:nvGrpSpPr>
                <p:grpSpPr>
                  <a:xfrm>
                    <a:off x="5686097" y="3427686"/>
                    <a:ext cx="304800" cy="609600"/>
                    <a:chOff x="5838497" y="3906974"/>
                    <a:chExt cx="304800" cy="609600"/>
                  </a:xfrm>
                </p:grpSpPr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5838497" y="3906974"/>
                      <a:ext cx="304800" cy="304800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4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5838497" y="4211774"/>
                      <a:ext cx="304800" cy="304800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4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26" name="Oval 25"/>
                <p:cNvSpPr/>
                <p:nvPr/>
              </p:nvSpPr>
              <p:spPr>
                <a:xfrm>
                  <a:off x="7002127" y="4005342"/>
                  <a:ext cx="144780" cy="172489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1454868" y="4545726"/>
                <a:ext cx="1201736" cy="304800"/>
                <a:chOff x="1454868" y="3791346"/>
                <a:chExt cx="1201736" cy="304800"/>
              </a:xfrm>
            </p:grpSpPr>
            <p:sp>
              <p:nvSpPr>
                <p:cNvPr id="14" name="Rectangle 13"/>
                <p:cNvSpPr/>
                <p:nvPr/>
              </p:nvSpPr>
              <p:spPr>
                <a:xfrm rot="16200000">
                  <a:off x="1454868" y="3791346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 rot="16200000">
                  <a:off x="1742205" y="3791346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 rot="16200000">
                  <a:off x="2047004" y="3791346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 rot="16200000">
                  <a:off x="2351804" y="3791346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8" name="Straight Arrow Connector 7"/>
              <p:cNvCxnSpPr/>
              <p:nvPr/>
            </p:nvCxnSpPr>
            <p:spPr>
              <a:xfrm>
                <a:off x="2774147" y="4700399"/>
                <a:ext cx="422443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/>
              <p:cNvSpPr/>
              <p:nvPr/>
            </p:nvSpPr>
            <p:spPr>
              <a:xfrm>
                <a:off x="2656604" y="4200890"/>
                <a:ext cx="144780" cy="1724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431813" y="5005973"/>
                <a:ext cx="144780" cy="1724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998409" y="4186043"/>
                <a:ext cx="144780" cy="1724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Arc 11"/>
              <p:cNvSpPr/>
              <p:nvPr/>
            </p:nvSpPr>
            <p:spPr>
              <a:xfrm>
                <a:off x="4067415" y="4384809"/>
                <a:ext cx="389831" cy="258590"/>
              </a:xfrm>
              <a:prstGeom prst="arc">
                <a:avLst/>
              </a:prstGeom>
              <a:ln>
                <a:solidFill>
                  <a:schemeClr val="accent2">
                    <a:lumMod val="5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/>
              <p:cNvSpPr/>
              <p:nvPr/>
            </p:nvSpPr>
            <p:spPr>
              <a:xfrm rot="17940871">
                <a:off x="3739755" y="4457199"/>
                <a:ext cx="389831" cy="258590"/>
              </a:xfrm>
              <a:prstGeom prst="arc">
                <a:avLst/>
              </a:prstGeom>
              <a:ln>
                <a:solidFill>
                  <a:schemeClr val="accent2">
                    <a:lumMod val="50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Oval 39"/>
            <p:cNvSpPr/>
            <p:nvPr/>
          </p:nvSpPr>
          <p:spPr>
            <a:xfrm>
              <a:off x="6667560" y="1342816"/>
              <a:ext cx="144780" cy="17248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7291856" y="1706559"/>
              <a:ext cx="422443" cy="0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0901334" y="151597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</p:grpSp>
      <p:sp>
        <p:nvSpPr>
          <p:cNvPr id="45" name="Arc 44"/>
          <p:cNvSpPr/>
          <p:nvPr/>
        </p:nvSpPr>
        <p:spPr>
          <a:xfrm>
            <a:off x="6247127" y="2332841"/>
            <a:ext cx="569329" cy="903099"/>
          </a:xfrm>
          <a:prstGeom prst="arc">
            <a:avLst/>
          </a:prstGeom>
          <a:ln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c 47"/>
          <p:cNvSpPr/>
          <p:nvPr/>
        </p:nvSpPr>
        <p:spPr>
          <a:xfrm rot="17940871">
            <a:off x="2579917" y="2029948"/>
            <a:ext cx="389831" cy="258590"/>
          </a:xfrm>
          <a:prstGeom prst="arc">
            <a:avLst/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/>
          <p:nvPr/>
        </p:nvCxnSpPr>
        <p:spPr>
          <a:xfrm>
            <a:off x="6073913" y="4491863"/>
            <a:ext cx="1567489" cy="5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432789" y="4304886"/>
            <a:ext cx="1567489" cy="5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2798517" y="2941876"/>
            <a:ext cx="5203372" cy="1581875"/>
            <a:chOff x="2798517" y="3414841"/>
            <a:chExt cx="5203372" cy="15818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2798517" y="3701233"/>
                  <a:ext cx="4645887" cy="12954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𝑜𝑛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𝑜𝑓𝑓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2800" b="0" dirty="0" smtClean="0">
                    <a:ea typeface="Cambria Math" panose="02040503050406030204" pitchFamily="18" charset="0"/>
                  </a:endParaRPr>
                </a:p>
                <a:p>
                  <a:endParaRPr lang="en-US" sz="2800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8517" y="3701233"/>
                  <a:ext cx="4645887" cy="129548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Connector 55"/>
            <p:cNvCxnSpPr/>
            <p:nvPr/>
          </p:nvCxnSpPr>
          <p:spPr>
            <a:xfrm>
              <a:off x="5125196" y="3795279"/>
              <a:ext cx="115500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3601879" y="4413572"/>
              <a:ext cx="12293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association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074068" y="3414841"/>
              <a:ext cx="1293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dissociation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495625" y="4568662"/>
              <a:ext cx="2506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d</a:t>
              </a:r>
              <a:r>
                <a:rPr lang="en-US" dirty="0" smtClean="0">
                  <a:solidFill>
                    <a:srgbClr val="C00000"/>
                  </a:solidFill>
                </a:rPr>
                <a:t>iffusion on the filament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2982441" y="4752770"/>
                <a:ext cx="3051797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441" y="4752770"/>
                <a:ext cx="3051797" cy="4168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6347690" y="4683411"/>
                <a:ext cx="1076128" cy="5966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𝑜𝑓𝑓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7690" y="4683411"/>
                <a:ext cx="1076128" cy="5966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9" name="Picture 6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4100" y="4313562"/>
            <a:ext cx="3543300" cy="2276475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 rot="16200000">
            <a:off x="7416747" y="5319213"/>
            <a:ext cx="1519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Concentration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8829865" y="6488668"/>
            <a:ext cx="2487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Distance on the filament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2517305" y="1609376"/>
                <a:ext cx="4003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305" y="1609376"/>
                <a:ext cx="400366" cy="276999"/>
              </a:xfrm>
              <a:prstGeom prst="rect">
                <a:avLst/>
              </a:prstGeom>
              <a:blipFill>
                <a:blip r:embed="rId6"/>
                <a:stretch>
                  <a:fillRect l="-13636" r="-1515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6284319" y="2576421"/>
                <a:ext cx="494944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319" y="2576421"/>
                <a:ext cx="494944" cy="299249"/>
              </a:xfrm>
              <a:prstGeom prst="rect">
                <a:avLst/>
              </a:prstGeom>
              <a:blipFill>
                <a:blip r:embed="rId7"/>
                <a:stretch>
                  <a:fillRect l="-11111" r="-8642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/>
          <p:cNvSpPr txBox="1"/>
          <p:nvPr/>
        </p:nvSpPr>
        <p:spPr>
          <a:xfrm>
            <a:off x="2935605" y="5249518"/>
            <a:ext cx="1708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Flux to the end: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678222" y="5249518"/>
                <a:ext cx="1839863" cy="4049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</m:oMath>
                </a14:m>
                <a:r>
                  <a:rPr lang="en-US" dirty="0" smtClean="0"/>
                  <a:t>c/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222" y="5249518"/>
                <a:ext cx="1839863" cy="404983"/>
              </a:xfrm>
              <a:prstGeom prst="rect">
                <a:avLst/>
              </a:prstGeom>
              <a:blipFill>
                <a:blip r:embed="rId8"/>
                <a:stretch>
                  <a:fillRect l="-1987" t="-10448" r="-1325"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79556" y="3330789"/>
            <a:ext cx="4047844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86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25" y="244110"/>
            <a:ext cx="10515600" cy="1325563"/>
          </a:xfrm>
        </p:spPr>
        <p:txBody>
          <a:bodyPr/>
          <a:lstStyle/>
          <a:p>
            <a:r>
              <a:rPr lang="en-US" dirty="0" smtClean="0"/>
              <a:t>Diffusion mediated disassembly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38200" y="2447431"/>
            <a:ext cx="4785360" cy="40928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96000" y="2447431"/>
            <a:ext cx="4785360" cy="40928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052539" y="1194478"/>
            <a:ext cx="7537481" cy="992419"/>
            <a:chOff x="1454868" y="4186043"/>
            <a:chExt cx="7537481" cy="992419"/>
          </a:xfrm>
        </p:grpSpPr>
        <p:grpSp>
          <p:nvGrpSpPr>
            <p:cNvPr id="6" name="Group 5"/>
            <p:cNvGrpSpPr/>
            <p:nvPr/>
          </p:nvGrpSpPr>
          <p:grpSpPr>
            <a:xfrm>
              <a:off x="3404100" y="4459480"/>
              <a:ext cx="5588249" cy="391048"/>
              <a:chOff x="1638668" y="4000351"/>
              <a:chExt cx="5588249" cy="391048"/>
            </a:xfrm>
          </p:grpSpPr>
          <p:grpSp>
            <p:nvGrpSpPr>
              <p:cNvPr id="18" name="Group 17"/>
              <p:cNvGrpSpPr/>
              <p:nvPr/>
            </p:nvGrpSpPr>
            <p:grpSpPr>
              <a:xfrm rot="16200000">
                <a:off x="3883968" y="3638130"/>
                <a:ext cx="304800" cy="1201737"/>
                <a:chOff x="5686097" y="2949849"/>
                <a:chExt cx="304800" cy="1201737"/>
              </a:xfrm>
            </p:grpSpPr>
            <p:sp>
              <p:nvSpPr>
                <p:cNvPr id="35" name="Rectangle 34"/>
                <p:cNvSpPr/>
                <p:nvPr/>
              </p:nvSpPr>
              <p:spPr>
                <a:xfrm>
                  <a:off x="5686097" y="2949849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5686097" y="3237186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7" name="Group 36"/>
                <p:cNvGrpSpPr/>
                <p:nvPr/>
              </p:nvGrpSpPr>
              <p:grpSpPr>
                <a:xfrm>
                  <a:off x="5686097" y="3541986"/>
                  <a:ext cx="304800" cy="609600"/>
                  <a:chOff x="5838497" y="4021274"/>
                  <a:chExt cx="304800" cy="609600"/>
                </a:xfrm>
              </p:grpSpPr>
              <p:sp>
                <p:nvSpPr>
                  <p:cNvPr id="38" name="Rectangle 37"/>
                  <p:cNvSpPr/>
                  <p:nvPr/>
                </p:nvSpPr>
                <p:spPr>
                  <a:xfrm>
                    <a:off x="5838497" y="4021274"/>
                    <a:ext cx="304800" cy="30480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Rectangle 38"/>
                  <p:cNvSpPr/>
                  <p:nvPr/>
                </p:nvSpPr>
                <p:spPr>
                  <a:xfrm>
                    <a:off x="5838497" y="4326074"/>
                    <a:ext cx="304800" cy="30480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19" name="Straight Arrow Connector 18"/>
              <p:cNvCxnSpPr/>
              <p:nvPr/>
            </p:nvCxnSpPr>
            <p:spPr>
              <a:xfrm>
                <a:off x="4942037" y="4238997"/>
                <a:ext cx="422443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" name="Group 21"/>
              <p:cNvGrpSpPr/>
              <p:nvPr/>
            </p:nvGrpSpPr>
            <p:grpSpPr>
              <a:xfrm rot="5400000">
                <a:off x="5900569" y="3790530"/>
                <a:ext cx="304800" cy="896937"/>
                <a:chOff x="5791200" y="2758237"/>
                <a:chExt cx="304800" cy="896937"/>
              </a:xfrm>
            </p:grpSpPr>
            <p:sp>
              <p:nvSpPr>
                <p:cNvPr id="32" name="Rectangle 31"/>
                <p:cNvSpPr/>
                <p:nvPr/>
              </p:nvSpPr>
              <p:spPr>
                <a:xfrm>
                  <a:off x="5791200" y="2758237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5791200" y="3063037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5791200" y="3350374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" name="Rectangle 22"/>
              <p:cNvSpPr/>
              <p:nvPr/>
            </p:nvSpPr>
            <p:spPr>
              <a:xfrm rot="16200000">
                <a:off x="6922117" y="4086598"/>
                <a:ext cx="304800" cy="3048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403715" y="4000351"/>
                <a:ext cx="144780" cy="1724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 rot="16200000">
                <a:off x="2087136" y="3638127"/>
                <a:ext cx="304800" cy="1201736"/>
                <a:chOff x="5686097" y="2835550"/>
                <a:chExt cx="304800" cy="1201736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5686097" y="2835550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5686097" y="3122887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9" name="Group 28"/>
                <p:cNvGrpSpPr/>
                <p:nvPr/>
              </p:nvGrpSpPr>
              <p:grpSpPr>
                <a:xfrm>
                  <a:off x="5686097" y="3427686"/>
                  <a:ext cx="304800" cy="609600"/>
                  <a:chOff x="5838497" y="3906974"/>
                  <a:chExt cx="304800" cy="609600"/>
                </a:xfrm>
              </p:grpSpPr>
              <p:sp>
                <p:nvSpPr>
                  <p:cNvPr id="30" name="Rectangle 29"/>
                  <p:cNvSpPr/>
                  <p:nvPr/>
                </p:nvSpPr>
                <p:spPr>
                  <a:xfrm>
                    <a:off x="5838497" y="3906974"/>
                    <a:ext cx="304800" cy="30480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Rectangle 30"/>
                  <p:cNvSpPr/>
                  <p:nvPr/>
                </p:nvSpPr>
                <p:spPr>
                  <a:xfrm>
                    <a:off x="5838497" y="4211774"/>
                    <a:ext cx="304800" cy="30480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6" name="Oval 25"/>
              <p:cNvSpPr/>
              <p:nvPr/>
            </p:nvSpPr>
            <p:spPr>
              <a:xfrm>
                <a:off x="7002127" y="4005342"/>
                <a:ext cx="144780" cy="1724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454868" y="4545726"/>
              <a:ext cx="1201736" cy="304800"/>
              <a:chOff x="1454868" y="3791346"/>
              <a:chExt cx="1201736" cy="304800"/>
            </a:xfrm>
          </p:grpSpPr>
          <p:sp>
            <p:nvSpPr>
              <p:cNvPr id="14" name="Rectangle 13"/>
              <p:cNvSpPr/>
              <p:nvPr/>
            </p:nvSpPr>
            <p:spPr>
              <a:xfrm rot="16200000">
                <a:off x="1454868" y="3791346"/>
                <a:ext cx="304800" cy="3048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 rot="16200000">
                <a:off x="1742205" y="3791346"/>
                <a:ext cx="304800" cy="3048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 rot="16200000">
                <a:off x="2047004" y="3791346"/>
                <a:ext cx="304800" cy="3048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 rot="16200000">
                <a:off x="2351804" y="3791346"/>
                <a:ext cx="304800" cy="3048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" name="Straight Arrow Connector 7"/>
            <p:cNvCxnSpPr/>
            <p:nvPr/>
          </p:nvCxnSpPr>
          <p:spPr>
            <a:xfrm>
              <a:off x="2774147" y="4700399"/>
              <a:ext cx="422443" cy="0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2656604" y="4200890"/>
              <a:ext cx="144780" cy="17248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431813" y="5005973"/>
              <a:ext cx="144780" cy="17248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998409" y="4186043"/>
              <a:ext cx="144780" cy="17248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>
              <a:off x="4067415" y="4384809"/>
              <a:ext cx="389831" cy="258590"/>
            </a:xfrm>
            <a:prstGeom prst="arc">
              <a:avLst/>
            </a:prstGeom>
            <a:ln>
              <a:solidFill>
                <a:schemeClr val="accent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rot="17940871">
              <a:off x="3739755" y="4457199"/>
              <a:ext cx="389831" cy="258590"/>
            </a:xfrm>
            <a:prstGeom prst="arc">
              <a:avLst/>
            </a:prstGeom>
            <a:ln>
              <a:solidFill>
                <a:schemeClr val="accent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Oval 39"/>
          <p:cNvSpPr/>
          <p:nvPr/>
        </p:nvSpPr>
        <p:spPr>
          <a:xfrm>
            <a:off x="6667560" y="1342816"/>
            <a:ext cx="144780" cy="1724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359749" y="2492996"/>
            <a:ext cx="4406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Depolymerization</a:t>
            </a:r>
            <a:r>
              <a:rPr lang="en-US" dirty="0" smtClean="0"/>
              <a:t> w concentration of protein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8553" y="3292282"/>
            <a:ext cx="2949700" cy="2818086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965484" y="2492996"/>
            <a:ext cx="412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Depolymerization</a:t>
            </a:r>
            <a:r>
              <a:rPr lang="en-US" dirty="0" smtClean="0"/>
              <a:t> w initial length filament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7291856" y="1706559"/>
            <a:ext cx="422443" cy="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901334" y="15159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39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Motor associated disassembly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38200" y="2468451"/>
            <a:ext cx="4785360" cy="40928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96000" y="2468451"/>
            <a:ext cx="4785360" cy="40928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649077" y="1358085"/>
            <a:ext cx="7537481" cy="969559"/>
            <a:chOff x="1454868" y="4163183"/>
            <a:chExt cx="7537481" cy="969559"/>
          </a:xfrm>
        </p:grpSpPr>
        <p:grpSp>
          <p:nvGrpSpPr>
            <p:cNvPr id="6" name="Group 5"/>
            <p:cNvGrpSpPr/>
            <p:nvPr/>
          </p:nvGrpSpPr>
          <p:grpSpPr>
            <a:xfrm>
              <a:off x="3404100" y="4459480"/>
              <a:ext cx="5588249" cy="391048"/>
              <a:chOff x="1638668" y="4000351"/>
              <a:chExt cx="5588249" cy="391048"/>
            </a:xfrm>
          </p:grpSpPr>
          <p:grpSp>
            <p:nvGrpSpPr>
              <p:cNvPr id="16" name="Group 15"/>
              <p:cNvGrpSpPr/>
              <p:nvPr/>
            </p:nvGrpSpPr>
            <p:grpSpPr>
              <a:xfrm rot="16200000">
                <a:off x="3883968" y="3638130"/>
                <a:ext cx="304800" cy="1201737"/>
                <a:chOff x="5686097" y="2949849"/>
                <a:chExt cx="304800" cy="1201737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5686097" y="2949849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5686097" y="3237186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5" name="Group 34"/>
                <p:cNvGrpSpPr/>
                <p:nvPr/>
              </p:nvGrpSpPr>
              <p:grpSpPr>
                <a:xfrm>
                  <a:off x="5686097" y="3541986"/>
                  <a:ext cx="304800" cy="609600"/>
                  <a:chOff x="5838497" y="4021274"/>
                  <a:chExt cx="304800" cy="609600"/>
                </a:xfrm>
              </p:grpSpPr>
              <p:sp>
                <p:nvSpPr>
                  <p:cNvPr id="36" name="Rectangle 35"/>
                  <p:cNvSpPr/>
                  <p:nvPr/>
                </p:nvSpPr>
                <p:spPr>
                  <a:xfrm>
                    <a:off x="5838497" y="4021274"/>
                    <a:ext cx="304800" cy="30480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Rectangle 36"/>
                  <p:cNvSpPr/>
                  <p:nvPr/>
                </p:nvSpPr>
                <p:spPr>
                  <a:xfrm>
                    <a:off x="5838497" y="4326074"/>
                    <a:ext cx="304800" cy="30480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17" name="Straight Arrow Connector 16"/>
              <p:cNvCxnSpPr/>
              <p:nvPr/>
            </p:nvCxnSpPr>
            <p:spPr>
              <a:xfrm>
                <a:off x="4942037" y="4238997"/>
                <a:ext cx="422443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/>
            </p:nvGrpSpPr>
            <p:grpSpPr>
              <a:xfrm rot="5400000">
                <a:off x="5900569" y="3790530"/>
                <a:ext cx="304800" cy="896937"/>
                <a:chOff x="5791200" y="2758237"/>
                <a:chExt cx="304800" cy="896937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5791200" y="2758237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5791200" y="3063037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5791200" y="3350374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" name="Rectangle 18"/>
              <p:cNvSpPr/>
              <p:nvPr/>
            </p:nvSpPr>
            <p:spPr>
              <a:xfrm rot="16200000">
                <a:off x="6922117" y="4086598"/>
                <a:ext cx="304800" cy="3048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403715" y="4000351"/>
                <a:ext cx="144780" cy="1724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 rot="16200000">
                <a:off x="2087136" y="3638127"/>
                <a:ext cx="304800" cy="1201736"/>
                <a:chOff x="5686097" y="2835550"/>
                <a:chExt cx="304800" cy="1201736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5686097" y="2835550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5686097" y="3122887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7" name="Group 26"/>
                <p:cNvGrpSpPr/>
                <p:nvPr/>
              </p:nvGrpSpPr>
              <p:grpSpPr>
                <a:xfrm>
                  <a:off x="5686097" y="3427686"/>
                  <a:ext cx="304800" cy="609600"/>
                  <a:chOff x="5838497" y="3906974"/>
                  <a:chExt cx="304800" cy="609600"/>
                </a:xfrm>
              </p:grpSpPr>
              <p:sp>
                <p:nvSpPr>
                  <p:cNvPr id="28" name="Rectangle 27"/>
                  <p:cNvSpPr/>
                  <p:nvPr/>
                </p:nvSpPr>
                <p:spPr>
                  <a:xfrm>
                    <a:off x="5838497" y="3906974"/>
                    <a:ext cx="304800" cy="30480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>
                  <a:xfrm>
                    <a:off x="5838497" y="4211774"/>
                    <a:ext cx="304800" cy="30480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4" name="Oval 23"/>
              <p:cNvSpPr/>
              <p:nvPr/>
            </p:nvSpPr>
            <p:spPr>
              <a:xfrm>
                <a:off x="7002127" y="4005342"/>
                <a:ext cx="144780" cy="1724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454868" y="4545726"/>
              <a:ext cx="1201736" cy="304800"/>
              <a:chOff x="1454868" y="3791346"/>
              <a:chExt cx="1201736" cy="304800"/>
            </a:xfrm>
          </p:grpSpPr>
          <p:sp>
            <p:nvSpPr>
              <p:cNvPr id="12" name="Rectangle 11"/>
              <p:cNvSpPr/>
              <p:nvPr/>
            </p:nvSpPr>
            <p:spPr>
              <a:xfrm rot="16200000">
                <a:off x="1454868" y="3791346"/>
                <a:ext cx="304800" cy="3048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 rot="16200000">
                <a:off x="1742205" y="3791346"/>
                <a:ext cx="304800" cy="3048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 rot="16200000">
                <a:off x="2047004" y="3791346"/>
                <a:ext cx="304800" cy="3048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 rot="16200000">
                <a:off x="2351804" y="3791346"/>
                <a:ext cx="304800" cy="3048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" name="Straight Arrow Connector 7"/>
            <p:cNvCxnSpPr/>
            <p:nvPr/>
          </p:nvCxnSpPr>
          <p:spPr>
            <a:xfrm>
              <a:off x="2774147" y="4700399"/>
              <a:ext cx="422443" cy="0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2656604" y="4166600"/>
              <a:ext cx="144780" cy="17248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431813" y="4960253"/>
              <a:ext cx="144780" cy="17248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998409" y="4163183"/>
              <a:ext cx="144780" cy="17248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173992" y="1464724"/>
            <a:ext cx="2042591" cy="1003727"/>
            <a:chOff x="1991455" y="5797123"/>
            <a:chExt cx="2042591" cy="1003727"/>
          </a:xfrm>
        </p:grpSpPr>
        <p:grpSp>
          <p:nvGrpSpPr>
            <p:cNvPr id="62" name="Group 61"/>
            <p:cNvGrpSpPr/>
            <p:nvPr/>
          </p:nvGrpSpPr>
          <p:grpSpPr>
            <a:xfrm>
              <a:off x="3729246" y="6113021"/>
              <a:ext cx="304800" cy="200849"/>
              <a:chOff x="10531123" y="2628900"/>
              <a:chExt cx="647417" cy="338009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 flipH="1">
                <a:off x="10531123" y="2640330"/>
                <a:ext cx="304800" cy="312789"/>
              </a:xfrm>
              <a:prstGeom prst="line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0835923" y="2628900"/>
                <a:ext cx="342617" cy="338009"/>
              </a:xfrm>
              <a:prstGeom prst="line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/>
            <p:cNvGrpSpPr/>
            <p:nvPr/>
          </p:nvGrpSpPr>
          <p:grpSpPr>
            <a:xfrm>
              <a:off x="2643266" y="5818610"/>
              <a:ext cx="304800" cy="200849"/>
              <a:chOff x="10531123" y="2628900"/>
              <a:chExt cx="647417" cy="338009"/>
            </a:xfrm>
          </p:grpSpPr>
          <p:cxnSp>
            <p:nvCxnSpPr>
              <p:cNvPr id="66" name="Straight Connector 65"/>
              <p:cNvCxnSpPr/>
              <p:nvPr/>
            </p:nvCxnSpPr>
            <p:spPr>
              <a:xfrm flipH="1">
                <a:off x="10531123" y="2640330"/>
                <a:ext cx="304800" cy="312789"/>
              </a:xfrm>
              <a:prstGeom prst="line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10835923" y="2628900"/>
                <a:ext cx="342617" cy="338009"/>
              </a:xfrm>
              <a:prstGeom prst="line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2434052" y="6600001"/>
              <a:ext cx="304800" cy="200849"/>
              <a:chOff x="10531123" y="2628900"/>
              <a:chExt cx="647417" cy="338009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 flipH="1">
                <a:off x="10531123" y="2640330"/>
                <a:ext cx="304800" cy="312789"/>
              </a:xfrm>
              <a:prstGeom prst="line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10835923" y="2628900"/>
                <a:ext cx="342617" cy="338009"/>
              </a:xfrm>
              <a:prstGeom prst="line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/>
            <p:cNvGrpSpPr/>
            <p:nvPr/>
          </p:nvGrpSpPr>
          <p:grpSpPr>
            <a:xfrm>
              <a:off x="1991455" y="5797123"/>
              <a:ext cx="304800" cy="200849"/>
              <a:chOff x="10531123" y="2628900"/>
              <a:chExt cx="647417" cy="338009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 flipH="1">
                <a:off x="10531123" y="2640330"/>
                <a:ext cx="304800" cy="312789"/>
              </a:xfrm>
              <a:prstGeom prst="line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10835923" y="2628900"/>
                <a:ext cx="342617" cy="338009"/>
              </a:xfrm>
              <a:prstGeom prst="line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Group 3"/>
          <p:cNvGrpSpPr/>
          <p:nvPr/>
        </p:nvGrpSpPr>
        <p:grpSpPr>
          <a:xfrm>
            <a:off x="5948428" y="1594879"/>
            <a:ext cx="5296900" cy="393958"/>
            <a:chOff x="3777428" y="5954698"/>
            <a:chExt cx="5296900" cy="393958"/>
          </a:xfrm>
        </p:grpSpPr>
        <p:sp>
          <p:nvSpPr>
            <p:cNvPr id="74" name="Oval 73"/>
            <p:cNvSpPr/>
            <p:nvPr/>
          </p:nvSpPr>
          <p:spPr>
            <a:xfrm>
              <a:off x="3777428" y="5954698"/>
              <a:ext cx="144780" cy="17248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6163093" y="6147807"/>
              <a:ext cx="304800" cy="200849"/>
              <a:chOff x="10531123" y="2628900"/>
              <a:chExt cx="647417" cy="338009"/>
            </a:xfrm>
          </p:grpSpPr>
          <p:cxnSp>
            <p:nvCxnSpPr>
              <p:cNvPr id="76" name="Straight Connector 75"/>
              <p:cNvCxnSpPr/>
              <p:nvPr/>
            </p:nvCxnSpPr>
            <p:spPr>
              <a:xfrm flipH="1">
                <a:off x="10531123" y="2640330"/>
                <a:ext cx="304800" cy="312789"/>
              </a:xfrm>
              <a:prstGeom prst="line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10835923" y="2628900"/>
                <a:ext cx="342617" cy="338009"/>
              </a:xfrm>
              <a:prstGeom prst="line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/>
            <p:cNvGrpSpPr/>
            <p:nvPr/>
          </p:nvGrpSpPr>
          <p:grpSpPr>
            <a:xfrm>
              <a:off x="8769528" y="6139613"/>
              <a:ext cx="304800" cy="200849"/>
              <a:chOff x="10531123" y="2628900"/>
              <a:chExt cx="647417" cy="338009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 flipH="1">
                <a:off x="10531123" y="2640330"/>
                <a:ext cx="304800" cy="312789"/>
              </a:xfrm>
              <a:prstGeom prst="line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10835923" y="2628900"/>
                <a:ext cx="342617" cy="338009"/>
              </a:xfrm>
              <a:prstGeom prst="line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044802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Depolymerizationrate</a:t>
            </a:r>
            <a:r>
              <a:rPr lang="en-US" dirty="0" smtClean="0"/>
              <a:t> for two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&lt;Time&gt; = 1/</a:t>
            </a:r>
            <a:r>
              <a:rPr lang="en-US" dirty="0" err="1" smtClean="0"/>
              <a:t>kon</a:t>
            </a:r>
            <a:r>
              <a:rPr lang="en-US" dirty="0" smtClean="0"/>
              <a:t> +1/</a:t>
            </a:r>
            <a:r>
              <a:rPr lang="en-US" dirty="0" err="1" smtClean="0"/>
              <a:t>koff</a:t>
            </a:r>
            <a:endParaRPr lang="en-US" dirty="0" smtClean="0"/>
          </a:p>
          <a:p>
            <a:r>
              <a:rPr lang="en-US" dirty="0" err="1" smtClean="0"/>
              <a:t>kon</a:t>
            </a:r>
            <a:r>
              <a:rPr lang="en-US" dirty="0" smtClean="0"/>
              <a:t> = </a:t>
            </a:r>
            <a:r>
              <a:rPr lang="en-US" dirty="0" err="1" smtClean="0"/>
              <a:t>kon’C</a:t>
            </a:r>
            <a:endParaRPr lang="en-US" dirty="0" smtClean="0"/>
          </a:p>
          <a:p>
            <a:r>
              <a:rPr lang="en-US" dirty="0" smtClean="0"/>
              <a:t>1/&lt;Time&gt;= d = </a:t>
            </a:r>
            <a:r>
              <a:rPr lang="en-US" dirty="0" err="1" smtClean="0"/>
              <a:t>koff</a:t>
            </a:r>
            <a:r>
              <a:rPr lang="en-US" dirty="0" smtClean="0"/>
              <a:t>*</a:t>
            </a:r>
            <a:r>
              <a:rPr lang="en-US" dirty="0" err="1" smtClean="0"/>
              <a:t>kon’C</a:t>
            </a:r>
            <a:r>
              <a:rPr lang="en-US" dirty="0" smtClean="0"/>
              <a:t>/(</a:t>
            </a:r>
            <a:r>
              <a:rPr lang="en-US" dirty="0" err="1" smtClean="0"/>
              <a:t>kon’C</a:t>
            </a:r>
            <a:r>
              <a:rPr lang="en-US" dirty="0" smtClean="0"/>
              <a:t>+ </a:t>
            </a:r>
            <a:r>
              <a:rPr lang="en-US" dirty="0" err="1" smtClean="0"/>
              <a:t>koff</a:t>
            </a:r>
            <a:r>
              <a:rPr lang="en-US" dirty="0" smtClean="0"/>
              <a:t>)</a:t>
            </a:r>
          </a:p>
          <a:p>
            <a:r>
              <a:rPr lang="en-US" dirty="0" smtClean="0"/>
              <a:t>Hill equation: 1/(1+ (</a:t>
            </a:r>
            <a:r>
              <a:rPr lang="en-US" dirty="0" err="1" smtClean="0"/>
              <a:t>Ka</a:t>
            </a:r>
            <a:r>
              <a:rPr lang="en-US" dirty="0" smtClean="0"/>
              <a:t>/[L])</a:t>
            </a:r>
            <a:r>
              <a:rPr lang="en-US" baseline="30000" dirty="0" smtClean="0"/>
              <a:t>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5083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2466469" y="-499733"/>
            <a:ext cx="6446176" cy="4248134"/>
            <a:chOff x="2466469" y="-499733"/>
            <a:chExt cx="6446176" cy="4248134"/>
          </a:xfrm>
        </p:grpSpPr>
        <p:sp>
          <p:nvSpPr>
            <p:cNvPr id="41" name="Arc 40"/>
            <p:cNvSpPr/>
            <p:nvPr/>
          </p:nvSpPr>
          <p:spPr>
            <a:xfrm rot="9047288">
              <a:off x="3210733" y="-499733"/>
              <a:ext cx="3957712" cy="4248134"/>
            </a:xfrm>
            <a:prstGeom prst="arc">
              <a:avLst>
                <a:gd name="adj1" fmla="val 13862422"/>
                <a:gd name="adj2" fmla="val 0"/>
              </a:avLst>
            </a:prstGeom>
            <a:ln w="28575">
              <a:solidFill>
                <a:schemeClr val="accent4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2466469" y="1127231"/>
              <a:ext cx="6446176" cy="2474126"/>
              <a:chOff x="2466469" y="1127231"/>
              <a:chExt cx="6446176" cy="2474126"/>
            </a:xfrm>
          </p:grpSpPr>
          <p:grpSp>
            <p:nvGrpSpPr>
              <p:cNvPr id="10" name="Group 9"/>
              <p:cNvGrpSpPr/>
              <p:nvPr/>
            </p:nvGrpSpPr>
            <p:grpSpPr>
              <a:xfrm rot="16200000">
                <a:off x="5284526" y="1485872"/>
                <a:ext cx="304800" cy="1201737"/>
                <a:chOff x="5686097" y="2949849"/>
                <a:chExt cx="304800" cy="1201737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5686097" y="2949849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5686097" y="3237186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7" name="Group 26"/>
                <p:cNvGrpSpPr/>
                <p:nvPr/>
              </p:nvGrpSpPr>
              <p:grpSpPr>
                <a:xfrm>
                  <a:off x="5686097" y="3541986"/>
                  <a:ext cx="304800" cy="609600"/>
                  <a:chOff x="5838497" y="4021274"/>
                  <a:chExt cx="304800" cy="609600"/>
                </a:xfrm>
              </p:grpSpPr>
              <p:sp>
                <p:nvSpPr>
                  <p:cNvPr id="28" name="Rectangle 27"/>
                  <p:cNvSpPr/>
                  <p:nvPr/>
                </p:nvSpPr>
                <p:spPr>
                  <a:xfrm>
                    <a:off x="5838497" y="4021274"/>
                    <a:ext cx="304800" cy="30480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>
                  <a:xfrm>
                    <a:off x="5838497" y="4326074"/>
                    <a:ext cx="304800" cy="30480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11" name="Straight Arrow Connector 10"/>
              <p:cNvCxnSpPr/>
              <p:nvPr/>
            </p:nvCxnSpPr>
            <p:spPr>
              <a:xfrm>
                <a:off x="6126023" y="2086739"/>
                <a:ext cx="422443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Group 11"/>
              <p:cNvGrpSpPr/>
              <p:nvPr/>
            </p:nvGrpSpPr>
            <p:grpSpPr>
              <a:xfrm rot="5400000">
                <a:off x="8311777" y="1638272"/>
                <a:ext cx="304800" cy="896937"/>
                <a:chOff x="5791200" y="2758237"/>
                <a:chExt cx="304800" cy="896937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5791200" y="2758237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5791200" y="3063037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5791200" y="3350374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" name="Oval 13"/>
              <p:cNvSpPr/>
              <p:nvPr/>
            </p:nvSpPr>
            <p:spPr>
              <a:xfrm>
                <a:off x="4937996" y="1848093"/>
                <a:ext cx="144780" cy="1724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 rot="16200000">
                <a:off x="3271122" y="1485869"/>
                <a:ext cx="304800" cy="1201736"/>
                <a:chOff x="5686097" y="2835550"/>
                <a:chExt cx="304800" cy="1201736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686097" y="2835550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5686097" y="3122887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" name="Group 18"/>
                <p:cNvGrpSpPr/>
                <p:nvPr/>
              </p:nvGrpSpPr>
              <p:grpSpPr>
                <a:xfrm>
                  <a:off x="5686097" y="3427686"/>
                  <a:ext cx="304800" cy="609600"/>
                  <a:chOff x="5838497" y="3906974"/>
                  <a:chExt cx="304800" cy="609600"/>
                </a:xfrm>
              </p:grpSpPr>
              <p:sp>
                <p:nvSpPr>
                  <p:cNvPr id="20" name="Rectangle 19"/>
                  <p:cNvSpPr/>
                  <p:nvPr/>
                </p:nvSpPr>
                <p:spPr>
                  <a:xfrm>
                    <a:off x="5838497" y="3906974"/>
                    <a:ext cx="304800" cy="30480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Rectangle 20"/>
                  <p:cNvSpPr/>
                  <p:nvPr/>
                </p:nvSpPr>
                <p:spPr>
                  <a:xfrm>
                    <a:off x="5838497" y="4211774"/>
                    <a:ext cx="304800" cy="30480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6" name="Oval 5"/>
              <p:cNvSpPr/>
              <p:nvPr/>
            </p:nvSpPr>
            <p:spPr>
              <a:xfrm>
                <a:off x="3542441" y="1508703"/>
                <a:ext cx="144780" cy="1724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055064" y="1127231"/>
                <a:ext cx="144780" cy="1724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947840" y="1642807"/>
                <a:ext cx="144780" cy="1724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c 8"/>
              <p:cNvSpPr/>
              <p:nvPr/>
            </p:nvSpPr>
            <p:spPr>
              <a:xfrm rot="17940871">
                <a:off x="2764166" y="1840067"/>
                <a:ext cx="389831" cy="258590"/>
              </a:xfrm>
              <a:prstGeom prst="arc">
                <a:avLst/>
              </a:prstGeom>
              <a:ln>
                <a:solidFill>
                  <a:schemeClr val="accent2">
                    <a:lumMod val="50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Arrow Connector 29"/>
              <p:cNvCxnSpPr/>
              <p:nvPr/>
            </p:nvCxnSpPr>
            <p:spPr>
              <a:xfrm>
                <a:off x="4225470" y="2020582"/>
                <a:ext cx="422443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H="1">
                <a:off x="4225469" y="2191245"/>
                <a:ext cx="422443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2466469" y="1681666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+</a:t>
                </a:r>
                <a:endParaRPr lang="en-US" sz="28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978433" y="1689682"/>
                <a:ext cx="2952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-</a:t>
                </a:r>
              </a:p>
            </p:txBody>
          </p:sp>
          <p:grpSp>
            <p:nvGrpSpPr>
              <p:cNvPr id="37" name="Group 36"/>
              <p:cNvGrpSpPr/>
              <p:nvPr/>
            </p:nvGrpSpPr>
            <p:grpSpPr>
              <a:xfrm>
                <a:off x="7047448" y="1801792"/>
                <a:ext cx="820204" cy="523220"/>
                <a:chOff x="8106103" y="1801792"/>
                <a:chExt cx="820204" cy="523220"/>
              </a:xfrm>
            </p:grpSpPr>
            <p:sp>
              <p:nvSpPr>
                <p:cNvPr id="13" name="Rectangle 12"/>
                <p:cNvSpPr/>
                <p:nvPr/>
              </p:nvSpPr>
              <p:spPr>
                <a:xfrm rot="16200000">
                  <a:off x="8106103" y="1934340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8186113" y="1853084"/>
                  <a:ext cx="144780" cy="172489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8562105" y="1801792"/>
                  <a:ext cx="3642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/>
                    <a:t>+</a:t>
                  </a:r>
                  <a:endParaRPr lang="en-US" sz="2800" dirty="0"/>
                </a:p>
              </p:txBody>
            </p:sp>
          </p:grpSp>
          <p:sp>
            <p:nvSpPr>
              <p:cNvPr id="38" name="TextBox 37"/>
              <p:cNvSpPr txBox="1"/>
              <p:nvPr/>
            </p:nvSpPr>
            <p:spPr>
              <a:xfrm>
                <a:off x="4256353" y="1656241"/>
                <a:ext cx="4058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k1</a:t>
                </a:r>
                <a:endParaRPr 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301979" y="2203240"/>
                <a:ext cx="4058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k2</a:t>
                </a:r>
                <a:endParaRPr lang="en-US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6104314" y="1698769"/>
                <a:ext cx="4058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k3</a:t>
                </a:r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967108" y="3232025"/>
                <a:ext cx="6687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k_dis</a:t>
                </a:r>
                <a:endParaRPr lang="en-US" dirty="0"/>
              </a:p>
            </p:txBody>
          </p:sp>
        </p:grpSp>
      </p:grpSp>
      <p:sp>
        <p:nvSpPr>
          <p:cNvPr id="46" name="Arc 45"/>
          <p:cNvSpPr/>
          <p:nvPr/>
        </p:nvSpPr>
        <p:spPr>
          <a:xfrm rot="9047288">
            <a:off x="3220708" y="2118962"/>
            <a:ext cx="3957712" cy="4248134"/>
          </a:xfrm>
          <a:prstGeom prst="arc">
            <a:avLst>
              <a:gd name="adj1" fmla="val 13862422"/>
              <a:gd name="adj2" fmla="val 0"/>
            </a:avLst>
          </a:prstGeom>
          <a:ln w="28575">
            <a:solidFill>
              <a:schemeClr val="accent4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2476444" y="3745926"/>
            <a:ext cx="6185190" cy="2474126"/>
            <a:chOff x="2466469" y="1127231"/>
            <a:chExt cx="6185190" cy="2474126"/>
          </a:xfrm>
        </p:grpSpPr>
        <p:grpSp>
          <p:nvGrpSpPr>
            <p:cNvPr id="48" name="Group 47"/>
            <p:cNvGrpSpPr/>
            <p:nvPr/>
          </p:nvGrpSpPr>
          <p:grpSpPr>
            <a:xfrm rot="16200000">
              <a:off x="5284526" y="1485872"/>
              <a:ext cx="304800" cy="1201737"/>
              <a:chOff x="5686097" y="2949849"/>
              <a:chExt cx="304800" cy="1201737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686097" y="2949849"/>
                <a:ext cx="304800" cy="3048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5686097" y="3237186"/>
                <a:ext cx="304800" cy="3048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9" name="Group 78"/>
              <p:cNvGrpSpPr/>
              <p:nvPr/>
            </p:nvGrpSpPr>
            <p:grpSpPr>
              <a:xfrm>
                <a:off x="5686097" y="3541986"/>
                <a:ext cx="304800" cy="609600"/>
                <a:chOff x="5838497" y="4021274"/>
                <a:chExt cx="304800" cy="609600"/>
              </a:xfrm>
            </p:grpSpPr>
            <p:sp>
              <p:nvSpPr>
                <p:cNvPr id="80" name="Rectangle 79"/>
                <p:cNvSpPr/>
                <p:nvPr/>
              </p:nvSpPr>
              <p:spPr>
                <a:xfrm>
                  <a:off x="5838497" y="4021274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5838497" y="4326074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49" name="Straight Arrow Connector 48"/>
            <p:cNvCxnSpPr/>
            <p:nvPr/>
          </p:nvCxnSpPr>
          <p:spPr>
            <a:xfrm>
              <a:off x="6126023" y="2086739"/>
              <a:ext cx="422443" cy="0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/>
            <p:cNvGrpSpPr/>
            <p:nvPr/>
          </p:nvGrpSpPr>
          <p:grpSpPr>
            <a:xfrm rot="5400000">
              <a:off x="7192843" y="1638288"/>
              <a:ext cx="304805" cy="896937"/>
              <a:chOff x="5791205" y="3877177"/>
              <a:chExt cx="304805" cy="896937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5791210" y="3877177"/>
                <a:ext cx="304800" cy="3048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5791208" y="4181977"/>
                <a:ext cx="304800" cy="3048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5791205" y="4469314"/>
                <a:ext cx="304800" cy="3048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Oval 50"/>
            <p:cNvSpPr/>
            <p:nvPr/>
          </p:nvSpPr>
          <p:spPr>
            <a:xfrm>
              <a:off x="5816302" y="1848093"/>
              <a:ext cx="144780" cy="17248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51"/>
            <p:cNvGrpSpPr/>
            <p:nvPr/>
          </p:nvGrpSpPr>
          <p:grpSpPr>
            <a:xfrm rot="16200000">
              <a:off x="3271122" y="1485869"/>
              <a:ext cx="304800" cy="1201736"/>
              <a:chOff x="5686097" y="2835550"/>
              <a:chExt cx="304800" cy="1201736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5686097" y="2835550"/>
                <a:ext cx="304800" cy="3048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5686097" y="3122887"/>
                <a:ext cx="304800" cy="3048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1" name="Group 70"/>
              <p:cNvGrpSpPr/>
              <p:nvPr/>
            </p:nvGrpSpPr>
            <p:grpSpPr>
              <a:xfrm>
                <a:off x="5686097" y="3427686"/>
                <a:ext cx="304800" cy="609600"/>
                <a:chOff x="5838497" y="3906974"/>
                <a:chExt cx="304800" cy="609600"/>
              </a:xfrm>
            </p:grpSpPr>
            <p:sp>
              <p:nvSpPr>
                <p:cNvPr id="72" name="Rectangle 71"/>
                <p:cNvSpPr/>
                <p:nvPr/>
              </p:nvSpPr>
              <p:spPr>
                <a:xfrm>
                  <a:off x="5838497" y="3906974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5838497" y="4211774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53" name="Oval 52"/>
            <p:cNvSpPr/>
            <p:nvPr/>
          </p:nvSpPr>
          <p:spPr>
            <a:xfrm>
              <a:off x="3999641" y="1568863"/>
              <a:ext cx="144780" cy="17248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3055064" y="1127231"/>
              <a:ext cx="144780" cy="17248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2947840" y="1642807"/>
              <a:ext cx="144780" cy="17248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Arc 55"/>
            <p:cNvSpPr/>
            <p:nvPr/>
          </p:nvSpPr>
          <p:spPr>
            <a:xfrm rot="17940871">
              <a:off x="3738722" y="1840067"/>
              <a:ext cx="389831" cy="258590"/>
            </a:xfrm>
            <a:prstGeom prst="arc">
              <a:avLst/>
            </a:prstGeom>
            <a:ln>
              <a:solidFill>
                <a:schemeClr val="accent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>
              <a:off x="4225470" y="2020582"/>
              <a:ext cx="422443" cy="0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>
              <a:off x="4225469" y="2191245"/>
              <a:ext cx="422443" cy="0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2466469" y="168166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+</a:t>
              </a:r>
              <a:endParaRPr lang="en-US" sz="28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978433" y="1689682"/>
              <a:ext cx="2952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-</a:t>
              </a: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7888181" y="1815296"/>
              <a:ext cx="763478" cy="523220"/>
              <a:chOff x="8946836" y="1815296"/>
              <a:chExt cx="763478" cy="523220"/>
            </a:xfrm>
          </p:grpSpPr>
          <p:sp>
            <p:nvSpPr>
              <p:cNvPr id="66" name="Rectangle 65"/>
              <p:cNvSpPr/>
              <p:nvPr/>
            </p:nvSpPr>
            <p:spPr>
              <a:xfrm rot="16200000">
                <a:off x="9405514" y="1934340"/>
                <a:ext cx="304800" cy="3048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9485524" y="1853084"/>
                <a:ext cx="144780" cy="1724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8946836" y="1815296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+</a:t>
                </a:r>
                <a:endParaRPr lang="en-US" sz="2800" dirty="0"/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4256353" y="1656241"/>
              <a:ext cx="405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k1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301979" y="2203240"/>
              <a:ext cx="405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k2</a:t>
              </a:r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104314" y="1698769"/>
              <a:ext cx="405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k3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967108" y="3232025"/>
              <a:ext cx="66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k_dis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627639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/>
          <p:cNvSpPr/>
          <p:nvPr/>
        </p:nvSpPr>
        <p:spPr>
          <a:xfrm rot="9047288">
            <a:off x="3016171" y="-985185"/>
            <a:ext cx="3957712" cy="4248134"/>
          </a:xfrm>
          <a:prstGeom prst="arc">
            <a:avLst>
              <a:gd name="adj1" fmla="val 13862422"/>
              <a:gd name="adj2" fmla="val 0"/>
            </a:avLst>
          </a:prstGeom>
          <a:ln w="28575">
            <a:solidFill>
              <a:schemeClr val="accent4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271907" y="641779"/>
            <a:ext cx="6185190" cy="2474126"/>
            <a:chOff x="2466469" y="1127231"/>
            <a:chExt cx="6185190" cy="2474126"/>
          </a:xfrm>
        </p:grpSpPr>
        <p:grpSp>
          <p:nvGrpSpPr>
            <p:cNvPr id="6" name="Group 5"/>
            <p:cNvGrpSpPr/>
            <p:nvPr/>
          </p:nvGrpSpPr>
          <p:grpSpPr>
            <a:xfrm rot="16200000">
              <a:off x="5284526" y="1485872"/>
              <a:ext cx="304800" cy="1201737"/>
              <a:chOff x="5686097" y="2949849"/>
              <a:chExt cx="304800" cy="1201737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686097" y="2949849"/>
                <a:ext cx="304800" cy="3048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86097" y="3237186"/>
                <a:ext cx="304800" cy="3048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7" name="Group 36"/>
              <p:cNvGrpSpPr/>
              <p:nvPr/>
            </p:nvGrpSpPr>
            <p:grpSpPr>
              <a:xfrm>
                <a:off x="5686097" y="3541986"/>
                <a:ext cx="304800" cy="609600"/>
                <a:chOff x="5838497" y="4021274"/>
                <a:chExt cx="304800" cy="6096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838497" y="4021274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5838497" y="4326074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7" name="Straight Arrow Connector 6"/>
            <p:cNvCxnSpPr/>
            <p:nvPr/>
          </p:nvCxnSpPr>
          <p:spPr>
            <a:xfrm>
              <a:off x="6126023" y="2086739"/>
              <a:ext cx="422443" cy="0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 rot="5400000">
              <a:off x="7192843" y="1638288"/>
              <a:ext cx="304805" cy="896937"/>
              <a:chOff x="5791205" y="3877177"/>
              <a:chExt cx="304805" cy="896937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5791210" y="3877177"/>
                <a:ext cx="304800" cy="3048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791208" y="4181977"/>
                <a:ext cx="304800" cy="3048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5791205" y="4469314"/>
                <a:ext cx="304800" cy="3048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Oval 8"/>
            <p:cNvSpPr/>
            <p:nvPr/>
          </p:nvSpPr>
          <p:spPr>
            <a:xfrm>
              <a:off x="5816302" y="1848093"/>
              <a:ext cx="144780" cy="17248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 rot="16200000">
              <a:off x="3271122" y="1485869"/>
              <a:ext cx="304800" cy="1201736"/>
              <a:chOff x="5686097" y="2835550"/>
              <a:chExt cx="304800" cy="1201736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5686097" y="2835550"/>
                <a:ext cx="304800" cy="3048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5686097" y="3122887"/>
                <a:ext cx="304800" cy="3048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5686097" y="3427686"/>
                <a:ext cx="304800" cy="609600"/>
                <a:chOff x="5838497" y="3906974"/>
                <a:chExt cx="304800" cy="609600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5838497" y="3906974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5838497" y="4211774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1" name="Oval 10"/>
            <p:cNvSpPr/>
            <p:nvPr/>
          </p:nvSpPr>
          <p:spPr>
            <a:xfrm>
              <a:off x="3999641" y="1568863"/>
              <a:ext cx="144780" cy="17248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055064" y="1127231"/>
              <a:ext cx="144780" cy="17248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947840" y="1642807"/>
              <a:ext cx="144780" cy="17248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rot="17940871">
              <a:off x="3738722" y="1840067"/>
              <a:ext cx="389831" cy="258590"/>
            </a:xfrm>
            <a:prstGeom prst="arc">
              <a:avLst/>
            </a:prstGeom>
            <a:ln>
              <a:solidFill>
                <a:schemeClr val="accent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4225470" y="2020582"/>
              <a:ext cx="422443" cy="0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4225469" y="2191245"/>
              <a:ext cx="422443" cy="0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466469" y="168166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+</a:t>
              </a:r>
              <a:endParaRPr lang="en-US" sz="28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78433" y="1689682"/>
              <a:ext cx="2952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-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7888181" y="1815296"/>
              <a:ext cx="763478" cy="523220"/>
              <a:chOff x="8946836" y="1815296"/>
              <a:chExt cx="763478" cy="523220"/>
            </a:xfrm>
          </p:grpSpPr>
          <p:sp>
            <p:nvSpPr>
              <p:cNvPr id="24" name="Rectangle 23"/>
              <p:cNvSpPr/>
              <p:nvPr/>
            </p:nvSpPr>
            <p:spPr>
              <a:xfrm rot="16200000">
                <a:off x="9405514" y="1934340"/>
                <a:ext cx="304800" cy="3048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9485524" y="1853084"/>
                <a:ext cx="144780" cy="1724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8946836" y="1815296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+</a:t>
                </a:r>
                <a:endParaRPr lang="en-US" sz="2800" dirty="0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56353" y="1656241"/>
              <a:ext cx="405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k1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01979" y="2203240"/>
              <a:ext cx="405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k2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104314" y="1698769"/>
              <a:ext cx="405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k3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967108" y="3232025"/>
              <a:ext cx="66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k_dis</a:t>
              </a:r>
              <a:endParaRPr lang="en-US" dirty="0"/>
            </a:p>
          </p:txBody>
        </p:sp>
      </p:grpSp>
      <p:sp>
        <p:nvSpPr>
          <p:cNvPr id="40" name="Arc 39"/>
          <p:cNvSpPr/>
          <p:nvPr/>
        </p:nvSpPr>
        <p:spPr>
          <a:xfrm rot="9047288">
            <a:off x="2996214" y="1779038"/>
            <a:ext cx="3957712" cy="4248134"/>
          </a:xfrm>
          <a:prstGeom prst="arc">
            <a:avLst>
              <a:gd name="adj1" fmla="val 13862422"/>
              <a:gd name="adj2" fmla="val 0"/>
            </a:avLst>
          </a:prstGeom>
          <a:ln w="28575">
            <a:solidFill>
              <a:schemeClr val="accent4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 rot="5400000">
            <a:off x="7277839" y="4213108"/>
            <a:ext cx="304800" cy="304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 rot="5400000">
            <a:off x="2303334" y="4213553"/>
            <a:ext cx="304800" cy="304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1891005" y="3406002"/>
            <a:ext cx="6843765" cy="2474126"/>
            <a:chOff x="1891005" y="3406002"/>
            <a:chExt cx="6843765" cy="2474126"/>
          </a:xfrm>
        </p:grpSpPr>
        <p:grpSp>
          <p:nvGrpSpPr>
            <p:cNvPr id="41" name="Group 40"/>
            <p:cNvGrpSpPr/>
            <p:nvPr/>
          </p:nvGrpSpPr>
          <p:grpSpPr>
            <a:xfrm>
              <a:off x="1891005" y="3406002"/>
              <a:ext cx="6843765" cy="2474126"/>
              <a:chOff x="2105524" y="1127231"/>
              <a:chExt cx="6843765" cy="2474126"/>
            </a:xfrm>
          </p:grpSpPr>
          <p:grpSp>
            <p:nvGrpSpPr>
              <p:cNvPr id="42" name="Group 41"/>
              <p:cNvGrpSpPr/>
              <p:nvPr/>
            </p:nvGrpSpPr>
            <p:grpSpPr>
              <a:xfrm rot="16200000">
                <a:off x="5561262" y="1485874"/>
                <a:ext cx="304800" cy="1201736"/>
                <a:chOff x="5686097" y="3226584"/>
                <a:chExt cx="304800" cy="1201736"/>
              </a:xfrm>
            </p:grpSpPr>
            <p:sp>
              <p:nvSpPr>
                <p:cNvPr id="71" name="Rectangle 70"/>
                <p:cNvSpPr/>
                <p:nvPr/>
              </p:nvSpPr>
              <p:spPr>
                <a:xfrm>
                  <a:off x="5686097" y="3226584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5686097" y="3525949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3" name="Group 72"/>
                <p:cNvGrpSpPr/>
                <p:nvPr/>
              </p:nvGrpSpPr>
              <p:grpSpPr>
                <a:xfrm>
                  <a:off x="5686097" y="3818720"/>
                  <a:ext cx="304800" cy="609600"/>
                  <a:chOff x="5838497" y="4298008"/>
                  <a:chExt cx="304800" cy="609600"/>
                </a:xfrm>
              </p:grpSpPr>
              <p:sp>
                <p:nvSpPr>
                  <p:cNvPr id="74" name="Rectangle 73"/>
                  <p:cNvSpPr/>
                  <p:nvPr/>
                </p:nvSpPr>
                <p:spPr>
                  <a:xfrm>
                    <a:off x="5838497" y="4298008"/>
                    <a:ext cx="304800" cy="30480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Rectangle 74"/>
                  <p:cNvSpPr/>
                  <p:nvPr/>
                </p:nvSpPr>
                <p:spPr>
                  <a:xfrm>
                    <a:off x="5838497" y="4602808"/>
                    <a:ext cx="304800" cy="30480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43" name="Straight Arrow Connector 42"/>
              <p:cNvCxnSpPr/>
              <p:nvPr/>
            </p:nvCxnSpPr>
            <p:spPr>
              <a:xfrm>
                <a:off x="6414787" y="2086739"/>
                <a:ext cx="422443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" name="Group 43"/>
              <p:cNvGrpSpPr/>
              <p:nvPr/>
            </p:nvGrpSpPr>
            <p:grpSpPr>
              <a:xfrm rot="5400000">
                <a:off x="7770623" y="1060491"/>
                <a:ext cx="304820" cy="2052512"/>
                <a:chOff x="5791188" y="2721602"/>
                <a:chExt cx="304820" cy="2052512"/>
              </a:xfrm>
            </p:grpSpPr>
            <p:sp>
              <p:nvSpPr>
                <p:cNvPr id="68" name="Rectangle 67"/>
                <p:cNvSpPr/>
                <p:nvPr/>
              </p:nvSpPr>
              <p:spPr>
                <a:xfrm>
                  <a:off x="5791188" y="2721602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5791208" y="4181977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5791205" y="4469314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5" name="Oval 44"/>
              <p:cNvSpPr/>
              <p:nvPr/>
            </p:nvSpPr>
            <p:spPr>
              <a:xfrm>
                <a:off x="6068973" y="1848093"/>
                <a:ext cx="144780" cy="1724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 rot="16200000">
                <a:off x="3271122" y="1485869"/>
                <a:ext cx="304800" cy="1201736"/>
                <a:chOff x="5686097" y="2835550"/>
                <a:chExt cx="304800" cy="1201736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5686097" y="2835550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5686097" y="3122887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5" name="Group 64"/>
                <p:cNvGrpSpPr/>
                <p:nvPr/>
              </p:nvGrpSpPr>
              <p:grpSpPr>
                <a:xfrm>
                  <a:off x="5686097" y="3427686"/>
                  <a:ext cx="304800" cy="609600"/>
                  <a:chOff x="5838497" y="3906974"/>
                  <a:chExt cx="304800" cy="609600"/>
                </a:xfrm>
              </p:grpSpPr>
              <p:sp>
                <p:nvSpPr>
                  <p:cNvPr id="66" name="Rectangle 65"/>
                  <p:cNvSpPr/>
                  <p:nvPr/>
                </p:nvSpPr>
                <p:spPr>
                  <a:xfrm>
                    <a:off x="5838497" y="3906974"/>
                    <a:ext cx="304800" cy="30480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" name="Rectangle 66"/>
                  <p:cNvSpPr/>
                  <p:nvPr/>
                </p:nvSpPr>
                <p:spPr>
                  <a:xfrm>
                    <a:off x="5838497" y="4211774"/>
                    <a:ext cx="304800" cy="30480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47" name="Oval 46"/>
              <p:cNvSpPr/>
              <p:nvPr/>
            </p:nvSpPr>
            <p:spPr>
              <a:xfrm>
                <a:off x="3999641" y="1568863"/>
                <a:ext cx="144780" cy="1724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055064" y="1127231"/>
                <a:ext cx="144780" cy="1724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2947840" y="1642807"/>
                <a:ext cx="144780" cy="1724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Arc 49"/>
              <p:cNvSpPr/>
              <p:nvPr/>
            </p:nvSpPr>
            <p:spPr>
              <a:xfrm rot="17940871">
                <a:off x="3738722" y="1840067"/>
                <a:ext cx="389831" cy="258590"/>
              </a:xfrm>
              <a:prstGeom prst="arc">
                <a:avLst/>
              </a:prstGeom>
              <a:ln>
                <a:solidFill>
                  <a:schemeClr val="accent2">
                    <a:lumMod val="50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Arrow Connector 50"/>
              <p:cNvCxnSpPr/>
              <p:nvPr/>
            </p:nvCxnSpPr>
            <p:spPr>
              <a:xfrm>
                <a:off x="4225470" y="2020582"/>
                <a:ext cx="422443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 flipH="1">
                <a:off x="4225469" y="2191245"/>
                <a:ext cx="422443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2105524" y="1681666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+</a:t>
                </a:r>
                <a:endParaRPr lang="en-US" sz="28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978433" y="1689682"/>
                <a:ext cx="2952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-</a:t>
                </a:r>
              </a:p>
            </p:txBody>
          </p:sp>
          <p:grpSp>
            <p:nvGrpSpPr>
              <p:cNvPr id="55" name="Group 54"/>
              <p:cNvGrpSpPr/>
              <p:nvPr/>
            </p:nvGrpSpPr>
            <p:grpSpPr>
              <a:xfrm>
                <a:off x="7888181" y="1815296"/>
                <a:ext cx="763478" cy="523220"/>
                <a:chOff x="8946836" y="1815296"/>
                <a:chExt cx="763478" cy="523220"/>
              </a:xfrm>
            </p:grpSpPr>
            <p:sp>
              <p:nvSpPr>
                <p:cNvPr id="60" name="Rectangle 59"/>
                <p:cNvSpPr/>
                <p:nvPr/>
              </p:nvSpPr>
              <p:spPr>
                <a:xfrm rot="16200000">
                  <a:off x="9405514" y="1934340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9485524" y="1853084"/>
                  <a:ext cx="144780" cy="172489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8946836" y="1815296"/>
                  <a:ext cx="3642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/>
                    <a:t>+</a:t>
                  </a:r>
                  <a:endParaRPr lang="en-US" sz="2800" dirty="0"/>
                </a:p>
              </p:txBody>
            </p:sp>
          </p:grpSp>
          <p:sp>
            <p:nvSpPr>
              <p:cNvPr id="56" name="TextBox 55"/>
              <p:cNvSpPr txBox="1"/>
              <p:nvPr/>
            </p:nvSpPr>
            <p:spPr>
              <a:xfrm>
                <a:off x="4256353" y="1656241"/>
                <a:ext cx="4058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k1</a:t>
                </a:r>
                <a:endParaRPr lang="en-US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301979" y="2203240"/>
                <a:ext cx="4058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k2</a:t>
                </a:r>
                <a:endParaRPr lang="en-US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6393071" y="1698769"/>
                <a:ext cx="4058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k3</a:t>
                </a:r>
                <a:endParaRPr lang="en-US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4967108" y="3232025"/>
                <a:ext cx="6687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k_dis</a:t>
                </a:r>
                <a:endParaRPr lang="en-US" dirty="0"/>
              </a:p>
            </p:txBody>
          </p:sp>
        </p:grpSp>
        <p:sp>
          <p:nvSpPr>
            <p:cNvPr id="78" name="Rectangle 77"/>
            <p:cNvSpPr/>
            <p:nvPr/>
          </p:nvSpPr>
          <p:spPr>
            <a:xfrm rot="5400000">
              <a:off x="4593797" y="4213073"/>
              <a:ext cx="304800" cy="3048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9230082" y="4088685"/>
            <a:ext cx="139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Fragment off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349937" y="1416618"/>
            <a:ext cx="1146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Pathway 1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17739" y="4180807"/>
            <a:ext cx="1146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Pathway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2599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71907" y="1399780"/>
            <a:ext cx="6185190" cy="1851589"/>
            <a:chOff x="2466469" y="1127231"/>
            <a:chExt cx="6185190" cy="1851589"/>
          </a:xfrm>
        </p:grpSpPr>
        <p:grpSp>
          <p:nvGrpSpPr>
            <p:cNvPr id="6" name="Group 5"/>
            <p:cNvGrpSpPr/>
            <p:nvPr/>
          </p:nvGrpSpPr>
          <p:grpSpPr>
            <a:xfrm rot="16200000">
              <a:off x="5284526" y="1485872"/>
              <a:ext cx="304800" cy="1201737"/>
              <a:chOff x="5686097" y="2949849"/>
              <a:chExt cx="304800" cy="1201737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686097" y="2949849"/>
                <a:ext cx="304800" cy="3048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86097" y="3237186"/>
                <a:ext cx="304800" cy="3048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7" name="Group 36"/>
              <p:cNvGrpSpPr/>
              <p:nvPr/>
            </p:nvGrpSpPr>
            <p:grpSpPr>
              <a:xfrm>
                <a:off x="5686097" y="3541986"/>
                <a:ext cx="304800" cy="609600"/>
                <a:chOff x="5838497" y="4021274"/>
                <a:chExt cx="304800" cy="6096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838497" y="4021274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5838497" y="4326074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7" name="Straight Arrow Connector 6"/>
            <p:cNvCxnSpPr/>
            <p:nvPr/>
          </p:nvCxnSpPr>
          <p:spPr>
            <a:xfrm>
              <a:off x="6126023" y="2086739"/>
              <a:ext cx="422443" cy="0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 rot="5400000">
              <a:off x="7192843" y="1638288"/>
              <a:ext cx="304805" cy="896937"/>
              <a:chOff x="5791205" y="3877177"/>
              <a:chExt cx="304805" cy="896937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5791210" y="3877177"/>
                <a:ext cx="304800" cy="3048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791208" y="4181977"/>
                <a:ext cx="304800" cy="3048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5791205" y="4469314"/>
                <a:ext cx="304800" cy="3048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Oval 8"/>
            <p:cNvSpPr/>
            <p:nvPr/>
          </p:nvSpPr>
          <p:spPr>
            <a:xfrm>
              <a:off x="5816302" y="1848093"/>
              <a:ext cx="144780" cy="17248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 rot="16200000">
              <a:off x="3271122" y="1485869"/>
              <a:ext cx="304800" cy="1201736"/>
              <a:chOff x="5686097" y="2835550"/>
              <a:chExt cx="304800" cy="1201736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5686097" y="2835550"/>
                <a:ext cx="304800" cy="3048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5686097" y="3122887"/>
                <a:ext cx="304800" cy="3048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5686097" y="3427686"/>
                <a:ext cx="304800" cy="609600"/>
                <a:chOff x="5838497" y="3906974"/>
                <a:chExt cx="304800" cy="609600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5838497" y="3906974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5838497" y="4211774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1" name="Oval 10"/>
            <p:cNvSpPr/>
            <p:nvPr/>
          </p:nvSpPr>
          <p:spPr>
            <a:xfrm>
              <a:off x="3999641" y="1568863"/>
              <a:ext cx="144780" cy="17248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055064" y="1127231"/>
              <a:ext cx="144780" cy="17248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947840" y="1642807"/>
              <a:ext cx="144780" cy="17248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rot="17940871">
              <a:off x="3738722" y="1840067"/>
              <a:ext cx="389831" cy="258590"/>
            </a:xfrm>
            <a:prstGeom prst="arc">
              <a:avLst/>
            </a:prstGeom>
            <a:ln>
              <a:solidFill>
                <a:schemeClr val="accent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4225470" y="2020582"/>
              <a:ext cx="422443" cy="0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4225469" y="2191245"/>
              <a:ext cx="422443" cy="0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466469" y="168166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+</a:t>
              </a:r>
              <a:endParaRPr lang="en-US" sz="28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78433" y="1689682"/>
              <a:ext cx="2952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-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7888181" y="1815296"/>
              <a:ext cx="763478" cy="523220"/>
              <a:chOff x="8946836" y="1815296"/>
              <a:chExt cx="763478" cy="523220"/>
            </a:xfrm>
          </p:grpSpPr>
          <p:sp>
            <p:nvSpPr>
              <p:cNvPr id="24" name="Rectangle 23"/>
              <p:cNvSpPr/>
              <p:nvPr/>
            </p:nvSpPr>
            <p:spPr>
              <a:xfrm rot="16200000">
                <a:off x="9405514" y="1934340"/>
                <a:ext cx="304800" cy="3048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9485524" y="1853084"/>
                <a:ext cx="144780" cy="1724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8946836" y="1815296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+</a:t>
                </a:r>
                <a:endParaRPr lang="en-US" sz="2800" dirty="0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256353" y="1656241"/>
              <a:ext cx="405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k1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01979" y="2203240"/>
              <a:ext cx="405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k2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104314" y="1698769"/>
              <a:ext cx="405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k3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123395" y="2609488"/>
              <a:ext cx="66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k_dis</a:t>
              </a:r>
              <a:endParaRPr lang="en-US" dirty="0"/>
            </a:p>
          </p:txBody>
        </p:sp>
      </p:grpSp>
      <p:sp>
        <p:nvSpPr>
          <p:cNvPr id="40" name="Arc 39"/>
          <p:cNvSpPr/>
          <p:nvPr/>
        </p:nvSpPr>
        <p:spPr>
          <a:xfrm rot="10632867">
            <a:off x="2076274" y="849835"/>
            <a:ext cx="6035639" cy="5210675"/>
          </a:xfrm>
          <a:prstGeom prst="arc">
            <a:avLst>
              <a:gd name="adj1" fmla="val 13862422"/>
              <a:gd name="adj2" fmla="val 19177783"/>
            </a:avLst>
          </a:prstGeom>
          <a:ln w="28575">
            <a:solidFill>
              <a:schemeClr val="accent4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 rot="5400000">
            <a:off x="7277839" y="4971109"/>
            <a:ext cx="304800" cy="304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 rot="5400000">
            <a:off x="2303334" y="4971554"/>
            <a:ext cx="304800" cy="304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1891005" y="4164003"/>
            <a:ext cx="6843765" cy="1883627"/>
            <a:chOff x="1891005" y="3406002"/>
            <a:chExt cx="6843765" cy="1883627"/>
          </a:xfrm>
        </p:grpSpPr>
        <p:grpSp>
          <p:nvGrpSpPr>
            <p:cNvPr id="44" name="Group 43"/>
            <p:cNvGrpSpPr/>
            <p:nvPr/>
          </p:nvGrpSpPr>
          <p:grpSpPr>
            <a:xfrm>
              <a:off x="1891005" y="3406002"/>
              <a:ext cx="6843765" cy="1883627"/>
              <a:chOff x="2105524" y="1127231"/>
              <a:chExt cx="6843765" cy="1883627"/>
            </a:xfrm>
          </p:grpSpPr>
          <p:grpSp>
            <p:nvGrpSpPr>
              <p:cNvPr id="46" name="Group 45"/>
              <p:cNvGrpSpPr/>
              <p:nvPr/>
            </p:nvGrpSpPr>
            <p:grpSpPr>
              <a:xfrm rot="16200000">
                <a:off x="5561262" y="1485874"/>
                <a:ext cx="304800" cy="1201736"/>
                <a:chOff x="5686097" y="3226584"/>
                <a:chExt cx="304800" cy="1201736"/>
              </a:xfrm>
            </p:grpSpPr>
            <p:sp>
              <p:nvSpPr>
                <p:cNvPr id="75" name="Rectangle 74"/>
                <p:cNvSpPr/>
                <p:nvPr/>
              </p:nvSpPr>
              <p:spPr>
                <a:xfrm>
                  <a:off x="5686097" y="3226584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5686097" y="3525949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7" name="Group 76"/>
                <p:cNvGrpSpPr/>
                <p:nvPr/>
              </p:nvGrpSpPr>
              <p:grpSpPr>
                <a:xfrm>
                  <a:off x="5686097" y="3818720"/>
                  <a:ext cx="304800" cy="609600"/>
                  <a:chOff x="5838497" y="4298008"/>
                  <a:chExt cx="304800" cy="609600"/>
                </a:xfrm>
              </p:grpSpPr>
              <p:sp>
                <p:nvSpPr>
                  <p:cNvPr id="78" name="Rectangle 77"/>
                  <p:cNvSpPr/>
                  <p:nvPr/>
                </p:nvSpPr>
                <p:spPr>
                  <a:xfrm>
                    <a:off x="5838497" y="4298008"/>
                    <a:ext cx="304800" cy="30480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" name="Rectangle 78"/>
                  <p:cNvSpPr/>
                  <p:nvPr/>
                </p:nvSpPr>
                <p:spPr>
                  <a:xfrm>
                    <a:off x="5838497" y="4602808"/>
                    <a:ext cx="304800" cy="30480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47" name="Straight Arrow Connector 46"/>
              <p:cNvCxnSpPr/>
              <p:nvPr/>
            </p:nvCxnSpPr>
            <p:spPr>
              <a:xfrm>
                <a:off x="6414787" y="2086739"/>
                <a:ext cx="422443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>
              <a:xfrm rot="5400000">
                <a:off x="7770623" y="1060491"/>
                <a:ext cx="304820" cy="2052512"/>
                <a:chOff x="5791188" y="2721602"/>
                <a:chExt cx="304820" cy="2052512"/>
              </a:xfrm>
            </p:grpSpPr>
            <p:sp>
              <p:nvSpPr>
                <p:cNvPr id="72" name="Rectangle 71"/>
                <p:cNvSpPr/>
                <p:nvPr/>
              </p:nvSpPr>
              <p:spPr>
                <a:xfrm>
                  <a:off x="5791188" y="2721602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5791208" y="4181977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5791205" y="4469314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9" name="Oval 48"/>
              <p:cNvSpPr/>
              <p:nvPr/>
            </p:nvSpPr>
            <p:spPr>
              <a:xfrm>
                <a:off x="6068973" y="1848093"/>
                <a:ext cx="144780" cy="1724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0" name="Group 49"/>
              <p:cNvGrpSpPr/>
              <p:nvPr/>
            </p:nvGrpSpPr>
            <p:grpSpPr>
              <a:xfrm rot="16200000">
                <a:off x="3271122" y="1485869"/>
                <a:ext cx="304800" cy="1201736"/>
                <a:chOff x="5686097" y="2835550"/>
                <a:chExt cx="304800" cy="1201736"/>
              </a:xfrm>
            </p:grpSpPr>
            <p:sp>
              <p:nvSpPr>
                <p:cNvPr id="67" name="Rectangle 66"/>
                <p:cNvSpPr/>
                <p:nvPr/>
              </p:nvSpPr>
              <p:spPr>
                <a:xfrm>
                  <a:off x="5686097" y="2835550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5686097" y="3122887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9" name="Group 68"/>
                <p:cNvGrpSpPr/>
                <p:nvPr/>
              </p:nvGrpSpPr>
              <p:grpSpPr>
                <a:xfrm>
                  <a:off x="5686097" y="3427686"/>
                  <a:ext cx="304800" cy="609600"/>
                  <a:chOff x="5838497" y="3906974"/>
                  <a:chExt cx="304800" cy="609600"/>
                </a:xfrm>
              </p:grpSpPr>
              <p:sp>
                <p:nvSpPr>
                  <p:cNvPr id="70" name="Rectangle 69"/>
                  <p:cNvSpPr/>
                  <p:nvPr/>
                </p:nvSpPr>
                <p:spPr>
                  <a:xfrm>
                    <a:off x="5838497" y="3906974"/>
                    <a:ext cx="304800" cy="30480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" name="Rectangle 70"/>
                  <p:cNvSpPr/>
                  <p:nvPr/>
                </p:nvSpPr>
                <p:spPr>
                  <a:xfrm>
                    <a:off x="5838497" y="4211774"/>
                    <a:ext cx="304800" cy="30480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51" name="Oval 50"/>
              <p:cNvSpPr/>
              <p:nvPr/>
            </p:nvSpPr>
            <p:spPr>
              <a:xfrm>
                <a:off x="3999641" y="1568863"/>
                <a:ext cx="144780" cy="1724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3055064" y="1127231"/>
                <a:ext cx="144780" cy="1724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947840" y="1642807"/>
                <a:ext cx="144780" cy="1724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Arc 53"/>
              <p:cNvSpPr/>
              <p:nvPr/>
            </p:nvSpPr>
            <p:spPr>
              <a:xfrm rot="17940871">
                <a:off x="3738722" y="1840067"/>
                <a:ext cx="389831" cy="258590"/>
              </a:xfrm>
              <a:prstGeom prst="arc">
                <a:avLst/>
              </a:prstGeom>
              <a:ln>
                <a:solidFill>
                  <a:schemeClr val="accent2">
                    <a:lumMod val="50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Arrow Connector 54"/>
              <p:cNvCxnSpPr/>
              <p:nvPr/>
            </p:nvCxnSpPr>
            <p:spPr>
              <a:xfrm>
                <a:off x="4225470" y="2020582"/>
                <a:ext cx="422443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H="1">
                <a:off x="4225469" y="2191245"/>
                <a:ext cx="422443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>
                <a:off x="2105524" y="1681666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+</a:t>
                </a:r>
                <a:endParaRPr lang="en-US" sz="28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978433" y="1689682"/>
                <a:ext cx="2952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-</a:t>
                </a:r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7888181" y="1815296"/>
                <a:ext cx="763478" cy="523220"/>
                <a:chOff x="8946836" y="1815296"/>
                <a:chExt cx="763478" cy="523220"/>
              </a:xfrm>
            </p:grpSpPr>
            <p:sp>
              <p:nvSpPr>
                <p:cNvPr id="64" name="Rectangle 63"/>
                <p:cNvSpPr/>
                <p:nvPr/>
              </p:nvSpPr>
              <p:spPr>
                <a:xfrm rot="16200000">
                  <a:off x="9405514" y="1934340"/>
                  <a:ext cx="304800" cy="304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9485524" y="1853084"/>
                  <a:ext cx="144780" cy="172489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8946836" y="1815296"/>
                  <a:ext cx="3642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/>
                    <a:t>+</a:t>
                  </a:r>
                  <a:endParaRPr lang="en-US" sz="2800" dirty="0"/>
                </a:p>
              </p:txBody>
            </p:sp>
          </p:grpSp>
          <p:sp>
            <p:nvSpPr>
              <p:cNvPr id="60" name="TextBox 59"/>
              <p:cNvSpPr txBox="1"/>
              <p:nvPr/>
            </p:nvSpPr>
            <p:spPr>
              <a:xfrm>
                <a:off x="4256353" y="1656241"/>
                <a:ext cx="4058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k1</a:t>
                </a:r>
                <a:endParaRPr lang="en-US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4301979" y="2203240"/>
                <a:ext cx="4058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k2</a:t>
                </a:r>
                <a:endParaRPr lang="en-US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6393071" y="1698769"/>
                <a:ext cx="4058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k3</a:t>
                </a:r>
                <a:endParaRPr lang="en-US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004301" y="2641526"/>
                <a:ext cx="6687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k_dis</a:t>
                </a:r>
                <a:endParaRPr lang="en-US" dirty="0"/>
              </a:p>
            </p:txBody>
          </p:sp>
        </p:grpSp>
        <p:sp>
          <p:nvSpPr>
            <p:cNvPr id="45" name="Rectangle 44"/>
            <p:cNvSpPr/>
            <p:nvPr/>
          </p:nvSpPr>
          <p:spPr>
            <a:xfrm rot="5400000">
              <a:off x="4593797" y="4213073"/>
              <a:ext cx="304800" cy="3048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9230082" y="4846686"/>
            <a:ext cx="139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Fragment off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349937" y="2174619"/>
            <a:ext cx="1146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Pathway 1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17739" y="4938808"/>
            <a:ext cx="1146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Pathway 2</a:t>
            </a:r>
            <a:endParaRPr lang="en-US" dirty="0"/>
          </a:p>
        </p:txBody>
      </p:sp>
      <p:sp>
        <p:nvSpPr>
          <p:cNvPr id="8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Srv-2 mediated disassembly at pointed end</a:t>
            </a:r>
            <a:endParaRPr lang="en-US" dirty="0"/>
          </a:p>
        </p:txBody>
      </p:sp>
      <p:sp>
        <p:nvSpPr>
          <p:cNvPr id="84" name="Arc 83"/>
          <p:cNvSpPr/>
          <p:nvPr/>
        </p:nvSpPr>
        <p:spPr>
          <a:xfrm rot="10632867">
            <a:off x="2196154" y="-1948751"/>
            <a:ext cx="6035639" cy="5210675"/>
          </a:xfrm>
          <a:prstGeom prst="arc">
            <a:avLst>
              <a:gd name="adj1" fmla="val 13862422"/>
              <a:gd name="adj2" fmla="val 19177783"/>
            </a:avLst>
          </a:prstGeom>
          <a:ln w="28575">
            <a:solidFill>
              <a:schemeClr val="accent4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8152297" y="5486400"/>
            <a:ext cx="582473" cy="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334709" y="5538962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7798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Srv2 data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4019"/>
            <a:ext cx="6165028" cy="493679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003228" y="145401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General model:</a:t>
            </a:r>
          </a:p>
          <a:p>
            <a:r>
              <a:rPr lang="en-US" dirty="0"/>
              <a:t>     f1(x) = </a:t>
            </a:r>
            <a:r>
              <a:rPr lang="en-US" dirty="0" err="1"/>
              <a:t>kon</a:t>
            </a:r>
            <a:r>
              <a:rPr lang="en-US" dirty="0"/>
              <a:t>*x*</a:t>
            </a:r>
            <a:r>
              <a:rPr lang="en-US" dirty="0" err="1"/>
              <a:t>koff</a:t>
            </a:r>
            <a:r>
              <a:rPr lang="en-US" dirty="0"/>
              <a:t>/(</a:t>
            </a:r>
            <a:r>
              <a:rPr lang="en-US" dirty="0" err="1"/>
              <a:t>kon</a:t>
            </a:r>
            <a:r>
              <a:rPr lang="en-US" dirty="0"/>
              <a:t>*</a:t>
            </a:r>
            <a:r>
              <a:rPr lang="en-US" dirty="0" err="1"/>
              <a:t>x+koff</a:t>
            </a:r>
            <a:r>
              <a:rPr lang="en-US" dirty="0"/>
              <a:t>)</a:t>
            </a:r>
          </a:p>
          <a:p>
            <a:r>
              <a:rPr lang="en-US" dirty="0"/>
              <a:t>     Coefficients (with 95% confidence bounds):</a:t>
            </a:r>
          </a:p>
          <a:p>
            <a:r>
              <a:rPr lang="en-US" dirty="0"/>
              <a:t>       </a:t>
            </a:r>
            <a:r>
              <a:rPr lang="en-US" dirty="0" err="1"/>
              <a:t>koff</a:t>
            </a:r>
            <a:r>
              <a:rPr lang="en-US" dirty="0"/>
              <a:t> =       57.89  (52.74, 63.05</a:t>
            </a:r>
            <a:r>
              <a:rPr lang="en-US" dirty="0" smtClean="0"/>
              <a:t>)</a:t>
            </a:r>
            <a:r>
              <a:rPr lang="en-US" dirty="0"/>
              <a:t> sec </a:t>
            </a:r>
            <a:r>
              <a:rPr lang="en-US" baseline="30000" dirty="0"/>
              <a:t>-1</a:t>
            </a:r>
            <a:endParaRPr lang="en-US" dirty="0"/>
          </a:p>
          <a:p>
            <a:r>
              <a:rPr lang="en-US" dirty="0"/>
              <a:t>       </a:t>
            </a:r>
            <a:r>
              <a:rPr lang="en-US" dirty="0" err="1"/>
              <a:t>kon</a:t>
            </a:r>
            <a:r>
              <a:rPr lang="en-US" dirty="0"/>
              <a:t> =       0.143  (0.1099, 0.1761</a:t>
            </a:r>
            <a:r>
              <a:rPr lang="en-US" dirty="0" smtClean="0"/>
              <a:t>) 𝜇M </a:t>
            </a:r>
            <a:r>
              <a:rPr lang="en-US" baseline="30000" dirty="0" smtClean="0"/>
              <a:t>-1</a:t>
            </a:r>
            <a:r>
              <a:rPr lang="en-US" dirty="0" smtClean="0"/>
              <a:t> sec </a:t>
            </a:r>
            <a:r>
              <a:rPr lang="en-US" baseline="30000" dirty="0" smtClean="0"/>
              <a:t>-1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135184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41" r="60789" b="51417"/>
          <a:stretch>
            <a:fillRect/>
          </a:stretch>
        </p:blipFill>
        <p:spPr bwMode="auto">
          <a:xfrm>
            <a:off x="3339464" y="1143000"/>
            <a:ext cx="4890137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3200" dirty="0"/>
              <a:t>Use length of the filament </a:t>
            </a:r>
            <a:br>
              <a:rPr lang="en-US" sz="3200" dirty="0"/>
            </a:br>
            <a:r>
              <a:rPr lang="en-US" sz="3200" dirty="0"/>
              <a:t>as our variable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76801" y="2753380"/>
            <a:ext cx="2643031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  <a:latin typeface="Calibri"/>
              </a:rPr>
              <a:t>Two possibilities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6400" y="4324290"/>
            <a:ext cx="4352666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alibri"/>
              </a:rPr>
              <a:t>Rate of assembly &gt; Rate of disassembly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66550" y="4324290"/>
            <a:ext cx="4525251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alibri"/>
              </a:rPr>
              <a:t>Rate of assembly &lt; Rate of disassembly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28800" y="5029201"/>
            <a:ext cx="37898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Filament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keeps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4000" dirty="0">
                <a:solidFill>
                  <a:prstClr val="black"/>
                </a:solidFill>
                <a:latin typeface="Calibri"/>
              </a:rPr>
              <a:t>growing!</a:t>
            </a:r>
          </a:p>
          <a:p>
            <a:pPr algn="ctr"/>
            <a:r>
              <a:rPr lang="en-US" sz="4000" dirty="0">
                <a:solidFill>
                  <a:prstClr val="black"/>
                </a:solidFill>
                <a:latin typeface="Calibri"/>
              </a:rPr>
              <a:t>(Indefinitely)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77000" y="5065694"/>
            <a:ext cx="39424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prstClr val="black"/>
                </a:solidFill>
                <a:latin typeface="Calibri"/>
              </a:rPr>
              <a:t>Filament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Calibri"/>
              </a:rPr>
              <a:t>will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shrink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more </a:t>
            </a:r>
          </a:p>
          <a:p>
            <a:pPr algn="ctr"/>
            <a:r>
              <a:rPr lang="en-US" sz="2000" dirty="0">
                <a:solidFill>
                  <a:prstClr val="black"/>
                </a:solidFill>
                <a:latin typeface="Calibri"/>
              </a:rPr>
              <a:t>than grow!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53000" y="1905001"/>
            <a:ext cx="327334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Calibri"/>
              </a:rPr>
              <a:t>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44830" y="1929826"/>
            <a:ext cx="42277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Cambria Math"/>
                <a:ea typeface="Cambria Math"/>
              </a:rPr>
              <a:t>𝛾</a:t>
            </a:r>
            <a:endParaRPr lang="en-US" sz="32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676400" y="2133600"/>
            <a:ext cx="2667000" cy="1981200"/>
            <a:chOff x="2057400" y="4191000"/>
            <a:chExt cx="2667000" cy="1981200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956" t="10893" r="28494" b="51417"/>
            <a:stretch>
              <a:fillRect/>
            </a:stretch>
          </p:blipFill>
          <p:spPr bwMode="auto">
            <a:xfrm>
              <a:off x="2057400" y="4191000"/>
              <a:ext cx="2667000" cy="198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5" name="Group 12"/>
            <p:cNvGrpSpPr/>
            <p:nvPr/>
          </p:nvGrpSpPr>
          <p:grpSpPr>
            <a:xfrm>
              <a:off x="3996830" y="4491335"/>
              <a:ext cx="388340" cy="995065"/>
              <a:chOff x="5880132" y="2505670"/>
              <a:chExt cx="388340" cy="995065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5921902" y="3039070"/>
                <a:ext cx="346570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𝛾</a:t>
                </a:r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880132" y="2505670"/>
                <a:ext cx="292068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  <a:latin typeface="Calibri"/>
                  </a:rPr>
                  <a:t>r</a:t>
                </a: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8077200" y="2057400"/>
            <a:ext cx="2667000" cy="1981200"/>
            <a:chOff x="2057400" y="4191000"/>
            <a:chExt cx="2667000" cy="1981200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956" t="10893" r="28494" b="51417"/>
            <a:stretch>
              <a:fillRect/>
            </a:stretch>
          </p:blipFill>
          <p:spPr bwMode="auto">
            <a:xfrm>
              <a:off x="2057400" y="4191000"/>
              <a:ext cx="2667000" cy="198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0" name="Group 12"/>
            <p:cNvGrpSpPr/>
            <p:nvPr/>
          </p:nvGrpSpPr>
          <p:grpSpPr>
            <a:xfrm>
              <a:off x="3996830" y="4495800"/>
              <a:ext cx="346570" cy="995065"/>
              <a:chOff x="5880132" y="2510135"/>
              <a:chExt cx="346570" cy="995065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5880132" y="2510135"/>
                <a:ext cx="346570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𝛾</a:t>
                </a:r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880132" y="3043535"/>
                <a:ext cx="292068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  <a:latin typeface="Calibri"/>
                  </a:rPr>
                  <a:t>r</a:t>
                </a:r>
              </a:p>
            </p:txBody>
          </p:sp>
        </p:grpSp>
      </p:grpSp>
      <p:sp>
        <p:nvSpPr>
          <p:cNvPr id="23" name="Rectangle 22"/>
          <p:cNvSpPr/>
          <p:nvPr/>
        </p:nvSpPr>
        <p:spPr>
          <a:xfrm>
            <a:off x="8077200" y="1981200"/>
            <a:ext cx="609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676400" y="2057400"/>
            <a:ext cx="609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32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 descr="Image result for puppy growth char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43263" y="2879112"/>
            <a:ext cx="5600403" cy="2440243"/>
          </a:xfrm>
          <a:prstGeom prst="rect">
            <a:avLst/>
          </a:prstGeom>
          <a:noFill/>
        </p:spPr>
      </p:pic>
      <p:sp>
        <p:nvSpPr>
          <p:cNvPr id="19" name="Rectangle 18"/>
          <p:cNvSpPr/>
          <p:nvPr/>
        </p:nvSpPr>
        <p:spPr>
          <a:xfrm>
            <a:off x="9220200" y="2209800"/>
            <a:ext cx="914400" cy="1981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200" dirty="0"/>
              <a:t>For size-control..</a:t>
            </a:r>
          </a:p>
        </p:txBody>
      </p:sp>
      <p:sp>
        <p:nvSpPr>
          <p:cNvPr id="9" name="Freeform 8"/>
          <p:cNvSpPr/>
          <p:nvPr/>
        </p:nvSpPr>
        <p:spPr>
          <a:xfrm>
            <a:off x="2667001" y="2057401"/>
            <a:ext cx="6721033" cy="1840375"/>
          </a:xfrm>
          <a:custGeom>
            <a:avLst/>
            <a:gdLst>
              <a:gd name="connsiteX0" fmla="*/ 0 w 7025833"/>
              <a:gd name="connsiteY0" fmla="*/ 1840375 h 1840375"/>
              <a:gd name="connsiteX1" fmla="*/ 4977114 w 7025833"/>
              <a:gd name="connsiteY1" fmla="*/ 312517 h 1840375"/>
              <a:gd name="connsiteX2" fmla="*/ 7025833 w 7025833"/>
              <a:gd name="connsiteY2" fmla="*/ 0 h 1840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25833" h="1840375">
                <a:moveTo>
                  <a:pt x="0" y="1840375"/>
                </a:moveTo>
                <a:cubicBezTo>
                  <a:pt x="1903071" y="1229810"/>
                  <a:pt x="3806142" y="619246"/>
                  <a:pt x="4977114" y="312517"/>
                </a:cubicBezTo>
                <a:cubicBezTo>
                  <a:pt x="6148086" y="5788"/>
                  <a:pt x="6586959" y="2894"/>
                  <a:pt x="7025833" y="0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362200" y="2205335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362200" y="5405735"/>
            <a:ext cx="72390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716733" y="3160069"/>
            <a:ext cx="685801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Size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22664" y="5481936"/>
            <a:ext cx="805029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Time</a:t>
            </a:r>
          </a:p>
        </p:txBody>
      </p:sp>
      <p:sp>
        <p:nvSpPr>
          <p:cNvPr id="18" name="TextBox 17"/>
          <p:cNvSpPr txBox="1"/>
          <p:nvPr/>
        </p:nvSpPr>
        <p:spPr>
          <a:xfrm rot="16200000">
            <a:off x="8806934" y="3015734"/>
            <a:ext cx="16764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/>
              </a:rPr>
              <a:t>“Steady-state”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95600" y="6029980"/>
            <a:ext cx="5800306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..we need non-zero size at steady state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718730" y="2587164"/>
            <a:ext cx="5926559" cy="1832437"/>
            <a:chOff x="1194729" y="2777663"/>
            <a:chExt cx="5926559" cy="1832437"/>
          </a:xfrm>
        </p:grpSpPr>
        <p:sp>
          <p:nvSpPr>
            <p:cNvPr id="20" name="Rectangle 19"/>
            <p:cNvSpPr/>
            <p:nvPr/>
          </p:nvSpPr>
          <p:spPr>
            <a:xfrm>
              <a:off x="1194729" y="4229100"/>
              <a:ext cx="3810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2340551" y="3842312"/>
              <a:ext cx="762000" cy="381000"/>
              <a:chOff x="2438400" y="3889022"/>
              <a:chExt cx="762000" cy="381000"/>
            </a:xfrm>
            <a:solidFill>
              <a:schemeClr val="accent6">
                <a:lumMod val="40000"/>
                <a:lumOff val="60000"/>
              </a:schemeClr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2438400" y="3889022"/>
                <a:ext cx="381000" cy="381000"/>
              </a:xfrm>
              <a:prstGeom prst="rect">
                <a:avLst/>
              </a:prstGeom>
              <a:grp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819400" y="3889022"/>
                <a:ext cx="381000" cy="381000"/>
              </a:xfrm>
              <a:prstGeom prst="rect">
                <a:avLst/>
              </a:prstGeom>
              <a:grp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937270" y="3353086"/>
              <a:ext cx="1143000" cy="383822"/>
              <a:chOff x="1194729" y="5856640"/>
              <a:chExt cx="1143000" cy="383822"/>
            </a:xfrm>
            <a:solidFill>
              <a:schemeClr val="accent6">
                <a:lumMod val="40000"/>
                <a:lumOff val="60000"/>
              </a:schemeClr>
            </a:solidFill>
          </p:grpSpPr>
          <p:sp>
            <p:nvSpPr>
              <p:cNvPr id="27" name="Rectangle 26"/>
              <p:cNvSpPr/>
              <p:nvPr/>
            </p:nvSpPr>
            <p:spPr>
              <a:xfrm>
                <a:off x="1194729" y="5859462"/>
                <a:ext cx="381000" cy="381000"/>
              </a:xfrm>
              <a:prstGeom prst="rect">
                <a:avLst/>
              </a:prstGeom>
              <a:grp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575729" y="5859462"/>
                <a:ext cx="381000" cy="381000"/>
              </a:xfrm>
              <a:prstGeom prst="rect">
                <a:avLst/>
              </a:prstGeom>
              <a:grp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956729" y="5856640"/>
                <a:ext cx="381000" cy="381000"/>
              </a:xfrm>
              <a:prstGeom prst="rect">
                <a:avLst/>
              </a:prstGeom>
              <a:grp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23" name="Rectangle 22"/>
            <p:cNvSpPr/>
            <p:nvPr/>
          </p:nvSpPr>
          <p:spPr>
            <a:xfrm>
              <a:off x="5597288" y="2780485"/>
              <a:ext cx="3810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978288" y="2780485"/>
              <a:ext cx="3810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359288" y="2777663"/>
              <a:ext cx="3810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740288" y="2777663"/>
              <a:ext cx="3810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515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3200" dirty="0"/>
              <a:t>Balance the rates of assembly and disassembly!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852416" y="1869232"/>
            <a:ext cx="6520184" cy="2093168"/>
            <a:chOff x="1328416" y="1869232"/>
            <a:chExt cx="6520184" cy="2093168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180" r="25313"/>
            <a:stretch>
              <a:fillRect/>
            </a:stretch>
          </p:blipFill>
          <p:spPr bwMode="auto">
            <a:xfrm>
              <a:off x="1328416" y="1869232"/>
              <a:ext cx="6520184" cy="2093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2385639" y="2886670"/>
              <a:ext cx="60785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r(L)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528639" y="2891135"/>
              <a:ext cx="66236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mbria Math"/>
                  <a:ea typeface="Cambria Math"/>
                </a:rPr>
                <a:t>𝛾</a:t>
              </a: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(L)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617136" y="4191001"/>
            <a:ext cx="6679264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Calibri"/>
              </a:rPr>
              <a:t>Length-dependent rates to the rescue..</a:t>
            </a:r>
          </a:p>
        </p:txBody>
      </p:sp>
      <p:sp>
        <p:nvSpPr>
          <p:cNvPr id="3" name="Rectangle 2"/>
          <p:cNvSpPr/>
          <p:nvPr/>
        </p:nvSpPr>
        <p:spPr>
          <a:xfrm>
            <a:off x="7315200" y="2514601"/>
            <a:ext cx="456329" cy="1479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67000" y="5105400"/>
            <a:ext cx="62808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Assembly and disassembly </a:t>
            </a: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rate curves need to intersect</a:t>
            </a:r>
          </a:p>
          <a:p>
            <a:pPr algn="ctr"/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i.e.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be functions of length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239000" y="2133600"/>
            <a:ext cx="532528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82000" y="2207567"/>
            <a:ext cx="608728" cy="4549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084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/>
          <p:cNvSpPr txBox="1">
            <a:spLocks/>
          </p:cNvSpPr>
          <p:nvPr/>
        </p:nvSpPr>
        <p:spPr>
          <a:xfrm>
            <a:off x="1981200" y="304800"/>
            <a:ext cx="8229600" cy="1143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prstClr val="black"/>
                </a:solidFill>
                <a:latin typeface="Calibri"/>
              </a:rPr>
              <a:t>Stability issues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514600" y="1828800"/>
            <a:ext cx="0" cy="2590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514600" y="4419600"/>
            <a:ext cx="25908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 rot="11739008">
            <a:off x="2408575" y="854699"/>
            <a:ext cx="4784048" cy="3518238"/>
          </a:xfrm>
          <a:prstGeom prst="arc">
            <a:avLst>
              <a:gd name="adj1" fmla="val 16200000"/>
              <a:gd name="adj2" fmla="val 2025587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Arc 11"/>
          <p:cNvSpPr/>
          <p:nvPr/>
        </p:nvSpPr>
        <p:spPr>
          <a:xfrm rot="5400000">
            <a:off x="800100" y="800100"/>
            <a:ext cx="3733800" cy="3505200"/>
          </a:xfrm>
          <a:prstGeom prst="arc">
            <a:avLst>
              <a:gd name="adj1" fmla="val 17001426"/>
              <a:gd name="adj2" fmla="val 32002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3733800" y="4038600"/>
            <a:ext cx="0" cy="381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81400" y="4495800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bri"/>
              </a:rPr>
              <a:t>L*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54659" y="289560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prstClr val="black"/>
                </a:solidFill>
                <a:latin typeface="Calibri"/>
              </a:rPr>
              <a:t>γ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(L)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56290" y="2895600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r(L)</a:t>
            </a:r>
          </a:p>
        </p:txBody>
      </p:sp>
      <p:sp>
        <p:nvSpPr>
          <p:cNvPr id="18" name="TextBox 17"/>
          <p:cNvSpPr txBox="1"/>
          <p:nvPr/>
        </p:nvSpPr>
        <p:spPr>
          <a:xfrm rot="16200000">
            <a:off x="1938040" y="2862560"/>
            <a:ext cx="608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Rate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22408" y="4492978"/>
            <a:ext cx="824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Length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226614" y="1828800"/>
            <a:ext cx="0" cy="2590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226614" y="4419600"/>
            <a:ext cx="25908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445814" y="4038600"/>
            <a:ext cx="0" cy="381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293414" y="4495800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bri"/>
              </a:rPr>
              <a:t>L*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66673" y="2895600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r(L)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68304" y="289560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prstClr val="black"/>
                </a:solidFill>
                <a:latin typeface="Calibri"/>
              </a:rPr>
              <a:t>γ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(L)</a:t>
            </a:r>
          </a:p>
        </p:txBody>
      </p:sp>
      <p:sp>
        <p:nvSpPr>
          <p:cNvPr id="26" name="TextBox 25"/>
          <p:cNvSpPr txBox="1"/>
          <p:nvPr/>
        </p:nvSpPr>
        <p:spPr>
          <a:xfrm rot="16200000">
            <a:off x="6650054" y="2862560"/>
            <a:ext cx="608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Rate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934422" y="4492978"/>
            <a:ext cx="824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Length</a:t>
            </a:r>
          </a:p>
        </p:txBody>
      </p:sp>
      <p:sp>
        <p:nvSpPr>
          <p:cNvPr id="28" name="Arc 27"/>
          <p:cNvSpPr/>
          <p:nvPr/>
        </p:nvSpPr>
        <p:spPr>
          <a:xfrm rot="11739008">
            <a:off x="7132974" y="854698"/>
            <a:ext cx="4784048" cy="3518238"/>
          </a:xfrm>
          <a:prstGeom prst="arc">
            <a:avLst>
              <a:gd name="adj1" fmla="val 16200000"/>
              <a:gd name="adj2" fmla="val 2025587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Arc 28"/>
          <p:cNvSpPr/>
          <p:nvPr/>
        </p:nvSpPr>
        <p:spPr>
          <a:xfrm rot="5400000">
            <a:off x="5524499" y="800099"/>
            <a:ext cx="3733800" cy="3505200"/>
          </a:xfrm>
          <a:prstGeom prst="arc">
            <a:avLst>
              <a:gd name="adj1" fmla="val 17001426"/>
              <a:gd name="adj2" fmla="val 32002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99012" y="257020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Disassembly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499965" y="2571803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Assembly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274483" y="2600867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Assembly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175434" y="2602468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Disassembly </a:t>
            </a:r>
          </a:p>
        </p:txBody>
      </p:sp>
    </p:spTree>
    <p:extLst>
      <p:ext uri="{BB962C8B-B14F-4D97-AF65-F5344CB8AC3E}">
        <p14:creationId xmlns:p14="http://schemas.microsoft.com/office/powerpoint/2010/main" val="17345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/>
          <p:cNvSpPr txBox="1">
            <a:spLocks/>
          </p:cNvSpPr>
          <p:nvPr/>
        </p:nvSpPr>
        <p:spPr>
          <a:xfrm>
            <a:off x="1981200" y="304800"/>
            <a:ext cx="8229600" cy="1143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prstClr val="black"/>
                </a:solidFill>
                <a:latin typeface="Calibri"/>
              </a:rPr>
              <a:t>Stability issues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514600" y="1828800"/>
            <a:ext cx="0" cy="2590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514600" y="4419600"/>
            <a:ext cx="25908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 rot="11739008">
            <a:off x="2408575" y="854699"/>
            <a:ext cx="4784048" cy="3518238"/>
          </a:xfrm>
          <a:prstGeom prst="arc">
            <a:avLst>
              <a:gd name="adj1" fmla="val 16200000"/>
              <a:gd name="adj2" fmla="val 2025587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Arc 11"/>
          <p:cNvSpPr/>
          <p:nvPr/>
        </p:nvSpPr>
        <p:spPr>
          <a:xfrm rot="5400000">
            <a:off x="800100" y="800100"/>
            <a:ext cx="3733800" cy="3505200"/>
          </a:xfrm>
          <a:prstGeom prst="arc">
            <a:avLst>
              <a:gd name="adj1" fmla="val 17001426"/>
              <a:gd name="adj2" fmla="val 32002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3733800" y="4038600"/>
            <a:ext cx="0" cy="381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81400" y="4495800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bri"/>
              </a:rPr>
              <a:t>L*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54659" y="289560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prstClr val="black"/>
                </a:solidFill>
                <a:latin typeface="Calibri"/>
              </a:rPr>
              <a:t>γ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(L)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56290" y="2895600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r(L)</a:t>
            </a:r>
          </a:p>
        </p:txBody>
      </p:sp>
      <p:sp>
        <p:nvSpPr>
          <p:cNvPr id="18" name="TextBox 17"/>
          <p:cNvSpPr txBox="1"/>
          <p:nvPr/>
        </p:nvSpPr>
        <p:spPr>
          <a:xfrm rot="16200000">
            <a:off x="1938040" y="2862560"/>
            <a:ext cx="608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Rate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22408" y="4492978"/>
            <a:ext cx="824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Length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226614" y="1828800"/>
            <a:ext cx="0" cy="2590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226614" y="4419600"/>
            <a:ext cx="25908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445814" y="4038600"/>
            <a:ext cx="0" cy="381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293414" y="4495800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bri"/>
              </a:rPr>
              <a:t>L*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66673" y="2895600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r(L)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68304" y="289560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prstClr val="black"/>
                </a:solidFill>
                <a:latin typeface="Calibri"/>
              </a:rPr>
              <a:t>γ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(L)</a:t>
            </a:r>
          </a:p>
        </p:txBody>
      </p:sp>
      <p:sp>
        <p:nvSpPr>
          <p:cNvPr id="26" name="TextBox 25"/>
          <p:cNvSpPr txBox="1"/>
          <p:nvPr/>
        </p:nvSpPr>
        <p:spPr>
          <a:xfrm rot="16200000">
            <a:off x="6650054" y="2862560"/>
            <a:ext cx="608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Rate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934422" y="4492978"/>
            <a:ext cx="824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Length</a:t>
            </a:r>
          </a:p>
        </p:txBody>
      </p:sp>
      <p:sp>
        <p:nvSpPr>
          <p:cNvPr id="28" name="Arc 27"/>
          <p:cNvSpPr/>
          <p:nvPr/>
        </p:nvSpPr>
        <p:spPr>
          <a:xfrm rot="11739008">
            <a:off x="7132974" y="854698"/>
            <a:ext cx="4784048" cy="3518238"/>
          </a:xfrm>
          <a:prstGeom prst="arc">
            <a:avLst>
              <a:gd name="adj1" fmla="val 16200000"/>
              <a:gd name="adj2" fmla="val 2025587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Arc 28"/>
          <p:cNvSpPr/>
          <p:nvPr/>
        </p:nvSpPr>
        <p:spPr>
          <a:xfrm rot="5400000">
            <a:off x="5524499" y="800099"/>
            <a:ext cx="3733800" cy="3505200"/>
          </a:xfrm>
          <a:prstGeom prst="arc">
            <a:avLst>
              <a:gd name="adj1" fmla="val 17001426"/>
              <a:gd name="adj2" fmla="val 32002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3657600" y="43434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8382000" y="43434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8" name="Isosceles Triangle 37"/>
          <p:cNvSpPr/>
          <p:nvPr/>
        </p:nvSpPr>
        <p:spPr>
          <a:xfrm rot="5400000">
            <a:off x="3956624" y="4349176"/>
            <a:ext cx="179474" cy="167922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9" name="Isosceles Triangle 38"/>
          <p:cNvSpPr/>
          <p:nvPr/>
        </p:nvSpPr>
        <p:spPr>
          <a:xfrm rot="5400000">
            <a:off x="8116325" y="4335638"/>
            <a:ext cx="179474" cy="167922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1" name="Isosceles Triangle 40"/>
          <p:cNvSpPr/>
          <p:nvPr/>
        </p:nvSpPr>
        <p:spPr>
          <a:xfrm rot="16320000">
            <a:off x="8636072" y="4335640"/>
            <a:ext cx="179474" cy="167922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2" name="Isosceles Triangle 41"/>
          <p:cNvSpPr/>
          <p:nvPr/>
        </p:nvSpPr>
        <p:spPr>
          <a:xfrm rot="16320000">
            <a:off x="3347612" y="4352052"/>
            <a:ext cx="179474" cy="167922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14620" y="5195138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Calibri"/>
              </a:rPr>
              <a:t>Unstable!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150922" y="5181600"/>
            <a:ext cx="855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Calibri"/>
              </a:rPr>
              <a:t>Stable!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599012" y="257020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Disassembly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499965" y="2571803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Assembly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74483" y="2600867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Assembly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175434" y="2602468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Disassembly </a:t>
            </a:r>
          </a:p>
        </p:txBody>
      </p:sp>
    </p:spTree>
    <p:extLst>
      <p:ext uri="{BB962C8B-B14F-4D97-AF65-F5344CB8AC3E}">
        <p14:creationId xmlns:p14="http://schemas.microsoft.com/office/powerpoint/2010/main" val="394947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/>
          <p:cNvSpPr txBox="1">
            <a:spLocks/>
          </p:cNvSpPr>
          <p:nvPr/>
        </p:nvSpPr>
        <p:spPr>
          <a:xfrm>
            <a:off x="1981200" y="304800"/>
            <a:ext cx="8229600" cy="1143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prstClr val="black"/>
                </a:solidFill>
                <a:latin typeface="Calibri"/>
              </a:rPr>
              <a:t>Stability issues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514600" y="1828800"/>
            <a:ext cx="0" cy="2590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514600" y="4419600"/>
            <a:ext cx="25908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 rot="11739008">
            <a:off x="2408575" y="854699"/>
            <a:ext cx="4784048" cy="3518238"/>
          </a:xfrm>
          <a:prstGeom prst="arc">
            <a:avLst>
              <a:gd name="adj1" fmla="val 16200000"/>
              <a:gd name="adj2" fmla="val 2025587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Arc 11"/>
          <p:cNvSpPr/>
          <p:nvPr/>
        </p:nvSpPr>
        <p:spPr>
          <a:xfrm rot="5400000">
            <a:off x="800100" y="800100"/>
            <a:ext cx="3733800" cy="3505200"/>
          </a:xfrm>
          <a:prstGeom prst="arc">
            <a:avLst>
              <a:gd name="adj1" fmla="val 17001426"/>
              <a:gd name="adj2" fmla="val 32002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3733800" y="4038600"/>
            <a:ext cx="0" cy="381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81400" y="4495800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bri"/>
              </a:rPr>
              <a:t>L*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54659" y="289560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prstClr val="black"/>
                </a:solidFill>
                <a:latin typeface="Calibri"/>
              </a:rPr>
              <a:t>γ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(L)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56290" y="2895600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r(L)</a:t>
            </a:r>
          </a:p>
        </p:txBody>
      </p:sp>
      <p:sp>
        <p:nvSpPr>
          <p:cNvPr id="18" name="TextBox 17"/>
          <p:cNvSpPr txBox="1"/>
          <p:nvPr/>
        </p:nvSpPr>
        <p:spPr>
          <a:xfrm rot="16200000">
            <a:off x="1938040" y="2862560"/>
            <a:ext cx="608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Rate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22408" y="4492978"/>
            <a:ext cx="824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Length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226614" y="1828800"/>
            <a:ext cx="0" cy="2590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226614" y="4419600"/>
            <a:ext cx="25908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445814" y="4038600"/>
            <a:ext cx="0" cy="381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293414" y="4495800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bri"/>
              </a:rPr>
              <a:t>L*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66673" y="2895600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r(L)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68304" y="289560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prstClr val="black"/>
                </a:solidFill>
                <a:latin typeface="Calibri"/>
              </a:rPr>
              <a:t>γ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(L)</a:t>
            </a:r>
          </a:p>
        </p:txBody>
      </p:sp>
      <p:sp>
        <p:nvSpPr>
          <p:cNvPr id="26" name="TextBox 25"/>
          <p:cNvSpPr txBox="1"/>
          <p:nvPr/>
        </p:nvSpPr>
        <p:spPr>
          <a:xfrm rot="16200000">
            <a:off x="6650054" y="2862560"/>
            <a:ext cx="608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Rate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934422" y="4492978"/>
            <a:ext cx="824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Length</a:t>
            </a:r>
          </a:p>
        </p:txBody>
      </p:sp>
      <p:sp>
        <p:nvSpPr>
          <p:cNvPr id="28" name="Arc 27"/>
          <p:cNvSpPr/>
          <p:nvPr/>
        </p:nvSpPr>
        <p:spPr>
          <a:xfrm rot="11739008">
            <a:off x="7132974" y="854698"/>
            <a:ext cx="4784048" cy="3518238"/>
          </a:xfrm>
          <a:prstGeom prst="arc">
            <a:avLst>
              <a:gd name="adj1" fmla="val 16200000"/>
              <a:gd name="adj2" fmla="val 2025587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Arc 28"/>
          <p:cNvSpPr/>
          <p:nvPr/>
        </p:nvSpPr>
        <p:spPr>
          <a:xfrm rot="5400000">
            <a:off x="5524499" y="800099"/>
            <a:ext cx="3733800" cy="3505200"/>
          </a:xfrm>
          <a:prstGeom prst="arc">
            <a:avLst>
              <a:gd name="adj1" fmla="val 17001426"/>
              <a:gd name="adj2" fmla="val 32002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3657600" y="43434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8382000" y="43434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8" name="Isosceles Triangle 37"/>
          <p:cNvSpPr/>
          <p:nvPr/>
        </p:nvSpPr>
        <p:spPr>
          <a:xfrm rot="5400000">
            <a:off x="3956624" y="4349176"/>
            <a:ext cx="179474" cy="167922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9" name="Isosceles Triangle 38"/>
          <p:cNvSpPr/>
          <p:nvPr/>
        </p:nvSpPr>
        <p:spPr>
          <a:xfrm rot="5400000">
            <a:off x="8116325" y="4335638"/>
            <a:ext cx="179474" cy="167922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1" name="Isosceles Triangle 40"/>
          <p:cNvSpPr/>
          <p:nvPr/>
        </p:nvSpPr>
        <p:spPr>
          <a:xfrm rot="16320000">
            <a:off x="8636072" y="4335640"/>
            <a:ext cx="179474" cy="167922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2" name="Isosceles Triangle 41"/>
          <p:cNvSpPr/>
          <p:nvPr/>
        </p:nvSpPr>
        <p:spPr>
          <a:xfrm rot="16320000">
            <a:off x="3347612" y="4352052"/>
            <a:ext cx="179474" cy="167922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14620" y="5195138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Calibri"/>
              </a:rPr>
              <a:t>Unstable!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150922" y="5181600"/>
            <a:ext cx="855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Calibri"/>
              </a:rPr>
              <a:t>Stable!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23571" y="5871994"/>
            <a:ext cx="3792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Rate of assembly → decrease with length</a:t>
            </a:r>
          </a:p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Rate of disassembly → increase with length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99012" y="257020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Disassembly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499965" y="2571803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Assembly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274483" y="2600867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Assembly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175434" y="2602468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Disassembly </a:t>
            </a:r>
          </a:p>
        </p:txBody>
      </p:sp>
      <p:sp>
        <p:nvSpPr>
          <p:cNvPr id="3" name="Rectangle 2"/>
          <p:cNvSpPr/>
          <p:nvPr/>
        </p:nvSpPr>
        <p:spPr>
          <a:xfrm>
            <a:off x="6068264" y="1587062"/>
            <a:ext cx="4498898" cy="50239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9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1898</TotalTime>
  <Words>1012</Words>
  <Application>Microsoft Office PowerPoint</Application>
  <PresentationFormat>Widescreen</PresentationFormat>
  <Paragraphs>362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Office Theme</vt:lpstr>
      <vt:lpstr>1_Office Theme</vt:lpstr>
      <vt:lpstr>Models of disassembly</vt:lpstr>
      <vt:lpstr>Examples of length regulated cytoskeletal structures</vt:lpstr>
      <vt:lpstr>Consider one-dimensional structures and  use filament length as our variable </vt:lpstr>
      <vt:lpstr>Use length of the filament  as our variable</vt:lpstr>
      <vt:lpstr>For size-control..</vt:lpstr>
      <vt:lpstr>Balance the rates of assembly and disassembly!</vt:lpstr>
      <vt:lpstr>PowerPoint Presentation</vt:lpstr>
      <vt:lpstr>PowerPoint Presentation</vt:lpstr>
      <vt:lpstr>PowerPoint Presentation</vt:lpstr>
      <vt:lpstr>Length-dependent rates are required for size control</vt:lpstr>
      <vt:lpstr>Models of disassembly</vt:lpstr>
      <vt:lpstr>PowerPoint Presentation</vt:lpstr>
      <vt:lpstr>PowerPoint Presentation</vt:lpstr>
      <vt:lpstr>Results</vt:lpstr>
      <vt:lpstr>Unassisted disassembly</vt:lpstr>
      <vt:lpstr>End binding protein assisted disassembly</vt:lpstr>
      <vt:lpstr>Possible application: Profilin mediated disassembly at barbed end</vt:lpstr>
      <vt:lpstr>Experimental Data (from Shashank)</vt:lpstr>
      <vt:lpstr>Diffusion mediated disassembly</vt:lpstr>
      <vt:lpstr>Diffusion mediated disassembly</vt:lpstr>
      <vt:lpstr>Time taken to reach ends : First passage times</vt:lpstr>
      <vt:lpstr>Time taken to reach ends : First passage times</vt:lpstr>
      <vt:lpstr>Time taken to reach ends : First passage times</vt:lpstr>
      <vt:lpstr>Time to filament end via 3D diffusion vs. 1D diffusion</vt:lpstr>
      <vt:lpstr>Implication on length control</vt:lpstr>
      <vt:lpstr>Example:Diffusion-mediated disassembly </vt:lpstr>
      <vt:lpstr>PowerPoint Presentation</vt:lpstr>
      <vt:lpstr>PowerPoint Presentation</vt:lpstr>
      <vt:lpstr>Diffusion mediated disassembly</vt:lpstr>
      <vt:lpstr>Diffusion mediated disassembly</vt:lpstr>
      <vt:lpstr>Diffusion mediated disassembly</vt:lpstr>
      <vt:lpstr>Motor associated disassembly</vt:lpstr>
      <vt:lpstr>Depolymerizationrate for two step</vt:lpstr>
      <vt:lpstr>PowerPoint Presentation</vt:lpstr>
      <vt:lpstr>PowerPoint Presentation</vt:lpstr>
      <vt:lpstr>Srv-2 mediated disassembly at pointed end</vt:lpstr>
      <vt:lpstr>Srv2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Models of disassembly</dc:title>
  <dc:creator>Lishi</dc:creator>
  <cp:lastModifiedBy>Lishi</cp:lastModifiedBy>
  <cp:revision>74</cp:revision>
  <dcterms:created xsi:type="dcterms:W3CDTF">2018-09-06T20:40:22Z</dcterms:created>
  <dcterms:modified xsi:type="dcterms:W3CDTF">2019-11-22T18:56:23Z</dcterms:modified>
</cp:coreProperties>
</file>