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41D7F-BCD1-7A44-9884-A59B31D71DE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EB973-3FFC-5E47-8E3A-4FC315342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9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86FF-DC52-B957-D6DD-A4A6BEA5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63C82-D9D1-8460-FD1C-698930705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52DC-0D1A-8C9E-E1EB-C2D1F428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6840-6195-7F62-4121-88342F13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F094-37F0-0AF0-4969-07704A59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0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E62A-C2D3-F87C-F684-A3A2470D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9348A-2A1C-04EA-929A-FA3BA0A1F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8229-0C6A-AC96-442F-95C074F4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45A3-C746-29B7-F3BA-AC74CA60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62D1-FEDE-5E7B-4A35-16EE36FA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3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84636-7408-8F26-6B54-4547E66A2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9DE9A-D01E-36E4-276A-03FF6C4FB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F7114-E21C-E001-5F27-65A0DE71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A555-9C78-D43D-50F7-D464183B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0354F-9629-B825-717D-EEE686D4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6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4841-86C8-E442-BE9C-6566A159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2E4B0-45E2-8C16-B650-774AF6D3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16F2-F640-E5DA-1278-B97F213E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E6AC-5C7E-0BFB-8B30-62CCB777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5169-771E-CA28-FBC0-540EC1EC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1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1A74-B5C7-8CF4-3B1F-8007DF1E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0D88-C8A7-DA75-68B0-F1FD5936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82F6F-CC4A-37EC-A75E-BC9E469A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80B3-57EC-FB8F-3990-3F02F2FF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95AE-F5E7-6F0D-1FCE-B4B397ED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4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822F-27E8-7A19-221D-71D3026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C148-3940-5811-1FE8-4D1F2132E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1CA4B-8897-A560-428E-762CC523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7201F-A972-EB14-6A52-FB4AE0F7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427C5-0CE1-A0A7-7353-F79989C5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367B5-3AAD-E841-45B4-D243679A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4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3604-03CF-5EB4-E131-0BE2C120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02F8-DD22-4CD9-4C6C-1FFD7DF5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4233-B6A7-6D77-ED5F-0BB4F473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1B6C0-B71E-1D2D-B028-0FE9D9156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3C54C-EC2E-E787-04E8-9B95FDC3F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B7048-627D-FE89-D2B1-F871ACE3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C98876-F802-3AD1-6310-6BF486EF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57383-0B67-7558-1923-3E3B1371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5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7549-F7B9-95E6-5EE5-99C1CEB7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062C3-E236-9A1D-253F-D69E77E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5347A-DC40-BFD2-EE3C-9919DCE0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73ACF-B900-B92C-34F0-BBED7750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9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43C28-FE9A-8C1D-E17E-79A6F45F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5FA1-DAC6-636A-8310-B537B1DF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E67FD-CF82-4767-48A0-8C139923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E56C-0451-2710-1CEC-5145827A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7B69-B636-4314-FFCD-98A41288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ADE93-301E-EA73-2C5B-B4E66B5E2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9F3FC-CC3B-C276-FFBC-468C749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AC7CA-53CB-5EC3-95CA-7708DE37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F8BE3-2846-C3DE-2D99-FFE444CF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3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4DAA-608D-9214-0B4B-A35BFF3D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031E4-D618-DC44-AE04-1F13C339F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9091-4504-5883-F79A-33B4AF690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E85E2-5727-CDA5-1E24-4FC3C1C6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FA6F5-D0B7-3364-141A-9C663D7D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E5B22-472D-439A-81BA-ED832CA4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275D1-06B5-718C-B678-FC2D983D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687B-305B-2C3F-1A89-3EB1F6A9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BB9F-7215-CE2B-07D3-73FD7D90A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A2FEF-078C-5F41-8D0D-A1542CA6322B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77DD-77CF-1683-1D26-1DC8CD545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46B7-5AFD-08D1-99A7-9647805C1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CB8C-4D4F-3A45-954C-25B2783A41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7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76C55-DCFB-A87B-CBE1-6C0EE4C2B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 Lena Dahlin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D7BFB8-4230-B300-7234-C309E830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6" y="3167715"/>
            <a:ext cx="6096000" cy="16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8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008FE-67F6-D464-E64E-4C50DD63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Advantages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D6DE2-ED52-4693-28BE-A6FAAAE0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High scalability and agility</a:t>
            </a:r>
          </a:p>
          <a:p>
            <a:r>
              <a:rPr lang="en-US" dirty="0"/>
              <a:t>Easily customized to meet requirements with optional schemas and scaling</a:t>
            </a:r>
          </a:p>
          <a:p>
            <a:r>
              <a:rPr lang="en-US" dirty="0"/>
              <a:t>Intuitive design for developers</a:t>
            </a:r>
          </a:p>
          <a:p>
            <a:r>
              <a:rPr lang="en-US" dirty="0"/>
              <a:t>CAP Theorem: Prioritizes consistency and partition tolerance [9].</a:t>
            </a:r>
          </a:p>
        </p:txBody>
      </p:sp>
    </p:spTree>
    <p:extLst>
      <p:ext uri="{BB962C8B-B14F-4D97-AF65-F5344CB8AC3E}">
        <p14:creationId xmlns:p14="http://schemas.microsoft.com/office/powerpoint/2010/main" val="201264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00294-9E28-F6BB-B934-E4D85D6F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Limitations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1AF8-146A-A087-868C-CC5EA6E8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Document sizes are limited to 16MB</a:t>
            </a:r>
          </a:p>
          <a:p>
            <a:r>
              <a:rPr lang="en-US" dirty="0"/>
              <a:t>Nesting is limited to 100 levels</a:t>
            </a:r>
          </a:p>
          <a:p>
            <a:r>
              <a:rPr lang="en-US" dirty="0"/>
              <a:t>CAP Theorem: Availability is not prioritized due to the downtime during a primary node election [9].</a:t>
            </a:r>
          </a:p>
          <a:p>
            <a:r>
              <a:rPr lang="en-US" dirty="0"/>
              <a:t>Transactions have a high performance cost as the database was not designed with transactions in mind</a:t>
            </a:r>
          </a:p>
        </p:txBody>
      </p:sp>
    </p:spTree>
    <p:extLst>
      <p:ext uri="{BB962C8B-B14F-4D97-AF65-F5344CB8AC3E}">
        <p14:creationId xmlns:p14="http://schemas.microsoft.com/office/powerpoint/2010/main" val="170675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E973C-1F2C-91CD-FDAC-F3D5F543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Query Capabilities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BBC7F-E650-CA1E-C870-ACE6C03A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Basic CRUD operations</a:t>
            </a:r>
          </a:p>
          <a:p>
            <a:r>
              <a:rPr lang="en-US" dirty="0"/>
              <a:t>Aggregation pipeline allows joins</a:t>
            </a:r>
          </a:p>
          <a:p>
            <a:r>
              <a:rPr lang="en-US" dirty="0"/>
              <a:t>Multi-document transactions</a:t>
            </a:r>
          </a:p>
          <a:p>
            <a:r>
              <a:rPr lang="en-US" dirty="0"/>
              <a:t>CRUD and Join shown in demo</a:t>
            </a:r>
          </a:p>
        </p:txBody>
      </p:sp>
    </p:spTree>
    <p:extLst>
      <p:ext uri="{BB962C8B-B14F-4D97-AF65-F5344CB8AC3E}">
        <p14:creationId xmlns:p14="http://schemas.microsoft.com/office/powerpoint/2010/main" val="406815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56C36-F016-8E15-A73B-323CE9D8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339CA-0401-C2CE-362E-3D61EACE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8" y="1856282"/>
            <a:ext cx="11067066" cy="489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56C36-F016-8E15-A73B-323CE9D8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629F2-5818-19EF-B2F0-A358A548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35" y="640080"/>
            <a:ext cx="704813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3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9AECF-C592-B237-0D43-528E234D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Left Join Example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AEEC4-4C8E-3E13-62AA-4D6ED63AA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680" y="2619784"/>
            <a:ext cx="3582040" cy="3600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80C5D-8BA0-4F19-53D5-8E1BB661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825" y="2619784"/>
            <a:ext cx="3692350" cy="3600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753A8F-5CF7-32D7-7011-C623E05BE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2794390"/>
            <a:ext cx="3758184" cy="32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9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D69EA-DF1D-31F9-669B-49681324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Update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5E7C4B-9281-F4E4-EB36-E31DBB45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658" y="640080"/>
            <a:ext cx="652989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6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A100E-137F-B440-1A88-8D5B7FFE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Delete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96AB2-15DC-3DF6-1FEC-E3D16A49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653174"/>
            <a:ext cx="5431536" cy="308208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31B921-E39D-84A5-756D-236844A36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374471"/>
            <a:ext cx="5431536" cy="16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F838F-2610-8D39-5FE9-1DEDED07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9FC10-FF1B-5C30-719C-3D90F8FA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 “About us - Our Story,” MongoDB, https://www.mongodb.com/company (accessed May 21, 2023)</a:t>
            </a:r>
          </a:p>
          <a:p>
            <a:r>
              <a:rPr lang="en-AU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“Why use mongodb and when to use it?,” MongoDB, https://www.mongodb.com/why-use-mongodb (accessed May 21, 2023).</a:t>
            </a:r>
          </a:p>
          <a:p>
            <a:r>
              <a:rPr lang="en-AU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“Schema Validation,” MongoDB, https://www.mongodb.com/docs/manual/core/schema-validation/ (accessed May 12, 2023).</a:t>
            </a:r>
          </a:p>
          <a:p>
            <a:r>
              <a:rPr lang="en-AU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“How to scale MongoDB,” MongoDB, https://www.mongodb.com/basics/scaling (accessed May 12, 2023).</a:t>
            </a:r>
          </a:p>
          <a:p>
            <a:r>
              <a:rPr lang="en-AU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 M. Keep and H. Ingo, “Performance Best Practices: Sharding,” MongoDB, https://www.mongodb.com/blog/post/performance-best-practices-sharding (accessed May 12, 2023).</a:t>
            </a:r>
          </a:p>
          <a:p>
            <a:r>
              <a:rPr lang="en-AU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 “Replication,” MongoDB, https://www.mongodb.com/docs/manual/replication/ (accessed May 12, 2023).</a:t>
            </a:r>
          </a:p>
          <a:p>
            <a:r>
              <a:rPr lang="en-AU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 “What are ACID Properties in Database Management Systems?,” MongoDB, https://www.mongodb.com/basics/acid-transactions (accessed May 12, 2023).</a:t>
            </a:r>
          </a:p>
          <a:p>
            <a:r>
              <a:rPr lang="en-AU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 “FAQ: Concurrency,” MongoDB, https://www.mongodb.com/docs/manual/faq/concurrency/ (accessed May 12, 2023).</a:t>
            </a:r>
          </a:p>
          <a:p>
            <a:r>
              <a:rPr lang="en-AU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[9] B. Katwal, “MongoDB vs Cassandra vs RDBMS, where do they stand in the cap theorem?,” Medium, https://bikas-katwal.medium.com/mongodb-vs-cassandra-vs-rdbms-where-do-they-stand-in-the-cap-theorem-1bae779a7a15#:~:text=CAP%20stands%20for%20Consistency%2C%20Availability,Never%20return%20inconsistent%20data (accessed May 21, 2023).</a:t>
            </a:r>
          </a:p>
          <a:p>
            <a:endParaRPr lang="en-AU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8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7CEA8-CFD5-5DCD-ECB5-F5E6871F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was it created?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2783-9BBC-0BD3-026F-E5B4E9D9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founders couldn’t find a database at the time that met their scalability and agility needs [1].</a:t>
            </a:r>
          </a:p>
          <a:p>
            <a:r>
              <a:rPr lang="en-US" dirty="0"/>
              <a:t>They also wanted to improve developer productivity, which is why the document model was chosen [1].</a:t>
            </a:r>
          </a:p>
        </p:txBody>
      </p:sp>
    </p:spTree>
    <p:extLst>
      <p:ext uri="{BB962C8B-B14F-4D97-AF65-F5344CB8AC3E}">
        <p14:creationId xmlns:p14="http://schemas.microsoft.com/office/powerpoint/2010/main" val="124294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0DACF-1193-08D5-2607-23C68C62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Document Storage Data Model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1BE4-C040-158A-DAAB-5FD16F1B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Documents are stored in collections of similar data </a:t>
            </a:r>
          </a:p>
          <a:p>
            <a:pPr lvl="1"/>
            <a:r>
              <a:rPr lang="en-US" dirty="0"/>
              <a:t>In BSON format while stored, JSON when queried</a:t>
            </a:r>
          </a:p>
          <a:p>
            <a:r>
              <a:rPr lang="en-US" dirty="0"/>
              <a:t>Why choose Documents?</a:t>
            </a:r>
          </a:p>
          <a:p>
            <a:pPr lvl="1"/>
            <a:r>
              <a:rPr lang="en-US" dirty="0"/>
              <a:t>Intuitive to developers</a:t>
            </a:r>
          </a:p>
          <a:p>
            <a:pPr lvl="1"/>
            <a:r>
              <a:rPr lang="en-US" dirty="0"/>
              <a:t>Can save time and money with queries</a:t>
            </a:r>
          </a:p>
          <a:p>
            <a:pPr lvl="1"/>
            <a:r>
              <a:rPr lang="en-US" dirty="0"/>
              <a:t>Less time to code</a:t>
            </a:r>
          </a:p>
          <a:p>
            <a:pPr lvl="1"/>
            <a:r>
              <a:rPr lang="en-US" dirty="0"/>
              <a:t>Schema-less</a:t>
            </a:r>
          </a:p>
          <a:p>
            <a:pPr lvl="2"/>
            <a:r>
              <a:rPr lang="en-US" dirty="0"/>
              <a:t>Schema-less databases allow a dynamic structure as the database requirements change, however MongoDB does offer schema validation [2].</a:t>
            </a:r>
          </a:p>
        </p:txBody>
      </p:sp>
    </p:spTree>
    <p:extLst>
      <p:ext uri="{BB962C8B-B14F-4D97-AF65-F5344CB8AC3E}">
        <p14:creationId xmlns:p14="http://schemas.microsoft.com/office/powerpoint/2010/main" val="268273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9C140-A8A6-3A89-312C-CD182B81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 Areas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02B1-0179-BBD3-C121-5562896F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Ideal for large amounts of diverse and real-time data, and complex data structures that evolve over time [2].</a:t>
            </a:r>
          </a:p>
          <a:p>
            <a:r>
              <a:rPr lang="en-US" dirty="0"/>
              <a:t>Used by Uber, eBay, and Shutterfly</a:t>
            </a:r>
          </a:p>
        </p:txBody>
      </p:sp>
    </p:spTree>
    <p:extLst>
      <p:ext uri="{BB962C8B-B14F-4D97-AF65-F5344CB8AC3E}">
        <p14:creationId xmlns:p14="http://schemas.microsoft.com/office/powerpoint/2010/main" val="412652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53064-6D68-D4CF-96C6-5967A1CF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4735-C7A3-2905-7340-16ACA3848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Schema-less [3].</a:t>
            </a:r>
          </a:p>
          <a:p>
            <a:r>
              <a:rPr lang="en-US" dirty="0"/>
              <a:t>High scalability with vertical and horizontal scaling.</a:t>
            </a:r>
          </a:p>
          <a:p>
            <a:r>
              <a:rPr lang="en-US" dirty="0"/>
              <a:t>Can be run through a cloud provider, or locally using a container.</a:t>
            </a:r>
          </a:p>
          <a:p>
            <a:pPr lvl="1"/>
            <a:r>
              <a:rPr lang="en-US" dirty="0"/>
              <a:t>MongoDB Atlas provides an easy setup with 3 cloud provider options.</a:t>
            </a:r>
          </a:p>
        </p:txBody>
      </p:sp>
    </p:spTree>
    <p:extLst>
      <p:ext uri="{BB962C8B-B14F-4D97-AF65-F5344CB8AC3E}">
        <p14:creationId xmlns:p14="http://schemas.microsoft.com/office/powerpoint/2010/main" val="332253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0472F-2B5F-9E9A-E277-10E77F5B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sz="3700" dirty="0"/>
              <a:t>Vertical Scaling using MongoDB Atlas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C5037-B247-7399-0E8D-8984EB28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7303"/>
            <a:ext cx="5440195" cy="291050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37E4-3228-4265-42D2-8B562940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dirty="0"/>
              <a:t>Different tiers can be selected depending on what you need [4].</a:t>
            </a:r>
          </a:p>
          <a:p>
            <a:r>
              <a:rPr lang="en-US" dirty="0"/>
              <a:t>Optional auto-scaling</a:t>
            </a:r>
          </a:p>
          <a:p>
            <a:r>
              <a:rPr lang="en-US" dirty="0"/>
              <a:t>Expensive and can reach a threshold where it would be cheaper to scale horizontally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B3E89-DFC1-D33F-A895-8A8FA864AA8A}"/>
              </a:ext>
            </a:extLst>
          </p:cNvPr>
          <p:cNvSpPr txBox="1"/>
          <p:nvPr/>
        </p:nvSpPr>
        <p:spPr>
          <a:xfrm>
            <a:off x="918239" y="4827807"/>
            <a:ext cx="544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of vertical scaling options, adapted from [4].</a:t>
            </a:r>
          </a:p>
        </p:txBody>
      </p:sp>
    </p:spTree>
    <p:extLst>
      <p:ext uri="{BB962C8B-B14F-4D97-AF65-F5344CB8AC3E}">
        <p14:creationId xmlns:p14="http://schemas.microsoft.com/office/powerpoint/2010/main" val="38217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95C39-4844-85A5-A6A0-2A1D283F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Horizontal Scaling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6505-71A6-45AB-1DD3-62E89705E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Sharding is handled automatically and spreads data across multiple nodes to improve efficiency for large amounts of write operations [5].</a:t>
            </a:r>
          </a:p>
          <a:p>
            <a:r>
              <a:rPr lang="en-US" sz="1700" dirty="0"/>
              <a:t>Ranged sharding:</a:t>
            </a:r>
          </a:p>
          <a:p>
            <a:pPr lvl="1"/>
            <a:r>
              <a:rPr lang="en-US" sz="1700" dirty="0"/>
              <a:t>Partitions documents according to a key value to ensure similar values are on the same shard</a:t>
            </a:r>
          </a:p>
          <a:p>
            <a:pPr lvl="1"/>
            <a:r>
              <a:rPr lang="en-US" sz="1700" dirty="0"/>
              <a:t>Optimal for range-based queries</a:t>
            </a:r>
          </a:p>
          <a:p>
            <a:r>
              <a:rPr lang="en-US" sz="1700" dirty="0"/>
              <a:t>Hashed sharding:</a:t>
            </a:r>
          </a:p>
          <a:p>
            <a:pPr lvl="1"/>
            <a:r>
              <a:rPr lang="en-US" sz="1700" dirty="0"/>
              <a:t>Evenly distributes documents</a:t>
            </a:r>
          </a:p>
          <a:p>
            <a:pPr lvl="1"/>
            <a:r>
              <a:rPr lang="en-US" sz="1700" dirty="0"/>
              <a:t>Optimal for streams of time-series and event data</a:t>
            </a:r>
          </a:p>
          <a:p>
            <a:r>
              <a:rPr lang="en-US" sz="1700" dirty="0"/>
              <a:t>Zoned sharding:</a:t>
            </a:r>
          </a:p>
          <a:p>
            <a:pPr lvl="1"/>
            <a:r>
              <a:rPr lang="en-US" sz="1700" dirty="0"/>
              <a:t>Used for zone-specific rules governing data placement in a specific cluster</a:t>
            </a:r>
          </a:p>
        </p:txBody>
      </p:sp>
    </p:spTree>
    <p:extLst>
      <p:ext uri="{BB962C8B-B14F-4D97-AF65-F5344CB8AC3E}">
        <p14:creationId xmlns:p14="http://schemas.microsoft.com/office/powerpoint/2010/main" val="286539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42CF7-B2DB-19CF-D9FD-159892DE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Fault Tolerance: Replica Sets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5C5D-B47A-87FC-0773-76E7FBAF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All data is replicated on up to 50 nodes [6].</a:t>
            </a:r>
          </a:p>
          <a:p>
            <a:r>
              <a:rPr lang="en-US" dirty="0"/>
              <a:t>One primary node receives and implements all write operations.</a:t>
            </a:r>
          </a:p>
          <a:p>
            <a:r>
              <a:rPr lang="en-US" dirty="0"/>
              <a:t>Write operations are replicated on secondary nodes.</a:t>
            </a:r>
          </a:p>
          <a:p>
            <a:r>
              <a:rPr lang="en-US" dirty="0"/>
              <a:t>Users can read from any node to reduce latency.</a:t>
            </a:r>
          </a:p>
          <a:p>
            <a:r>
              <a:rPr lang="en-US" dirty="0"/>
              <a:t>If a primary node fails, a secondary node is elected as the new primary node to provide fault tolerance [6].</a:t>
            </a:r>
          </a:p>
        </p:txBody>
      </p:sp>
    </p:spTree>
    <p:extLst>
      <p:ext uri="{BB962C8B-B14F-4D97-AF65-F5344CB8AC3E}">
        <p14:creationId xmlns:p14="http://schemas.microsoft.com/office/powerpoint/2010/main" val="18580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104B0-7B4B-ED09-F7EE-6EED765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Concurrency Control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7B-60F5-8938-1729-8D663EEF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MongoDB is ACID compliant as of the 4.0 release [7].</a:t>
            </a:r>
          </a:p>
          <a:p>
            <a:r>
              <a:rPr lang="en-US" dirty="0"/>
              <a:t>Multi-document transactions allow CRUD operations to be performed across multiple documents, collections, and shards.</a:t>
            </a:r>
          </a:p>
          <a:p>
            <a:r>
              <a:rPr lang="en-US" dirty="0"/>
              <a:t>Multi-granularity locking allows operations to lock at a global, database, or collection level [8].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5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5787</TotalTime>
  <Words>835</Words>
  <Application>Microsoft Macintosh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Why was it created?</vt:lpstr>
      <vt:lpstr>Document Storage Data Model </vt:lpstr>
      <vt:lpstr>Application Areas</vt:lpstr>
      <vt:lpstr>Features</vt:lpstr>
      <vt:lpstr>Vertical Scaling using MongoDB Atlas</vt:lpstr>
      <vt:lpstr>Horizontal Scaling</vt:lpstr>
      <vt:lpstr>Fault Tolerance: Replica Sets</vt:lpstr>
      <vt:lpstr>Concurrency Control</vt:lpstr>
      <vt:lpstr>Advantages</vt:lpstr>
      <vt:lpstr>Limitations</vt:lpstr>
      <vt:lpstr>Query Capabilities</vt:lpstr>
      <vt:lpstr>Create</vt:lpstr>
      <vt:lpstr>Read</vt:lpstr>
      <vt:lpstr>Left Join Example</vt:lpstr>
      <vt:lpstr>Update</vt:lpstr>
      <vt:lpstr>Delete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Lena Dahlin</dc:creator>
  <cp:lastModifiedBy>Lena Dahlin</cp:lastModifiedBy>
  <cp:revision>4</cp:revision>
  <dcterms:created xsi:type="dcterms:W3CDTF">2023-05-18T04:13:05Z</dcterms:created>
  <dcterms:modified xsi:type="dcterms:W3CDTF">2023-05-23T02:24:20Z</dcterms:modified>
</cp:coreProperties>
</file>