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8" r:id="rId11"/>
    <p:sldId id="268" r:id="rId12"/>
    <p:sldId id="272" r:id="rId13"/>
    <p:sldId id="269" r:id="rId14"/>
    <p:sldId id="281" r:id="rId15"/>
    <p:sldId id="273" r:id="rId16"/>
    <p:sldId id="274" r:id="rId17"/>
    <p:sldId id="275" r:id="rId18"/>
    <p:sldId id="283" r:id="rId19"/>
    <p:sldId id="276" r:id="rId20"/>
    <p:sldId id="277" r:id="rId21"/>
    <p:sldId id="284" r:id="rId22"/>
    <p:sldId id="287" r:id="rId23"/>
    <p:sldId id="282" r:id="rId24"/>
    <p:sldId id="285" r:id="rId25"/>
    <p:sldId id="286" r:id="rId26"/>
    <p:sldId id="280" r:id="rId27"/>
    <p:sldId id="288" r:id="rId28"/>
    <p:sldId id="294" r:id="rId29"/>
    <p:sldId id="290" r:id="rId30"/>
    <p:sldId id="291" r:id="rId31"/>
    <p:sldId id="292" r:id="rId32"/>
    <p:sldId id="293" r:id="rId33"/>
    <p:sldId id="271" r:id="rId34"/>
    <p:sldId id="279" r:id="rId35"/>
    <p:sldId id="298" r:id="rId36"/>
    <p:sldId id="289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4FF"/>
    <a:srgbClr val="0060F2"/>
    <a:srgbClr val="CCECFF"/>
    <a:srgbClr val="99DCF1"/>
    <a:srgbClr val="C52148"/>
    <a:srgbClr val="006600"/>
    <a:srgbClr val="FFFFEB"/>
    <a:srgbClr val="FFFF99"/>
    <a:srgbClr val="2269B8"/>
    <a:srgbClr val="58A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>
        <p:scale>
          <a:sx n="75" d="100"/>
          <a:sy n="75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9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DB962-B6CB-45DD-B4AA-3AE7007F1834}" type="doc">
      <dgm:prSet loTypeId="urn:microsoft.com/office/officeart/2005/8/layout/vProcess5" loCatId="process" qsTypeId="urn:microsoft.com/office/officeart/2005/8/quickstyle/3d6" qsCatId="3D" csTypeId="urn:microsoft.com/office/officeart/2005/8/colors/accent5_4" csCatId="accent5" phldr="1"/>
      <dgm:spPr/>
      <dgm:t>
        <a:bodyPr/>
        <a:lstStyle/>
        <a:p>
          <a:endParaRPr lang="ru-RU"/>
        </a:p>
      </dgm:t>
    </dgm:pt>
    <dgm:pt modelId="{E464A389-4927-462E-973D-7DC8DF2A36AE}">
      <dgm:prSet phldrT="[Text]" custT="1"/>
      <dgm:spPr/>
      <dgm:t>
        <a:bodyPr/>
        <a:lstStyle/>
        <a:p>
          <a:pPr algn="l"/>
          <a:r>
            <a:rPr lang="en-US" sz="4000" b="1" smtClean="0">
              <a:effectLst/>
              <a:latin typeface="PrincesS AND THE FROG" panose="02000500000000000000" pitchFamily="2" charset="0"/>
            </a:rPr>
            <a:t>Application</a:t>
          </a:r>
          <a:endParaRPr lang="ru-RU" sz="4000" b="1" dirty="0">
            <a:effectLst/>
          </a:endParaRPr>
        </a:p>
      </dgm:t>
    </dgm:pt>
    <dgm:pt modelId="{33FF778E-15FE-46E8-B9B2-0CCDEB23E53A}" type="parTrans" cxnId="{914F269C-F01A-4E43-B6A0-66010F99B0BD}">
      <dgm:prSet/>
      <dgm:spPr/>
      <dgm:t>
        <a:bodyPr/>
        <a:lstStyle/>
        <a:p>
          <a:endParaRPr lang="ru-RU"/>
        </a:p>
      </dgm:t>
    </dgm:pt>
    <dgm:pt modelId="{8636435A-23D7-4C02-88A4-7561CC27C267}" type="sibTrans" cxnId="{914F269C-F01A-4E43-B6A0-66010F99B0BD}">
      <dgm:prSet/>
      <dgm:spPr/>
      <dgm:t>
        <a:bodyPr/>
        <a:lstStyle/>
        <a:p>
          <a:endParaRPr lang="ru-RU"/>
        </a:p>
      </dgm:t>
    </dgm:pt>
    <dgm:pt modelId="{990713B3-A102-47FC-BC60-9858FAFCAA85}">
      <dgm:prSet phldrT="[Text]" custT="1"/>
      <dgm:spPr/>
      <dgm:t>
        <a:bodyPr/>
        <a:lstStyle/>
        <a:p>
          <a:r>
            <a:rPr lang="en-US" sz="3600" b="1" dirty="0" smtClean="0">
              <a:latin typeface="PrincesS AND THE FROG" panose="02000500000000000000" pitchFamily="2" charset="0"/>
            </a:rPr>
            <a:t>Hubs api</a:t>
          </a:r>
          <a:endParaRPr lang="ru-RU" sz="3600" b="1" dirty="0"/>
        </a:p>
      </dgm:t>
    </dgm:pt>
    <dgm:pt modelId="{51EFDED1-EE0E-45F5-9F81-5DEA3E6BF9CE}" type="parTrans" cxnId="{6F72B2BF-B81F-4E70-89A3-2ECF8D84860B}">
      <dgm:prSet/>
      <dgm:spPr/>
      <dgm:t>
        <a:bodyPr/>
        <a:lstStyle/>
        <a:p>
          <a:endParaRPr lang="ru-RU"/>
        </a:p>
      </dgm:t>
    </dgm:pt>
    <dgm:pt modelId="{0C835CD4-50DA-4A77-BB84-6656A47F588F}" type="sibTrans" cxnId="{6F72B2BF-B81F-4E70-89A3-2ECF8D84860B}">
      <dgm:prSet/>
      <dgm:spPr/>
      <dgm:t>
        <a:bodyPr/>
        <a:lstStyle/>
        <a:p>
          <a:endParaRPr lang="ru-RU"/>
        </a:p>
      </dgm:t>
    </dgm:pt>
    <dgm:pt modelId="{7852486F-2098-4E68-9E95-924B69436F56}">
      <dgm:prSet phldrT="[Text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incesS AND THE FROG" panose="02000500000000000000" pitchFamily="2" charset="0"/>
            </a:rPr>
            <a:t>Persistent connection api</a:t>
          </a:r>
          <a:endParaRPr lang="ru-RU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A91BE7-6CC4-4778-BD4E-30081175FA24}" type="parTrans" cxnId="{ADC7FBA9-C3E4-4E05-9180-639B7B911853}">
      <dgm:prSet/>
      <dgm:spPr/>
      <dgm:t>
        <a:bodyPr/>
        <a:lstStyle/>
        <a:p>
          <a:endParaRPr lang="ru-RU"/>
        </a:p>
      </dgm:t>
    </dgm:pt>
    <dgm:pt modelId="{0836FA07-797F-40E7-B892-CD01F2187E05}" type="sibTrans" cxnId="{ADC7FBA9-C3E4-4E05-9180-639B7B911853}">
      <dgm:prSet/>
      <dgm:spPr/>
      <dgm:t>
        <a:bodyPr/>
        <a:lstStyle/>
        <a:p>
          <a:endParaRPr lang="ru-RU"/>
        </a:p>
      </dgm:t>
    </dgm:pt>
    <dgm:pt modelId="{911520D6-63B7-482F-90D8-13F7B8F21974}">
      <dgm:prSet phldrT="[Text]" custT="1"/>
      <dgm:spPr/>
      <dgm:t>
        <a:bodyPr/>
        <a:lstStyle/>
        <a:p>
          <a:r>
            <a:rPr lang="en-US" sz="3200" b="1" dirty="0" smtClean="0">
              <a:latin typeface="PrincesS AND THE FROG" panose="02000500000000000000" pitchFamily="2" charset="0"/>
            </a:rPr>
            <a:t>transports</a:t>
          </a:r>
          <a:endParaRPr lang="ru-RU" sz="3200" b="1" dirty="0"/>
        </a:p>
      </dgm:t>
    </dgm:pt>
    <dgm:pt modelId="{ACA2F90C-127D-4340-BC6D-7417FB266229}" type="parTrans" cxnId="{40F127AF-A72B-4D2B-86C1-192F7869795A}">
      <dgm:prSet/>
      <dgm:spPr/>
      <dgm:t>
        <a:bodyPr/>
        <a:lstStyle/>
        <a:p>
          <a:endParaRPr lang="ru-RU"/>
        </a:p>
      </dgm:t>
    </dgm:pt>
    <dgm:pt modelId="{1D800B4F-1DE5-459B-BFDA-05056DDA8675}" type="sibTrans" cxnId="{40F127AF-A72B-4D2B-86C1-192F7869795A}">
      <dgm:prSet/>
      <dgm:spPr/>
      <dgm:t>
        <a:bodyPr/>
        <a:lstStyle/>
        <a:p>
          <a:endParaRPr lang="ru-RU"/>
        </a:p>
      </dgm:t>
    </dgm:pt>
    <dgm:pt modelId="{725D52F6-7DF5-4A27-8DAE-CD64126BBB6D}" type="pres">
      <dgm:prSet presAssocID="{9AFDB962-B6CB-45DD-B4AA-3AE7007F18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208B9DD-8ABD-4530-8845-5E2CF20F9011}" type="pres">
      <dgm:prSet presAssocID="{9AFDB962-B6CB-45DD-B4AA-3AE7007F1834}" presName="dummyMaxCanvas" presStyleCnt="0">
        <dgm:presLayoutVars/>
      </dgm:prSet>
      <dgm:spPr/>
    </dgm:pt>
    <dgm:pt modelId="{EDF848E9-9EB8-457E-BDE3-287185B4F446}" type="pres">
      <dgm:prSet presAssocID="{9AFDB962-B6CB-45DD-B4AA-3AE7007F183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0B4F88-9889-4EBA-8535-9852D399E57E}" type="pres">
      <dgm:prSet presAssocID="{9AFDB962-B6CB-45DD-B4AA-3AE7007F183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4FB5AC-D0B8-453E-A0FE-E2B1F8A0F78E}" type="pres">
      <dgm:prSet presAssocID="{9AFDB962-B6CB-45DD-B4AA-3AE7007F183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BE3B60-A932-4840-A56B-D8AB9BCD8CB8}" type="pres">
      <dgm:prSet presAssocID="{9AFDB962-B6CB-45DD-B4AA-3AE7007F183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509A42-7BC6-4A15-A1B6-52FF7012F047}" type="pres">
      <dgm:prSet presAssocID="{9AFDB962-B6CB-45DD-B4AA-3AE7007F183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74339-83DB-4B62-8B65-3B4526851DA1}" type="pres">
      <dgm:prSet presAssocID="{9AFDB962-B6CB-45DD-B4AA-3AE7007F183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15E22F-B3C1-44B8-98FA-432D20CADD55}" type="pres">
      <dgm:prSet presAssocID="{9AFDB962-B6CB-45DD-B4AA-3AE7007F183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5A92CB-2AC5-4DDA-BED2-B9B8BC29258C}" type="pres">
      <dgm:prSet presAssocID="{9AFDB962-B6CB-45DD-B4AA-3AE7007F183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27355C-F9D6-4397-A85E-0F49DE4AAF04}" type="pres">
      <dgm:prSet presAssocID="{9AFDB962-B6CB-45DD-B4AA-3AE7007F183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604312-1B7F-45B1-8C3C-C54E1A5AE49E}" type="pres">
      <dgm:prSet presAssocID="{9AFDB962-B6CB-45DD-B4AA-3AE7007F183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E0854F-935C-4E2F-8BEE-ACFBBECD12E8}" type="pres">
      <dgm:prSet presAssocID="{9AFDB962-B6CB-45DD-B4AA-3AE7007F183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352EED-F83D-49F3-A3E1-75000EAC71D4}" type="presOf" srcId="{911520D6-63B7-482F-90D8-13F7B8F21974}" destId="{5CE0854F-935C-4E2F-8BEE-ACFBBECD12E8}" srcOrd="1" destOrd="0" presId="urn:microsoft.com/office/officeart/2005/8/layout/vProcess5"/>
    <dgm:cxn modelId="{6F72B2BF-B81F-4E70-89A3-2ECF8D84860B}" srcId="{9AFDB962-B6CB-45DD-B4AA-3AE7007F1834}" destId="{990713B3-A102-47FC-BC60-9858FAFCAA85}" srcOrd="1" destOrd="0" parTransId="{51EFDED1-EE0E-45F5-9F81-5DEA3E6BF9CE}" sibTransId="{0C835CD4-50DA-4A77-BB84-6656A47F588F}"/>
    <dgm:cxn modelId="{2F9788DE-E94C-4DC1-831B-53C52C9AA4E4}" type="presOf" srcId="{0836FA07-797F-40E7-B892-CD01F2187E05}" destId="{0415E22F-B3C1-44B8-98FA-432D20CADD55}" srcOrd="0" destOrd="0" presId="urn:microsoft.com/office/officeart/2005/8/layout/vProcess5"/>
    <dgm:cxn modelId="{80B0228A-0BC8-4E0D-AF69-C8F5D6C9DE36}" type="presOf" srcId="{8636435A-23D7-4C02-88A4-7561CC27C267}" destId="{80509A42-7BC6-4A15-A1B6-52FF7012F047}" srcOrd="0" destOrd="0" presId="urn:microsoft.com/office/officeart/2005/8/layout/vProcess5"/>
    <dgm:cxn modelId="{05F4C9FA-FF7D-4A1A-9521-BB2DB4F4BAFB}" type="presOf" srcId="{7852486F-2098-4E68-9E95-924B69436F56}" destId="{F7604312-1B7F-45B1-8C3C-C54E1A5AE49E}" srcOrd="1" destOrd="0" presId="urn:microsoft.com/office/officeart/2005/8/layout/vProcess5"/>
    <dgm:cxn modelId="{914F269C-F01A-4E43-B6A0-66010F99B0BD}" srcId="{9AFDB962-B6CB-45DD-B4AA-3AE7007F1834}" destId="{E464A389-4927-462E-973D-7DC8DF2A36AE}" srcOrd="0" destOrd="0" parTransId="{33FF778E-15FE-46E8-B9B2-0CCDEB23E53A}" sibTransId="{8636435A-23D7-4C02-88A4-7561CC27C267}"/>
    <dgm:cxn modelId="{C274AB18-2984-48F7-BD99-BB6618FF663A}" type="presOf" srcId="{9AFDB962-B6CB-45DD-B4AA-3AE7007F1834}" destId="{725D52F6-7DF5-4A27-8DAE-CD64126BBB6D}" srcOrd="0" destOrd="0" presId="urn:microsoft.com/office/officeart/2005/8/layout/vProcess5"/>
    <dgm:cxn modelId="{31ADFAD7-4B60-44EC-A32A-0029E273A04D}" type="presOf" srcId="{911520D6-63B7-482F-90D8-13F7B8F21974}" destId="{6BBE3B60-A932-4840-A56B-D8AB9BCD8CB8}" srcOrd="0" destOrd="0" presId="urn:microsoft.com/office/officeart/2005/8/layout/vProcess5"/>
    <dgm:cxn modelId="{E2491419-C964-45BA-A3EC-A1D238500359}" type="presOf" srcId="{E464A389-4927-462E-973D-7DC8DF2A36AE}" destId="{EDF848E9-9EB8-457E-BDE3-287185B4F446}" srcOrd="0" destOrd="0" presId="urn:microsoft.com/office/officeart/2005/8/layout/vProcess5"/>
    <dgm:cxn modelId="{ADC7FBA9-C3E4-4E05-9180-639B7B911853}" srcId="{9AFDB962-B6CB-45DD-B4AA-3AE7007F1834}" destId="{7852486F-2098-4E68-9E95-924B69436F56}" srcOrd="2" destOrd="0" parTransId="{BCA91BE7-6CC4-4778-BD4E-30081175FA24}" sibTransId="{0836FA07-797F-40E7-B892-CD01F2187E05}"/>
    <dgm:cxn modelId="{02D56655-333A-474A-B916-1EC491BFB6F5}" type="presOf" srcId="{E464A389-4927-462E-973D-7DC8DF2A36AE}" destId="{C55A92CB-2AC5-4DDA-BED2-B9B8BC29258C}" srcOrd="1" destOrd="0" presId="urn:microsoft.com/office/officeart/2005/8/layout/vProcess5"/>
    <dgm:cxn modelId="{11CFC726-5129-49EA-8200-C41DBE737269}" type="presOf" srcId="{0C835CD4-50DA-4A77-BB84-6656A47F588F}" destId="{23F74339-83DB-4B62-8B65-3B4526851DA1}" srcOrd="0" destOrd="0" presId="urn:microsoft.com/office/officeart/2005/8/layout/vProcess5"/>
    <dgm:cxn modelId="{40F127AF-A72B-4D2B-86C1-192F7869795A}" srcId="{9AFDB962-B6CB-45DD-B4AA-3AE7007F1834}" destId="{911520D6-63B7-482F-90D8-13F7B8F21974}" srcOrd="3" destOrd="0" parTransId="{ACA2F90C-127D-4340-BC6D-7417FB266229}" sibTransId="{1D800B4F-1DE5-459B-BFDA-05056DDA8675}"/>
    <dgm:cxn modelId="{4F5CAE81-66A8-4416-BCD0-1DD83601A3BE}" type="presOf" srcId="{990713B3-A102-47FC-BC60-9858FAFCAA85}" destId="{8227355C-F9D6-4397-A85E-0F49DE4AAF04}" srcOrd="1" destOrd="0" presId="urn:microsoft.com/office/officeart/2005/8/layout/vProcess5"/>
    <dgm:cxn modelId="{50D18E2A-C841-41E5-8B2C-BE4DFF539B3A}" type="presOf" srcId="{7852486F-2098-4E68-9E95-924B69436F56}" destId="{EE4FB5AC-D0B8-453E-A0FE-E2B1F8A0F78E}" srcOrd="0" destOrd="0" presId="urn:microsoft.com/office/officeart/2005/8/layout/vProcess5"/>
    <dgm:cxn modelId="{3F2B16F5-D168-4A2A-B58A-03688F947357}" type="presOf" srcId="{990713B3-A102-47FC-BC60-9858FAFCAA85}" destId="{FF0B4F88-9889-4EBA-8535-9852D399E57E}" srcOrd="0" destOrd="0" presId="urn:microsoft.com/office/officeart/2005/8/layout/vProcess5"/>
    <dgm:cxn modelId="{417DE3A4-5E45-42F5-AECC-9BE3703C78BB}" type="presParOf" srcId="{725D52F6-7DF5-4A27-8DAE-CD64126BBB6D}" destId="{B208B9DD-8ABD-4530-8845-5E2CF20F9011}" srcOrd="0" destOrd="0" presId="urn:microsoft.com/office/officeart/2005/8/layout/vProcess5"/>
    <dgm:cxn modelId="{0F536663-EBCC-4656-985D-8BC34E3F0C84}" type="presParOf" srcId="{725D52F6-7DF5-4A27-8DAE-CD64126BBB6D}" destId="{EDF848E9-9EB8-457E-BDE3-287185B4F446}" srcOrd="1" destOrd="0" presId="urn:microsoft.com/office/officeart/2005/8/layout/vProcess5"/>
    <dgm:cxn modelId="{2940D853-71F1-4F57-A13C-F76C9DAC7846}" type="presParOf" srcId="{725D52F6-7DF5-4A27-8DAE-CD64126BBB6D}" destId="{FF0B4F88-9889-4EBA-8535-9852D399E57E}" srcOrd="2" destOrd="0" presId="urn:microsoft.com/office/officeart/2005/8/layout/vProcess5"/>
    <dgm:cxn modelId="{340B184C-92A2-41F4-BAAA-A36924F19F53}" type="presParOf" srcId="{725D52F6-7DF5-4A27-8DAE-CD64126BBB6D}" destId="{EE4FB5AC-D0B8-453E-A0FE-E2B1F8A0F78E}" srcOrd="3" destOrd="0" presId="urn:microsoft.com/office/officeart/2005/8/layout/vProcess5"/>
    <dgm:cxn modelId="{E0311CDF-9F24-4549-AC52-644428AAFAD2}" type="presParOf" srcId="{725D52F6-7DF5-4A27-8DAE-CD64126BBB6D}" destId="{6BBE3B60-A932-4840-A56B-D8AB9BCD8CB8}" srcOrd="4" destOrd="0" presId="urn:microsoft.com/office/officeart/2005/8/layout/vProcess5"/>
    <dgm:cxn modelId="{A2DCED5B-F5E9-4C6C-97E1-9393FBF6E3B4}" type="presParOf" srcId="{725D52F6-7DF5-4A27-8DAE-CD64126BBB6D}" destId="{80509A42-7BC6-4A15-A1B6-52FF7012F047}" srcOrd="5" destOrd="0" presId="urn:microsoft.com/office/officeart/2005/8/layout/vProcess5"/>
    <dgm:cxn modelId="{13CF89EB-A7F9-4A38-ADC4-687AA4E3B0BB}" type="presParOf" srcId="{725D52F6-7DF5-4A27-8DAE-CD64126BBB6D}" destId="{23F74339-83DB-4B62-8B65-3B4526851DA1}" srcOrd="6" destOrd="0" presId="urn:microsoft.com/office/officeart/2005/8/layout/vProcess5"/>
    <dgm:cxn modelId="{3B090B5E-1343-4863-A65A-7403B1A3CF70}" type="presParOf" srcId="{725D52F6-7DF5-4A27-8DAE-CD64126BBB6D}" destId="{0415E22F-B3C1-44B8-98FA-432D20CADD55}" srcOrd="7" destOrd="0" presId="urn:microsoft.com/office/officeart/2005/8/layout/vProcess5"/>
    <dgm:cxn modelId="{4D94FAF7-78EA-4BE6-B7BC-163709F9FBAA}" type="presParOf" srcId="{725D52F6-7DF5-4A27-8DAE-CD64126BBB6D}" destId="{C55A92CB-2AC5-4DDA-BED2-B9B8BC29258C}" srcOrd="8" destOrd="0" presId="urn:microsoft.com/office/officeart/2005/8/layout/vProcess5"/>
    <dgm:cxn modelId="{5F25279B-8FDF-47E1-814B-96956711B326}" type="presParOf" srcId="{725D52F6-7DF5-4A27-8DAE-CD64126BBB6D}" destId="{8227355C-F9D6-4397-A85E-0F49DE4AAF04}" srcOrd="9" destOrd="0" presId="urn:microsoft.com/office/officeart/2005/8/layout/vProcess5"/>
    <dgm:cxn modelId="{D163CB02-993C-4BAC-A93A-99E99740162E}" type="presParOf" srcId="{725D52F6-7DF5-4A27-8DAE-CD64126BBB6D}" destId="{F7604312-1B7F-45B1-8C3C-C54E1A5AE49E}" srcOrd="10" destOrd="0" presId="urn:microsoft.com/office/officeart/2005/8/layout/vProcess5"/>
    <dgm:cxn modelId="{801B821A-A66E-40D9-B3C4-DE1490F45DC4}" type="presParOf" srcId="{725D52F6-7DF5-4A27-8DAE-CD64126BBB6D}" destId="{5CE0854F-935C-4E2F-8BEE-ACFBBECD12E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AACA9-E6B0-4C38-9D55-621F39CBDAB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C72B9-95EE-419B-BCF8-10E928C5D765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75000"/>
                  <a:lumOff val="25000"/>
                </a:schemeClr>
              </a:solidFill>
              <a:latin typeface="PrincesS AND THE FROG" panose="02000500000000000000" pitchFamily="2" charset="0"/>
            </a:rPr>
            <a:t>Long polling</a:t>
          </a:r>
          <a:endParaRPr lang="ru-RU" b="1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B47BFF3B-BC11-42F3-A1AC-EC97A82177B8}" type="parTrans" cxnId="{94EEA022-2C27-494A-AB63-593C733E912E}">
      <dgm:prSet/>
      <dgm:spPr/>
      <dgm:t>
        <a:bodyPr/>
        <a:lstStyle/>
        <a:p>
          <a:endParaRPr lang="ru-RU"/>
        </a:p>
      </dgm:t>
    </dgm:pt>
    <dgm:pt modelId="{1504D6D1-D233-43ED-A587-EB5F159FCD2F}" type="sibTrans" cxnId="{94EEA022-2C27-494A-AB63-593C733E912E}">
      <dgm:prSet/>
      <dgm:spPr/>
      <dgm:t>
        <a:bodyPr/>
        <a:lstStyle/>
        <a:p>
          <a:endParaRPr lang="ru-RU"/>
        </a:p>
      </dgm:t>
    </dgm:pt>
    <dgm:pt modelId="{15739726-C9AC-4644-8A21-3F7C7C7BB56B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75000"/>
                  <a:lumOff val="25000"/>
                </a:schemeClr>
              </a:solidFill>
              <a:latin typeface="PrincesS AND THE FROG" panose="02000500000000000000" pitchFamily="2" charset="0"/>
            </a:rPr>
            <a:t>Forever</a:t>
          </a:r>
        </a:p>
        <a:p>
          <a:r>
            <a:rPr lang="en-US" b="1" dirty="0" smtClean="0">
              <a:solidFill>
                <a:schemeClr val="bg1">
                  <a:lumMod val="75000"/>
                  <a:lumOff val="25000"/>
                </a:schemeClr>
              </a:solidFill>
              <a:latin typeface="PrincesS AND THE FROG" panose="02000500000000000000" pitchFamily="2" charset="0"/>
            </a:rPr>
            <a:t>frames</a:t>
          </a:r>
          <a:endParaRPr lang="ru-RU" b="1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EA10FDBD-00A7-4476-A44F-AAD3522B28AA}" type="parTrans" cxnId="{2A7976CA-9FDE-4250-B847-77B1CC4C3B31}">
      <dgm:prSet/>
      <dgm:spPr/>
      <dgm:t>
        <a:bodyPr/>
        <a:lstStyle/>
        <a:p>
          <a:endParaRPr lang="ru-RU"/>
        </a:p>
      </dgm:t>
    </dgm:pt>
    <dgm:pt modelId="{0346ACE4-4F2B-4243-8EC9-B8135783B7EE}" type="sibTrans" cxnId="{2A7976CA-9FDE-4250-B847-77B1CC4C3B31}">
      <dgm:prSet/>
      <dgm:spPr/>
      <dgm:t>
        <a:bodyPr/>
        <a:lstStyle/>
        <a:p>
          <a:endParaRPr lang="ru-RU"/>
        </a:p>
      </dgm:t>
    </dgm:pt>
    <dgm:pt modelId="{1063EAE7-DD17-4612-9C4C-7A0592877D2A}">
      <dgm:prSet phldrT="[Text]" phldr="1"/>
      <dgm:spPr/>
      <dgm:t>
        <a:bodyPr/>
        <a:lstStyle/>
        <a:p>
          <a:endParaRPr lang="ru-RU" dirty="0"/>
        </a:p>
      </dgm:t>
    </dgm:pt>
    <dgm:pt modelId="{ACE38D11-823C-4BE1-B345-BD98B11D43FF}" type="sibTrans" cxnId="{D4B9D409-1558-4ED7-9C9B-E2A16D411F42}">
      <dgm:prSet/>
      <dgm:spPr/>
      <dgm:t>
        <a:bodyPr/>
        <a:lstStyle/>
        <a:p>
          <a:endParaRPr lang="ru-RU"/>
        </a:p>
      </dgm:t>
    </dgm:pt>
    <dgm:pt modelId="{55332732-32DB-44F5-A3B2-9E21446C6AA8}" type="parTrans" cxnId="{D4B9D409-1558-4ED7-9C9B-E2A16D411F42}">
      <dgm:prSet/>
      <dgm:spPr/>
      <dgm:t>
        <a:bodyPr/>
        <a:lstStyle/>
        <a:p>
          <a:endParaRPr lang="ru-RU"/>
        </a:p>
      </dgm:t>
    </dgm:pt>
    <dgm:pt modelId="{A9586D8E-AC18-461F-B4D2-C6CAC7108C0F}">
      <dgm:prSet phldrT="[Text]" phldr="1"/>
      <dgm:spPr/>
      <dgm:t>
        <a:bodyPr/>
        <a:lstStyle/>
        <a:p>
          <a:endParaRPr lang="ru-RU" dirty="0"/>
        </a:p>
      </dgm:t>
    </dgm:pt>
    <dgm:pt modelId="{F4BDF6D8-1CA3-48CD-B14F-5AB9C77C847F}" type="sibTrans" cxnId="{A5DA3E2A-0F9A-456E-B8F9-83003837D9BE}">
      <dgm:prSet/>
      <dgm:spPr/>
      <dgm:t>
        <a:bodyPr/>
        <a:lstStyle/>
        <a:p>
          <a:endParaRPr lang="ru-RU"/>
        </a:p>
      </dgm:t>
    </dgm:pt>
    <dgm:pt modelId="{7E65601D-9A75-4F0F-8984-0276605DE254}" type="parTrans" cxnId="{A5DA3E2A-0F9A-456E-B8F9-83003837D9BE}">
      <dgm:prSet/>
      <dgm:spPr/>
      <dgm:t>
        <a:bodyPr/>
        <a:lstStyle/>
        <a:p>
          <a:endParaRPr lang="ru-RU"/>
        </a:p>
      </dgm:t>
    </dgm:pt>
    <dgm:pt modelId="{E79E63E8-BB5D-4528-A45C-0EC8642DEC55}" type="pres">
      <dgm:prSet presAssocID="{DC7AACA9-E6B0-4C38-9D55-621F39CBDAB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25BE0FF0-1C61-4BAE-AA80-763CDC84F04F}" type="pres">
      <dgm:prSet presAssocID="{2A3C72B9-95EE-419B-BCF8-10E928C5D765}" presName="composite" presStyleCnt="0"/>
      <dgm:spPr/>
    </dgm:pt>
    <dgm:pt modelId="{6BA458E9-8503-4C54-876D-EF6EC5F5E358}" type="pres">
      <dgm:prSet presAssocID="{2A3C72B9-95EE-419B-BCF8-10E928C5D765}" presName="LShape" presStyleLbl="alignNode1" presStyleIdx="0" presStyleCnt="7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ru-RU"/>
        </a:p>
      </dgm:t>
    </dgm:pt>
    <dgm:pt modelId="{65123A33-608C-4B77-B40E-A71FA22219D7}" type="pres">
      <dgm:prSet presAssocID="{2A3C72B9-95EE-419B-BCF8-10E928C5D765}" presName="ParentText" presStyleLbl="revTx" presStyleIdx="0" presStyleCnt="4" custScaleX="110099" custScaleY="55349" custLinFactNeighborX="6051" custLinFactNeighborY="-150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5F8737-BA86-4F2A-9958-3412594D3DA3}" type="pres">
      <dgm:prSet presAssocID="{2A3C72B9-95EE-419B-BCF8-10E928C5D765}" presName="Triangle" presStyleLbl="alignNode1" presStyleIdx="1" presStyleCnt="7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ru-RU"/>
        </a:p>
      </dgm:t>
    </dgm:pt>
    <dgm:pt modelId="{D749649B-ECBA-42C0-A5C0-F336F5183063}" type="pres">
      <dgm:prSet presAssocID="{1504D6D1-D233-43ED-A587-EB5F159FCD2F}" presName="sibTrans" presStyleCnt="0"/>
      <dgm:spPr/>
    </dgm:pt>
    <dgm:pt modelId="{BD62FDB3-15B2-4F68-8ED7-D9D6172F5F04}" type="pres">
      <dgm:prSet presAssocID="{1504D6D1-D233-43ED-A587-EB5F159FCD2F}" presName="space" presStyleCnt="0"/>
      <dgm:spPr/>
    </dgm:pt>
    <dgm:pt modelId="{8643960C-A63F-4159-B7B3-99E2D0AFB4A6}" type="pres">
      <dgm:prSet presAssocID="{15739726-C9AC-4644-8A21-3F7C7C7BB56B}" presName="composite" presStyleCnt="0"/>
      <dgm:spPr/>
    </dgm:pt>
    <dgm:pt modelId="{4EA7B16D-D78D-4716-9B3A-452A989EB1B1}" type="pres">
      <dgm:prSet presAssocID="{15739726-C9AC-4644-8A21-3F7C7C7BB56B}" presName="LShape" presStyleLbl="alignNode1" presStyleIdx="2" presStyleCnt="7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ru-RU"/>
        </a:p>
      </dgm:t>
    </dgm:pt>
    <dgm:pt modelId="{46E617CC-F8BB-42F3-B24F-2F948401140A}" type="pres">
      <dgm:prSet presAssocID="{15739726-C9AC-4644-8A21-3F7C7C7BB56B}" presName="ParentText" presStyleLbl="revTx" presStyleIdx="1" presStyleCnt="4" custScaleX="101480" custScaleY="62778" custLinFactNeighborX="2250" custLinFactNeighborY="-111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7AACED-4B1A-437A-9161-2CBFE759BBF7}" type="pres">
      <dgm:prSet presAssocID="{15739726-C9AC-4644-8A21-3F7C7C7BB56B}" presName="Triangle" presStyleLbl="alignNode1" presStyleIdx="3" presStyleCnt="7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ru-RU"/>
        </a:p>
      </dgm:t>
    </dgm:pt>
    <dgm:pt modelId="{68C035B1-0A4B-4C32-A8CC-9F6DCD145350}" type="pres">
      <dgm:prSet presAssocID="{0346ACE4-4F2B-4243-8EC9-B8135783B7EE}" presName="sibTrans" presStyleCnt="0"/>
      <dgm:spPr/>
    </dgm:pt>
    <dgm:pt modelId="{ECB3006C-6008-4A07-BD62-6E4FAF5606AF}" type="pres">
      <dgm:prSet presAssocID="{0346ACE4-4F2B-4243-8EC9-B8135783B7EE}" presName="space" presStyleCnt="0"/>
      <dgm:spPr/>
    </dgm:pt>
    <dgm:pt modelId="{07DA7CF5-7127-4DC6-BD22-6DC3392887BF}" type="pres">
      <dgm:prSet presAssocID="{A9586D8E-AC18-461F-B4D2-C6CAC7108C0F}" presName="composite" presStyleCnt="0"/>
      <dgm:spPr/>
    </dgm:pt>
    <dgm:pt modelId="{1D61EABB-82B0-45E1-9882-7C12870D4893}" type="pres">
      <dgm:prSet presAssocID="{A9586D8E-AC18-461F-B4D2-C6CAC7108C0F}" presName="LShape" presStyleLbl="alignNode1" presStyleIdx="4" presStyleCnt="7" custLinFactNeighborX="-391" custLinFactNeighborY="836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ru-RU"/>
        </a:p>
      </dgm:t>
    </dgm:pt>
    <dgm:pt modelId="{A1FC38FA-814E-4639-B41F-8F1135933326}" type="pres">
      <dgm:prSet presAssocID="{A9586D8E-AC18-461F-B4D2-C6CAC7108C0F}" presName="ParentText" presStyleLbl="revTx" presStyleIdx="2" presStyleCnt="4" custLinFactNeighborX="-12990" custLinFactNeighborY="733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C99E17-E687-4E10-98DC-323C4E54E686}" type="pres">
      <dgm:prSet presAssocID="{A9586D8E-AC18-461F-B4D2-C6CAC7108C0F}" presName="Triangle" presStyleLbl="alignNode1" presStyleIdx="5" presStyleCnt="7"/>
      <dgm:spPr>
        <a:solidFill>
          <a:schemeClr val="accent3">
            <a:lumMod val="50000"/>
          </a:schemeClr>
        </a:solidFill>
        <a:ln>
          <a:noFill/>
        </a:ln>
        <a:effectLst/>
      </dgm:spPr>
      <dgm:t>
        <a:bodyPr/>
        <a:lstStyle/>
        <a:p>
          <a:endParaRPr lang="ru-RU"/>
        </a:p>
      </dgm:t>
    </dgm:pt>
    <dgm:pt modelId="{5E7CF941-86A5-4829-9B53-1D16C101F67C}" type="pres">
      <dgm:prSet presAssocID="{F4BDF6D8-1CA3-48CD-B14F-5AB9C77C847F}" presName="sibTrans" presStyleCnt="0"/>
      <dgm:spPr/>
    </dgm:pt>
    <dgm:pt modelId="{667B0B92-76B7-4D2A-905D-DAA041C55AC7}" type="pres">
      <dgm:prSet presAssocID="{F4BDF6D8-1CA3-48CD-B14F-5AB9C77C847F}" presName="space" presStyleCnt="0"/>
      <dgm:spPr/>
    </dgm:pt>
    <dgm:pt modelId="{AC92C6E8-1C09-4E7B-9A54-666A365AC20D}" type="pres">
      <dgm:prSet presAssocID="{1063EAE7-DD17-4612-9C4C-7A0592877D2A}" presName="composite" presStyleCnt="0"/>
      <dgm:spPr/>
    </dgm:pt>
    <dgm:pt modelId="{A6995DD5-F51A-4611-B112-E3695DFF35C7}" type="pres">
      <dgm:prSet presAssocID="{1063EAE7-DD17-4612-9C4C-7A0592877D2A}" presName="LShape" presStyleLbl="alignNode1" presStyleIdx="6" presStyleCnt="7" custLinFactNeighborX="-1705" custLinFactNeighborY="-4630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ru-RU"/>
        </a:p>
      </dgm:t>
    </dgm:pt>
    <dgm:pt modelId="{CAABCD48-76F0-4179-B7C1-123E28F5AAA8}" type="pres">
      <dgm:prSet presAssocID="{1063EAE7-DD17-4612-9C4C-7A0592877D2A}" presName="ParentText" presStyleLbl="revTx" presStyleIdx="3" presStyleCnt="4" custLinFactNeighborX="-12990" custLinFactNeighborY="733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4B9D409-1558-4ED7-9C9B-E2A16D411F42}" srcId="{DC7AACA9-E6B0-4C38-9D55-621F39CBDAB1}" destId="{1063EAE7-DD17-4612-9C4C-7A0592877D2A}" srcOrd="3" destOrd="0" parTransId="{55332732-32DB-44F5-A3B2-9E21446C6AA8}" sibTransId="{ACE38D11-823C-4BE1-B345-BD98B11D43FF}"/>
    <dgm:cxn modelId="{DED3CEE8-26DB-439B-BCAF-BA858563A774}" type="presOf" srcId="{DC7AACA9-E6B0-4C38-9D55-621F39CBDAB1}" destId="{E79E63E8-BB5D-4528-A45C-0EC8642DEC55}" srcOrd="0" destOrd="0" presId="urn:microsoft.com/office/officeart/2009/3/layout/StepUpProcess"/>
    <dgm:cxn modelId="{E980503D-300E-47CF-8876-EC2982751DBF}" type="presOf" srcId="{2A3C72B9-95EE-419B-BCF8-10E928C5D765}" destId="{65123A33-608C-4B77-B40E-A71FA22219D7}" srcOrd="0" destOrd="0" presId="urn:microsoft.com/office/officeart/2009/3/layout/StepUpProcess"/>
    <dgm:cxn modelId="{9AB1293A-60CB-4331-9716-3E16CEB8811B}" type="presOf" srcId="{A9586D8E-AC18-461F-B4D2-C6CAC7108C0F}" destId="{A1FC38FA-814E-4639-B41F-8F1135933326}" srcOrd="0" destOrd="0" presId="urn:microsoft.com/office/officeart/2009/3/layout/StepUpProcess"/>
    <dgm:cxn modelId="{16651B41-673E-43BF-AD81-F33AB11B4320}" type="presOf" srcId="{15739726-C9AC-4644-8A21-3F7C7C7BB56B}" destId="{46E617CC-F8BB-42F3-B24F-2F948401140A}" srcOrd="0" destOrd="0" presId="urn:microsoft.com/office/officeart/2009/3/layout/StepUpProcess"/>
    <dgm:cxn modelId="{2A7976CA-9FDE-4250-B847-77B1CC4C3B31}" srcId="{DC7AACA9-E6B0-4C38-9D55-621F39CBDAB1}" destId="{15739726-C9AC-4644-8A21-3F7C7C7BB56B}" srcOrd="1" destOrd="0" parTransId="{EA10FDBD-00A7-4476-A44F-AAD3522B28AA}" sibTransId="{0346ACE4-4F2B-4243-8EC9-B8135783B7EE}"/>
    <dgm:cxn modelId="{A5DA3E2A-0F9A-456E-B8F9-83003837D9BE}" srcId="{DC7AACA9-E6B0-4C38-9D55-621F39CBDAB1}" destId="{A9586D8E-AC18-461F-B4D2-C6CAC7108C0F}" srcOrd="2" destOrd="0" parTransId="{7E65601D-9A75-4F0F-8984-0276605DE254}" sibTransId="{F4BDF6D8-1CA3-48CD-B14F-5AB9C77C847F}"/>
    <dgm:cxn modelId="{77E5D8A0-08CB-4E34-94AB-32E9A3B0054B}" type="presOf" srcId="{1063EAE7-DD17-4612-9C4C-7A0592877D2A}" destId="{CAABCD48-76F0-4179-B7C1-123E28F5AAA8}" srcOrd="0" destOrd="0" presId="urn:microsoft.com/office/officeart/2009/3/layout/StepUpProcess"/>
    <dgm:cxn modelId="{94EEA022-2C27-494A-AB63-593C733E912E}" srcId="{DC7AACA9-E6B0-4C38-9D55-621F39CBDAB1}" destId="{2A3C72B9-95EE-419B-BCF8-10E928C5D765}" srcOrd="0" destOrd="0" parTransId="{B47BFF3B-BC11-42F3-A1AC-EC97A82177B8}" sibTransId="{1504D6D1-D233-43ED-A587-EB5F159FCD2F}"/>
    <dgm:cxn modelId="{4165EBC1-7747-4448-8BAE-B0A6C8144F27}" type="presParOf" srcId="{E79E63E8-BB5D-4528-A45C-0EC8642DEC55}" destId="{25BE0FF0-1C61-4BAE-AA80-763CDC84F04F}" srcOrd="0" destOrd="0" presId="urn:microsoft.com/office/officeart/2009/3/layout/StepUpProcess"/>
    <dgm:cxn modelId="{1A014832-F101-426A-8CA0-6C8FB4AE67E7}" type="presParOf" srcId="{25BE0FF0-1C61-4BAE-AA80-763CDC84F04F}" destId="{6BA458E9-8503-4C54-876D-EF6EC5F5E358}" srcOrd="0" destOrd="0" presId="urn:microsoft.com/office/officeart/2009/3/layout/StepUpProcess"/>
    <dgm:cxn modelId="{6C4B53BE-6557-4209-9393-AD8B8EE1B025}" type="presParOf" srcId="{25BE0FF0-1C61-4BAE-AA80-763CDC84F04F}" destId="{65123A33-608C-4B77-B40E-A71FA22219D7}" srcOrd="1" destOrd="0" presId="urn:microsoft.com/office/officeart/2009/3/layout/StepUpProcess"/>
    <dgm:cxn modelId="{6FE4D3E1-749F-4973-843F-675E8FCC1DE0}" type="presParOf" srcId="{25BE0FF0-1C61-4BAE-AA80-763CDC84F04F}" destId="{3D5F8737-BA86-4F2A-9958-3412594D3DA3}" srcOrd="2" destOrd="0" presId="urn:microsoft.com/office/officeart/2009/3/layout/StepUpProcess"/>
    <dgm:cxn modelId="{3ACDA9EB-EFE0-491C-93A2-7130EE630BC0}" type="presParOf" srcId="{E79E63E8-BB5D-4528-A45C-0EC8642DEC55}" destId="{D749649B-ECBA-42C0-A5C0-F336F5183063}" srcOrd="1" destOrd="0" presId="urn:microsoft.com/office/officeart/2009/3/layout/StepUpProcess"/>
    <dgm:cxn modelId="{FD06C1D0-1205-421F-A2BF-764EE0D78AAB}" type="presParOf" srcId="{D749649B-ECBA-42C0-A5C0-F336F5183063}" destId="{BD62FDB3-15B2-4F68-8ED7-D9D6172F5F04}" srcOrd="0" destOrd="0" presId="urn:microsoft.com/office/officeart/2009/3/layout/StepUpProcess"/>
    <dgm:cxn modelId="{1B3F490D-4E21-4D84-A2E5-A3894056949F}" type="presParOf" srcId="{E79E63E8-BB5D-4528-A45C-0EC8642DEC55}" destId="{8643960C-A63F-4159-B7B3-99E2D0AFB4A6}" srcOrd="2" destOrd="0" presId="urn:microsoft.com/office/officeart/2009/3/layout/StepUpProcess"/>
    <dgm:cxn modelId="{5B8C6C81-C9BD-479A-9C1B-F098F34D5125}" type="presParOf" srcId="{8643960C-A63F-4159-B7B3-99E2D0AFB4A6}" destId="{4EA7B16D-D78D-4716-9B3A-452A989EB1B1}" srcOrd="0" destOrd="0" presId="urn:microsoft.com/office/officeart/2009/3/layout/StepUpProcess"/>
    <dgm:cxn modelId="{36C29B07-35EB-44D0-AC57-21CAA47D7D66}" type="presParOf" srcId="{8643960C-A63F-4159-B7B3-99E2D0AFB4A6}" destId="{46E617CC-F8BB-42F3-B24F-2F948401140A}" srcOrd="1" destOrd="0" presId="urn:microsoft.com/office/officeart/2009/3/layout/StepUpProcess"/>
    <dgm:cxn modelId="{64378928-74A8-4D3D-B7D7-7318FE8FDE5A}" type="presParOf" srcId="{8643960C-A63F-4159-B7B3-99E2D0AFB4A6}" destId="{797AACED-4B1A-437A-9161-2CBFE759BBF7}" srcOrd="2" destOrd="0" presId="urn:microsoft.com/office/officeart/2009/3/layout/StepUpProcess"/>
    <dgm:cxn modelId="{65CD669D-D6C7-42F9-A8FA-F659862BCD0E}" type="presParOf" srcId="{E79E63E8-BB5D-4528-A45C-0EC8642DEC55}" destId="{68C035B1-0A4B-4C32-A8CC-9F6DCD145350}" srcOrd="3" destOrd="0" presId="urn:microsoft.com/office/officeart/2009/3/layout/StepUpProcess"/>
    <dgm:cxn modelId="{C68FCCCF-E538-476B-9714-A327B567654C}" type="presParOf" srcId="{68C035B1-0A4B-4C32-A8CC-9F6DCD145350}" destId="{ECB3006C-6008-4A07-BD62-6E4FAF5606AF}" srcOrd="0" destOrd="0" presId="urn:microsoft.com/office/officeart/2009/3/layout/StepUpProcess"/>
    <dgm:cxn modelId="{96AE1468-BA71-4D2E-8004-832D543DA6FC}" type="presParOf" srcId="{E79E63E8-BB5D-4528-A45C-0EC8642DEC55}" destId="{07DA7CF5-7127-4DC6-BD22-6DC3392887BF}" srcOrd="4" destOrd="0" presId="urn:microsoft.com/office/officeart/2009/3/layout/StepUpProcess"/>
    <dgm:cxn modelId="{E0828627-1271-401D-923B-D9C831E5FB50}" type="presParOf" srcId="{07DA7CF5-7127-4DC6-BD22-6DC3392887BF}" destId="{1D61EABB-82B0-45E1-9882-7C12870D4893}" srcOrd="0" destOrd="0" presId="urn:microsoft.com/office/officeart/2009/3/layout/StepUpProcess"/>
    <dgm:cxn modelId="{1D0F3654-26E7-439E-81E9-A1A1E9E2D4B2}" type="presParOf" srcId="{07DA7CF5-7127-4DC6-BD22-6DC3392887BF}" destId="{A1FC38FA-814E-4639-B41F-8F1135933326}" srcOrd="1" destOrd="0" presId="urn:microsoft.com/office/officeart/2009/3/layout/StepUpProcess"/>
    <dgm:cxn modelId="{B5FC528E-97DB-4B0E-A271-AB3FAB634151}" type="presParOf" srcId="{07DA7CF5-7127-4DC6-BD22-6DC3392887BF}" destId="{20C99E17-E687-4E10-98DC-323C4E54E686}" srcOrd="2" destOrd="0" presId="urn:microsoft.com/office/officeart/2009/3/layout/StepUpProcess"/>
    <dgm:cxn modelId="{94A4C63F-C899-4227-B6B0-23BEFC729856}" type="presParOf" srcId="{E79E63E8-BB5D-4528-A45C-0EC8642DEC55}" destId="{5E7CF941-86A5-4829-9B53-1D16C101F67C}" srcOrd="5" destOrd="0" presId="urn:microsoft.com/office/officeart/2009/3/layout/StepUpProcess"/>
    <dgm:cxn modelId="{6E202980-92C5-40AA-9027-0105BED1B54D}" type="presParOf" srcId="{5E7CF941-86A5-4829-9B53-1D16C101F67C}" destId="{667B0B92-76B7-4D2A-905D-DAA041C55AC7}" srcOrd="0" destOrd="0" presId="urn:microsoft.com/office/officeart/2009/3/layout/StepUpProcess"/>
    <dgm:cxn modelId="{C73398FD-F2A7-42C6-9C75-FB36865DB7AB}" type="presParOf" srcId="{E79E63E8-BB5D-4528-A45C-0EC8642DEC55}" destId="{AC92C6E8-1C09-4E7B-9A54-666A365AC20D}" srcOrd="6" destOrd="0" presId="urn:microsoft.com/office/officeart/2009/3/layout/StepUpProcess"/>
    <dgm:cxn modelId="{98347D04-899E-4933-BED5-A42860EAC330}" type="presParOf" srcId="{AC92C6E8-1C09-4E7B-9A54-666A365AC20D}" destId="{A6995DD5-F51A-4611-B112-E3695DFF35C7}" srcOrd="0" destOrd="0" presId="urn:microsoft.com/office/officeart/2009/3/layout/StepUpProcess"/>
    <dgm:cxn modelId="{9782413E-E5E6-453E-84E7-C454BB1FAB28}" type="presParOf" srcId="{AC92C6E8-1C09-4E7B-9A54-666A365AC20D}" destId="{CAABCD48-76F0-4179-B7C1-123E28F5AAA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848E9-9EB8-457E-BDE3-287185B4F446}">
      <dsp:nvSpPr>
        <dsp:cNvPr id="0" name=""/>
        <dsp:cNvSpPr/>
      </dsp:nvSpPr>
      <dsp:spPr>
        <a:xfrm>
          <a:off x="0" y="0"/>
          <a:ext cx="8046720" cy="157791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smtClean="0">
              <a:effectLst/>
              <a:latin typeface="PrincesS AND THE FROG" panose="02000500000000000000" pitchFamily="2" charset="0"/>
            </a:rPr>
            <a:t>Application</a:t>
          </a:r>
          <a:endParaRPr lang="ru-RU" sz="4000" b="1" kern="1200" dirty="0">
            <a:effectLst/>
          </a:endParaRPr>
        </a:p>
      </dsp:txBody>
      <dsp:txXfrm>
        <a:off x="46215" y="46215"/>
        <a:ext cx="6210697" cy="1485481"/>
      </dsp:txXfrm>
    </dsp:sp>
    <dsp:sp modelId="{FF0B4F88-9889-4EBA-8535-9852D399E57E}">
      <dsp:nvSpPr>
        <dsp:cNvPr id="0" name=""/>
        <dsp:cNvSpPr/>
      </dsp:nvSpPr>
      <dsp:spPr>
        <a:xfrm>
          <a:off x="673912" y="1864804"/>
          <a:ext cx="8046720" cy="157791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40894"/>
            <a:satOff val="2178"/>
            <a:lumOff val="18681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PrincesS AND THE FROG" panose="02000500000000000000" pitchFamily="2" charset="0"/>
            </a:rPr>
            <a:t>Hubs api</a:t>
          </a:r>
          <a:endParaRPr lang="ru-RU" sz="3600" b="1" kern="1200" dirty="0"/>
        </a:p>
      </dsp:txBody>
      <dsp:txXfrm>
        <a:off x="720127" y="1911019"/>
        <a:ext cx="6254734" cy="1485481"/>
      </dsp:txXfrm>
    </dsp:sp>
    <dsp:sp modelId="{EE4FB5AC-D0B8-453E-A0FE-E2B1F8A0F78E}">
      <dsp:nvSpPr>
        <dsp:cNvPr id="0" name=""/>
        <dsp:cNvSpPr/>
      </dsp:nvSpPr>
      <dsp:spPr>
        <a:xfrm>
          <a:off x="1337767" y="3729609"/>
          <a:ext cx="8046720" cy="157791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81789"/>
            <a:satOff val="4356"/>
            <a:lumOff val="3736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incesS AND THE FROG" panose="02000500000000000000" pitchFamily="2" charset="0"/>
            </a:rPr>
            <a:t>Persistent connection api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83982" y="3775824"/>
        <a:ext cx="6264792" cy="1485481"/>
      </dsp:txXfrm>
    </dsp:sp>
    <dsp:sp modelId="{6BBE3B60-A932-4840-A56B-D8AB9BCD8CB8}">
      <dsp:nvSpPr>
        <dsp:cNvPr id="0" name=""/>
        <dsp:cNvSpPr/>
      </dsp:nvSpPr>
      <dsp:spPr>
        <a:xfrm>
          <a:off x="2011680" y="5594414"/>
          <a:ext cx="8046720" cy="157791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40894"/>
            <a:satOff val="2178"/>
            <a:lumOff val="18681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PrincesS AND THE FROG" panose="02000500000000000000" pitchFamily="2" charset="0"/>
            </a:rPr>
            <a:t>transports</a:t>
          </a:r>
          <a:endParaRPr lang="ru-RU" sz="3200" b="1" kern="1200" dirty="0"/>
        </a:p>
      </dsp:txBody>
      <dsp:txXfrm>
        <a:off x="2057895" y="5640629"/>
        <a:ext cx="6254734" cy="1485481"/>
      </dsp:txXfrm>
    </dsp:sp>
    <dsp:sp modelId="{80509A42-7BC6-4A15-A1B6-52FF7012F047}">
      <dsp:nvSpPr>
        <dsp:cNvPr id="0" name=""/>
        <dsp:cNvSpPr/>
      </dsp:nvSpPr>
      <dsp:spPr>
        <a:xfrm>
          <a:off x="7021077" y="1208536"/>
          <a:ext cx="1025642" cy="1025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7251846" y="1208536"/>
        <a:ext cx="564104" cy="771796"/>
      </dsp:txXfrm>
    </dsp:sp>
    <dsp:sp modelId="{23F74339-83DB-4B62-8B65-3B4526851DA1}">
      <dsp:nvSpPr>
        <dsp:cNvPr id="0" name=""/>
        <dsp:cNvSpPr/>
      </dsp:nvSpPr>
      <dsp:spPr>
        <a:xfrm>
          <a:off x="7694990" y="3073341"/>
          <a:ext cx="1025642" cy="1025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7925759" y="3073341"/>
        <a:ext cx="564104" cy="771796"/>
      </dsp:txXfrm>
    </dsp:sp>
    <dsp:sp modelId="{0415E22F-B3C1-44B8-98FA-432D20CADD55}">
      <dsp:nvSpPr>
        <dsp:cNvPr id="0" name=""/>
        <dsp:cNvSpPr/>
      </dsp:nvSpPr>
      <dsp:spPr>
        <a:xfrm>
          <a:off x="8358844" y="4938146"/>
          <a:ext cx="1025642" cy="1025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8589613" y="4938146"/>
        <a:ext cx="564104" cy="771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458E9-8503-4C54-876D-EF6EC5F5E358}">
      <dsp:nvSpPr>
        <dsp:cNvPr id="0" name=""/>
        <dsp:cNvSpPr/>
      </dsp:nvSpPr>
      <dsp:spPr>
        <a:xfrm rot="5400000">
          <a:off x="524289" y="1917836"/>
          <a:ext cx="1568151" cy="260936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23A33-608C-4B77-B40E-A71FA22219D7}">
      <dsp:nvSpPr>
        <dsp:cNvPr id="0" name=""/>
        <dsp:cNvSpPr/>
      </dsp:nvSpPr>
      <dsp:spPr>
        <a:xfrm>
          <a:off x="286119" y="2848413"/>
          <a:ext cx="2593660" cy="114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bg1">
                  <a:lumMod val="75000"/>
                  <a:lumOff val="25000"/>
                </a:schemeClr>
              </a:solidFill>
              <a:latin typeface="PrincesS AND THE FROG" panose="02000500000000000000" pitchFamily="2" charset="0"/>
            </a:rPr>
            <a:t>Long polling</a:t>
          </a:r>
          <a:endParaRPr lang="ru-RU" sz="3100" b="1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286119" y="2848413"/>
        <a:ext cx="2593660" cy="1142932"/>
      </dsp:txXfrm>
    </dsp:sp>
    <dsp:sp modelId="{3D5F8737-BA86-4F2A-9958-3412594D3DA3}">
      <dsp:nvSpPr>
        <dsp:cNvPr id="0" name=""/>
        <dsp:cNvSpPr/>
      </dsp:nvSpPr>
      <dsp:spPr>
        <a:xfrm>
          <a:off x="2173797" y="1725732"/>
          <a:ext cx="444481" cy="444481"/>
        </a:xfrm>
        <a:prstGeom prst="triangle">
          <a:avLst>
            <a:gd name="adj" fmla="val 100000"/>
          </a:avLst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7B16D-D78D-4716-9B3A-452A989EB1B1}">
      <dsp:nvSpPr>
        <dsp:cNvPr id="0" name=""/>
        <dsp:cNvSpPr/>
      </dsp:nvSpPr>
      <dsp:spPr>
        <a:xfrm rot="5400000">
          <a:off x="3527145" y="1588521"/>
          <a:ext cx="1568151" cy="260936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617CC-F8BB-42F3-B24F-2F948401140A}">
      <dsp:nvSpPr>
        <dsp:cNvPr id="0" name=""/>
        <dsp:cNvSpPr/>
      </dsp:nvSpPr>
      <dsp:spPr>
        <a:xfrm>
          <a:off x="3300953" y="2522825"/>
          <a:ext cx="2390617" cy="129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bg1">
                  <a:lumMod val="75000"/>
                  <a:lumOff val="25000"/>
                </a:schemeClr>
              </a:solidFill>
              <a:latin typeface="PrincesS AND THE FROG" panose="02000500000000000000" pitchFamily="2" charset="0"/>
            </a:rPr>
            <a:t>Forever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bg1">
                  <a:lumMod val="75000"/>
                  <a:lumOff val="25000"/>
                </a:schemeClr>
              </a:solidFill>
              <a:latin typeface="PrincesS AND THE FROG" panose="02000500000000000000" pitchFamily="2" charset="0"/>
            </a:rPr>
            <a:t>frames</a:t>
          </a:r>
          <a:endParaRPr lang="ru-RU" sz="3100" b="1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3300953" y="2522825"/>
        <a:ext cx="2390617" cy="1296337"/>
      </dsp:txXfrm>
    </dsp:sp>
    <dsp:sp modelId="{797AACED-4B1A-437A-9161-2CBFE759BBF7}">
      <dsp:nvSpPr>
        <dsp:cNvPr id="0" name=""/>
        <dsp:cNvSpPr/>
      </dsp:nvSpPr>
      <dsp:spPr>
        <a:xfrm>
          <a:off x="5176652" y="1396416"/>
          <a:ext cx="444481" cy="444481"/>
        </a:xfrm>
        <a:prstGeom prst="triangle">
          <a:avLst>
            <a:gd name="adj" fmla="val 100000"/>
          </a:avLst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1EABB-82B0-45E1-9882-7C12870D4893}">
      <dsp:nvSpPr>
        <dsp:cNvPr id="0" name=""/>
        <dsp:cNvSpPr/>
      </dsp:nvSpPr>
      <dsp:spPr>
        <a:xfrm rot="5400000">
          <a:off x="6519797" y="888006"/>
          <a:ext cx="1568151" cy="260936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C38FA-814E-4639-B41F-8F1135933326}">
      <dsp:nvSpPr>
        <dsp:cNvPr id="0" name=""/>
        <dsp:cNvSpPr/>
      </dsp:nvSpPr>
      <dsp:spPr>
        <a:xfrm>
          <a:off x="5962224" y="2918345"/>
          <a:ext cx="2355752" cy="206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100" kern="1200" dirty="0"/>
        </a:p>
      </dsp:txBody>
      <dsp:txXfrm>
        <a:off x="5962224" y="2918345"/>
        <a:ext cx="2355752" cy="2064955"/>
      </dsp:txXfrm>
    </dsp:sp>
    <dsp:sp modelId="{20C99E17-E687-4E10-98DC-323C4E54E686}">
      <dsp:nvSpPr>
        <dsp:cNvPr id="0" name=""/>
        <dsp:cNvSpPr/>
      </dsp:nvSpPr>
      <dsp:spPr>
        <a:xfrm>
          <a:off x="8179507" y="682792"/>
          <a:ext cx="444481" cy="444481"/>
        </a:xfrm>
        <a:prstGeom prst="triangle">
          <a:avLst>
            <a:gd name="adj" fmla="val 100000"/>
          </a:avLst>
        </a:prstGeom>
        <a:solidFill>
          <a:schemeClr val="accent3">
            <a:lumMod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95DD5-F51A-4611-B112-E3695DFF35C7}">
      <dsp:nvSpPr>
        <dsp:cNvPr id="0" name=""/>
        <dsp:cNvSpPr/>
      </dsp:nvSpPr>
      <dsp:spPr>
        <a:xfrm rot="5400000">
          <a:off x="9488365" y="88667"/>
          <a:ext cx="1568151" cy="260936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BCD48-76F0-4179-B7C1-123E28F5AAA8}">
      <dsp:nvSpPr>
        <dsp:cNvPr id="0" name=""/>
        <dsp:cNvSpPr/>
      </dsp:nvSpPr>
      <dsp:spPr>
        <a:xfrm>
          <a:off x="8965079" y="2454730"/>
          <a:ext cx="2355752" cy="206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100" kern="1200" dirty="0"/>
        </a:p>
      </dsp:txBody>
      <dsp:txXfrm>
        <a:off x="8965079" y="2454730"/>
        <a:ext cx="2355752" cy="2064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92B65-181E-4254-A14F-E96E863F97AF}" type="datetimeFigureOut">
              <a:rPr lang="ru-RU" smtClean="0"/>
              <a:t>03.07.2015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4B2E-3D96-4BE5-964F-B9298A69D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6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  <a:alpha val="0"/>
              </a:schemeClr>
            </a:gs>
            <a:gs pos="98000">
              <a:schemeClr val="accent1">
                <a:lumMod val="40000"/>
                <a:lumOff val="60000"/>
              </a:schemeClr>
            </a:gs>
            <a:gs pos="54000">
              <a:schemeClr val="tx1">
                <a:lumMod val="95000"/>
                <a:alpha val="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38000" intensity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" y="1270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1686215"/>
            <a:ext cx="1219200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PrincesS AND THE FROG" panose="02000500000000000000" pitchFamily="2" charset="0"/>
              </a:rPr>
              <a:t>Reactive Interactive </a:t>
            </a:r>
          </a:p>
          <a:p>
            <a:pPr algn="ctr"/>
            <a:endParaRPr lang="en-US" sz="1050" b="1" dirty="0">
              <a:latin typeface="PrincesS AND THE FROG" panose="02000500000000000000" pitchFamily="2" charset="0"/>
            </a:endParaRPr>
          </a:p>
          <a:p>
            <a:pPr algn="ctr"/>
            <a:r>
              <a:rPr lang="en-US" sz="4800" b="1" dirty="0" smtClean="0">
                <a:latin typeface="PrincesS AND THE FROG" panose="02000500000000000000" pitchFamily="2" charset="0"/>
              </a:rPr>
              <a:t>visualization of                   </a:t>
            </a:r>
          </a:p>
          <a:p>
            <a:pPr algn="ctr"/>
            <a:r>
              <a:rPr lang="en-US" sz="6600" b="1" dirty="0" smtClean="0">
                <a:solidFill>
                  <a:srgbClr val="CC1A2B"/>
                </a:solidFill>
                <a:latin typeface="PrincesS AND THE FROG" panose="02000500000000000000" pitchFamily="2" charset="0"/>
              </a:rPr>
              <a:t>F# </a:t>
            </a:r>
            <a:r>
              <a:rPr lang="en-US" sz="6600" b="1" dirty="0">
                <a:solidFill>
                  <a:srgbClr val="CC1A2B"/>
                </a:solidFill>
                <a:latin typeface="PrincesS AND THE FROG" panose="02000500000000000000" pitchFamily="2" charset="0"/>
              </a:rPr>
              <a:t>jobs</a:t>
            </a:r>
            <a:endParaRPr lang="ru-RU" sz="6600" b="1" dirty="0">
              <a:solidFill>
                <a:srgbClr val="CC1A2B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65" y="5832514"/>
            <a:ext cx="12191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PrincesS AND THE FROG" panose="02000500000000000000" pitchFamily="2" charset="0"/>
              </a:rPr>
              <a:t>Alena Dzenisenka</a:t>
            </a:r>
          </a:p>
          <a:p>
            <a:pPr algn="ctr"/>
            <a:endParaRPr lang="en-US" sz="2000" b="1" dirty="0" smtClean="0">
              <a:latin typeface="PrincesS AND THE FROG" panose="02000500000000000000" pitchFamily="2" charset="0"/>
            </a:endParaRPr>
          </a:p>
          <a:p>
            <a:pPr algn="ctr"/>
            <a:r>
              <a:rPr lang="en-US" sz="2000" b="1" dirty="0" smtClean="0">
                <a:latin typeface="PrincesS AND THE FROG" panose="02000500000000000000" pitchFamily="2" charset="0"/>
              </a:rPr>
              <a:t>Progressive .NET Tutorials, July 3</a:t>
            </a:r>
            <a:r>
              <a:rPr lang="en-US" sz="2000" b="1" baseline="30000" dirty="0" smtClean="0">
                <a:latin typeface="PrincesS AND THE FROG" panose="02000500000000000000" pitchFamily="2" charset="0"/>
              </a:rPr>
              <a:t>rd</a:t>
            </a:r>
            <a:r>
              <a:rPr lang="en-US" sz="2000" b="1" dirty="0" smtClean="0">
                <a:latin typeface="PrincesS AND THE FROG" panose="02000500000000000000" pitchFamily="2" charset="0"/>
              </a:rPr>
              <a:t>, London, 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7171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  <a:alpha val="0"/>
              </a:schemeClr>
            </a:gs>
            <a:gs pos="98000">
              <a:schemeClr val="accent1">
                <a:lumMod val="40000"/>
                <a:lumOff val="60000"/>
              </a:schemeClr>
            </a:gs>
            <a:gs pos="54000">
              <a:schemeClr val="tx1">
                <a:lumMod val="95000"/>
                <a:alpha val="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357597" y="3689327"/>
            <a:ext cx="2360428" cy="2594345"/>
          </a:xfrm>
          <a:prstGeom prst="can">
            <a:avLst/>
          </a:prstGeom>
          <a:ln w="22225">
            <a:solidFill>
              <a:srgbClr val="C52148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PrincesS AND THE FROG" panose="02000500000000000000" pitchFamily="2" charset="0"/>
              </a:rPr>
              <a:t>Data</a:t>
            </a:r>
            <a:endParaRPr lang="ru-RU" sz="3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99570" y="3703047"/>
            <a:ext cx="1555896" cy="1032629"/>
            <a:chOff x="3466214" y="5509355"/>
            <a:chExt cx="1555896" cy="1032629"/>
          </a:xfrm>
        </p:grpSpPr>
        <p:sp>
          <p:nvSpPr>
            <p:cNvPr id="9" name="Can 8"/>
            <p:cNvSpPr/>
            <p:nvPr/>
          </p:nvSpPr>
          <p:spPr>
            <a:xfrm>
              <a:off x="3466214" y="5592726"/>
              <a:ext cx="637953" cy="701748"/>
            </a:xfrm>
            <a:prstGeom prst="can">
              <a:avLst/>
            </a:prstGeom>
            <a:ln w="22225">
              <a:solidFill>
                <a:srgbClr val="C52148"/>
              </a:solidFill>
            </a:ln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Can 9"/>
            <p:cNvSpPr/>
            <p:nvPr/>
          </p:nvSpPr>
          <p:spPr>
            <a:xfrm>
              <a:off x="4384157" y="5509355"/>
              <a:ext cx="637953" cy="701748"/>
            </a:xfrm>
            <a:prstGeom prst="can">
              <a:avLst/>
            </a:prstGeom>
            <a:ln w="22225">
              <a:solidFill>
                <a:srgbClr val="C52148"/>
              </a:solidFill>
            </a:ln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Can 10"/>
            <p:cNvSpPr/>
            <p:nvPr/>
          </p:nvSpPr>
          <p:spPr>
            <a:xfrm>
              <a:off x="4065181" y="5840236"/>
              <a:ext cx="637953" cy="701748"/>
            </a:xfrm>
            <a:prstGeom prst="can">
              <a:avLst/>
            </a:prstGeom>
            <a:ln w="22225">
              <a:solidFill>
                <a:srgbClr val="C52148"/>
              </a:solidFill>
            </a:ln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Double Brace 3"/>
          <p:cNvSpPr/>
          <p:nvPr/>
        </p:nvSpPr>
        <p:spPr>
          <a:xfrm>
            <a:off x="2677361" y="978874"/>
            <a:ext cx="6762307" cy="2052320"/>
          </a:xfrm>
          <a:prstGeom prst="bracePair">
            <a:avLst/>
          </a:prstGeom>
          <a:ln w="254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64491" y="1171658"/>
            <a:ext cx="638804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PrincesS AND THE FROG" panose="02000500000000000000" pitchFamily="2" charset="0"/>
              </a:rPr>
              <a:t>Actions   with   data</a:t>
            </a:r>
          </a:p>
          <a:p>
            <a:endParaRPr lang="en-US" sz="1100" b="1" dirty="0">
              <a:solidFill>
                <a:schemeClr val="bg1"/>
              </a:solidFill>
              <a:latin typeface="PrincesS AND THE FROG" panose="02000500000000000000" pitchFamily="2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PrincesS AND THE FROG" panose="02000500000000000000" pitchFamily="2" charset="0"/>
              </a:rPr>
              <a:t>Analytics,  computations,  etc.</a:t>
            </a:r>
            <a:endParaRPr lang="ru-RU" sz="2400" b="1" dirty="0">
              <a:solidFill>
                <a:schemeClr val="bg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4934720" y="2748545"/>
            <a:ext cx="888370" cy="1357056"/>
          </a:xfrm>
          <a:prstGeom prst="curvedConnector2">
            <a:avLst/>
          </a:prstGeom>
          <a:ln w="31750">
            <a:solidFill>
              <a:srgbClr val="C52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47195" y="2485077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rincesS AND THE FROG" panose="02000500000000000000" pitchFamily="2" charset="0"/>
              </a:rPr>
              <a:t>(generates  new  data too)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9251510" y="3690347"/>
            <a:ext cx="2470661" cy="2594345"/>
          </a:xfrm>
          <a:prstGeom prst="foldedCorner">
            <a:avLst/>
          </a:prstGeom>
          <a:solidFill>
            <a:srgbClr val="FFFFEB"/>
          </a:solidFill>
          <a:ln w="25400">
            <a:solidFill>
              <a:srgbClr val="C52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chemeClr val="bg1"/>
                </a:solidFill>
                <a:latin typeface="PrincesS AND THE FROG" panose="02000500000000000000" pitchFamily="2" charset="0"/>
              </a:rPr>
              <a:t>Visualization</a:t>
            </a:r>
            <a:endParaRPr lang="ru-RU" sz="1900" b="1" dirty="0">
              <a:solidFill>
                <a:schemeClr val="bg1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 rot="1444799">
            <a:off x="9599767" y="331564"/>
            <a:ext cx="1850888" cy="1179544"/>
          </a:xfrm>
          <a:prstGeom prst="cloudCallout">
            <a:avLst/>
          </a:prstGeom>
          <a:noFill/>
          <a:ln w="19050">
            <a:solidFill>
              <a:srgbClr val="C52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816319" y="760479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PrincesS AND THE FROG" panose="02000500000000000000" pitchFamily="2" charset="0"/>
              </a:rPr>
              <a:t>somewhere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>
            <a:off x="6731600" y="2982888"/>
            <a:ext cx="2200934" cy="1965325"/>
          </a:xfrm>
          <a:prstGeom prst="curvedConnector3">
            <a:avLst/>
          </a:prstGeom>
          <a:ln w="31750">
            <a:solidFill>
              <a:srgbClr val="C5214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06" y="304799"/>
            <a:ext cx="9888287" cy="399515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  <a:t>Very  persistent…</a:t>
            </a:r>
            <a:b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  <a:t>                 … much   full-duplex</a:t>
            </a:r>
            <a:b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  <a:t>so   server  push…</a:t>
            </a:r>
            <a:b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PrincesS AND THE FROG" panose="02000500000000000000" pitchFamily="2" charset="0"/>
              </a:rPr>
              <a:t>                                                   …wow…</a:t>
            </a:r>
            <a:endParaRPr lang="ru-RU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6351" y="6884069"/>
            <a:ext cx="1219835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2458" y="4807181"/>
            <a:ext cx="9734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accent4">
                    <a:lumMod val="50000"/>
                  </a:schemeClr>
                </a:solidFill>
                <a:latin typeface="PrincesS AND THE FROG" panose="02000500000000000000" pitchFamily="2" charset="0"/>
              </a:rPr>
              <a:t>websockets</a:t>
            </a:r>
            <a:endParaRPr lang="ru-RU" sz="9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6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6351" y="6884069"/>
            <a:ext cx="1219835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01979668"/>
              </p:ext>
            </p:extLst>
          </p:nvPr>
        </p:nvGraphicFramePr>
        <p:xfrm>
          <a:off x="925830" y="-928688"/>
          <a:ext cx="10058400" cy="717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1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509A42-7BC6-4A15-A1B6-52FF7012F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F0B4F88-9889-4EBA-8535-9852D399E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graphicEl>
                                              <a:dgm id="{FF0B4F88-9889-4EBA-8535-9852D399E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3F74339-83DB-4B62-8B65-3B4526851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4FB5AC-D0B8-453E-A0FE-E2B1F8A0F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graphicEl>
                                              <a:dgm id="{EE4FB5AC-D0B8-453E-A0FE-E2B1F8A0F7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415E22F-B3C1-44B8-98FA-432D20CAD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BBE3B60-A932-4840-A56B-D8AB9BCD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6BBE3B60-A932-4840-A56B-D8AB9BCD8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6351" y="6884069"/>
            <a:ext cx="1219835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8621351"/>
              </p:ext>
            </p:extLst>
          </p:nvPr>
        </p:nvGraphicFramePr>
        <p:xfrm>
          <a:off x="368969" y="1900768"/>
          <a:ext cx="11630526" cy="49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98106" y="3632416"/>
            <a:ext cx="20373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PrincesS AND THE FROG" panose="02000500000000000000" pitchFamily="2" charset="0"/>
              </a:rPr>
              <a:t>Server Sent Events</a:t>
            </a:r>
            <a:endParaRPr lang="ru-RU" sz="27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5369" y="2943726"/>
            <a:ext cx="2334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PrincesS AND THE FROG" panose="02000500000000000000" pitchFamily="2" charset="0"/>
              </a:rPr>
              <a:t>Web sockets</a:t>
            </a:r>
            <a:endParaRPr lang="ru-RU" sz="3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2565" y="1728537"/>
            <a:ext cx="1149416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1190" y="397938"/>
            <a:ext cx="62969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3">
                    <a:lumMod val="50000"/>
                  </a:schemeClr>
                </a:solidFill>
                <a:latin typeface="PrincesS AND THE FROG" panose="02000500000000000000" pitchFamily="2" charset="0"/>
              </a:rPr>
              <a:t>Transport</a:t>
            </a:r>
            <a:endParaRPr lang="ru-RU" sz="6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7703"/>
            <a:ext cx="10058400" cy="105959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Hosting  </a:t>
            </a:r>
            <a:r>
              <a:rPr lang="en-US" b="1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Signalr</a:t>
            </a:r>
            <a:r>
              <a:rPr lang="en-US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 server</a:t>
            </a:r>
            <a:endParaRPr lang="ru-RU" b="1" dirty="0">
              <a:solidFill>
                <a:srgbClr val="C5214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6980" y="1656487"/>
            <a:ext cx="96596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Self hosting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SignalR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in console application  outside  of  </a:t>
            </a:r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Iis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  for  less   overhead   during  F# jobs.</a:t>
            </a:r>
          </a:p>
          <a:p>
            <a:pPr algn="just"/>
            <a:endParaRPr lang="en-US" sz="1000" dirty="0" smtClean="0">
              <a:solidFill>
                <a:schemeClr val="bg1"/>
              </a:solidFill>
            </a:endParaRPr>
          </a:p>
          <a:p>
            <a:pPr algn="just"/>
            <a:endParaRPr lang="en-US" sz="1000" dirty="0" smtClean="0">
              <a:solidFill>
                <a:schemeClr val="bg1"/>
              </a:solidFill>
            </a:endParaRPr>
          </a:p>
          <a:p>
            <a:pPr algn="just"/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owin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– decoupling .NET servers 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and web 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Applications</a:t>
            </a:r>
          </a:p>
          <a:p>
            <a:pPr algn="just"/>
            <a:r>
              <a:rPr lang="en-US" sz="2200" dirty="0" err="1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owin.Cors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- cross-domain support, 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when </a:t>
            </a:r>
            <a:r>
              <a:rPr lang="en-US" sz="2200" dirty="0" err="1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SignalR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and a web 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client are hosted in 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different 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domains.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36980" y="1378236"/>
            <a:ext cx="965962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593" y="6829477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0" y="3888553"/>
            <a:ext cx="9659620" cy="28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4593" y="6829477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6352" y="286688"/>
            <a:ext cx="12198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first  set up</a:t>
            </a:r>
            <a:endParaRPr lang="ru-RU" sz="6000" b="1" dirty="0">
              <a:solidFill>
                <a:srgbClr val="C5214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229" y="2110118"/>
            <a:ext cx="10956840" cy="323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Startup() =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this.Configuration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(app) =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HubConfiguration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config.EnableDetailedErrors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Owin.MapExtensions.Map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(app,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signalr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map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   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Owin.CorsExtensions.UseCors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					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								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Microsoft.Owin.Cors.CorsOptions.AllowAll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|&gt; ignore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Owin.OwinExtensions.RunSignalR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(map,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 |&gt; ignore</a:t>
            </a:r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1229" y="1479836"/>
            <a:ext cx="1095684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9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  <a:alpha val="0"/>
              </a:schemeClr>
            </a:gs>
            <a:gs pos="54000">
              <a:schemeClr val="tx1">
                <a:lumMod val="95000"/>
                <a:alpha val="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6351" y="6829477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229" y="374195"/>
            <a:ext cx="10963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52148"/>
                </a:solidFill>
                <a:latin typeface="PrincesS AND THE FROG" panose="02000500000000000000" pitchFamily="2" charset="0"/>
              </a:rPr>
              <a:t>cross-domain </a:t>
            </a:r>
            <a:r>
              <a:rPr lang="en-US" sz="32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 calls   using   </a:t>
            </a:r>
            <a:r>
              <a:rPr lang="en-US" sz="3200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CoRS</a:t>
            </a:r>
            <a:endParaRPr lang="ru-RU" sz="3200" dirty="0">
              <a:solidFill>
                <a:srgbClr val="C52148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1229" y="1062521"/>
            <a:ext cx="1095684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1229" y="1254419"/>
            <a:ext cx="10956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Owin.CorsExtensions.UseCors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(map, 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Microsoft.Owin.Cors.CorsOptions.AllowAll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877" y="2646107"/>
            <a:ext cx="1095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52148"/>
                </a:solidFill>
                <a:latin typeface="PrincesS AND THE FROG" panose="02000500000000000000" pitchFamily="2" charset="0"/>
              </a:rPr>
              <a:t>detailed error messages</a:t>
            </a:r>
            <a:endParaRPr lang="ru-RU" sz="3200" dirty="0">
              <a:solidFill>
                <a:srgbClr val="C52148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4877" y="3334433"/>
            <a:ext cx="1095684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4877" y="3499454"/>
            <a:ext cx="10950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config.EnableDetailedErrors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&lt;-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endParaRPr lang="ru-RU" sz="2800" dirty="0"/>
          </a:p>
        </p:txBody>
      </p:sp>
      <p:sp>
        <p:nvSpPr>
          <p:cNvPr id="16" name="Rectangle 15"/>
          <p:cNvSpPr/>
          <p:nvPr/>
        </p:nvSpPr>
        <p:spPr>
          <a:xfrm>
            <a:off x="611229" y="5444907"/>
            <a:ext cx="112188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connection.hub.start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transport: [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521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						   '</a:t>
            </a:r>
            <a:r>
              <a:rPr lang="en-US" sz="2800" dirty="0" err="1" smtClean="0">
                <a:solidFill>
                  <a:srgbClr val="C521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longPolling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877" y="4468153"/>
            <a:ext cx="1095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Choose transport scheme</a:t>
            </a:r>
            <a:endParaRPr lang="ru-RU" sz="3200" dirty="0">
              <a:solidFill>
                <a:srgbClr val="C52148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4877" y="5156479"/>
            <a:ext cx="1095684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  <a:alpha val="0"/>
              </a:schemeClr>
            </a:gs>
            <a:gs pos="54000">
              <a:schemeClr val="tx1">
                <a:lumMod val="95000"/>
                <a:alpha val="0"/>
              </a:schemeClr>
            </a:gs>
            <a:gs pos="100000">
              <a:schemeClr val="tx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6351" y="6829477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6352" y="286688"/>
            <a:ext cx="12198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hubs</a:t>
            </a:r>
            <a:endParaRPr lang="ru-RU" sz="6000" b="1" dirty="0">
              <a:solidFill>
                <a:srgbClr val="C5214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229" y="2110118"/>
            <a:ext cx="10956840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1229" y="1479836"/>
            <a:ext cx="1095684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29" y="2621351"/>
            <a:ext cx="15977333" cy="1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42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61569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6352" y="286688"/>
            <a:ext cx="121983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Hubs – </a:t>
            </a:r>
            <a:r>
              <a:rPr lang="en-US" sz="36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strong  typing  </a:t>
            </a:r>
            <a:r>
              <a:rPr lang="en-US" sz="6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♥</a:t>
            </a:r>
            <a:endParaRPr lang="ru-RU" sz="6000" b="1" dirty="0">
              <a:solidFill>
                <a:srgbClr val="C5214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229" y="2110118"/>
            <a:ext cx="10956840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1229" y="1479836"/>
            <a:ext cx="1095684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1229" y="1985658"/>
            <a:ext cx="1095684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IClient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addMessage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 string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string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unit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[&lt;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HubName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fsharpHub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)&gt;]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FsharpHub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this =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inherit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Hub&lt;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IClient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&gt;()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x.Send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(name : string, message: string) =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this.Clients.All.addMessage</a:t>
            </a:r>
            <a:r>
              <a:rPr lang="en-US" sz="2400" dirty="0">
                <a:solidFill>
                  <a:srgbClr val="C52148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 message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|&gt;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ignore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0" y="286604"/>
            <a:ext cx="12198350" cy="112016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Alena dzenisenka</a:t>
            </a:r>
            <a:endParaRPr lang="ru-RU" sz="6000" b="1" dirty="0">
              <a:solidFill>
                <a:srgbClr val="C52148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0" y="2301512"/>
            <a:ext cx="2679792" cy="2636568"/>
          </a:xfrm>
        </p:spPr>
      </p:pic>
      <p:sp>
        <p:nvSpPr>
          <p:cNvPr id="3" name="TextBox 2"/>
          <p:cNvSpPr txBox="1"/>
          <p:nvPr/>
        </p:nvSpPr>
        <p:spPr>
          <a:xfrm>
            <a:off x="984732" y="5092502"/>
            <a:ext cx="267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PrincesS AND THE FROG" panose="02000500000000000000" pitchFamily="2" charset="0"/>
              </a:rPr>
              <a:t>@</a:t>
            </a:r>
            <a:r>
              <a:rPr lang="en-US" sz="24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PrincesS AND THE FROG" panose="02000500000000000000" pitchFamily="2" charset="0"/>
              </a:rPr>
              <a:t>lenadroid</a:t>
            </a:r>
            <a:endParaRPr lang="ru-RU" sz="24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0112" y="2321166"/>
            <a:ext cx="6506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PrincesS AND THE FROG" panose="02000500000000000000" pitchFamily="2" charset="0"/>
              </a:rPr>
              <a:t>Software architect at Luxoft  Poland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10000"/>
                </a:schemeClr>
              </a:solidFill>
              <a:latin typeface="PrincesS AND THE FROG" panose="02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PrincesS AND THE FROG" panose="02000500000000000000" pitchFamily="2" charset="0"/>
              </a:rPr>
              <a:t>Member of F# Software Foundation Board of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PrincesS AND THE FROG" panose="02000500000000000000" pitchFamily="2" charset="0"/>
              </a:rPr>
              <a:t>Trustees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10000"/>
                </a:schemeClr>
              </a:solidFill>
              <a:latin typeface="PrincesS AND THE FROG" panose="02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PrincesS AND THE FROG" panose="02000500000000000000" pitchFamily="2" charset="0"/>
              </a:rPr>
              <a:t>Researcher in the field of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PrincesS AND THE FROG" panose="02000500000000000000" pitchFamily="2" charset="0"/>
              </a:rPr>
              <a:t>mathematical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PrincesS AND THE FROG" panose="02000500000000000000" pitchFamily="2" charset="0"/>
              </a:rPr>
              <a:t>theoretical possible in modern    programming    concepts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10000"/>
                </a:schemeClr>
              </a:solidFill>
              <a:latin typeface="PrincesS AND THE FROG" panose="02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PrincesS AND THE FROG" panose="02000500000000000000" pitchFamily="2" charset="0"/>
              </a:rPr>
              <a:t>Speaker and Active software engineering   community   member</a:t>
            </a:r>
            <a:endParaRPr lang="ru-RU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6350" y="681990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  <a:alpha val="0"/>
              </a:schemeClr>
            </a:gs>
            <a:gs pos="54000">
              <a:srgbClr val="FFFFEB"/>
            </a:gs>
            <a:gs pos="100000">
              <a:schemeClr val="tx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6352" y="409799"/>
            <a:ext cx="1219835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Kicking </a:t>
            </a:r>
            <a:r>
              <a:rPr lang="en-US" sz="4400" b="1" dirty="0">
                <a:solidFill>
                  <a:srgbClr val="C52148"/>
                </a:solidFill>
                <a:latin typeface="PrincesS AND THE FROG" panose="02000500000000000000" pitchFamily="2" charset="0"/>
              </a:rPr>
              <a:t> </a:t>
            </a:r>
            <a:r>
              <a:rPr lang="en-US" sz="44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off   the   server</a:t>
            </a:r>
            <a:endParaRPr lang="ru-RU" sz="4400" b="1" dirty="0">
              <a:solidFill>
                <a:srgbClr val="C5214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229" y="2110118"/>
            <a:ext cx="10956840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1229" y="1479836"/>
            <a:ext cx="10702765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1229" y="1917514"/>
            <a:ext cx="11420432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[&lt;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EntryPoint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&gt;]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main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url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"http://localhost:8080/"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use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WebApp.Start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&lt;Startup&gt;(url)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"Server running on {0}"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url)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context 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IHubContext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GlobalHost.ConnectionManager.GetHubContext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FsharpHub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&gt;()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Console.ReadLine() |&gt; ignore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   0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4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4663"/>
            <a:ext cx="9616039" cy="98011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Javascript  part</a:t>
            </a:r>
            <a:endParaRPr lang="ru-RU" b="1" dirty="0">
              <a:solidFill>
                <a:srgbClr val="C52148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97280" y="1505250"/>
            <a:ext cx="9616039" cy="3512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59230"/>
            <a:ext cx="9616039" cy="42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6701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</a:t>
            </a:r>
            <a:r>
              <a:rPr lang="en-US" sz="8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</a:t>
            </a:r>
            <a:r>
              <a:rPr lang="en-US" sz="8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Live  updates .</a:t>
            </a:r>
            <a:endParaRPr lang="ru-RU" sz="8000" b="1" dirty="0">
              <a:solidFill>
                <a:srgbClr val="C52148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6350" y="23864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7700" y="2627856"/>
            <a:ext cx="66103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Count of users online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[&lt;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&gt;] 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PopularityByBrowsers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[&lt;field: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"Chrome"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Chrome: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[&lt;field: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"Firefox"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Firefox: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[&lt;field: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"Safari"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)&gt;]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Safari: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[&lt;field: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(Name=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)&gt;]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IE: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647699" y="1682970"/>
            <a:ext cx="10753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PopularityByStates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State: string; browsers: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PopularityByBrowsers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191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Live updates Data – Popularity  by  states  and  browsers</a:t>
            </a:r>
            <a:endParaRPr lang="ru-RU" sz="2400" dirty="0">
              <a:solidFill>
                <a:srgbClr val="C52148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93712" y="1082331"/>
            <a:ext cx="11252200" cy="0"/>
          </a:xfrm>
          <a:prstGeom prst="line">
            <a:avLst/>
          </a:prstGeom>
          <a:ln w="5715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97586"/>
            <a:ext cx="12198350" cy="1389914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b="1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onconnect</a:t>
            </a:r>
            <a:r>
              <a:rPr lang="en-US" sz="9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/>
            </a:r>
            <a:br>
              <a:rPr lang="en-US" sz="9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</a:br>
            <a:r>
              <a:rPr lang="en-US" b="1" dirty="0">
                <a:solidFill>
                  <a:srgbClr val="C52148"/>
                </a:solidFill>
                <a:latin typeface="PrincesS AND THE FROG" panose="02000500000000000000" pitchFamily="2" charset="0"/>
              </a:rPr>
              <a:t/>
            </a:r>
            <a:br>
              <a:rPr lang="en-US" b="1" dirty="0">
                <a:solidFill>
                  <a:srgbClr val="C52148"/>
                </a:solidFill>
                <a:latin typeface="PrincesS AND THE FROG" panose="02000500000000000000" pitchFamily="2" charset="0"/>
              </a:rPr>
            </a:br>
            <a:r>
              <a:rPr lang="en-US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schema  exchange</a:t>
            </a:r>
            <a:endParaRPr lang="ru-RU" b="1" dirty="0">
              <a:solidFill>
                <a:srgbClr val="C5214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187139"/>
            <a:ext cx="12001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fsharpHub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FsharpHub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this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Hub&lt;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ClientHub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this.OnConnected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[| { State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"California"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Browsers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Chrome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Firefox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Safari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</a:t>
            </a:r>
            <a:r>
              <a:rPr lang="en-US" dirty="0" smtClean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other schema data</a:t>
            </a:r>
            <a:endParaRPr lang="ru-RU" dirty="0">
              <a:solidFill>
                <a:srgbClr val="0066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|]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this.Clients.Caller.exchangeSchema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JsonConvert.SerializeObject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|&gt;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.OnConnected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...other hub methods</a:t>
            </a:r>
            <a:endParaRPr lang="ru-RU" dirty="0">
              <a:solidFill>
                <a:srgbClr val="0066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97280" y="1744666"/>
            <a:ext cx="9946958" cy="11433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825" y="1225689"/>
            <a:ext cx="116871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hub.client.exchangeSchema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(schema) {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schemaJs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(schema);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required setup using schema data manually or cast it to JS prototype instead</a:t>
            </a:r>
          </a:p>
          <a:p>
            <a:r>
              <a:rPr lang="en-US" dirty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work with it instead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stack)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obj.hasOwnProperty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(property))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[property]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"object"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iterate(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stack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property);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console.log(property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[property]);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dirty="0" smtClean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jQuery</a:t>
            </a:r>
            <a:r>
              <a:rPr lang="en-US" dirty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('#output').append(jQuery("&lt;div/&gt;").text(stack + '.' + property</a:t>
            </a:r>
            <a:r>
              <a:rPr lang="en-US" dirty="0" smtClean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iterate(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schemaJs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anything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required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received type for initial JS-side set up.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4825" y="1034761"/>
            <a:ext cx="11039475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6350" y="0"/>
            <a:ext cx="12198350" cy="716108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sz="32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Javascript mission with received schema</a:t>
            </a:r>
            <a:endParaRPr lang="ru-RU" sz="3200" b="1" dirty="0">
              <a:solidFill>
                <a:srgbClr val="C52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0" y="1511300"/>
            <a:ext cx="11531478" cy="5067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67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</a:t>
            </a:r>
            <a:r>
              <a:rPr lang="en-US" sz="48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</a:t>
            </a:r>
            <a:r>
              <a:rPr lang="en-US" sz="48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Live  updates .</a:t>
            </a:r>
            <a:endParaRPr lang="ru-RU" sz="4800" b="1" dirty="0">
              <a:solidFill>
                <a:srgbClr val="C52148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000" y="1282363"/>
            <a:ext cx="1125220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4" y="2364843"/>
            <a:ext cx="118808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</a:t>
            </a:r>
            <a:r>
              <a:rPr lang="en-US" sz="66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</a:t>
            </a:r>
            <a:r>
              <a:rPr lang="en-US" sz="66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Time  series  data </a:t>
            </a:r>
          </a:p>
          <a:p>
            <a:pPr algn="ctr"/>
            <a:r>
              <a:rPr lang="en-US" sz="6600" b="1" dirty="0">
                <a:solidFill>
                  <a:srgbClr val="C52148"/>
                </a:solidFill>
                <a:latin typeface="PrincesS AND THE FROG" panose="02000500000000000000" pitchFamily="2" charset="0"/>
              </a:rPr>
              <a:t> </a:t>
            </a:r>
            <a:r>
              <a:rPr lang="en-US" sz="66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   from  the  cloud .</a:t>
            </a:r>
            <a:endParaRPr lang="ru-RU" sz="6600" b="1" dirty="0">
              <a:solidFill>
                <a:srgbClr val="C52148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6350" y="23864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4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  <a:alpha val="0"/>
              </a:schemeClr>
            </a:gs>
            <a:gs pos="98000">
              <a:srgbClr val="D1E4FF"/>
            </a:gs>
            <a:gs pos="54000">
              <a:schemeClr val="tx1">
                <a:lumMod val="95000"/>
                <a:alpha val="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149604"/>
            <a:ext cx="4022725" cy="4022725"/>
          </a:xfrm>
        </p:spPr>
      </p:pic>
      <p:cxnSp>
        <p:nvCxnSpPr>
          <p:cNvPr id="5" name="Straight Connector 4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006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6350" y="23864"/>
            <a:ext cx="12198350" cy="0"/>
          </a:xfrm>
          <a:prstGeom prst="line">
            <a:avLst/>
          </a:prstGeom>
          <a:ln w="76200">
            <a:solidFill>
              <a:srgbClr val="006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" y="855871"/>
            <a:ext cx="121919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rgbClr val="0060F2"/>
                </a:solidFill>
                <a:latin typeface="PrincesS AND THE FROG" panose="02000500000000000000" pitchFamily="2" charset="0"/>
              </a:rPr>
              <a:t>MBrace</a:t>
            </a:r>
            <a:endParaRPr lang="ru-RU" sz="6600" b="1" dirty="0">
              <a:solidFill>
                <a:srgbClr val="006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825" y="1225689"/>
            <a:ext cx="1168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1525" y="1034761"/>
            <a:ext cx="10358438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6350" y="127726"/>
            <a:ext cx="12198350" cy="716108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sz="36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Getting   our   clouds    ready</a:t>
            </a:r>
            <a:endParaRPr lang="ru-RU" sz="3600" b="1" dirty="0">
              <a:solidFill>
                <a:srgbClr val="C5214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824" y="2228436"/>
            <a:ext cx="11039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myStorageConnectionString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"your connection string"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myServiceBusConnectionString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"your connection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string"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Configuration.Default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myStorageConnectionString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ServiceBusConnectionString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myServiceBusConnectionString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04824" y="51260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Runtime.GetHandle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cluster.ShowProcesses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cluster.ShowWorkers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cluster.AttachClientLogger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0080" y="1636055"/>
            <a:ext cx="5117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Setting  connection   strings:</a:t>
            </a:r>
            <a:endParaRPr lang="ru-RU" sz="2000" dirty="0">
              <a:solidFill>
                <a:srgbClr val="C5214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" y="4619965"/>
            <a:ext cx="4551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Getting   </a:t>
            </a:r>
            <a:r>
              <a:rPr lang="en-US" sz="2000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Mbrace</a:t>
            </a:r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runtime:</a:t>
            </a:r>
            <a:endParaRPr lang="ru-RU" sz="2000" dirty="0">
              <a:solidFill>
                <a:srgbClr val="C52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101797" cy="112016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Contents</a:t>
            </a:r>
            <a:endParaRPr lang="ru-RU" sz="6000" b="1" dirty="0">
              <a:solidFill>
                <a:srgbClr val="C5214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994" y="2025749"/>
            <a:ext cx="1093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Why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 is    dynamic   data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visualization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  important?</a:t>
            </a:r>
          </a:p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Why   F#   for   working   with  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data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?</a:t>
            </a:r>
          </a:p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Approaches  to   web   based  dynamic   visualization.</a:t>
            </a:r>
          </a:p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342900" indent="-342900">
              <a:buClr>
                <a:srgbClr val="C52148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Examples .</a:t>
            </a:r>
            <a:endParaRPr lang="ru-RU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6350" y="681990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9800" y="1482970"/>
            <a:ext cx="1056640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825" y="1225689"/>
            <a:ext cx="1168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1525" y="1034761"/>
            <a:ext cx="10358438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6350" y="127726"/>
            <a:ext cx="12198350" cy="716108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sz="36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Getting   our   clouds    ready</a:t>
            </a:r>
            <a:endParaRPr lang="ru-RU" sz="3600" b="1" dirty="0">
              <a:solidFill>
                <a:srgbClr val="C5214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656" y="1337777"/>
            <a:ext cx="4434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Defining Cloud </a:t>
            </a:r>
            <a:r>
              <a:rPr lang="en-US" sz="2000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ChannelS</a:t>
            </a:r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:</a:t>
            </a:r>
            <a:endParaRPr lang="ru-RU" sz="2000" dirty="0">
              <a:solidFill>
                <a:srgbClr val="C5214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656" y="3049022"/>
            <a:ext cx="4679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Getting   </a:t>
            </a:r>
            <a:r>
              <a:rPr lang="en-US" sz="2000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Mbrace</a:t>
            </a:r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  runtime:</a:t>
            </a:r>
            <a:endParaRPr lang="ru-RU" sz="2000" dirty="0">
              <a:solidFill>
                <a:srgbClr val="C5214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943" y="1920837"/>
            <a:ext cx="11310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cluster.StoreClient.Channel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sendPort1, receivePort1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[]&gt;()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sendPort2, receivePort2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5966" y="3553971"/>
            <a:ext cx="114823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updates (receive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IReceivePort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[]&gt;) (send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ISendPort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[]&gt;)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cloud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Cloud.Catch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receive.Receive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Choice1Of2 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getTimeSeriesDataFor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send.Send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s-E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{x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1434994711; y = 81.2406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| Choice2Of2 _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job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cluster.CreateProcess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(updates receivePort1 sendPort2)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4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1525" y="1034761"/>
            <a:ext cx="10358438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6350" y="127726"/>
            <a:ext cx="12198350" cy="716108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sz="36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Send  something  to  the  cloud !</a:t>
            </a:r>
            <a:endParaRPr lang="ru-RU" sz="3600" b="1" dirty="0">
              <a:solidFill>
                <a:srgbClr val="C5214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524" y="1337777"/>
            <a:ext cx="958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Define the  destination  where  we’d  like  to send  data:</a:t>
            </a:r>
            <a:endParaRPr lang="ru-RU" sz="2000" dirty="0">
              <a:solidFill>
                <a:srgbClr val="C5214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1525" y="1798024"/>
            <a:ext cx="1070419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"http://localhost:8080"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fsharpHub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connection.CreateHubProxy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fsharpHub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channel.SendAsync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(sendPort1, message)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receiveMessages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channel.ReceiveAsync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(receivePort2)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sendUpdatesTimeSeries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fsharpHub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"Received: %A"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().Wait()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71524" y="2789465"/>
            <a:ext cx="958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Send </a:t>
            </a:r>
            <a:r>
              <a:rPr lang="en-US" sz="2000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messaGEs</a:t>
            </a:r>
            <a:r>
              <a:rPr lang="en-US" sz="2000" dirty="0">
                <a:solidFill>
                  <a:srgbClr val="C52148"/>
                </a:solidFill>
                <a:latin typeface="PrincesS AND THE FROG" panose="02000500000000000000" pitchFamily="2" charset="0"/>
              </a:rPr>
              <a:t> </a:t>
            </a:r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to the cloud and  receive   responses:</a:t>
            </a:r>
            <a:endParaRPr lang="ru-RU" sz="2000" dirty="0">
              <a:solidFill>
                <a:srgbClr val="C5214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24" y="5535317"/>
            <a:ext cx="991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Start  the  connection  before  calling  receive messages:</a:t>
            </a:r>
            <a:endParaRPr lang="ru-RU" sz="2000" dirty="0">
              <a:solidFill>
                <a:srgbClr val="C52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825" y="1225689"/>
            <a:ext cx="1168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1525" y="1034761"/>
            <a:ext cx="10358438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6350" y="127726"/>
            <a:ext cx="12198350" cy="716108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sz="36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Update  clients  with   fresh   data</a:t>
            </a:r>
            <a:endParaRPr lang="ru-RU" sz="3600" b="1" dirty="0">
              <a:solidFill>
                <a:srgbClr val="C5214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8656" y="2235468"/>
            <a:ext cx="114204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sendUpdatesTimeSeries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(hub: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IHubProxy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JsonConvert.SerializeObject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hub.Invoke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Task)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t.IsFaulted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"Could not Invoke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t.Exception.GetBaseException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"Success calling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8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86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</a:t>
            </a:r>
            <a:r>
              <a:rPr lang="en-US" sz="44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Time   series   data </a:t>
            </a:r>
            <a:r>
              <a:rPr lang="en-US" sz="44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</a:t>
            </a:r>
            <a:endParaRPr lang="ru-RU" sz="4400" b="1" dirty="0">
              <a:solidFill>
                <a:srgbClr val="C5214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98600"/>
            <a:ext cx="11353800" cy="51435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35000" y="1130300"/>
            <a:ext cx="11049000" cy="1270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1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70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 </a:t>
            </a:r>
            <a:r>
              <a:rPr lang="en-US" sz="5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Voting   server </a:t>
            </a:r>
            <a:r>
              <a:rPr lang="en-US" sz="48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</a:t>
            </a:r>
            <a:endParaRPr lang="ru-RU" sz="4800" b="1" dirty="0">
              <a:solidFill>
                <a:srgbClr val="C52148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3629" y="1250899"/>
            <a:ext cx="10702765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9" y="1430247"/>
            <a:ext cx="10702765" cy="53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0899" y="1161958"/>
            <a:ext cx="14389100" cy="5556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HubName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voteHub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)&gt;]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VoteHub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this =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inherit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Hub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override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this.OnConnected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this.Clients.Caller.exchangeSchema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|&gt; ignore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.OnConnected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x.Vote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(room: string, percent: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// ...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this.Clients.Group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(room)?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(room,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				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votingService.RoomResults.Head.PercentOfAgree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|&gt; ignore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x.ClosePoll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(room: string) =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this.Clients.Group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(room)?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(room,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votingService.RoomResults.Head.PercentOfAgree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"disconnect"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|&gt; ignore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x.JoinRoom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(room: string) =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//...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this.Groups.Add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this.Context.ConnectionId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room)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x.LeaveRoom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(room: string) =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this.Groups.Remove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this.Context.ConnectionId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room)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11" y="13811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 </a:t>
            </a:r>
            <a:r>
              <a:rPr lang="en-US" sz="5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Voting   </a:t>
            </a:r>
            <a:r>
              <a:rPr lang="en-US" sz="5000" b="1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hUB</a:t>
            </a:r>
            <a:r>
              <a:rPr lang="en-US" sz="5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</a:t>
            </a:r>
            <a:r>
              <a:rPr lang="en-US" sz="48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</a:t>
            </a:r>
            <a:endParaRPr lang="ru-RU" sz="4800" b="1" dirty="0">
              <a:solidFill>
                <a:srgbClr val="C52148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3628" y="1050636"/>
            <a:ext cx="10702765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419"/>
            <a:ext cx="12198354" cy="913547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SignalR</a:t>
            </a:r>
            <a:r>
              <a:rPr lang="en-US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  type  </a:t>
            </a:r>
            <a:r>
              <a:rPr lang="en-US" b="1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provideR</a:t>
            </a:r>
            <a:endParaRPr lang="ru-RU" b="1" dirty="0">
              <a:solidFill>
                <a:srgbClr val="C5214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1177" y="271617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somehub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)&gt;]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SomeHub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inherit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Hub()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this.Send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(x: string) = x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"!"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3051177" y="4999065"/>
            <a:ext cx="8696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Globals.Dollar.signalR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serverHub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Hubs.somehub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signalR.hub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serverHub.Send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9366" y="1408062"/>
            <a:ext cx="10280609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97280" y="2043113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Server hub definition:</a:t>
            </a:r>
            <a:endParaRPr lang="ru-RU" sz="2000" dirty="0">
              <a:solidFill>
                <a:srgbClr val="C5214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4391634"/>
            <a:ext cx="307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Client definition:</a:t>
            </a:r>
            <a:endParaRPr lang="ru-RU" sz="2000" dirty="0">
              <a:solidFill>
                <a:srgbClr val="C52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6701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.</a:t>
            </a:r>
            <a:r>
              <a:rPr lang="en-US" sz="8000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</a:t>
            </a:r>
            <a:r>
              <a:rPr lang="en-US" sz="8000" b="1" dirty="0" err="1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ThanK</a:t>
            </a:r>
            <a:r>
              <a:rPr lang="en-US" sz="8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 you .</a:t>
            </a:r>
            <a:endParaRPr lang="ru-RU" sz="8000" b="1" dirty="0">
              <a:solidFill>
                <a:srgbClr val="C52148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" y="682948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6350" y="23864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857999" cy="68580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 </a:t>
            </a:r>
            <a:r>
              <a:rPr lang="en-US" sz="40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     </a:t>
            </a:r>
            <a:r>
              <a:rPr lang="en-US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Data  here .</a:t>
            </a:r>
            <a:br>
              <a:rPr lang="en-US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       Data  there .</a:t>
            </a:r>
            <a:br>
              <a:rPr lang="en-US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       Data   everywhere .</a:t>
            </a:r>
            <a:endParaRPr lang="ru-RU" sz="32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522317"/>
            <a:ext cx="5054600" cy="581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3253"/>
            <a:ext cx="12192000" cy="9515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Why  F#  for  working   with   data</a:t>
            </a:r>
            <a:r>
              <a:rPr lang="en-US" sz="4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?</a:t>
            </a:r>
            <a:endParaRPr lang="ru-RU" sz="4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14" y="1752600"/>
            <a:ext cx="4878772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016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F#</a:t>
            </a:r>
            <a:endParaRPr lang="ru-RU" sz="6000" b="1" dirty="0">
              <a:solidFill>
                <a:srgbClr val="C5214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450" y="1310666"/>
            <a:ext cx="115951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Exploratory programming,     interactive  environment</a:t>
            </a: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endParaRPr lang="en-US" sz="2200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Functional  programming  paradigm</a:t>
            </a: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endParaRPr lang="en-US" sz="2200" dirty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Immutability,  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 pattern 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M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atching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, 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  type 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inference, 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   higher 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order functions, computation expressions, type </a:t>
            </a: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providers, …</a:t>
            </a: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endParaRPr lang="en-US" sz="2200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Prototyping   and   modeling,   dsl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s</a:t>
            </a:r>
            <a:endParaRPr lang="en-US" sz="2200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endParaRPr lang="en-US" sz="2200" dirty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457200" lvl="0" indent="-457200">
              <a:buClr>
                <a:srgbClr val="A93C37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DCD8DC">
                    <a:lumMod val="25000"/>
                  </a:srgbClr>
                </a:solidFill>
                <a:latin typeface="PrincesS AND THE FROG" panose="02000500000000000000" pitchFamily="2" charset="0"/>
              </a:rPr>
              <a:t>Concurrent </a:t>
            </a:r>
            <a:r>
              <a:rPr lang="en-US" sz="2200" dirty="0" smtClean="0">
                <a:solidFill>
                  <a:srgbClr val="DCD8DC">
                    <a:lumMod val="25000"/>
                  </a:srgbClr>
                </a:solidFill>
                <a:latin typeface="PrincesS AND THE FROG" panose="02000500000000000000" pitchFamily="2" charset="0"/>
              </a:rPr>
              <a:t>  programming</a:t>
            </a:r>
            <a:endParaRPr lang="en-US" sz="2200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endParaRPr lang="en-US" sz="2200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Distributed and cloud programming</a:t>
            </a: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endParaRPr lang="en-US" sz="2200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457200" indent="-457200">
              <a:buClr>
                <a:srgbClr val="A93C37"/>
              </a:buClr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25000"/>
                  </a:schemeClr>
                </a:solidFill>
                <a:latin typeface="PrincesS AND THE FROG" panose="02000500000000000000" pitchFamily="2" charset="0"/>
              </a:rPr>
              <a:t>Frameworks and libraries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tx2">
                  <a:lumMod val="25000"/>
                </a:schemeClr>
              </a:solidFill>
              <a:latin typeface="PrincesS AND THE FROG" panose="02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9100" y="1120166"/>
            <a:ext cx="1126490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6350" y="681990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708151"/>
            <a:ext cx="11722100" cy="2641600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powerful and  beautiful visualization</a:t>
            </a:r>
            <a:br>
              <a:rPr lang="en-US" sz="54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</a:br>
            <a:r>
              <a:rPr lang="en-US" sz="5400" b="1" dirty="0" smtClean="0">
                <a:solidFill>
                  <a:srgbClr val="C52148"/>
                </a:solidFill>
                <a:latin typeface="PrincesS AND THE FROG" panose="02000500000000000000" pitchFamily="2" charset="0"/>
              </a:rPr>
              <a:t>on  the  web ?</a:t>
            </a:r>
            <a:endParaRPr lang="ru-RU" sz="5400" b="1" dirty="0">
              <a:solidFill>
                <a:srgbClr val="C52148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69950" y="1295400"/>
            <a:ext cx="1043940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6350" y="6819900"/>
            <a:ext cx="1219835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9950" y="4749800"/>
            <a:ext cx="10439400" cy="0"/>
          </a:xfrm>
          <a:prstGeom prst="line">
            <a:avLst/>
          </a:prstGeom>
          <a:ln w="76200">
            <a:solidFill>
              <a:srgbClr val="C52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8975"/>
            <a:ext cx="12192000" cy="2127251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0" b="1" dirty="0" smtClean="0">
                <a:solidFill>
                  <a:srgbClr val="CEC9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ncesS AND THE FROG" panose="02000500000000000000" pitchFamily="2" charset="0"/>
              </a:rPr>
              <a:t>Javascript</a:t>
            </a:r>
            <a:endParaRPr lang="ru-RU" sz="12000" b="1" dirty="0">
              <a:solidFill>
                <a:srgbClr val="CEC9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69950" y="1295400"/>
            <a:ext cx="10439400" cy="0"/>
          </a:xfrm>
          <a:prstGeom prst="line">
            <a:avLst/>
          </a:prstGeom>
          <a:ln w="76200">
            <a:solidFill>
              <a:srgbClr val="CEC9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6350" y="6819900"/>
            <a:ext cx="12198350" cy="0"/>
          </a:xfrm>
          <a:prstGeom prst="line">
            <a:avLst/>
          </a:prstGeom>
          <a:ln w="76200">
            <a:solidFill>
              <a:srgbClr val="CEC9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9950" y="4749800"/>
            <a:ext cx="10439400" cy="0"/>
          </a:xfrm>
          <a:prstGeom prst="line">
            <a:avLst/>
          </a:prstGeom>
          <a:ln w="76200">
            <a:solidFill>
              <a:srgbClr val="CEC9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2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  <a:alpha val="0"/>
              </a:schemeClr>
            </a:gs>
            <a:gs pos="98000">
              <a:srgbClr val="FFFFEB"/>
            </a:gs>
            <a:gs pos="54000">
              <a:schemeClr val="tx1">
                <a:lumMod val="95000"/>
                <a:alpha val="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8" y="850232"/>
            <a:ext cx="7068703" cy="4936318"/>
          </a:xfrm>
          <a:prstGeom prst="rect">
            <a:avLst/>
          </a:prstGeom>
          <a:ln w="34925" cap="flat">
            <a:solidFill>
              <a:srgbClr val="CEC907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379" y="849600"/>
            <a:ext cx="4106779" cy="4957642"/>
          </a:xfrm>
          <a:ln w="41275" cap="sq">
            <a:solidFill>
              <a:srgbClr val="CEC907"/>
            </a:solidFill>
          </a:ln>
        </p:spPr>
        <p:txBody>
          <a:bodyPr anchor="ctr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D3.js                         </a:t>
            </a:r>
            <a:r>
              <a:rPr lang="en-US" sz="1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Highcharts</a:t>
            </a: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C3.js                            </a:t>
            </a:r>
            <a: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Chartist.js</a:t>
            </a: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Chart.js              Zing </a:t>
            </a:r>
            <a: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Chart</a:t>
            </a:r>
            <a:b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Ember Charts</a:t>
            </a:r>
            <a: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 </a:t>
            </a: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                Vis.js</a:t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xCharts</a:t>
            </a: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               </a:t>
            </a:r>
            <a:r>
              <a:rPr lang="en-US" sz="1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Amcharts</a:t>
            </a:r>
            <a: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Sigma.js                           Leaflet</a:t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Dygraphs.js         Springy.js</a:t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Cubism.js       </a:t>
            </a:r>
            <a:r>
              <a:rPr lang="en-US" sz="1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FusionCharts</a:t>
            </a: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/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Google Visualization API</a:t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 </a:t>
            </a:r>
            <a:b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Raphael.js              </a:t>
            </a:r>
            <a:r>
              <a:rPr lang="en-US" sz="1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PrincesS AND THE FROG" panose="02000500000000000000" pitchFamily="2" charset="0"/>
              </a:rPr>
              <a:t>Polymaps</a:t>
            </a:r>
            <a:endParaRPr lang="ru-RU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9961</TotalTime>
  <Words>875</Words>
  <Application>Microsoft Office PowerPoint</Application>
  <PresentationFormat>Widescreen</PresentationFormat>
  <Paragraphs>262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Candara</vt:lpstr>
      <vt:lpstr>Consolas</vt:lpstr>
      <vt:lpstr>PrincesS AND THE FROG</vt:lpstr>
      <vt:lpstr>Times New Roman</vt:lpstr>
      <vt:lpstr>Retrospect</vt:lpstr>
      <vt:lpstr>PowerPoint Presentation</vt:lpstr>
      <vt:lpstr>Alena dzenisenka</vt:lpstr>
      <vt:lpstr>Contents</vt:lpstr>
      <vt:lpstr>      Data  here .         Data  there .         Data   everywhere .</vt:lpstr>
      <vt:lpstr>Why  F#  for  working   with   data?</vt:lpstr>
      <vt:lpstr>F#</vt:lpstr>
      <vt:lpstr>powerful and  beautiful visualization on  the  web ?</vt:lpstr>
      <vt:lpstr>Javascript</vt:lpstr>
      <vt:lpstr>D3.js                         Highcharts  C3.js                            Chartist.js  Chart.js              Zing Chart  Ember Charts                 Vis.js  xCharts               Amcharts  Sigma.js                           Leaflet  Dygraphs.js         Springy.js  Cubism.js       FusionCharts  Google Visualization API   Raphael.js              Polymaps</vt:lpstr>
      <vt:lpstr>PowerPoint Presentation</vt:lpstr>
      <vt:lpstr>Very  persistent…                   … much   full-duplex  so   server  push…                                                    …wow…</vt:lpstr>
      <vt:lpstr>PowerPoint Presentation</vt:lpstr>
      <vt:lpstr>PowerPoint Presentation</vt:lpstr>
      <vt:lpstr>Hosting  Signalr 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 part</vt:lpstr>
      <vt:lpstr>PowerPoint Presentation</vt:lpstr>
      <vt:lpstr>PowerPoint Presentation</vt:lpstr>
      <vt:lpstr>onconnect  schema  exchange</vt:lpstr>
      <vt:lpstr>Javascript mission with received schema</vt:lpstr>
      <vt:lpstr>PowerPoint Presentation</vt:lpstr>
      <vt:lpstr>PowerPoint Presentation</vt:lpstr>
      <vt:lpstr>PowerPoint Presentation</vt:lpstr>
      <vt:lpstr>Getting   our   clouds    ready</vt:lpstr>
      <vt:lpstr>Getting   our   clouds    ready</vt:lpstr>
      <vt:lpstr>Send  something  to  the  cloud !</vt:lpstr>
      <vt:lpstr>Update  clients  with   fresh   data</vt:lpstr>
      <vt:lpstr>PowerPoint Presentation</vt:lpstr>
      <vt:lpstr>PowerPoint Presentation</vt:lpstr>
      <vt:lpstr>PowerPoint Presentation</vt:lpstr>
      <vt:lpstr>SignalR   type  provideR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Droid</dc:creator>
  <cp:lastModifiedBy>Elena Droid</cp:lastModifiedBy>
  <cp:revision>87</cp:revision>
  <dcterms:created xsi:type="dcterms:W3CDTF">2015-06-22T10:55:34Z</dcterms:created>
  <dcterms:modified xsi:type="dcterms:W3CDTF">2015-07-07T13:58:55Z</dcterms:modified>
</cp:coreProperties>
</file>