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60" r:id="rId7"/>
    <p:sldId id="261" r:id="rId8"/>
    <p:sldId id="290"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6" r:id="rId22"/>
    <p:sldId id="277" r:id="rId23"/>
    <p:sldId id="278" r:id="rId24"/>
    <p:sldId id="279" r:id="rId25"/>
    <p:sldId id="280" r:id="rId26"/>
    <p:sldId id="281" r:id="rId27"/>
    <p:sldId id="282" r:id="rId28"/>
    <p:sldId id="283" r:id="rId29"/>
    <p:sldId id="292" r:id="rId30"/>
    <p:sldId id="284" r:id="rId31"/>
    <p:sldId id="285" r:id="rId32"/>
    <p:sldId id="286" r:id="rId33"/>
    <p:sldId id="287" r:id="rId34"/>
    <p:sldId id="288" r:id="rId35"/>
    <p:sldId id="289" r:id="rId36"/>
    <p:sldId id="293" r:id="rId37"/>
    <p:sldId id="294"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50ACA-A9EC-4FA5-AFC7-2196C04E18C6}" type="datetimeFigureOut">
              <a:rPr lang="en-CA" smtClean="0"/>
              <a:pPr/>
              <a:t>2018-09-22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D3FA5E-38FC-4134-895A-1C80DE48B069}"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50ACA-A9EC-4FA5-AFC7-2196C04E18C6}" type="datetimeFigureOut">
              <a:rPr lang="en-CA" smtClean="0"/>
              <a:pPr/>
              <a:t>2018-09-22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3FA5E-38FC-4134-895A-1C80DE48B069}"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3123778"/>
          </a:xfrm>
        </p:spPr>
        <p:txBody>
          <a:bodyPr>
            <a:normAutofit/>
          </a:bodyPr>
          <a:lstStyle/>
          <a:p>
            <a:r>
              <a:rPr lang="en-US" sz="5400" dirty="0">
                <a:latin typeface="Algerian" panose="04020705040A02060702" pitchFamily="82" charset="0"/>
              </a:rPr>
              <a:t>HISTORY OF NURSING IN GHANA</a:t>
            </a:r>
            <a:r>
              <a:rPr lang="en-CA" dirty="0"/>
              <a:t/>
            </a:r>
            <a:br>
              <a:rPr lang="en-CA" dirty="0"/>
            </a:br>
            <a:endParaRPr lang="en-CA" dirty="0"/>
          </a:p>
        </p:txBody>
      </p:sp>
      <p:sp>
        <p:nvSpPr>
          <p:cNvPr id="3" name="Subtitle 2"/>
          <p:cNvSpPr>
            <a:spLocks noGrp="1"/>
          </p:cNvSpPr>
          <p:nvPr>
            <p:ph type="subTitle" idx="1"/>
          </p:nvPr>
        </p:nvSpPr>
        <p:spPr>
          <a:xfrm>
            <a:off x="323528" y="4869160"/>
            <a:ext cx="8352928" cy="1512168"/>
          </a:xfrm>
        </p:spPr>
        <p:txBody>
          <a:bodyPr>
            <a:normAutofit/>
          </a:bodyPr>
          <a:lstStyle/>
          <a:p>
            <a:r>
              <a:rPr lang="en-CA" b="1" dirty="0" smtClean="0">
                <a:latin typeface="Times New Roman" panose="02020603050405020304" pitchFamily="18" charset="0"/>
                <a:cs typeface="Times New Roman" panose="02020603050405020304" pitchFamily="18" charset="0"/>
              </a:rPr>
              <a:t>ALHASSAN SIBDOW/MARGARET </a:t>
            </a:r>
            <a:r>
              <a:rPr lang="en-CA" b="1" dirty="0" smtClean="0">
                <a:latin typeface="Times New Roman" panose="02020603050405020304" pitchFamily="18" charset="0"/>
                <a:cs typeface="Times New Roman" panose="02020603050405020304" pitchFamily="18" charset="0"/>
              </a:rPr>
              <a:t>MARFO</a:t>
            </a:r>
          </a:p>
          <a:p>
            <a:r>
              <a:rPr lang="en-CA" b="1" dirty="0" smtClean="0">
                <a:latin typeface="Times New Roman" panose="02020603050405020304" pitchFamily="18" charset="0"/>
                <a:cs typeface="Times New Roman" panose="02020603050405020304" pitchFamily="18" charset="0"/>
              </a:rPr>
              <a:t>SCHOOL OF NURSING ,WIUC</a:t>
            </a:r>
            <a:endParaRPr lang="en-CA"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CA" dirty="0">
                <a:latin typeface="Algerian" panose="04020705040A02060702" pitchFamily="82" charset="0"/>
              </a:rPr>
              <a:t>PROBLEMS </a:t>
            </a:r>
            <a:r>
              <a:rPr lang="en-CA" dirty="0" smtClean="0">
                <a:latin typeface="Algerian" panose="04020705040A02060702" pitchFamily="82" charset="0"/>
              </a:rPr>
              <a:t>which </a:t>
            </a:r>
            <a:r>
              <a:rPr lang="en-CA" dirty="0" err="1" smtClean="0">
                <a:latin typeface="Algerian" panose="04020705040A02060702" pitchFamily="82" charset="0"/>
              </a:rPr>
              <a:t>AFFECTed</a:t>
            </a:r>
            <a:r>
              <a:rPr lang="en-CA" dirty="0" smtClean="0">
                <a:latin typeface="Algerian" panose="04020705040A02060702" pitchFamily="82" charset="0"/>
              </a:rPr>
              <a:t> </a:t>
            </a:r>
            <a:r>
              <a:rPr lang="en-CA" dirty="0">
                <a:latin typeface="Algerian" panose="04020705040A02060702" pitchFamily="82" charset="0"/>
              </a:rPr>
              <a:t>THE RECRUITMENT OF </a:t>
            </a:r>
            <a:r>
              <a:rPr lang="en-CA" dirty="0" smtClean="0">
                <a:latin typeface="Algerian" panose="04020705040A02060702" pitchFamily="82" charset="0"/>
              </a:rPr>
              <a:t>CANDIDATES CONT’D</a:t>
            </a:r>
            <a:endParaRPr lang="en-CA" dirty="0"/>
          </a:p>
        </p:txBody>
      </p:sp>
      <p:sp>
        <p:nvSpPr>
          <p:cNvPr id="3" name="Content Placeholder 2"/>
          <p:cNvSpPr>
            <a:spLocks noGrp="1"/>
          </p:cNvSpPr>
          <p:nvPr>
            <p:ph idx="1"/>
          </p:nvPr>
        </p:nvSpPr>
        <p:spPr>
          <a:xfrm>
            <a:off x="457200" y="1988840"/>
            <a:ext cx="8435280" cy="4137323"/>
          </a:xfrm>
        </p:spPr>
        <p:txBody>
          <a:bodyPr>
            <a:normAutofit fontScale="92500" lnSpcReduction="10000"/>
          </a:bodyPr>
          <a:lstStyle/>
          <a:p>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department </a:t>
            </a:r>
            <a:r>
              <a:rPr lang="en-US" sz="3600" dirty="0" smtClean="0">
                <a:latin typeface="Times New Roman" panose="02020603050405020304" pitchFamily="18" charset="0"/>
                <a:cs typeface="Times New Roman" panose="02020603050405020304" pitchFamily="18" charset="0"/>
              </a:rPr>
              <a:t>became short </a:t>
            </a:r>
            <a:r>
              <a:rPr lang="en-US" sz="3600" dirty="0">
                <a:latin typeface="Times New Roman" panose="02020603050405020304" pitchFamily="18" charset="0"/>
                <a:cs typeface="Times New Roman" panose="02020603050405020304" pitchFamily="18" charset="0"/>
              </a:rPr>
              <a:t>of nurses. </a:t>
            </a: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Year </a:t>
            </a:r>
            <a:r>
              <a:rPr lang="en-US" sz="3600" dirty="0">
                <a:latin typeface="Times New Roman" panose="02020603050405020304" pitchFamily="18" charset="0"/>
                <a:cs typeface="Times New Roman" panose="02020603050405020304" pitchFamily="18" charset="0"/>
              </a:rPr>
              <a:t>by year the Department made several complaints about the shortages of nurses</a:t>
            </a:r>
            <a:r>
              <a:rPr lang="en-US" sz="3600" dirty="0" smtClean="0">
                <a:latin typeface="Times New Roman" panose="02020603050405020304" pitchFamily="18" charset="0"/>
                <a:cs typeface="Times New Roman" panose="02020603050405020304" pitchFamily="18" charset="0"/>
              </a:rPr>
              <a:t>.</a:t>
            </a:r>
          </a:p>
          <a:p>
            <a:pPr marL="0" indent="0">
              <a:buNone/>
            </a:pP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For whereas dispensing was quite popular, nursing was considered menial work by the educated Gold Coast Youth.</a:t>
            </a:r>
            <a:endParaRPr lang="en-CA"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640960" cy="1483568"/>
          </a:xfrm>
        </p:spPr>
        <p:txBody>
          <a:bodyPr>
            <a:normAutofit fontScale="90000"/>
          </a:bodyPr>
          <a:lstStyle/>
          <a:p>
            <a:r>
              <a:rPr lang="en-CA" dirty="0">
                <a:latin typeface="Algerian" panose="04020705040A02060702" pitchFamily="82" charset="0"/>
              </a:rPr>
              <a:t>PROBLEMS which </a:t>
            </a:r>
            <a:r>
              <a:rPr lang="en-CA" dirty="0" err="1">
                <a:latin typeface="Algerian" panose="04020705040A02060702" pitchFamily="82" charset="0"/>
              </a:rPr>
              <a:t>AFFECTed</a:t>
            </a:r>
            <a:r>
              <a:rPr lang="en-CA" dirty="0">
                <a:latin typeface="Algerian" panose="04020705040A02060702" pitchFamily="82" charset="0"/>
              </a:rPr>
              <a:t> THE RECRUITMENT OF </a:t>
            </a:r>
            <a:r>
              <a:rPr lang="en-CA" dirty="0" smtClean="0">
                <a:latin typeface="Algerian" panose="04020705040A02060702" pitchFamily="82" charset="0"/>
              </a:rPr>
              <a:t>CANDIDATES CONT’D</a:t>
            </a:r>
            <a:endParaRPr lang="en-CA" dirty="0"/>
          </a:p>
        </p:txBody>
      </p:sp>
      <p:sp>
        <p:nvSpPr>
          <p:cNvPr id="3" name="Content Placeholder 2"/>
          <p:cNvSpPr>
            <a:spLocks noGrp="1"/>
          </p:cNvSpPr>
          <p:nvPr>
            <p:ph idx="1"/>
          </p:nvPr>
        </p:nvSpPr>
        <p:spPr>
          <a:xfrm>
            <a:off x="457200" y="1600200"/>
            <a:ext cx="8435280" cy="4853136"/>
          </a:xfrm>
        </p:spPr>
        <p:txBody>
          <a:bodyPr>
            <a:normAutofit/>
          </a:bodyPr>
          <a:lstStyle/>
          <a:p>
            <a:r>
              <a:rPr lang="en-US" dirty="0">
                <a:latin typeface="Times New Roman" panose="02020603050405020304" pitchFamily="18" charset="0"/>
                <a:cs typeface="Times New Roman" panose="02020603050405020304" pitchFamily="18" charset="0"/>
              </a:rPr>
              <a:t>The hours of work </a:t>
            </a:r>
            <a:r>
              <a:rPr lang="en-US" dirty="0" smtClean="0">
                <a:latin typeface="Times New Roman" panose="02020603050405020304" pitchFamily="18" charset="0"/>
                <a:cs typeface="Times New Roman" panose="02020603050405020304" pitchFamily="18" charset="0"/>
              </a:rPr>
              <a:t>especially night work, </a:t>
            </a:r>
            <a:r>
              <a:rPr lang="en-US" dirty="0">
                <a:latin typeface="Times New Roman" panose="02020603050405020304" pitchFamily="18" charset="0"/>
                <a:cs typeface="Times New Roman" panose="02020603050405020304" pitchFamily="18" charset="0"/>
              </a:rPr>
              <a:t>the discipline the work involved and the poor pay , all </a:t>
            </a:r>
            <a:r>
              <a:rPr lang="en-US" dirty="0" smtClean="0">
                <a:latin typeface="Times New Roman" panose="02020603050405020304" pitchFamily="18" charset="0"/>
                <a:cs typeface="Times New Roman" panose="02020603050405020304" pitchFamily="18" charset="0"/>
              </a:rPr>
              <a:t>combined </a:t>
            </a:r>
            <a:r>
              <a:rPr lang="en-US" dirty="0">
                <a:latin typeface="Times New Roman" panose="02020603050405020304" pitchFamily="18" charset="0"/>
                <a:cs typeface="Times New Roman" panose="02020603050405020304" pitchFamily="18" charset="0"/>
              </a:rPr>
              <a:t>to rendering the nursing profession distinctly </a:t>
            </a:r>
            <a:r>
              <a:rPr lang="en-US" dirty="0" smtClean="0">
                <a:latin typeface="Times New Roman" panose="02020603050405020304" pitchFamily="18" charset="0"/>
                <a:cs typeface="Times New Roman" panose="02020603050405020304" pitchFamily="18" charset="0"/>
              </a:rPr>
              <a:t>unpopular.</a:t>
            </a:r>
          </a:p>
          <a:p>
            <a:r>
              <a:rPr lang="en-US" dirty="0">
                <a:latin typeface="Times New Roman" panose="02020603050405020304" pitchFamily="18" charset="0"/>
                <a:cs typeface="Times New Roman" panose="02020603050405020304" pitchFamily="18" charset="0"/>
              </a:rPr>
              <a:t>The educated youth did not care for employment which required so much effort, attention and </a:t>
            </a:r>
            <a:r>
              <a:rPr lang="en-US" dirty="0" smtClean="0">
                <a:latin typeface="Times New Roman" panose="02020603050405020304" pitchFamily="18" charset="0"/>
                <a:cs typeface="Times New Roman" panose="02020603050405020304" pitchFamily="18" charset="0"/>
              </a:rPr>
              <a:t>care, and </a:t>
            </a:r>
            <a:r>
              <a:rPr lang="en-US" dirty="0">
                <a:latin typeface="Times New Roman" panose="02020603050405020304" pitchFamily="18" charset="0"/>
                <a:cs typeface="Times New Roman" panose="02020603050405020304" pitchFamily="18" charset="0"/>
              </a:rPr>
              <a:t>which was </a:t>
            </a:r>
            <a:r>
              <a:rPr lang="en-US" dirty="0" smtClean="0">
                <a:latin typeface="Times New Roman" panose="02020603050405020304" pitchFamily="18" charset="0"/>
                <a:cs typeface="Times New Roman" panose="02020603050405020304" pitchFamily="18" charset="0"/>
              </a:rPr>
              <a:t>rewarded, </a:t>
            </a:r>
            <a:r>
              <a:rPr lang="en-US" dirty="0">
                <a:latin typeface="Times New Roman" panose="02020603050405020304" pitchFamily="18" charset="0"/>
                <a:cs typeface="Times New Roman" panose="02020603050405020304" pitchFamily="18" charset="0"/>
              </a:rPr>
              <a:t>after all the trouble with a most ridiculous salary. </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363272" cy="1224136"/>
          </a:xfrm>
        </p:spPr>
        <p:txBody>
          <a:bodyPr>
            <a:normAutofit fontScale="90000"/>
          </a:bodyPr>
          <a:lstStyle/>
          <a:p>
            <a:r>
              <a:rPr lang="en-CA" sz="4000" dirty="0">
                <a:solidFill>
                  <a:prstClr val="black"/>
                </a:solidFill>
                <a:latin typeface="Algerian" panose="04020705040A02060702" pitchFamily="82" charset="0"/>
              </a:rPr>
              <a:t>PROBLEMS which </a:t>
            </a:r>
            <a:r>
              <a:rPr lang="en-CA" sz="4000" dirty="0" err="1">
                <a:solidFill>
                  <a:prstClr val="black"/>
                </a:solidFill>
                <a:latin typeface="Algerian" panose="04020705040A02060702" pitchFamily="82" charset="0"/>
              </a:rPr>
              <a:t>AFFECTed</a:t>
            </a:r>
            <a:r>
              <a:rPr lang="en-CA" sz="4000" dirty="0">
                <a:solidFill>
                  <a:prstClr val="black"/>
                </a:solidFill>
                <a:latin typeface="Algerian" panose="04020705040A02060702" pitchFamily="82" charset="0"/>
              </a:rPr>
              <a:t> THE RECRUITMENT OF CANDIDATES CONT’D</a:t>
            </a:r>
            <a:endParaRPr lang="en-CA" dirty="0"/>
          </a:p>
        </p:txBody>
      </p:sp>
      <p:sp>
        <p:nvSpPr>
          <p:cNvPr id="3" name="Content Placeholder 2"/>
          <p:cNvSpPr>
            <a:spLocks noGrp="1"/>
          </p:cNvSpPr>
          <p:nvPr>
            <p:ph idx="1"/>
          </p:nvPr>
        </p:nvSpPr>
        <p:spPr>
          <a:xfrm>
            <a:off x="457200" y="1600200"/>
            <a:ext cx="8435280" cy="4525963"/>
          </a:xfrm>
        </p:spPr>
        <p:txBody>
          <a:bodyPr>
            <a:normAutofit lnSpcReduction="10000"/>
          </a:bodyPr>
          <a:lstStyle/>
          <a:p>
            <a:r>
              <a:rPr lang="en-US" dirty="0">
                <a:latin typeface="Times New Roman" panose="02020603050405020304" pitchFamily="18" charset="0"/>
                <a:cs typeface="Times New Roman" panose="02020603050405020304" pitchFamily="18" charset="0"/>
              </a:rPr>
              <a:t>Accordingly, the trained nurse was only too anxious and keen to resign his position or abandon his training at the least pretext</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with the </a:t>
            </a:r>
            <a:r>
              <a:rPr lang="en-US" dirty="0" smtClean="0">
                <a:latin typeface="Times New Roman" panose="02020603050405020304" pitchFamily="18" charset="0"/>
                <a:cs typeface="Times New Roman" panose="02020603050405020304" pitchFamily="18" charset="0"/>
              </a:rPr>
              <a:t>dispensers, </a:t>
            </a:r>
            <a:r>
              <a:rPr lang="en-US" dirty="0">
                <a:latin typeface="Times New Roman" panose="02020603050405020304" pitchFamily="18" charset="0"/>
                <a:cs typeface="Times New Roman" panose="02020603050405020304" pitchFamily="18" charset="0"/>
              </a:rPr>
              <a:t>in the 1910s it was much more </a:t>
            </a:r>
            <a:r>
              <a:rPr lang="en-US" dirty="0" smtClean="0">
                <a:latin typeface="Times New Roman" panose="02020603050405020304" pitchFamily="18" charset="0"/>
                <a:cs typeface="Times New Roman" panose="02020603050405020304" pitchFamily="18" charset="0"/>
              </a:rPr>
              <a:t>worthwhile </a:t>
            </a:r>
            <a:r>
              <a:rPr lang="en-US" dirty="0">
                <a:latin typeface="Times New Roman" panose="02020603050405020304" pitchFamily="18" charset="0"/>
                <a:cs typeface="Times New Roman" panose="02020603050405020304" pitchFamily="18" charset="0"/>
              </a:rPr>
              <a:t>for the Gold Coast Youth with some education to take up the more pleasant and remunerative work of a cocoa buyer's clerk </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Algerian" panose="04020705040A02060702" pitchFamily="82" charset="0"/>
              </a:rPr>
              <a:t>WAYS ADOPTED TO IMPROVE THE CONDITION OF NURSES</a:t>
            </a:r>
            <a:endParaRPr lang="en-CA" dirty="0">
              <a:latin typeface="Algerian" panose="04020705040A02060702" pitchFamily="82" charset="0"/>
            </a:endParaRPr>
          </a:p>
        </p:txBody>
      </p:sp>
      <p:sp>
        <p:nvSpPr>
          <p:cNvPr id="3" name="Content Placeholder 2"/>
          <p:cNvSpPr>
            <a:spLocks noGrp="1"/>
          </p:cNvSpPr>
          <p:nvPr>
            <p:ph idx="1"/>
          </p:nvPr>
        </p:nvSpPr>
        <p:spPr>
          <a:xfrm>
            <a:off x="251520" y="1628800"/>
            <a:ext cx="8640960" cy="4824536"/>
          </a:xfrm>
        </p:spPr>
        <p:txBody>
          <a:bodyPr>
            <a:normAutofit/>
          </a:bodyPr>
          <a:lstStyle/>
          <a:p>
            <a:r>
              <a:rPr lang="en-US" dirty="0" smtClean="0">
                <a:latin typeface="Times New Roman" panose="02020603050405020304" pitchFamily="18" charset="0"/>
                <a:cs typeface="Times New Roman" panose="02020603050405020304" pitchFamily="18" charset="0"/>
              </a:rPr>
              <a:t>To counter this, the Medical Department made regular representation to the government about the matter of better salaries for the nurses but it was not until 1912 when the new scheme was accepted by the government.</a:t>
            </a:r>
          </a:p>
          <a:p>
            <a:r>
              <a:rPr lang="en-US" dirty="0">
                <a:latin typeface="Times New Roman" panose="02020603050405020304" pitchFamily="18" charset="0"/>
                <a:cs typeface="Times New Roman" panose="02020603050405020304" pitchFamily="18" charset="0"/>
              </a:rPr>
              <a:t>The scheme also sought to improve the employment </a:t>
            </a:r>
            <a:r>
              <a:rPr lang="en-US" dirty="0" smtClean="0">
                <a:latin typeface="Times New Roman" panose="02020603050405020304" pitchFamily="18" charset="0"/>
                <a:cs typeface="Times New Roman" panose="02020603050405020304" pitchFamily="18" charset="0"/>
              </a:rPr>
              <a:t>conditions </a:t>
            </a:r>
            <a:r>
              <a:rPr lang="en-US" dirty="0">
                <a:latin typeface="Times New Roman" panose="02020603050405020304" pitchFamily="18" charset="0"/>
                <a:cs typeface="Times New Roman" panose="02020603050405020304" pitchFamily="18" charset="0"/>
              </a:rPr>
              <a:t>and retention of the trained </a:t>
            </a:r>
            <a:r>
              <a:rPr lang="en-US" dirty="0" smtClean="0">
                <a:latin typeface="Times New Roman" panose="02020603050405020304" pitchFamily="18" charset="0"/>
                <a:cs typeface="Times New Roman" panose="02020603050405020304" pitchFamily="18" charset="0"/>
              </a:rPr>
              <a:t>nurses.</a:t>
            </a:r>
            <a:endParaRPr lang="en-CA" dirty="0" smtClean="0">
              <a:latin typeface="Times New Roman" panose="02020603050405020304" pitchFamily="18"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latin typeface="Algerian" panose="04020705040A02060702" pitchFamily="82" charset="0"/>
              </a:rPr>
              <a:t>NUMBER OF NURSES TRAINED</a:t>
            </a:r>
            <a:endParaRPr lang="en-CA" dirty="0">
              <a:latin typeface="Algerian" panose="04020705040A02060702" pitchFamily="82" charset="0"/>
            </a:endParaRPr>
          </a:p>
        </p:txBody>
      </p:sp>
      <p:sp>
        <p:nvSpPr>
          <p:cNvPr id="3" name="Content Placeholder 2"/>
          <p:cNvSpPr>
            <a:spLocks noGrp="1"/>
          </p:cNvSpPr>
          <p:nvPr>
            <p:ph idx="1"/>
          </p:nvPr>
        </p:nvSpPr>
        <p:spPr>
          <a:xfrm>
            <a:off x="457200" y="1600200"/>
            <a:ext cx="8435280" cy="4781128"/>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number of trained nurses, up to 1920 remained small and static.</a:t>
            </a:r>
          </a:p>
          <a:p>
            <a:r>
              <a:rPr lang="en-US" b="1" dirty="0">
                <a:latin typeface="Times New Roman" panose="02020603050405020304" pitchFamily="18" charset="0"/>
                <a:cs typeface="Times New Roman" panose="02020603050405020304" pitchFamily="18" charset="0"/>
              </a:rPr>
              <a:t>1921:</a:t>
            </a:r>
            <a:r>
              <a:rPr lang="en-US" dirty="0">
                <a:latin typeface="Times New Roman" panose="02020603050405020304" pitchFamily="18" charset="0"/>
                <a:cs typeface="Times New Roman" panose="02020603050405020304" pitchFamily="18" charset="0"/>
              </a:rPr>
              <a:t> There were only 64 nurses and nurses-in training.</a:t>
            </a:r>
            <a:endParaRPr lang="en-CA"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1923:</a:t>
            </a:r>
            <a:r>
              <a:rPr lang="en-US" dirty="0">
                <a:latin typeface="Times New Roman" panose="02020603050405020304" pitchFamily="18" charset="0"/>
                <a:cs typeface="Times New Roman" panose="02020603050405020304" pitchFamily="18" charset="0"/>
              </a:rPr>
              <a:t> Gold Coast Hospital (</a:t>
            </a:r>
            <a:r>
              <a:rPr lang="en-US" dirty="0" err="1">
                <a:latin typeface="Times New Roman" panose="02020603050405020304" pitchFamily="18" charset="0"/>
                <a:cs typeface="Times New Roman" panose="02020603050405020304" pitchFamily="18" charset="0"/>
              </a:rPr>
              <a:t>Korle</a:t>
            </a:r>
            <a:r>
              <a:rPr lang="en-US" dirty="0">
                <a:latin typeface="Times New Roman" panose="02020603050405020304" pitchFamily="18" charset="0"/>
                <a:cs typeface="Times New Roman" panose="02020603050405020304" pitchFamily="18" charset="0"/>
              </a:rPr>
              <a:t>- Bu) was </a:t>
            </a:r>
            <a:r>
              <a:rPr lang="en-US" dirty="0" err="1" smtClean="0">
                <a:latin typeface="Times New Roman" panose="02020603050405020304" pitchFamily="18" charset="0"/>
                <a:cs typeface="Times New Roman" panose="02020603050405020304" pitchFamily="18" charset="0"/>
              </a:rPr>
              <a:t>opened.This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brought a major advancement in nursing and training of nurses.</a:t>
            </a:r>
            <a:endParaRPr lang="en-CA"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1930:</a:t>
            </a:r>
            <a:r>
              <a:rPr lang="en-US" dirty="0">
                <a:latin typeface="Times New Roman" panose="02020603050405020304" pitchFamily="18" charset="0"/>
                <a:cs typeface="Times New Roman" panose="02020603050405020304" pitchFamily="18" charset="0"/>
              </a:rPr>
              <a:t> There was accelerated growth in the training of nurses, the number increased and exceeded 200.</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NUMBER OF NURSES </a:t>
            </a:r>
            <a:r>
              <a:rPr lang="en-CA" dirty="0" smtClean="0">
                <a:latin typeface="Algerian" panose="04020705040A02060702" pitchFamily="82" charset="0"/>
              </a:rPr>
              <a:t>TRAINED CONT’D</a:t>
            </a:r>
            <a:endParaRPr lang="en-CA" dirty="0"/>
          </a:p>
        </p:txBody>
      </p:sp>
      <p:sp>
        <p:nvSpPr>
          <p:cNvPr id="3" name="Content Placeholder 2"/>
          <p:cNvSpPr>
            <a:spLocks noGrp="1"/>
          </p:cNvSpPr>
          <p:nvPr>
            <p:ph idx="1"/>
          </p:nvPr>
        </p:nvSpPr>
        <p:spPr>
          <a:xfrm>
            <a:off x="251520" y="1600200"/>
            <a:ext cx="8712968" cy="4525963"/>
          </a:xfrm>
        </p:spPr>
        <p:txBody>
          <a:bodyPr>
            <a:normAutofit fontScale="92500"/>
          </a:bodyPr>
          <a:lstStyle/>
          <a:p>
            <a:r>
              <a:rPr lang="en-US" dirty="0">
                <a:latin typeface="Times New Roman" panose="02020603050405020304" pitchFamily="18" charset="0"/>
                <a:cs typeface="Times New Roman" panose="02020603050405020304" pitchFamily="18" charset="0"/>
              </a:rPr>
              <a:t>Because nursing had become a critical factor in modernization of public health facilities in the 1920s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advanced training for nurses and midwives formed part of the </a:t>
            </a:r>
            <a:r>
              <a:rPr lang="en-US" dirty="0" smtClean="0">
                <a:latin typeface="Times New Roman" panose="02020603050405020304" pitchFamily="18" charset="0"/>
                <a:cs typeface="Times New Roman" panose="02020603050405020304" pitchFamily="18" charset="0"/>
              </a:rPr>
              <a:t>agenda </a:t>
            </a:r>
            <a:r>
              <a:rPr lang="en-US" dirty="0">
                <a:latin typeface="Times New Roman" panose="02020603050405020304" pitchFamily="18" charset="0"/>
                <a:cs typeface="Times New Roman" panose="02020603050405020304" pitchFamily="18" charset="0"/>
              </a:rPr>
              <a:t>of the Third Conference of the senior members of the West Africa Medical staff held in Accra in </a:t>
            </a:r>
            <a:r>
              <a:rPr lang="en-US" b="1" dirty="0">
                <a:latin typeface="Times New Roman" panose="02020603050405020304" pitchFamily="18" charset="0"/>
                <a:cs typeface="Times New Roman" panose="02020603050405020304" pitchFamily="18" charset="0"/>
              </a:rPr>
              <a:t>1925</a:t>
            </a:r>
            <a:r>
              <a:rPr lang="en-US" dirty="0">
                <a:latin typeface="Times New Roman" panose="02020603050405020304" pitchFamily="18" charset="0"/>
                <a:cs typeface="Times New Roman" panose="02020603050405020304" pitchFamily="18" charset="0"/>
              </a:rPr>
              <a:t> and of the</a:t>
            </a:r>
            <a:r>
              <a:rPr lang="en-US" b="1" dirty="0">
                <a:latin typeface="Times New Roman" panose="02020603050405020304" pitchFamily="18" charset="0"/>
                <a:cs typeface="Times New Roman" panose="02020603050405020304" pitchFamily="18" charset="0"/>
              </a:rPr>
              <a:t> 1927 </a:t>
            </a:r>
            <a:r>
              <a:rPr lang="en-US" dirty="0">
                <a:latin typeface="Times New Roman" panose="02020603050405020304" pitchFamily="18" charset="0"/>
                <a:cs typeface="Times New Roman" panose="02020603050405020304" pitchFamily="18" charset="0"/>
              </a:rPr>
              <a:t>committee appointed by the secretary of state to work out a plan for establishment of a West African Medical College.</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NUMBER OF NURSES TRAINED CONT’D</a:t>
            </a:r>
            <a:endParaRPr lang="en-CA"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1928</a:t>
            </a:r>
            <a:r>
              <a:rPr lang="en-US" dirty="0">
                <a:latin typeface="Times New Roman" panose="02020603050405020304" pitchFamily="18" charset="0"/>
                <a:cs typeface="Times New Roman" panose="02020603050405020304" pitchFamily="18" charset="0"/>
              </a:rPr>
              <a:t>, a scheme for increasing the number of </a:t>
            </a:r>
            <a:r>
              <a:rPr lang="en-US" dirty="0" smtClean="0">
                <a:latin typeface="Times New Roman" panose="02020603050405020304" pitchFamily="18" charset="0"/>
                <a:cs typeface="Times New Roman" panose="02020603050405020304" pitchFamily="18" charset="0"/>
              </a:rPr>
              <a:t>nurses-in-training </a:t>
            </a:r>
            <a:r>
              <a:rPr lang="en-US" dirty="0">
                <a:latin typeface="Times New Roman" panose="02020603050405020304" pitchFamily="18" charset="0"/>
                <a:cs typeface="Times New Roman" panose="02020603050405020304" pitchFamily="18" charset="0"/>
              </a:rPr>
              <a:t>at </a:t>
            </a:r>
            <a:r>
              <a:rPr lang="en-US" dirty="0" err="1" smtClean="0">
                <a:latin typeface="Times New Roman" panose="02020603050405020304" pitchFamily="18" charset="0"/>
                <a:cs typeface="Times New Roman" panose="02020603050405020304" pitchFamily="18" charset="0"/>
              </a:rPr>
              <a:t>Korle</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Kumasi and </a:t>
            </a:r>
            <a:r>
              <a:rPr lang="en-US" dirty="0" err="1">
                <a:latin typeface="Times New Roman" panose="02020603050405020304" pitchFamily="18" charset="0"/>
                <a:cs typeface="Times New Roman" panose="02020603050405020304" pitchFamily="18" charset="0"/>
              </a:rPr>
              <a:t>Sekondi</a:t>
            </a:r>
            <a:r>
              <a:rPr lang="en-US" dirty="0">
                <a:latin typeface="Times New Roman" panose="02020603050405020304" pitchFamily="18" charset="0"/>
                <a:cs typeface="Times New Roman" panose="02020603050405020304" pitchFamily="18" charset="0"/>
              </a:rPr>
              <a:t> hospitals was worked out and soon put in </a:t>
            </a:r>
            <a:r>
              <a:rPr lang="en-US" dirty="0" smtClean="0">
                <a:latin typeface="Times New Roman" panose="02020603050405020304" pitchFamily="18" charset="0"/>
                <a:cs typeface="Times New Roman" panose="02020603050405020304" pitchFamily="18" charset="0"/>
              </a:rPr>
              <a:t>operation</a:t>
            </a:r>
          </a:p>
          <a:p>
            <a:pPr>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objectives of this exercise was to </a:t>
            </a:r>
            <a:r>
              <a:rPr lang="en-US" dirty="0" smtClean="0">
                <a:latin typeface="Times New Roman" panose="02020603050405020304" pitchFamily="18" charset="0"/>
                <a:cs typeface="Times New Roman" panose="02020603050405020304" pitchFamily="18" charset="0"/>
              </a:rPr>
              <a:t>train a large number of nurses to prevent shortages at various facilities.</a:t>
            </a:r>
            <a:endParaRPr lang="en-CA" dirty="0">
              <a:latin typeface="Times New Roman" panose="02020603050405020304" pitchFamily="18"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NUMBER OF NURSES TRAINED CONT’D</a:t>
            </a:r>
            <a:endParaRPr lang="en-CA"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increased the strength of the nursing staff somewhat in the 1930s and 1940s </a:t>
            </a:r>
            <a:r>
              <a:rPr lang="en-US" dirty="0" smtClean="0">
                <a:latin typeface="Times New Roman" panose="02020603050405020304" pitchFamily="18" charset="0"/>
                <a:cs typeface="Times New Roman" panose="02020603050405020304" pitchFamily="18" charset="0"/>
              </a:rPr>
              <a:t> however a </a:t>
            </a:r>
            <a:r>
              <a:rPr lang="en-US" dirty="0">
                <a:latin typeface="Times New Roman" panose="02020603050405020304" pitchFamily="18" charset="0"/>
                <a:cs typeface="Times New Roman" panose="02020603050405020304" pitchFamily="18" charset="0"/>
              </a:rPr>
              <a:t>significant proportion of </a:t>
            </a:r>
            <a:r>
              <a:rPr lang="en-US" dirty="0" smtClean="0">
                <a:latin typeface="Times New Roman" panose="02020603050405020304" pitchFamily="18" charset="0"/>
                <a:cs typeface="Times New Roman" panose="02020603050405020304" pitchFamily="18" charset="0"/>
              </a:rPr>
              <a:t>the trained </a:t>
            </a:r>
            <a:r>
              <a:rPr lang="en-US" dirty="0">
                <a:latin typeface="Times New Roman" panose="02020603050405020304" pitchFamily="18" charset="0"/>
                <a:cs typeface="Times New Roman" panose="02020603050405020304" pitchFamily="18" charset="0"/>
              </a:rPr>
              <a:t>nurses resigned their </a:t>
            </a:r>
            <a:r>
              <a:rPr lang="en-US" dirty="0" smtClean="0">
                <a:latin typeface="Times New Roman" panose="02020603050405020304" pitchFamily="18" charset="0"/>
                <a:cs typeface="Times New Roman" panose="02020603050405020304" pitchFamily="18" charset="0"/>
              </a:rPr>
              <a:t>positions later </a:t>
            </a:r>
            <a:r>
              <a:rPr lang="en-US" dirty="0">
                <a:latin typeface="Times New Roman" panose="02020603050405020304" pitchFamily="18" charset="0"/>
                <a:cs typeface="Times New Roman" panose="02020603050405020304" pitchFamily="18" charset="0"/>
              </a:rPr>
              <a:t>on account of poor </a:t>
            </a:r>
            <a:r>
              <a:rPr lang="en-US" dirty="0" smtClean="0">
                <a:latin typeface="Times New Roman" panose="02020603050405020304" pitchFamily="18" charset="0"/>
                <a:cs typeface="Times New Roman" panose="02020603050405020304" pitchFamily="18" charset="0"/>
              </a:rPr>
              <a:t>salaries.</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But </a:t>
            </a:r>
            <a:r>
              <a:rPr lang="en-US" dirty="0">
                <a:latin typeface="Times New Roman" panose="02020603050405020304" pitchFamily="18" charset="0"/>
                <a:cs typeface="Times New Roman" panose="02020603050405020304" pitchFamily="18" charset="0"/>
              </a:rPr>
              <a:t>the training of dispenser nurses in 1931 made up somehow for the shortage of professional nurses.</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Algerian" panose="04020705040A02060702" pitchFamily="82" charset="0"/>
              </a:rPr>
              <a:t>ADVOCACY FOR MORE NURSES</a:t>
            </a:r>
            <a:endParaRPr lang="en-CA" dirty="0">
              <a:latin typeface="Algerian" panose="04020705040A02060702" pitchFamily="82" charset="0"/>
            </a:endParaRPr>
          </a:p>
        </p:txBody>
      </p:sp>
      <p:sp>
        <p:nvSpPr>
          <p:cNvPr id="3" name="Content Placeholder 2"/>
          <p:cNvSpPr>
            <a:spLocks noGrp="1"/>
          </p:cNvSpPr>
          <p:nvPr>
            <p:ph idx="1"/>
          </p:nvPr>
        </p:nvSpPr>
        <p:spPr>
          <a:xfrm>
            <a:off x="457200" y="1600200"/>
            <a:ext cx="8435280" cy="452596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shortage of </a:t>
            </a:r>
            <a:r>
              <a:rPr lang="en-US" dirty="0" smtClean="0">
                <a:latin typeface="Times New Roman" panose="02020603050405020304" pitchFamily="18" charset="0"/>
                <a:cs typeface="Times New Roman" panose="02020603050405020304" pitchFamily="18" charset="0"/>
              </a:rPr>
              <a:t>nurses in the </a:t>
            </a:r>
            <a:r>
              <a:rPr lang="en-US" dirty="0">
                <a:latin typeface="Times New Roman" panose="02020603050405020304" pitchFamily="18" charset="0"/>
                <a:cs typeface="Times New Roman" panose="02020603050405020304" pitchFamily="18" charset="0"/>
              </a:rPr>
              <a:t>1940s </a:t>
            </a:r>
            <a:r>
              <a:rPr lang="en-US" dirty="0" smtClean="0">
                <a:latin typeface="Times New Roman" panose="02020603050405020304" pitchFamily="18" charset="0"/>
                <a:cs typeface="Times New Roman" panose="02020603050405020304" pitchFamily="18" charset="0"/>
              </a:rPr>
              <a:t>became so </a:t>
            </a:r>
            <a:r>
              <a:rPr lang="en-US" dirty="0">
                <a:latin typeface="Times New Roman" panose="02020603050405020304" pitchFamily="18" charset="0"/>
                <a:cs typeface="Times New Roman" panose="02020603050405020304" pitchFamily="18" charset="0"/>
              </a:rPr>
              <a:t>serious that Dr. Balfour </a:t>
            </a:r>
            <a:r>
              <a:rPr lang="en-US" dirty="0" smtClean="0">
                <a:latin typeface="Times New Roman" panose="02020603050405020304" pitchFamily="18" charset="0"/>
                <a:cs typeface="Times New Roman" panose="02020603050405020304" pitchFamily="18" charset="0"/>
              </a:rPr>
              <a:t>Kirk ( Director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Medical Services) in 1941-1943 </a:t>
            </a:r>
            <a:r>
              <a:rPr lang="en-US" dirty="0">
                <a:latin typeface="Times New Roman" panose="02020603050405020304" pitchFamily="18" charset="0"/>
                <a:cs typeface="Times New Roman" panose="02020603050405020304" pitchFamily="18" charset="0"/>
              </a:rPr>
              <a:t>advocated </a:t>
            </a:r>
            <a:r>
              <a:rPr lang="en-US" dirty="0" smtClean="0">
                <a:latin typeface="Times New Roman" panose="02020603050405020304" pitchFamily="18" charset="0"/>
                <a:cs typeface="Times New Roman" panose="02020603050405020304" pitchFamily="18" charset="0"/>
              </a:rPr>
              <a:t>to expand hospital </a:t>
            </a:r>
            <a:r>
              <a:rPr lang="en-US" dirty="0">
                <a:latin typeface="Times New Roman" panose="02020603050405020304" pitchFamily="18" charset="0"/>
                <a:cs typeface="Times New Roman" panose="02020603050405020304" pitchFamily="18" charset="0"/>
              </a:rPr>
              <a:t>facilities to allow the training of nurses and other supporting </a:t>
            </a:r>
            <a:r>
              <a:rPr lang="en-US" dirty="0" smtClean="0">
                <a:latin typeface="Times New Roman" panose="02020603050405020304" pitchFamily="18" charset="0"/>
                <a:cs typeface="Times New Roman" panose="02020603050405020304" pitchFamily="18" charset="0"/>
              </a:rPr>
              <a:t>staff.</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Meanwhile all </a:t>
            </a:r>
            <a:r>
              <a:rPr lang="en-US" dirty="0">
                <a:latin typeface="Times New Roman" panose="02020603050405020304" pitchFamily="18" charset="0"/>
                <a:cs typeface="Times New Roman" panose="02020603050405020304" pitchFamily="18" charset="0"/>
              </a:rPr>
              <a:t>along the highest and responsible positions in the nursing profession, from matron downwards were held by European nurses whose number exceeded 30 by 1940.</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Algerian" panose="04020705040A02060702" pitchFamily="82" charset="0"/>
              </a:rPr>
              <a:t>THE ROLE OF EUROPEAN NURSING SISTERS</a:t>
            </a:r>
            <a:endParaRPr lang="en-CA" dirty="0">
              <a:latin typeface="Algerian" panose="04020705040A02060702" pitchFamily="82" charset="0"/>
            </a:endParaRPr>
          </a:p>
        </p:txBody>
      </p:sp>
      <p:sp>
        <p:nvSpPr>
          <p:cNvPr id="3" name="Content Placeholder 2"/>
          <p:cNvSpPr>
            <a:spLocks noGrp="1"/>
          </p:cNvSpPr>
          <p:nvPr>
            <p:ph idx="1"/>
          </p:nvPr>
        </p:nvSpPr>
        <p:spPr>
          <a:xfrm>
            <a:off x="107504" y="1556792"/>
            <a:ext cx="8856984" cy="4968552"/>
          </a:xfrm>
        </p:spPr>
        <p:txBody>
          <a:bodyPr>
            <a:normAutofit/>
          </a:bodyPr>
          <a:lstStyle/>
          <a:p>
            <a:pPr lvl="0"/>
            <a:r>
              <a:rPr lang="en-US" dirty="0">
                <a:solidFill>
                  <a:prstClr val="black"/>
                </a:solidFill>
                <a:latin typeface="Times New Roman" panose="02020603050405020304" pitchFamily="18" charset="0"/>
                <a:cs typeface="Times New Roman" panose="02020603050405020304" pitchFamily="18" charset="0"/>
              </a:rPr>
              <a:t>The towns which were graced with European nursing sisters were Accra, Kumasi, Sekondi-Takoradi and Tamale</a:t>
            </a:r>
            <a:r>
              <a:rPr lang="en-US" dirty="0" smtClean="0">
                <a:solidFill>
                  <a:prstClr val="black"/>
                </a:solidFill>
                <a:latin typeface="Times New Roman" panose="02020603050405020304" pitchFamily="18" charset="0"/>
                <a:cs typeface="Times New Roman" panose="02020603050405020304" pitchFamily="18" charset="0"/>
              </a:rPr>
              <a:t>.</a:t>
            </a:r>
            <a:endParaRPr lang="en-US" dirty="0" smtClean="0"/>
          </a:p>
          <a:p>
            <a:r>
              <a:rPr lang="en-US" dirty="0" smtClean="0">
                <a:latin typeface="Times New Roman" panose="02020603050405020304" pitchFamily="18" charset="0"/>
                <a:cs typeface="Times New Roman" panose="02020603050405020304" pitchFamily="18" charset="0"/>
              </a:rPr>
              <a:t>Organized </a:t>
            </a:r>
            <a:r>
              <a:rPr lang="en-US" dirty="0">
                <a:latin typeface="Times New Roman" panose="02020603050405020304" pitchFamily="18" charset="0"/>
                <a:cs typeface="Times New Roman" panose="02020603050405020304" pitchFamily="18" charset="0"/>
              </a:rPr>
              <a:t>medical services started in 1878 when medical officers sent by the British Colonial Government for training arrived in the country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first colonial sister </a:t>
            </a:r>
            <a:r>
              <a:rPr lang="en-US" dirty="0" smtClean="0">
                <a:latin typeface="Times New Roman" panose="02020603050405020304" pitchFamily="18" charset="0"/>
                <a:cs typeface="Times New Roman" panose="02020603050405020304" pitchFamily="18" charset="0"/>
              </a:rPr>
              <a:t>arrived in Ghana, then Gold Coast, in </a:t>
            </a:r>
            <a:r>
              <a:rPr lang="en-US" b="1" dirty="0" smtClean="0">
                <a:latin typeface="Times New Roman" panose="02020603050405020304" pitchFamily="18" charset="0"/>
                <a:cs typeface="Times New Roman" panose="02020603050405020304" pitchFamily="18" charset="0"/>
              </a:rPr>
              <a:t>1899</a:t>
            </a:r>
            <a:r>
              <a:rPr lang="en-US" dirty="0" smtClean="0">
                <a:latin typeface="Times New Roman" panose="02020603050405020304" pitchFamily="18" charset="0"/>
                <a:cs typeface="Times New Roman" panose="02020603050405020304" pitchFamily="18" charset="0"/>
              </a:rPr>
              <a:t> followed by others.</a:t>
            </a:r>
            <a:endParaRPr lang="en-CA" dirty="0" smtClean="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latin typeface="Times New Roman" panose="02020603050405020304" pitchFamily="18" charset="0"/>
                <a:cs typeface="Times New Roman" panose="02020603050405020304" pitchFamily="18" charset="0"/>
              </a:rPr>
              <a:t>BACKGROUND</a:t>
            </a:r>
            <a:endParaRPr lang="en-CA"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Ironically nursing in Ghana was started with men.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were not called nurses but male </a:t>
            </a:r>
            <a:r>
              <a:rPr lang="en-US" dirty="0" smtClean="0">
                <a:latin typeface="Times New Roman" panose="02020603050405020304" pitchFamily="18" charset="0"/>
                <a:cs typeface="Times New Roman" panose="02020603050405020304" pitchFamily="18" charset="0"/>
              </a:rPr>
              <a:t>orderlies. </a:t>
            </a:r>
          </a:p>
          <a:p>
            <a:r>
              <a:rPr lang="en-US" dirty="0" smtClean="0">
                <a:latin typeface="Times New Roman" panose="02020603050405020304" pitchFamily="18" charset="0"/>
                <a:cs typeface="Times New Roman" panose="02020603050405020304" pitchFamily="18" charset="0"/>
              </a:rPr>
              <a:t>They trained </a:t>
            </a:r>
            <a:r>
              <a:rPr lang="en-US" dirty="0">
                <a:latin typeface="Times New Roman" panose="02020603050405020304" pitchFamily="18" charset="0"/>
                <a:cs typeface="Times New Roman" panose="02020603050405020304" pitchFamily="18" charset="0"/>
              </a:rPr>
              <a:t>with a modified curriculum to suit their low educational </a:t>
            </a:r>
            <a:r>
              <a:rPr lang="en-US" dirty="0" smtClean="0">
                <a:latin typeface="Times New Roman" panose="02020603050405020304" pitchFamily="18" charset="0"/>
                <a:cs typeface="Times New Roman" panose="02020603050405020304" pitchFamily="18" charset="0"/>
              </a:rPr>
              <a:t>background.</a:t>
            </a:r>
          </a:p>
          <a:p>
            <a:r>
              <a:rPr lang="en-US" dirty="0" smtClean="0">
                <a:latin typeface="Times New Roman" panose="02020603050405020304" pitchFamily="18" charset="0"/>
                <a:cs typeface="Times New Roman" panose="02020603050405020304" pitchFamily="18" charset="0"/>
              </a:rPr>
              <a:t>Those </a:t>
            </a:r>
            <a:r>
              <a:rPr lang="en-US" dirty="0">
                <a:latin typeface="Times New Roman" panose="02020603050405020304" pitchFamily="18" charset="0"/>
                <a:cs typeface="Times New Roman" panose="02020603050405020304" pitchFamily="18" charset="0"/>
              </a:rPr>
              <a:t>trained were exclusively men.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impossible to recruit females to take up </a:t>
            </a:r>
            <a:r>
              <a:rPr lang="en-US" dirty="0" smtClean="0">
                <a:latin typeface="Times New Roman" panose="02020603050405020304" pitchFamily="18" charset="0"/>
                <a:cs typeface="Times New Roman" panose="02020603050405020304" pitchFamily="18" charset="0"/>
              </a:rPr>
              <a:t>nursing as a result of some reasons. </a:t>
            </a:r>
            <a:endParaRPr lang="en-CA" dirty="0">
              <a:latin typeface="Times New Roman" panose="02020603050405020304" pitchFamily="18"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000" dirty="0">
                <a:solidFill>
                  <a:prstClr val="black"/>
                </a:solidFill>
                <a:latin typeface="Algerian" panose="04020705040A02060702" pitchFamily="82" charset="0"/>
              </a:rPr>
              <a:t>THE ROLE OF EUROPEAN NURSING SISTERS</a:t>
            </a:r>
            <a:endParaRPr lang="en-CA" dirty="0"/>
          </a:p>
        </p:txBody>
      </p:sp>
      <p:sp>
        <p:nvSpPr>
          <p:cNvPr id="3" name="Content Placeholder 2"/>
          <p:cNvSpPr>
            <a:spLocks noGrp="1"/>
          </p:cNvSpPr>
          <p:nvPr>
            <p:ph idx="1"/>
          </p:nvPr>
        </p:nvSpPr>
        <p:spPr>
          <a:xfrm>
            <a:off x="179512" y="1417638"/>
            <a:ext cx="8507288" cy="4708525"/>
          </a:xfrm>
        </p:spPr>
        <p:txBody>
          <a:bodyPr>
            <a:normAutofit fontScale="70000" lnSpcReduction="20000"/>
          </a:bodyPr>
          <a:lstStyle/>
          <a:p>
            <a:r>
              <a:rPr lang="en-US" sz="4100" dirty="0" smtClean="0">
                <a:latin typeface="Times New Roman" panose="02020603050405020304" pitchFamily="18" charset="0"/>
                <a:cs typeface="Times New Roman" panose="02020603050405020304" pitchFamily="18" charset="0"/>
              </a:rPr>
              <a:t>The </a:t>
            </a:r>
            <a:r>
              <a:rPr lang="en-US" sz="4100" dirty="0">
                <a:latin typeface="Times New Roman" panose="02020603050405020304" pitchFamily="18" charset="0"/>
                <a:cs typeface="Times New Roman" panose="02020603050405020304" pitchFamily="18" charset="0"/>
              </a:rPr>
              <a:t>colonial </a:t>
            </a:r>
            <a:r>
              <a:rPr lang="en-US" sz="4100" dirty="0" smtClean="0">
                <a:latin typeface="Times New Roman" panose="02020603050405020304" pitchFamily="18" charset="0"/>
                <a:cs typeface="Times New Roman" panose="02020603050405020304" pitchFamily="18" charset="0"/>
              </a:rPr>
              <a:t>sisters gave on-the-job </a:t>
            </a:r>
            <a:r>
              <a:rPr lang="en-US" sz="4100" dirty="0">
                <a:latin typeface="Times New Roman" panose="02020603050405020304" pitchFamily="18" charset="0"/>
                <a:cs typeface="Times New Roman" panose="02020603050405020304" pitchFamily="18" charset="0"/>
              </a:rPr>
              <a:t>training to the orderlies who were mostly men, though a few women were also trained.  </a:t>
            </a:r>
            <a:endParaRPr lang="en-US" sz="4100" dirty="0" smtClean="0">
              <a:latin typeface="Times New Roman" panose="02020603050405020304" pitchFamily="18" charset="0"/>
              <a:cs typeface="Times New Roman" panose="02020603050405020304" pitchFamily="18" charset="0"/>
            </a:endParaRPr>
          </a:p>
          <a:p>
            <a:r>
              <a:rPr lang="en-US" sz="4100" dirty="0" smtClean="0">
                <a:latin typeface="Times New Roman" panose="02020603050405020304" pitchFamily="18" charset="0"/>
                <a:cs typeface="Times New Roman" panose="02020603050405020304" pitchFamily="18" charset="0"/>
              </a:rPr>
              <a:t>They </a:t>
            </a:r>
            <a:r>
              <a:rPr lang="en-US" sz="4100" dirty="0">
                <a:latin typeface="Times New Roman" panose="02020603050405020304" pitchFamily="18" charset="0"/>
                <a:cs typeface="Times New Roman" panose="02020603050405020304" pitchFamily="18" charset="0"/>
              </a:rPr>
              <a:t>were given some simple lessons in human anatomy and physiology, surgical and medical nursing and first </a:t>
            </a:r>
            <a:r>
              <a:rPr lang="en-US" sz="4100" dirty="0" smtClean="0">
                <a:latin typeface="Times New Roman" panose="02020603050405020304" pitchFamily="18" charset="0"/>
                <a:cs typeface="Times New Roman" panose="02020603050405020304" pitchFamily="18" charset="0"/>
              </a:rPr>
              <a:t>aid principles/techniques.</a:t>
            </a:r>
          </a:p>
          <a:p>
            <a:pPr marL="0" indent="0">
              <a:buNone/>
            </a:pPr>
            <a:endParaRPr lang="en-US" sz="4100" dirty="0" smtClean="0">
              <a:latin typeface="Times New Roman" panose="02020603050405020304" pitchFamily="18" charset="0"/>
              <a:cs typeface="Times New Roman" panose="02020603050405020304" pitchFamily="18" charset="0"/>
            </a:endParaRPr>
          </a:p>
          <a:p>
            <a:r>
              <a:rPr lang="en-US" sz="4100" dirty="0">
                <a:latin typeface="Times New Roman" panose="02020603050405020304" pitchFamily="18" charset="0"/>
                <a:cs typeface="Times New Roman" panose="02020603050405020304" pitchFamily="18" charset="0"/>
              </a:rPr>
              <a:t>The successful ones were appointed 2</a:t>
            </a:r>
            <a:r>
              <a:rPr lang="en-US" sz="4100" baseline="30000" dirty="0">
                <a:latin typeface="Times New Roman" panose="02020603050405020304" pitchFamily="18" charset="0"/>
                <a:cs typeface="Times New Roman" panose="02020603050405020304" pitchFamily="18" charset="0"/>
              </a:rPr>
              <a:t>nd</a:t>
            </a:r>
            <a:r>
              <a:rPr lang="en-US" sz="4100" dirty="0">
                <a:latin typeface="Times New Roman" panose="02020603050405020304" pitchFamily="18" charset="0"/>
                <a:cs typeface="Times New Roman" panose="02020603050405020304" pitchFamily="18" charset="0"/>
              </a:rPr>
              <a:t> division nurses in the civil service with the opportunity to rise to 1</a:t>
            </a:r>
            <a:r>
              <a:rPr lang="en-US" sz="4100" baseline="30000" dirty="0">
                <a:latin typeface="Times New Roman" panose="02020603050405020304" pitchFamily="18" charset="0"/>
                <a:cs typeface="Times New Roman" panose="02020603050405020304" pitchFamily="18" charset="0"/>
              </a:rPr>
              <a:t>st</a:t>
            </a:r>
            <a:r>
              <a:rPr lang="en-US" sz="4100" dirty="0">
                <a:latin typeface="Times New Roman" panose="02020603050405020304" pitchFamily="18" charset="0"/>
                <a:cs typeface="Times New Roman" panose="02020603050405020304" pitchFamily="18" charset="0"/>
              </a:rPr>
              <a:t> division nurses.  These 2</a:t>
            </a:r>
            <a:r>
              <a:rPr lang="en-US" sz="4100" baseline="30000" dirty="0">
                <a:latin typeface="Times New Roman" panose="02020603050405020304" pitchFamily="18" charset="0"/>
                <a:cs typeface="Times New Roman" panose="02020603050405020304" pitchFamily="18" charset="0"/>
              </a:rPr>
              <a:t>nd</a:t>
            </a:r>
            <a:r>
              <a:rPr lang="en-US" sz="4100" dirty="0">
                <a:latin typeface="Times New Roman" panose="02020603050405020304" pitchFamily="18" charset="0"/>
                <a:cs typeface="Times New Roman" panose="02020603050405020304" pitchFamily="18" charset="0"/>
              </a:rPr>
              <a:t> division nurses were award</a:t>
            </a:r>
            <a:r>
              <a:rPr lang="en-US" sz="4100" dirty="0"/>
              <a:t>ed </a:t>
            </a:r>
            <a:r>
              <a:rPr lang="en-US" sz="4100" dirty="0">
                <a:latin typeface="Times New Roman" panose="02020603050405020304" pitchFamily="18" charset="0"/>
                <a:cs typeface="Times New Roman" panose="02020603050405020304" pitchFamily="18" charset="0"/>
              </a:rPr>
              <a:t>the director of medical services certificate.</a:t>
            </a:r>
            <a:endParaRPr lang="en-CA" sz="4100"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latin typeface="Algerian" panose="04020705040A02060702" pitchFamily="82" charset="0"/>
              </a:rPr>
              <a:t>NURSING </a:t>
            </a:r>
            <a:r>
              <a:rPr lang="en-US" dirty="0">
                <a:latin typeface="Algerian" panose="04020705040A02060702" pitchFamily="82" charset="0"/>
              </a:rPr>
              <a:t>EDUCATION IN </a:t>
            </a:r>
            <a:r>
              <a:rPr lang="en-US" dirty="0" smtClean="0">
                <a:latin typeface="Algerian" panose="04020705040A02060702" pitchFamily="82" charset="0"/>
              </a:rPr>
              <a:t>THE GOLD COAST PRIOR </a:t>
            </a:r>
            <a:r>
              <a:rPr lang="en-US" dirty="0">
                <a:latin typeface="Algerian" panose="04020705040A02060702" pitchFamily="82" charset="0"/>
              </a:rPr>
              <a:t>TO INDEPENDENCE</a:t>
            </a:r>
            <a:r>
              <a:rPr lang="en-CA" dirty="0"/>
              <a:t/>
            </a:r>
            <a:br>
              <a:rPr lang="en-CA" dirty="0"/>
            </a:br>
            <a:endParaRPr lang="en-CA" dirty="0"/>
          </a:p>
        </p:txBody>
      </p:sp>
      <p:sp>
        <p:nvSpPr>
          <p:cNvPr id="3" name="Content Placeholder 2"/>
          <p:cNvSpPr>
            <a:spLocks noGrp="1"/>
          </p:cNvSpPr>
          <p:nvPr>
            <p:ph idx="1"/>
          </p:nvPr>
        </p:nvSpPr>
        <p:spPr>
          <a:xfrm>
            <a:off x="457200" y="1600200"/>
            <a:ext cx="8507288" cy="4525963"/>
          </a:xfrm>
        </p:spPr>
        <p:txBody>
          <a:bodyPr>
            <a:normAutofit/>
          </a:bodyPr>
          <a:lstStyle/>
          <a:p>
            <a:r>
              <a:rPr lang="en-US" dirty="0">
                <a:latin typeface="Times New Roman" panose="02020603050405020304" pitchFamily="18" charset="0"/>
                <a:cs typeface="Times New Roman" panose="02020603050405020304" pitchFamily="18" charset="0"/>
              </a:rPr>
              <a:t>Nursing education in Ghana prior to independence must be understood in the context of the organization of health care services by the colonial administrators.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late 19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century, the Gold Coast was referred to as the “White Man’s Grave”, due to the prevalence of </a:t>
            </a:r>
            <a:r>
              <a:rPr lang="en-US" dirty="0" smtClean="0">
                <a:latin typeface="Times New Roman" panose="02020603050405020304" pitchFamily="18" charset="0"/>
                <a:cs typeface="Times New Roman" panose="02020603050405020304" pitchFamily="18" charset="0"/>
              </a:rPr>
              <a:t>serious </a:t>
            </a:r>
            <a:r>
              <a:rPr lang="en-US" dirty="0">
                <a:latin typeface="Times New Roman" panose="02020603050405020304" pitchFamily="18" charset="0"/>
                <a:cs typeface="Times New Roman" panose="02020603050405020304" pitchFamily="18" charset="0"/>
              </a:rPr>
              <a:t>tropical diseases such as malaria and yellow fever.  </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anose="04020705040A02060702" pitchFamily="82" charset="0"/>
              </a:rPr>
              <a:t/>
            </a:r>
            <a:br>
              <a:rPr lang="en-US" dirty="0" smtClean="0">
                <a:latin typeface="Algerian" panose="04020705040A02060702" pitchFamily="82" charset="0"/>
              </a:rPr>
            </a:br>
            <a:r>
              <a:rPr lang="en-US" dirty="0">
                <a:latin typeface="Algerian" panose="04020705040A02060702" pitchFamily="82" charset="0"/>
              </a:rPr>
              <a:t/>
            </a:r>
            <a:br>
              <a:rPr lang="en-US" dirty="0">
                <a:latin typeface="Algerian" panose="04020705040A02060702" pitchFamily="82" charset="0"/>
              </a:rPr>
            </a:br>
            <a:r>
              <a:rPr lang="en-US" dirty="0" smtClean="0">
                <a:latin typeface="Algerian" panose="04020705040A02060702" pitchFamily="82" charset="0"/>
              </a:rPr>
              <a:t>NURSING </a:t>
            </a:r>
            <a:r>
              <a:rPr lang="en-US" dirty="0">
                <a:latin typeface="Algerian" panose="04020705040A02060702" pitchFamily="82" charset="0"/>
              </a:rPr>
              <a:t>EDUCATION IN </a:t>
            </a:r>
            <a:r>
              <a:rPr lang="en-US" dirty="0" smtClean="0">
                <a:latin typeface="Algerian" panose="04020705040A02060702" pitchFamily="82" charset="0"/>
              </a:rPr>
              <a:t>THE GOLD COAST PRIOR </a:t>
            </a:r>
            <a:r>
              <a:rPr lang="en-US" dirty="0">
                <a:latin typeface="Algerian" panose="04020705040A02060702" pitchFamily="82" charset="0"/>
              </a:rPr>
              <a:t>TO </a:t>
            </a:r>
            <a:r>
              <a:rPr lang="en-US" dirty="0" smtClean="0">
                <a:latin typeface="Algerian" panose="04020705040A02060702" pitchFamily="82" charset="0"/>
              </a:rPr>
              <a:t>INDEPENDENCE CONT’D</a:t>
            </a:r>
            <a:r>
              <a:rPr lang="en-CA" dirty="0"/>
              <a:t/>
            </a:r>
            <a:br>
              <a:rPr lang="en-CA" dirty="0"/>
            </a:br>
            <a:endParaRPr lang="en-CA" dirty="0"/>
          </a:p>
        </p:txBody>
      </p:sp>
      <p:sp>
        <p:nvSpPr>
          <p:cNvPr id="3" name="Content Placeholder 2"/>
          <p:cNvSpPr>
            <a:spLocks noGrp="1"/>
          </p:cNvSpPr>
          <p:nvPr>
            <p:ph idx="1"/>
          </p:nvPr>
        </p:nvSpPr>
        <p:spPr>
          <a:xfrm>
            <a:off x="457200" y="1988840"/>
            <a:ext cx="8229600" cy="4137323"/>
          </a:xfrm>
        </p:spPr>
        <p:txBody>
          <a:bodyPr>
            <a:normAutofit/>
          </a:bodyPr>
          <a:lstStyle/>
          <a:p>
            <a:r>
              <a:rPr lang="en-US" dirty="0" smtClean="0">
                <a:latin typeface="Times New Roman" panose="02020603050405020304" pitchFamily="18" charset="0"/>
                <a:cs typeface="Times New Roman" panose="02020603050405020304" pitchFamily="18" charset="0"/>
              </a:rPr>
              <a:t>Improvement of health conditions in the Gold Coast was a priority for Great Britain because of the rich mineral resources in the colony.</a:t>
            </a:r>
          </a:p>
          <a:p>
            <a:r>
              <a:rPr lang="en-US" dirty="0">
                <a:latin typeface="Times New Roman" panose="02020603050405020304" pitchFamily="18" charset="0"/>
                <a:cs typeface="Times New Roman" panose="02020603050405020304" pitchFamily="18" charset="0"/>
              </a:rPr>
              <a:t>Two British nursing sisters were therefore appointed by the colonial government to assist with looking after the health needs of the European government officials in the Gold Coast in 1878</a:t>
            </a:r>
            <a:r>
              <a:rPr lang="en-US" dirty="0"/>
              <a:t>.  </a:t>
            </a:r>
            <a:endParaRPr lang="en-US" dirty="0" smtClean="0"/>
          </a:p>
          <a:p>
            <a:endParaRPr lang="en-CA" dirty="0" smtClean="0"/>
          </a:p>
          <a:p>
            <a:endParaRPr lang="en-CA"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NURSING EDUCATION IN </a:t>
            </a:r>
            <a:r>
              <a:rPr lang="en-US" dirty="0" smtClean="0">
                <a:latin typeface="Algerian" panose="04020705040A02060702" pitchFamily="82" charset="0"/>
              </a:rPr>
              <a:t>THE GOLD COAST </a:t>
            </a:r>
            <a:r>
              <a:rPr lang="en-US" dirty="0">
                <a:latin typeface="Algerian" panose="04020705040A02060702" pitchFamily="82" charset="0"/>
              </a:rPr>
              <a:t>PRIOR TO INDEPENDENCE CONT’D</a:t>
            </a:r>
            <a:endParaRPr lang="en-CA" dirty="0"/>
          </a:p>
        </p:txBody>
      </p:sp>
      <p:sp>
        <p:nvSpPr>
          <p:cNvPr id="3" name="Content Placeholder 2"/>
          <p:cNvSpPr>
            <a:spLocks noGrp="1"/>
          </p:cNvSpPr>
          <p:nvPr>
            <p:ph idx="1"/>
          </p:nvPr>
        </p:nvSpPr>
        <p:spPr>
          <a:xfrm>
            <a:off x="251520" y="1600200"/>
            <a:ext cx="8640960" cy="4525963"/>
          </a:xfrm>
        </p:spPr>
        <p:txBody>
          <a:bodyPr/>
          <a:lstStyle/>
          <a:p>
            <a:pPr marL="0" indent="0">
              <a:buNone/>
            </a:pPr>
            <a:r>
              <a:rPr lang="en-US" dirty="0" smtClean="0">
                <a:latin typeface="Times New Roman" panose="02020603050405020304" pitchFamily="18" charset="0"/>
                <a:cs typeface="Times New Roman" panose="02020603050405020304" pitchFamily="18" charset="0"/>
              </a:rPr>
              <a:t>In 1880, the Gold Coast medical department was created with responsibilities for preventive service such as vaccination &amp; sanitation following the arrival of the nursing sisters</a:t>
            </a:r>
            <a:r>
              <a:rPr lang="en-US" dirty="0" smtClean="0"/>
              <a:t>, </a:t>
            </a:r>
            <a:r>
              <a:rPr lang="en-US" dirty="0" smtClean="0">
                <a:latin typeface="Times New Roman" panose="02020603050405020304" pitchFamily="18" charset="0"/>
                <a:cs typeface="Times New Roman" panose="02020603050405020304" pitchFamily="18" charset="0"/>
              </a:rPr>
              <a:t>a few women began to be trained as nurses, although most nurses continued to be men.</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NURSING EDUCATION IN </a:t>
            </a:r>
            <a:r>
              <a:rPr lang="en-US" dirty="0" smtClean="0">
                <a:latin typeface="Algerian" panose="04020705040A02060702" pitchFamily="82" charset="0"/>
              </a:rPr>
              <a:t>THE GOLD COAST PRIOR </a:t>
            </a:r>
            <a:r>
              <a:rPr lang="en-US" dirty="0">
                <a:latin typeface="Algerian" panose="04020705040A02060702" pitchFamily="82" charset="0"/>
              </a:rPr>
              <a:t>TO INDEPENDENCE CONT’D</a:t>
            </a:r>
            <a:endParaRPr lang="en-CA"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British nursing sisters gave lessons to the nurses in human anatomy &amp; physiology, surgical and medical nursing, and first aid</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Nurses </a:t>
            </a:r>
            <a:r>
              <a:rPr lang="en-US" dirty="0">
                <a:latin typeface="Times New Roman" panose="02020603050405020304" pitchFamily="18" charset="0"/>
                <a:cs typeface="Times New Roman" panose="02020603050405020304" pitchFamily="18" charset="0"/>
              </a:rPr>
              <a:t>who successfully completed this training were awarded a Director of medical Service Certificate and became 2nd division nurses in the colonial service.</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NURSING EDUCATION IN </a:t>
            </a:r>
            <a:r>
              <a:rPr lang="en-US" dirty="0" smtClean="0">
                <a:latin typeface="Algerian" panose="04020705040A02060702" pitchFamily="82" charset="0"/>
              </a:rPr>
              <a:t>THE GOLD COAST </a:t>
            </a:r>
            <a:r>
              <a:rPr lang="en-US" dirty="0">
                <a:latin typeface="Algerian" panose="04020705040A02060702" pitchFamily="82" charset="0"/>
              </a:rPr>
              <a:t>PRIOR TO INDEPENDENCE CONT’D</a:t>
            </a:r>
            <a:endParaRPr lang="en-CA"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1928, a new maternity hospital in Accra was able to recruit women to it midwifery school, perhaps with the traditional roles of women in society.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Midwives Board was formed to carry out the terms of the ordinance in relation to the training, examination registration, and practice of midwifery in the Gold Coast. </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dirty="0" smtClean="0">
                <a:latin typeface="Algerian" panose="04020705040A02060702" pitchFamily="82" charset="0"/>
              </a:rPr>
              <a:t>INTRODUCTIN OF STATE REGISTERED NURSING</a:t>
            </a:r>
            <a:endParaRPr lang="en-CA" dirty="0">
              <a:latin typeface="Algerian" panose="04020705040A02060702" pitchFamily="82" charset="0"/>
            </a:endParaRPr>
          </a:p>
        </p:txBody>
      </p:sp>
      <p:sp>
        <p:nvSpPr>
          <p:cNvPr id="3" name="Content Placeholder 2"/>
          <p:cNvSpPr>
            <a:spLocks noGrp="1"/>
          </p:cNvSpPr>
          <p:nvPr>
            <p:ph idx="1"/>
          </p:nvPr>
        </p:nvSpPr>
        <p:spPr>
          <a:xfrm>
            <a:off x="251520" y="1600200"/>
            <a:ext cx="8568952" cy="48531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Until 1945, all senior nurses in Ghana, including </a:t>
            </a:r>
            <a:r>
              <a:rPr lang="en-US" dirty="0" smtClean="0">
                <a:latin typeface="Times New Roman" panose="02020603050405020304" pitchFamily="18" charset="0"/>
                <a:cs typeface="Times New Roman" panose="02020603050405020304" pitchFamily="18" charset="0"/>
              </a:rPr>
              <a:t>passed </a:t>
            </a:r>
            <a:r>
              <a:rPr lang="en-US" dirty="0">
                <a:latin typeface="Times New Roman" panose="02020603050405020304" pitchFamily="18" charset="0"/>
                <a:cs typeface="Times New Roman" panose="02020603050405020304" pitchFamily="18" charset="0"/>
              </a:rPr>
              <a:t>tutors, were white colonial sisters.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pattern changed in the years following 1945.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Recognizing </a:t>
            </a:r>
            <a:r>
              <a:rPr lang="en-US" dirty="0">
                <a:latin typeface="Times New Roman" panose="02020603050405020304" pitchFamily="18" charset="0"/>
                <a:cs typeface="Times New Roman" panose="02020603050405020304" pitchFamily="18" charset="0"/>
              </a:rPr>
              <a:t>that the system apprenticeship could not produce nurses of the caliber required to fill the highest positions in the service, Dr. Kirk drew up plans for a school of nursing with a defined syllabus for training.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led to the starting of the first State Registered Nursing (SRN) Training in Kumasi.</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INTRODUCTIN OF STATE REGISTERED NURSING</a:t>
            </a:r>
            <a:endParaRPr lang="en-CA" dirty="0"/>
          </a:p>
        </p:txBody>
      </p:sp>
      <p:sp>
        <p:nvSpPr>
          <p:cNvPr id="3" name="Content Placeholder 2"/>
          <p:cNvSpPr>
            <a:spLocks noGrp="1"/>
          </p:cNvSpPr>
          <p:nvPr>
            <p:ph idx="1"/>
          </p:nvPr>
        </p:nvSpPr>
        <p:spPr>
          <a:xfrm>
            <a:off x="457200" y="1600200"/>
            <a:ext cx="8435280" cy="4525963"/>
          </a:xfrm>
        </p:spPr>
        <p:txBody>
          <a:bodyPr>
            <a:normAutofit fontScale="92500"/>
          </a:bodyPr>
          <a:lstStyle/>
          <a:p>
            <a:r>
              <a:rPr lang="en-US" dirty="0">
                <a:latin typeface="Times New Roman" panose="02020603050405020304" pitchFamily="18" charset="0"/>
                <a:cs typeface="Times New Roman" panose="02020603050405020304" pitchFamily="18" charset="0"/>
              </a:rPr>
              <a:t>Isabel Hutton arrived from Britain to start a nursing school, in January 1945.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nursing school was fashioned after the British system, for Ghanaian nurses in accordance with the provisions of the Nurses’ Ordinance of 1947.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training school for state registered nurses (SRNs) was initially located in Kumasi, in rented premises which </a:t>
            </a:r>
            <a:r>
              <a:rPr lang="en-US" dirty="0" smtClean="0">
                <a:latin typeface="Times New Roman" panose="02020603050405020304" pitchFamily="18" charset="0"/>
                <a:cs typeface="Times New Roman" panose="02020603050405020304" pitchFamily="18" charset="0"/>
              </a:rPr>
              <a:t>served </a:t>
            </a:r>
            <a:r>
              <a:rPr lang="en-US" dirty="0">
                <a:latin typeface="Times New Roman" panose="02020603050405020304" pitchFamily="18" charset="0"/>
                <a:cs typeface="Times New Roman" panose="02020603050405020304" pitchFamily="18" charset="0"/>
              </a:rPr>
              <a:t>both as a college and hostel with a number of five (5) students. </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INTRODUCTIN OF STATE REGISTERED NURSING</a:t>
            </a:r>
            <a:endParaRPr lang="en-CA" dirty="0"/>
          </a:p>
        </p:txBody>
      </p:sp>
      <p:sp>
        <p:nvSpPr>
          <p:cNvPr id="3" name="Content Placeholder 2"/>
          <p:cNvSpPr>
            <a:spLocks noGrp="1"/>
          </p:cNvSpPr>
          <p:nvPr>
            <p:ph idx="1"/>
          </p:nvPr>
        </p:nvSpPr>
        <p:spPr>
          <a:xfrm>
            <a:off x="457200" y="1600200"/>
            <a:ext cx="8507288" cy="4525963"/>
          </a:xfrm>
        </p:spPr>
        <p:txBody>
          <a:bodyPr>
            <a:normAutofit lnSpcReduction="10000"/>
          </a:bodyPr>
          <a:lstStyle/>
          <a:p>
            <a:r>
              <a:rPr lang="en-US" dirty="0">
                <a:latin typeface="Times New Roman" panose="02020603050405020304" pitchFamily="18" charset="0"/>
                <a:cs typeface="Times New Roman" panose="02020603050405020304" pitchFamily="18" charset="0"/>
              </a:rPr>
              <a:t>They received practical training at the Kumasi Central Hospital, now </a:t>
            </a:r>
            <a:r>
              <a:rPr lang="en-US" dirty="0" err="1">
                <a:latin typeface="Times New Roman" panose="02020603050405020304" pitchFamily="18" charset="0"/>
                <a:cs typeface="Times New Roman" panose="02020603050405020304" pitchFamily="18" charset="0"/>
              </a:rPr>
              <a:t>Komfo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Anokye</a:t>
            </a:r>
            <a:r>
              <a:rPr lang="en-US" dirty="0">
                <a:latin typeface="Times New Roman" panose="02020603050405020304" pitchFamily="18" charset="0"/>
                <a:cs typeface="Times New Roman" panose="02020603050405020304" pitchFamily="18" charset="0"/>
              </a:rPr>
              <a:t> Teaching Hospital.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1948, the entire school was moved to (new </a:t>
            </a:r>
            <a:r>
              <a:rPr lang="en-US" dirty="0" smtClean="0">
                <a:latin typeface="Times New Roman" panose="02020603050405020304" pitchFamily="18" charset="0"/>
                <a:cs typeface="Times New Roman" panose="02020603050405020304" pitchFamily="18" charset="0"/>
              </a:rPr>
              <a:t>building </a:t>
            </a:r>
            <a:r>
              <a:rPr lang="en-US" dirty="0">
                <a:latin typeface="Times New Roman" panose="02020603050405020304" pitchFamily="18" charset="0"/>
                <a:cs typeface="Times New Roman" panose="02020603050405020304" pitchFamily="18" charset="0"/>
              </a:rPr>
              <a:t>in Accra) to its permanent college was established with the aim of training high caliber nurses to replace </a:t>
            </a:r>
            <a:r>
              <a:rPr lang="en-US" dirty="0" smtClean="0">
                <a:latin typeface="Times New Roman" panose="02020603050405020304" pitchFamily="18" charset="0"/>
                <a:cs typeface="Times New Roman" panose="02020603050405020304" pitchFamily="18" charset="0"/>
              </a:rPr>
              <a:t>the foreign nurses at post and later to supervise</a:t>
            </a:r>
            <a:r>
              <a:rPr lang="en-US" dirty="0" smtClean="0"/>
              <a:t> and </a:t>
            </a:r>
            <a:r>
              <a:rPr lang="en-US" dirty="0">
                <a:latin typeface="Times New Roman" panose="02020603050405020304" pitchFamily="18" charset="0"/>
                <a:cs typeface="Times New Roman" panose="02020603050405020304" pitchFamily="18" charset="0"/>
              </a:rPr>
              <a:t>administer new established hospitals</a:t>
            </a:r>
            <a:r>
              <a:rPr lang="en-US" dirty="0" smtClean="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INTRODUCTIN OF STATE REGISTERED NURSING</a:t>
            </a:r>
            <a:endParaRPr lang="en-US" dirty="0"/>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Concurrent with the establishment of the SRN program was the training of qualified registered nurses (QRNs) in the Gold Coast.  </a:t>
            </a:r>
          </a:p>
          <a:p>
            <a:r>
              <a:rPr lang="en-US" dirty="0">
                <a:latin typeface="Times New Roman" panose="02020603050405020304" pitchFamily="18" charset="0"/>
                <a:cs typeface="Times New Roman" panose="02020603050405020304" pitchFamily="18" charset="0"/>
              </a:rPr>
              <a:t>The SRN was a higher qualification than the QRN, although the QRN was considerably higher than that of the state-enrolled nurse in the United Kingdom. </a:t>
            </a:r>
          </a:p>
          <a:p>
            <a:r>
              <a:rPr lang="en-US" dirty="0">
                <a:latin typeface="Times New Roman" panose="02020603050405020304" pitchFamily="18" charset="0"/>
                <a:cs typeface="Times New Roman" panose="02020603050405020304" pitchFamily="18" charset="0"/>
              </a:rPr>
              <a:t>The QRN was established in 1948.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Consequently the apprenticeship system of training for the QRNs was retained. </a:t>
            </a:r>
          </a:p>
          <a:p>
            <a:r>
              <a:rPr lang="en-US" dirty="0">
                <a:latin typeface="Times New Roman" panose="02020603050405020304" pitchFamily="18" charset="0"/>
                <a:cs typeface="Times New Roman" panose="02020603050405020304" pitchFamily="18" charset="0"/>
              </a:rPr>
              <a:t>By 1952, females were in overwhelming numbers and males nurses had practically disappeared</a:t>
            </a:r>
          </a:p>
          <a:p>
            <a:endParaRPr lang="en-US" dirty="0"/>
          </a:p>
        </p:txBody>
      </p:sp>
    </p:spTree>
    <p:extLst>
      <p:ext uri="{BB962C8B-B14F-4D97-AF65-F5344CB8AC3E}">
        <p14:creationId xmlns:p14="http://schemas.microsoft.com/office/powerpoint/2010/main" val="120897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143000"/>
          </a:xfrm>
        </p:spPr>
        <p:txBody>
          <a:bodyPr>
            <a:normAutofit fontScale="90000"/>
          </a:bodyPr>
          <a:lstStyle/>
          <a:p>
            <a:r>
              <a:rPr lang="en-CA" b="1" dirty="0" smtClean="0">
                <a:latin typeface="Times New Roman" panose="02020603050405020304" pitchFamily="18" charset="0"/>
                <a:cs typeface="Times New Roman" panose="02020603050405020304" pitchFamily="18" charset="0"/>
              </a:rPr>
              <a:t>REASONS WHY MALES WERE RECRUITED</a:t>
            </a:r>
            <a:endParaRPr lang="en-CA"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556792"/>
            <a:ext cx="8568952" cy="5040560"/>
          </a:xfrm>
        </p:spPr>
        <p:txBody>
          <a:bodyPr>
            <a:normAutofit/>
          </a:bodyPr>
          <a:lstStyle/>
          <a:p>
            <a:pPr lvl="0">
              <a:buNone/>
            </a:pPr>
            <a:r>
              <a:rPr lang="en-US" b="1" dirty="0" smtClean="0">
                <a:latin typeface="Times New Roman" panose="02020603050405020304" pitchFamily="18" charset="0"/>
                <a:cs typeface="Times New Roman" panose="02020603050405020304" pitchFamily="18" charset="0"/>
              </a:rPr>
              <a:t>Four main reasons were identified:</a:t>
            </a:r>
          </a:p>
          <a:p>
            <a:pPr lvl="0">
              <a:buFont typeface="Wingdings" pitchFamily="2" charset="2"/>
              <a:buChar char="Ø"/>
            </a:pPr>
            <a:r>
              <a:rPr lang="en-US" dirty="0" smtClean="0">
                <a:latin typeface="Times New Roman" panose="02020603050405020304" pitchFamily="18" charset="0"/>
                <a:cs typeface="Times New Roman" panose="02020603050405020304" pitchFamily="18" charset="0"/>
              </a:rPr>
              <a:t>Young </a:t>
            </a:r>
            <a:r>
              <a:rPr lang="en-US" dirty="0">
                <a:latin typeface="Times New Roman" panose="02020603050405020304" pitchFamily="18" charset="0"/>
                <a:cs typeface="Times New Roman" panose="02020603050405020304" pitchFamily="18" charset="0"/>
              </a:rPr>
              <a:t>people with education were principally males and it was from among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them that pupil nurses could be </a:t>
            </a:r>
            <a:r>
              <a:rPr lang="en-US" dirty="0" smtClean="0">
                <a:latin typeface="Times New Roman" panose="02020603050405020304" pitchFamily="18" charset="0"/>
                <a:cs typeface="Times New Roman" panose="02020603050405020304" pitchFamily="18" charset="0"/>
              </a:rPr>
              <a:t>drawn.</a:t>
            </a:r>
            <a:endParaRPr lang="en-CA" dirty="0" smtClean="0">
              <a:latin typeface="Times New Roman" panose="02020603050405020304" pitchFamily="18" charset="0"/>
              <a:cs typeface="Times New Roman" panose="02020603050405020304" pitchFamily="18" charset="0"/>
            </a:endParaRPr>
          </a:p>
          <a:p>
            <a:pPr lvl="0">
              <a:buFont typeface="Wingdings" pitchFamily="2" charset="2"/>
              <a:buChar char="Ø"/>
            </a:pPr>
            <a:r>
              <a:rPr lang="en-US" dirty="0" smtClean="0">
                <a:latin typeface="Times New Roman" panose="02020603050405020304" pitchFamily="18" charset="0"/>
                <a:cs typeface="Times New Roman" panose="02020603050405020304" pitchFamily="18" charset="0"/>
              </a:rPr>
              <a:t>Until </a:t>
            </a:r>
            <a:r>
              <a:rPr lang="en-US" dirty="0">
                <a:latin typeface="Times New Roman" panose="02020603050405020304" pitchFamily="18" charset="0"/>
                <a:cs typeface="Times New Roman" panose="02020603050405020304" pitchFamily="18" charset="0"/>
              </a:rPr>
              <a:t>girl's school began to be </a:t>
            </a:r>
            <a:r>
              <a:rPr lang="en-US" dirty="0" smtClean="0">
                <a:latin typeface="Times New Roman" panose="02020603050405020304" pitchFamily="18" charset="0"/>
                <a:cs typeface="Times New Roman" panose="02020603050405020304" pitchFamily="18" charset="0"/>
              </a:rPr>
              <a:t>established, </a:t>
            </a:r>
            <a:r>
              <a:rPr lang="en-US" dirty="0">
                <a:latin typeface="Times New Roman" panose="02020603050405020304" pitchFamily="18" charset="0"/>
                <a:cs typeface="Times New Roman" panose="02020603050405020304" pitchFamily="18" charset="0"/>
              </a:rPr>
              <a:t>parents were shy of sending their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daughters to school. </a:t>
            </a:r>
          </a:p>
          <a:p>
            <a:pPr lvl="0">
              <a:buFont typeface="Wingdings" pitchFamily="2" charset="2"/>
              <a:buChar char="Ø"/>
            </a:pPr>
            <a:r>
              <a:rPr lang="en-US" dirty="0" smtClean="0">
                <a:latin typeface="Times New Roman" panose="02020603050405020304" pitchFamily="18" charset="0"/>
                <a:cs typeface="Times New Roman" panose="02020603050405020304" pitchFamily="18" charset="0"/>
              </a:rPr>
              <a:t>Schools </a:t>
            </a:r>
            <a:r>
              <a:rPr lang="en-US" dirty="0">
                <a:latin typeface="Times New Roman" panose="02020603050405020304" pitchFamily="18" charset="0"/>
                <a:cs typeface="Times New Roman" panose="02020603050405020304" pitchFamily="18" charset="0"/>
              </a:rPr>
              <a:t>were largely dominated by boys</a:t>
            </a:r>
            <a:r>
              <a:rPr lang="en-US" dirty="0" smtClean="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Algerian" panose="04020705040A02060702" pitchFamily="82" charset="0"/>
                <a:cs typeface="Times New Roman" panose="02020603050405020304" pitchFamily="18" charset="0"/>
              </a:rPr>
              <a:t>LOSS OF DOMINANCE OF MALES IN NURSING</a:t>
            </a:r>
            <a:endParaRPr lang="en-CA"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Thus In 1948 </a:t>
            </a:r>
            <a:r>
              <a:rPr lang="en-US" dirty="0" err="1">
                <a:latin typeface="Times New Roman" panose="02020603050405020304" pitchFamily="18" charset="0"/>
                <a:cs typeface="Times New Roman" panose="02020603050405020304" pitchFamily="18" charset="0"/>
              </a:rPr>
              <a:t>Korle</a:t>
            </a:r>
            <a:r>
              <a:rPr lang="en-US" dirty="0">
                <a:latin typeface="Times New Roman" panose="02020603050405020304" pitchFamily="18" charset="0"/>
                <a:cs typeface="Times New Roman" panose="02020603050405020304" pitchFamily="18" charset="0"/>
              </a:rPr>
              <a:t>-Bu NTC was completed. The students at Kumasi were then transferred to </a:t>
            </a:r>
            <a:r>
              <a:rPr lang="en-US" dirty="0" err="1">
                <a:latin typeface="Times New Roman" panose="02020603050405020304" pitchFamily="18" charset="0"/>
                <a:cs typeface="Times New Roman" panose="02020603050405020304" pitchFamily="18" charset="0"/>
              </a:rPr>
              <a:t>Korle</a:t>
            </a:r>
            <a:r>
              <a:rPr lang="en-US" dirty="0">
                <a:latin typeface="Times New Roman" panose="02020603050405020304" pitchFamily="18" charset="0"/>
                <a:cs typeface="Times New Roman" panose="02020603050405020304" pitchFamily="18" charset="0"/>
              </a:rPr>
              <a:t>-Bu.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significant that entrance into NTC was restricted to only females and males began to lose their dominance in the nursing profession in Ghana.</a:t>
            </a:r>
            <a:endParaRPr lang="en-CA" dirty="0">
              <a:latin typeface="Times New Roman" panose="02020603050405020304" pitchFamily="18"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Algerian" panose="04020705040A02060702" pitchFamily="82" charset="0"/>
                <a:cs typeface="Times New Roman" panose="02020603050405020304" pitchFamily="18" charset="0"/>
              </a:rPr>
              <a:t>APPOINTMENT OF TUTORS AND PRINCIPAL FOR TRAINING SCHOOLS</a:t>
            </a:r>
            <a:endParaRPr lang="en-CA" dirty="0"/>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Miss </a:t>
            </a:r>
            <a:r>
              <a:rPr lang="en-US" dirty="0" smtClean="0">
                <a:latin typeface="Times New Roman" panose="02020603050405020304" pitchFamily="18" charset="0"/>
                <a:cs typeface="Times New Roman" panose="02020603050405020304" pitchFamily="18" charset="0"/>
              </a:rPr>
              <a:t>Isabel </a:t>
            </a:r>
            <a:r>
              <a:rPr lang="en-US" dirty="0">
                <a:latin typeface="Times New Roman" panose="02020603050405020304" pitchFamily="18" charset="0"/>
                <a:cs typeface="Times New Roman" panose="02020603050405020304" pitchFamily="18" charset="0"/>
              </a:rPr>
              <a:t>Hutton, Miss Kay Storrier and Miss Gladys Burton were the three appointed tutors before the school began in 1945 in Kumasi and later moved to Accra in 1948.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Miss </a:t>
            </a:r>
            <a:r>
              <a:rPr lang="en-US" dirty="0">
                <a:latin typeface="Times New Roman" panose="02020603050405020304" pitchFamily="18" charset="0"/>
                <a:cs typeface="Times New Roman" panose="02020603050405020304" pitchFamily="18" charset="0"/>
              </a:rPr>
              <a:t>Hutton became the first principal of the college in 1956.</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1946, these sisters began negotiating for the legislative recognition of the college by the General Nursing Council of England and Wales</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cs typeface="Times New Roman" panose="02020603050405020304" pitchFamily="18" charset="0"/>
              </a:rPr>
              <a:t>APPOINTMENT OF TUTORS AND PRINCIPAL FOR TRAINING </a:t>
            </a:r>
            <a:r>
              <a:rPr lang="en-CA" dirty="0" smtClean="0">
                <a:latin typeface="Algerian" panose="04020705040A02060702" pitchFamily="82" charset="0"/>
                <a:cs typeface="Times New Roman" panose="02020603050405020304" pitchFamily="18" charset="0"/>
              </a:rPr>
              <a:t>SCHOOLS CONT’D </a:t>
            </a:r>
            <a:endParaRPr lang="en-CA" dirty="0"/>
          </a:p>
        </p:txBody>
      </p:sp>
      <p:sp>
        <p:nvSpPr>
          <p:cNvPr id="3" name="Content Placeholder 2"/>
          <p:cNvSpPr>
            <a:spLocks noGrp="1"/>
          </p:cNvSpPr>
          <p:nvPr>
            <p:ph idx="1"/>
          </p:nvPr>
        </p:nvSpPr>
        <p:spPr>
          <a:xfrm>
            <a:off x="457200" y="1628800"/>
            <a:ext cx="8435280" cy="504056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They laid down the standard of training.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while Miss Hutton was in London in 1947 that she achieved a critical success of obtaining in principle, reciprocity for State Registered Nurses trained in Ghana.</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training was a 3</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year programmed based on the pattern maintained for training S.R.Ns in Britain.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Although </a:t>
            </a:r>
            <a:r>
              <a:rPr lang="en-US" dirty="0">
                <a:latin typeface="Times New Roman" panose="02020603050405020304" pitchFamily="18" charset="0"/>
                <a:cs typeface="Times New Roman" panose="02020603050405020304" pitchFamily="18" charset="0"/>
              </a:rPr>
              <a:t>most practicing nurses in the country at the time were men, only women were eligible to enter the new college for S.R.Ns.</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latin typeface="Algerian" panose="04020705040A02060702" pitchFamily="82" charset="0"/>
              </a:rPr>
              <a:t>REGISTRATION OF NURSES</a:t>
            </a:r>
            <a:endParaRPr lang="en-CA" dirty="0">
              <a:latin typeface="Algerian" panose="04020705040A02060702" pitchFamily="82" charset="0"/>
            </a:endParaRPr>
          </a:p>
        </p:txBody>
      </p:sp>
      <p:sp>
        <p:nvSpPr>
          <p:cNvPr id="3" name="Content Placeholder 2"/>
          <p:cNvSpPr>
            <a:spLocks noGrp="1"/>
          </p:cNvSpPr>
          <p:nvPr>
            <p:ph idx="1"/>
          </p:nvPr>
        </p:nvSpPr>
        <p:spPr>
          <a:xfrm>
            <a:off x="457200" y="1772816"/>
            <a:ext cx="8435280" cy="468052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Historical document do not offer an explanation for this gender shift in the preparation of nurses for practice.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curriculum at this time followed the syllabus set out by the General Nursing Council (GNC) of England and W</a:t>
            </a:r>
            <a:r>
              <a:rPr lang="en-US" dirty="0" smtClean="0">
                <a:latin typeface="Times New Roman" panose="02020603050405020304" pitchFamily="18" charset="0"/>
                <a:cs typeface="Times New Roman" panose="02020603050405020304" pitchFamily="18" charset="0"/>
              </a:rPr>
              <a:t>ales</a:t>
            </a:r>
            <a:r>
              <a:rPr lang="en-US" dirty="0">
                <a:latin typeface="Times New Roman" panose="02020603050405020304" pitchFamily="18" charset="0"/>
                <a:cs typeface="Times New Roman" panose="02020603050405020304" pitchFamily="18" charset="0"/>
              </a:rPr>
              <a:t>, to ensure that locally trained nurses could be accepted for registration in Britain, to undergo post-basic courses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take over the nursing duties of the country from the British colonial nursing </a:t>
            </a:r>
            <a:r>
              <a:rPr lang="en-US" dirty="0" smtClean="0">
                <a:latin typeface="Times New Roman" panose="02020603050405020304" pitchFamily="18" charset="0"/>
                <a:cs typeface="Times New Roman" panose="02020603050405020304" pitchFamily="18" charset="0"/>
              </a:rPr>
              <a:t>sisters eventually.</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07000"/>
              </a:lnSpc>
              <a:spcBef>
                <a:spcPts val="0"/>
              </a:spcBef>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
            </a:r>
            <a:br>
              <a:rPr lang="en-US" b="1" dirty="0" smtClean="0">
                <a:latin typeface="Times New Roman" panose="02020603050405020304" pitchFamily="18" charset="0"/>
                <a:ea typeface="Calibri" panose="020F0502020204030204" pitchFamily="34" charset="0"/>
                <a:cs typeface="Times New Roman" panose="02020603050405020304" pitchFamily="18" charset="0"/>
              </a:rPr>
            </a:br>
            <a:r>
              <a:rPr lang="en-US" b="1" dirty="0" smtClean="0">
                <a:latin typeface="Times New Roman" panose="02020603050405020304" pitchFamily="18" charset="0"/>
                <a:ea typeface="Calibri" panose="020F0502020204030204" pitchFamily="34" charset="0"/>
                <a:cs typeface="Times New Roman" panose="02020603050405020304" pitchFamily="18" charset="0"/>
              </a:rPr>
              <a:t>NURSING </a:t>
            </a:r>
            <a:r>
              <a:rPr lang="en-US" b="1" dirty="0">
                <a:latin typeface="Times New Roman" panose="02020603050405020304" pitchFamily="18" charset="0"/>
                <a:ea typeface="Calibri" panose="020F0502020204030204" pitchFamily="34" charset="0"/>
                <a:cs typeface="Times New Roman" panose="02020603050405020304" pitchFamily="18" charset="0"/>
              </a:rPr>
              <a:t>EDUCATION IN THE POST – INDEPENDENCE PERIOD</a:t>
            </a:r>
            <a:r>
              <a:rPr lang="en-US" sz="4000" dirty="0">
                <a:latin typeface="Calibri" panose="020F0502020204030204" pitchFamily="34" charset="0"/>
                <a:ea typeface="Calibri" panose="020F0502020204030204" pitchFamily="34" charset="0"/>
                <a:cs typeface="Times New Roman" panose="02020603050405020304" pitchFamily="18" charset="0"/>
              </a:rPr>
              <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p:cNvSpPr>
            <a:spLocks noGrp="1"/>
          </p:cNvSpPr>
          <p:nvPr>
            <p:ph idx="1"/>
          </p:nvPr>
        </p:nvSpPr>
        <p:spPr>
          <a:xfrm>
            <a:off x="457200" y="1600200"/>
            <a:ext cx="8435280" cy="4525963"/>
          </a:xfrm>
        </p:spPr>
        <p:txBody>
          <a:bodyPr>
            <a:normAutofit lnSpcReduction="10000"/>
          </a:bodyPr>
          <a:lstStyle/>
          <a:p>
            <a:pPr marL="0" marR="0" indent="0">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Post-Colonial Era-; 1957 saw Gold Coast attaining independence and the last colonial official left the country. Matron Docia A. N. Kisseih was the first Ghanaian nurse to be appointed Chief Nursing Officer (CNO), after the departure of the last British Matron, and she took over from the European sister who was in charge of the Gold Coast Nursing Services. </a:t>
            </a:r>
            <a:r>
              <a:rPr lang="en-US" dirty="0" smtClean="0">
                <a:latin typeface="Times New Roman" panose="02020603050405020304" pitchFamily="18" charset="0"/>
                <a:ea typeface="Calibri" panose="020F0502020204030204" pitchFamily="34" charset="0"/>
                <a:cs typeface="Times New Roman" panose="02020603050405020304" pitchFamily="18" charset="0"/>
              </a:rPr>
              <a:t>She </a:t>
            </a:r>
            <a:r>
              <a:rPr lang="en-US" dirty="0">
                <a:latin typeface="Times New Roman" panose="02020603050405020304" pitchFamily="18" charset="0"/>
                <a:ea typeface="Calibri" panose="020F0502020204030204" pitchFamily="34" charset="0"/>
                <a:cs typeface="Times New Roman" panose="02020603050405020304" pitchFamily="18" charset="0"/>
              </a:rPr>
              <a:t>died in September, 2008 (</a:t>
            </a:r>
            <a:r>
              <a:rPr lang="en-US" dirty="0" smtClean="0">
                <a:latin typeface="Times New Roman" panose="02020603050405020304" pitchFamily="18" charset="0"/>
                <a:ea typeface="Calibri" panose="020F0502020204030204" pitchFamily="34" charset="0"/>
                <a:cs typeface="Times New Roman" panose="02020603050405020304" pitchFamily="18" charset="0"/>
              </a:rPr>
              <a:t>R.I.P</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ea typeface="Calibri" panose="020F0502020204030204" pitchFamily="34" charset="0"/>
                <a:cs typeface="Times New Roman" panose="02020603050405020304" pitchFamily="18" charset="0"/>
              </a:rPr>
              <a:t/>
            </a:r>
            <a:br>
              <a:rPr lang="en-US" b="1" dirty="0" smtClean="0">
                <a:latin typeface="Times New Roman" panose="02020603050405020304" pitchFamily="18" charset="0"/>
                <a:ea typeface="Calibri" panose="020F0502020204030204" pitchFamily="34" charset="0"/>
                <a:cs typeface="Times New Roman" panose="02020603050405020304" pitchFamily="18" charset="0"/>
              </a:rPr>
            </a:br>
            <a:r>
              <a:rPr lang="en-US" b="1" dirty="0" smtClean="0">
                <a:latin typeface="Times New Roman" panose="02020603050405020304" pitchFamily="18" charset="0"/>
                <a:ea typeface="Calibri" panose="020F0502020204030204" pitchFamily="34" charset="0"/>
                <a:cs typeface="Times New Roman" panose="02020603050405020304" pitchFamily="18" charset="0"/>
              </a:rPr>
              <a:t>NURSING </a:t>
            </a:r>
            <a:r>
              <a:rPr lang="en-US" b="1" dirty="0">
                <a:latin typeface="Times New Roman" panose="02020603050405020304" pitchFamily="18" charset="0"/>
                <a:ea typeface="Calibri" panose="020F0502020204030204" pitchFamily="34" charset="0"/>
                <a:cs typeface="Times New Roman" panose="02020603050405020304" pitchFamily="18" charset="0"/>
              </a:rPr>
              <a:t>EDUCATION IN THE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POST-INDEPENDENCE PERIOD CONT’D</a:t>
            </a:r>
            <a:r>
              <a:rPr lang="en-US" sz="4000" dirty="0">
                <a:latin typeface="Calibri" panose="020F0502020204030204" pitchFamily="34" charset="0"/>
                <a:ea typeface="Calibri" panose="020F0502020204030204" pitchFamily="34" charset="0"/>
                <a:cs typeface="Times New Roman" panose="02020603050405020304" pitchFamily="18" charset="0"/>
              </a:rPr>
              <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p:cNvSpPr>
            <a:spLocks noGrp="1"/>
          </p:cNvSpPr>
          <p:nvPr>
            <p:ph idx="1"/>
          </p:nvPr>
        </p:nvSpPr>
        <p:spPr>
          <a:xfrm>
            <a:off x="323528" y="1268760"/>
            <a:ext cx="8568952" cy="5256584"/>
          </a:xfrm>
        </p:spPr>
        <p:txBody>
          <a:bodyPr>
            <a:normAutofit fontScale="92500" lnSpcReduction="20000"/>
          </a:bodyPr>
          <a:lstStyle/>
          <a:p>
            <a:pPr marL="0" indent="0">
              <a:buNone/>
            </a:pPr>
            <a:endParaRPr lang="en-CA" dirty="0" smtClean="0"/>
          </a:p>
          <a:p>
            <a:r>
              <a:rPr lang="en-US" dirty="0">
                <a:latin typeface="Times New Roman" panose="02020603050405020304" pitchFamily="18" charset="0"/>
                <a:ea typeface="Calibri" panose="020F0502020204030204" pitchFamily="34" charset="0"/>
              </a:rPr>
              <a:t>In 1958, a government decision to train doctors locally at the University of Ghana necessitated enlargement and modernization of </a:t>
            </a:r>
            <a:r>
              <a:rPr lang="en-US" dirty="0" err="1">
                <a:latin typeface="Times New Roman" panose="02020603050405020304" pitchFamily="18" charset="0"/>
                <a:ea typeface="Calibri" panose="020F0502020204030204" pitchFamily="34" charset="0"/>
              </a:rPr>
              <a:t>Korle-bu</a:t>
            </a:r>
            <a:r>
              <a:rPr lang="en-US" dirty="0">
                <a:latin typeface="Times New Roman" panose="02020603050405020304" pitchFamily="18" charset="0"/>
                <a:ea typeface="Calibri" panose="020F0502020204030204" pitchFamily="34" charset="0"/>
              </a:rPr>
              <a:t> hospital to become a teaching hospital. This decision had an impact on the evolution of nursing education and practice in Ghana.  </a:t>
            </a:r>
            <a:endParaRPr lang="en-US" dirty="0" smtClean="0">
              <a:latin typeface="Times New Roman" panose="02020603050405020304" pitchFamily="18" charset="0"/>
              <a:ea typeface="Calibri" panose="020F0502020204030204" pitchFamily="34" charset="0"/>
            </a:endParaRPr>
          </a:p>
          <a:p>
            <a:pPr marL="0" indent="0">
              <a:buNone/>
            </a:pPr>
            <a:endParaRPr lang="en-US" dirty="0">
              <a:latin typeface="Times New Roman" panose="02020603050405020304" pitchFamily="18" charset="0"/>
              <a:ea typeface="Calibri" panose="020F0502020204030204" pitchFamily="34" charset="0"/>
            </a:endParaRPr>
          </a:p>
          <a:p>
            <a:r>
              <a:rPr lang="en-US" dirty="0" smtClean="0">
                <a:latin typeface="Times New Roman" panose="02020603050405020304" pitchFamily="18" charset="0"/>
                <a:ea typeface="Calibri" panose="020F0502020204030204" pitchFamily="34" charset="0"/>
              </a:rPr>
              <a:t>Several </a:t>
            </a:r>
            <a:r>
              <a:rPr lang="en-US" dirty="0">
                <a:latin typeface="Times New Roman" panose="02020603050405020304" pitchFamily="18" charset="0"/>
                <a:ea typeface="Calibri" panose="020F0502020204030204" pitchFamily="34" charset="0"/>
              </a:rPr>
              <a:t>SRNs were sent to the United Kingdom to gain specialized expertise in the variety of areas </a:t>
            </a:r>
            <a:r>
              <a:rPr lang="en-US">
                <a:latin typeface="Times New Roman" panose="02020603050405020304" pitchFamily="18" charset="0"/>
                <a:ea typeface="Calibri" panose="020F0502020204030204" pitchFamily="34" charset="0"/>
              </a:rPr>
              <a:t>such </a:t>
            </a:r>
            <a:r>
              <a:rPr lang="en-US" smtClean="0">
                <a:latin typeface="Times New Roman" panose="02020603050405020304" pitchFamily="18" charset="0"/>
                <a:ea typeface="Calibri" panose="020F0502020204030204" pitchFamily="34" charset="0"/>
              </a:rPr>
              <a:t>as orthopedic</a:t>
            </a:r>
            <a:r>
              <a:rPr lang="en-US" dirty="0">
                <a:latin typeface="Times New Roman" panose="02020603050405020304" pitchFamily="18" charset="0"/>
                <a:ea typeface="Calibri" panose="020F0502020204030204" pitchFamily="34" charset="0"/>
              </a:rPr>
              <a:t>, genitourinary and sick children’s nursing as well as in the organization of a central sterilizing department</a:t>
            </a:r>
            <a:endParaRPr lang="en-C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NURSING EDUCATION IN THE POST-INDEPENDENCE PERIOD CONT’D</a:t>
            </a:r>
            <a:endParaRPr lang="en-US" dirty="0"/>
          </a:p>
        </p:txBody>
      </p:sp>
      <p:sp>
        <p:nvSpPr>
          <p:cNvPr id="3" name="Content Placeholder 2"/>
          <p:cNvSpPr>
            <a:spLocks noGrp="1"/>
          </p:cNvSpPr>
          <p:nvPr>
            <p:ph idx="1"/>
          </p:nvPr>
        </p:nvSpPr>
        <p:spPr>
          <a:xfrm>
            <a:off x="251520" y="1600200"/>
            <a:ext cx="8712968" cy="4997152"/>
          </a:xfrm>
        </p:spPr>
        <p:txBody>
          <a:bodyPr>
            <a:normAutofit/>
          </a:bodyPr>
          <a:lstStyle/>
          <a:p>
            <a:pPr>
              <a:lnSpc>
                <a:spcPct val="107000"/>
              </a:lnSpc>
              <a:spcBef>
                <a:spcPts val="0"/>
              </a:spcBef>
              <a:spcAft>
                <a:spcPts val="800"/>
              </a:spcAft>
            </a:pPr>
            <a:r>
              <a:rPr lang="en-US" dirty="0" err="1" smtClean="0">
                <a:latin typeface="Times New Roman" panose="02020603050405020304" pitchFamily="18" charset="0"/>
                <a:ea typeface="Calibri" panose="020F0502020204030204" pitchFamily="34" charset="0"/>
                <a:cs typeface="Times New Roman" panose="02020603050405020304" pitchFamily="18" charset="0"/>
              </a:rPr>
              <a:t>Majorie</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Houghton, a former member of the GNC, was invited by the government of Ghana in 1961 to evaluate the nursing training lasting 4 years, the one grade of professional nurses to be assisted by auxiliaries.  </a:t>
            </a:r>
          </a:p>
          <a:p>
            <a:pPr>
              <a:lnSpc>
                <a:spcPct val="107000"/>
              </a:lnSpc>
              <a:spcBef>
                <a:spcPts val="0"/>
              </a:spcBef>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She </a:t>
            </a:r>
            <a:r>
              <a:rPr lang="en-US" dirty="0">
                <a:latin typeface="Times New Roman" panose="02020603050405020304" pitchFamily="18" charset="0"/>
                <a:ea typeface="Calibri" panose="020F0502020204030204" pitchFamily="34" charset="0"/>
                <a:cs typeface="Times New Roman" panose="02020603050405020304" pitchFamily="18" charset="0"/>
              </a:rPr>
              <a:t>also high lighted the need for tutors and clinical instructors and participated in discussions at the University of Ghana regarding a tutorship course.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10664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NURSING EDUCATION IN THE POST-INDEPENDENCE PERIOD CONT’D</a:t>
            </a:r>
            <a:endParaRPr lang="en-US" dirty="0"/>
          </a:p>
        </p:txBody>
      </p:sp>
      <p:sp>
        <p:nvSpPr>
          <p:cNvPr id="3" name="Content Placeholder 2"/>
          <p:cNvSpPr>
            <a:spLocks noGrp="1"/>
          </p:cNvSpPr>
          <p:nvPr>
            <p:ph idx="1"/>
          </p:nvPr>
        </p:nvSpPr>
        <p:spPr>
          <a:xfrm>
            <a:off x="251520" y="1700808"/>
            <a:ext cx="8435280" cy="4968552"/>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By 1963 Ghanaian nursing was caught up in many of the rapid technical organizational change found in many western countries. The objectives in nursing education were to make nurses more responsible and to help them to be more effective team </a:t>
            </a:r>
            <a:r>
              <a:rPr lang="en-US" dirty="0" smtClean="0">
                <a:latin typeface="Times New Roman" panose="02020603050405020304" pitchFamily="18" charset="0"/>
                <a:cs typeface="Times New Roman" panose="02020603050405020304" pitchFamily="18" charset="0"/>
              </a:rPr>
              <a:t>members. </a:t>
            </a:r>
          </a:p>
          <a:p>
            <a:r>
              <a:rPr lang="en-US" dirty="0">
                <a:latin typeface="Times New Roman" panose="02020603050405020304" pitchFamily="18" charset="0"/>
                <a:cs typeface="Times New Roman" panose="02020603050405020304" pitchFamily="18" charset="0"/>
              </a:rPr>
              <a:t>To meet the demand of technological growth in health service the MOH, UNICEF, WHO and the University of Ghana jointly sponsored Nursing Education Programme at the university </a:t>
            </a:r>
            <a:r>
              <a:rPr lang="en-US" dirty="0" smtClean="0">
                <a:latin typeface="Times New Roman" panose="02020603050405020304" pitchFamily="18" charset="0"/>
                <a:cs typeface="Times New Roman" panose="02020603050405020304" pitchFamily="18" charset="0"/>
              </a:rPr>
              <a:t>level.</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same year(September, </a:t>
            </a:r>
            <a:r>
              <a:rPr lang="en-US" dirty="0" smtClean="0">
                <a:latin typeface="Times New Roman" panose="02020603050405020304" pitchFamily="18" charset="0"/>
                <a:cs typeface="Times New Roman" panose="02020603050405020304" pitchFamily="18" charset="0"/>
              </a:rPr>
              <a:t>1963). The </a:t>
            </a:r>
            <a:r>
              <a:rPr lang="en-US" dirty="0">
                <a:latin typeface="Times New Roman" panose="02020603050405020304" pitchFamily="18" charset="0"/>
                <a:cs typeface="Times New Roman" panose="02020603050405020304" pitchFamily="18" charset="0"/>
              </a:rPr>
              <a:t>department of nursing at Legon was established for higher nursing education. C.N.O. Dr. Docia Kisseih was instrumental in this; she was the first head of department</a:t>
            </a:r>
          </a:p>
        </p:txBody>
      </p:sp>
    </p:spTree>
    <p:extLst>
      <p:ext uri="{BB962C8B-B14F-4D97-AF65-F5344CB8AC3E}">
        <p14:creationId xmlns:p14="http://schemas.microsoft.com/office/powerpoint/2010/main" val="3371046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NURSING EDUCATION IN THE POST-INDEPENDENCE PERIOD CONT’D</a:t>
            </a:r>
            <a:endParaRPr lang="en-US" dirty="0"/>
          </a:p>
        </p:txBody>
      </p:sp>
      <p:sp>
        <p:nvSpPr>
          <p:cNvPr id="3" name="Content Placeholder 2"/>
          <p:cNvSpPr>
            <a:spLocks noGrp="1"/>
          </p:cNvSpPr>
          <p:nvPr>
            <p:ph idx="1"/>
          </p:nvPr>
        </p:nvSpPr>
        <p:spPr>
          <a:xfrm>
            <a:off x="251520" y="1772816"/>
            <a:ext cx="8712968" cy="4752528"/>
          </a:xfrm>
        </p:spPr>
        <p:txBody>
          <a:bodyPr>
            <a:normAutofit/>
          </a:bodyPr>
          <a:lstStyle/>
          <a:p>
            <a:r>
              <a:rPr lang="en-US" dirty="0">
                <a:latin typeface="Times New Roman" panose="02020603050405020304" pitchFamily="18" charset="0"/>
                <a:cs typeface="Times New Roman" panose="02020603050405020304" pitchFamily="18" charset="0"/>
              </a:rPr>
              <a:t>The programme was Diploma in Nursing, Education and a Certificate Programme in Nursing Management (during the long vacation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two programmes at the university helped produce several nurse-educators and nurse managers to provide the needed expert skills on the ward and in the schools.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degree programme was introduced in 1980 to run concurrently with the diploma </a:t>
            </a:r>
            <a:r>
              <a:rPr lang="en-US" dirty="0" smtClean="0">
                <a:latin typeface="Times New Roman" panose="02020603050405020304" pitchFamily="18" charset="0"/>
                <a:cs typeface="Times New Roman" panose="02020603050405020304" pitchFamily="18" charset="0"/>
              </a:rPr>
              <a:t>programme</a:t>
            </a:r>
            <a:r>
              <a:rPr lang="en-US" dirty="0" smtClean="0"/>
              <a:t>.</a:t>
            </a:r>
            <a:endParaRPr lang="en-US" dirty="0"/>
          </a:p>
        </p:txBody>
      </p:sp>
    </p:spTree>
    <p:extLst>
      <p:ext uri="{BB962C8B-B14F-4D97-AF65-F5344CB8AC3E}">
        <p14:creationId xmlns:p14="http://schemas.microsoft.com/office/powerpoint/2010/main" val="3116502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NURSING EDUCATION IN THE POST-INDEPENDENCE PERIOD CONT’D</a:t>
            </a:r>
            <a:endParaRPr lang="en-US" dirty="0"/>
          </a:p>
        </p:txBody>
      </p:sp>
      <p:sp>
        <p:nvSpPr>
          <p:cNvPr id="3" name="Content Placeholder 2"/>
          <p:cNvSpPr>
            <a:spLocks noGrp="1"/>
          </p:cNvSpPr>
          <p:nvPr>
            <p:ph idx="1"/>
          </p:nvPr>
        </p:nvSpPr>
        <p:spPr>
          <a:xfrm>
            <a:off x="179512" y="1772816"/>
            <a:ext cx="8856984" cy="4896544"/>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similar programme was established at KNUST since 2003/2004 academic year awarding a </a:t>
            </a:r>
            <a:r>
              <a:rPr lang="en-US" dirty="0" err="1">
                <a:latin typeface="Times New Roman" panose="02020603050405020304" pitchFamily="18" charset="0"/>
                <a:cs typeface="Times New Roman" panose="02020603050405020304" pitchFamily="18" charset="0"/>
              </a:rPr>
              <a:t>Bsc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Nursing </a:t>
            </a:r>
            <a:r>
              <a:rPr lang="en-US" dirty="0">
                <a:latin typeface="Times New Roman" panose="02020603050405020304" pitchFamily="18" charset="0"/>
                <a:cs typeface="Times New Roman" panose="02020603050405020304" pitchFamily="18" charset="0"/>
              </a:rPr>
              <a:t>for a 4 year </a:t>
            </a:r>
            <a:r>
              <a:rPr lang="en-US" dirty="0" smtClean="0">
                <a:latin typeface="Times New Roman" panose="02020603050405020304" pitchFamily="18" charset="0"/>
                <a:cs typeface="Times New Roman" panose="02020603050405020304" pitchFamily="18" charset="0"/>
              </a:rPr>
              <a:t>period. Thus</a:t>
            </a:r>
            <a:r>
              <a:rPr lang="en-US" dirty="0">
                <a:latin typeface="Times New Roman" panose="02020603050405020304" pitchFamily="18" charset="0"/>
                <a:cs typeface="Times New Roman" panose="02020603050405020304" pitchFamily="18" charset="0"/>
              </a:rPr>
              <a:t>, KNUST also started a degree programme for nurses in </a:t>
            </a:r>
            <a:r>
              <a:rPr lang="en-US" dirty="0" smtClean="0">
                <a:latin typeface="Times New Roman" panose="02020603050405020304" pitchFamily="18" charset="0"/>
                <a:cs typeface="Times New Roman" panose="02020603050405020304" pitchFamily="18" charset="0"/>
              </a:rPr>
              <a:t>2003.</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Currently other universities in the country are all running nursing programmes. UDS in Tamale and Cape Coast University are also offering a first degree programme in nursing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Other </a:t>
            </a:r>
            <a:r>
              <a:rPr lang="en-US" dirty="0">
                <a:latin typeface="Times New Roman" panose="02020603050405020304" pitchFamily="18" charset="0"/>
                <a:cs typeface="Times New Roman" panose="02020603050405020304" pitchFamily="18" charset="0"/>
              </a:rPr>
              <a:t>private institutions </a:t>
            </a:r>
            <a:r>
              <a:rPr lang="en-US" dirty="0" smtClean="0">
                <a:latin typeface="Times New Roman" panose="02020603050405020304" pitchFamily="18" charset="0"/>
                <a:cs typeface="Times New Roman" panose="02020603050405020304" pitchFamily="18" charset="0"/>
              </a:rPr>
              <a:t>including Wisconsin International University, </a:t>
            </a:r>
            <a:r>
              <a:rPr lang="en-US" dirty="0">
                <a:latin typeface="Times New Roman" panose="02020603050405020304" pitchFamily="18" charset="0"/>
                <a:cs typeface="Times New Roman" panose="02020603050405020304" pitchFamily="18" charset="0"/>
              </a:rPr>
              <a:t>Garden City, Valley View and Central University </a:t>
            </a:r>
            <a:r>
              <a:rPr lang="en-US" dirty="0" smtClean="0">
                <a:latin typeface="Times New Roman" panose="02020603050405020304" pitchFamily="18" charset="0"/>
                <a:cs typeface="Times New Roman" panose="02020603050405020304" pitchFamily="18" charset="0"/>
              </a:rPr>
              <a:t>etc. are </a:t>
            </a:r>
            <a:r>
              <a:rPr lang="en-US" dirty="0">
                <a:latin typeface="Times New Roman" panose="02020603050405020304" pitchFamily="18" charset="0"/>
                <a:cs typeface="Times New Roman" panose="02020603050405020304" pitchFamily="18" charset="0"/>
              </a:rPr>
              <a:t>also offering </a:t>
            </a:r>
            <a:r>
              <a:rPr lang="en-US" dirty="0" smtClean="0">
                <a:latin typeface="Times New Roman" panose="02020603050405020304" pitchFamily="18" charset="0"/>
                <a:cs typeface="Times New Roman" panose="02020603050405020304" pitchFamily="18" charset="0"/>
              </a:rPr>
              <a:t>Bachelor of Science Nursing</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32119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latin typeface="Times New Roman" panose="02020603050405020304" pitchFamily="18" charset="0"/>
                <a:cs typeface="Times New Roman" panose="02020603050405020304" pitchFamily="18" charset="0"/>
              </a:rPr>
              <a:t>REASONS </a:t>
            </a:r>
            <a:r>
              <a:rPr lang="en-CA" b="1" dirty="0" smtClean="0">
                <a:latin typeface="Times New Roman" panose="02020603050405020304" pitchFamily="18" charset="0"/>
                <a:cs typeface="Times New Roman" panose="02020603050405020304" pitchFamily="18" charset="0"/>
              </a:rPr>
              <a:t>WHY MALES </a:t>
            </a:r>
            <a:r>
              <a:rPr lang="en-CA" b="1" dirty="0">
                <a:latin typeface="Times New Roman" panose="02020603050405020304" pitchFamily="18" charset="0"/>
                <a:cs typeface="Times New Roman" panose="02020603050405020304" pitchFamily="18" charset="0"/>
              </a:rPr>
              <a:t>WERE RECRUITED</a:t>
            </a:r>
            <a:endParaRPr lang="en-CA" dirty="0"/>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lvl="0">
              <a:buFont typeface="Wingdings" pitchFamily="2" charset="2"/>
              <a:buChar char="Ø"/>
            </a:pPr>
            <a:r>
              <a:rPr lang="en-US" dirty="0" smtClean="0">
                <a:latin typeface="Times New Roman" panose="02020603050405020304" pitchFamily="18" charset="0"/>
                <a:cs typeface="Times New Roman" panose="02020603050405020304" pitchFamily="18" charset="0"/>
              </a:rPr>
              <a:t>The attitude at that time was that nursing was a menial work which involved close physical contact with and handling of sick people in hospitals where most of the sick people were males.</a:t>
            </a:r>
          </a:p>
          <a:p>
            <a:pPr lvl="0">
              <a:buFont typeface="Wingdings" pitchFamily="2" charset="2"/>
              <a:buChar char="Ø"/>
            </a:pPr>
            <a:r>
              <a:rPr lang="en-US" dirty="0" smtClean="0">
                <a:latin typeface="Times New Roman" panose="02020603050405020304" pitchFamily="18" charset="0"/>
                <a:cs typeface="Times New Roman" panose="02020603050405020304" pitchFamily="18" charset="0"/>
              </a:rPr>
              <a:t>Another important reason was that this difficult and menial labor was rewarded with outrageously low salaries.</a:t>
            </a:r>
          </a:p>
          <a:p>
            <a:pPr lvl="0">
              <a:buFont typeface="Wingdings" pitchFamily="2" charset="2"/>
              <a:buChar char="Ø"/>
            </a:pPr>
            <a:r>
              <a:rPr lang="en-US" dirty="0">
                <a:latin typeface="Times New Roman" panose="02020603050405020304" pitchFamily="18" charset="0"/>
                <a:cs typeface="Times New Roman" panose="02020603050405020304" pitchFamily="18" charset="0"/>
              </a:rPr>
              <a:t>Recruitment of male orderlies was necessary because local customs did not permit young girls to provide nursing care to non-relatives</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POST GRADUATE DEGREE IN NURSING</a:t>
            </a:r>
            <a:r>
              <a:rPr lang="en-US" dirty="0"/>
              <a:t/>
            </a:r>
            <a:br>
              <a:rPr lang="en-US" dirty="0"/>
            </a:br>
            <a:endParaRPr lang="en-US" dirty="0"/>
          </a:p>
        </p:txBody>
      </p:sp>
      <p:sp>
        <p:nvSpPr>
          <p:cNvPr id="3" name="Content Placeholder 2"/>
          <p:cNvSpPr>
            <a:spLocks noGrp="1"/>
          </p:cNvSpPr>
          <p:nvPr>
            <p:ph idx="1"/>
          </p:nvPr>
        </p:nvSpPr>
        <p:spPr>
          <a:xfrm>
            <a:off x="323528" y="1268760"/>
            <a:ext cx="8568952" cy="5328592"/>
          </a:xfrm>
        </p:spPr>
        <p:txBody>
          <a:bodyPr>
            <a:normAutofit/>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2001 the diploma programme was phased out at the University of Ghana and a master's degree in nursing was also introduced. (</a:t>
            </a:r>
            <a:r>
              <a:rPr lang="en-US" dirty="0" smtClean="0">
                <a:latin typeface="Times New Roman" panose="02020603050405020304" pitchFamily="18" charset="0"/>
                <a:cs typeface="Times New Roman" panose="02020603050405020304" pitchFamily="18" charset="0"/>
              </a:rPr>
              <a:t>MPhil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MSc </a:t>
            </a:r>
            <a:r>
              <a:rPr lang="en-US" dirty="0">
                <a:latin typeface="Times New Roman" panose="02020603050405020304" pitchFamily="18" charset="0"/>
                <a:cs typeface="Times New Roman" panose="02020603050405020304" pitchFamily="18" charset="0"/>
              </a:rPr>
              <a:t>in nursing</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Today nurses are highly trained. Some have their doctorate degrees and many more hold their master degrees. There are few professors.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 is the need for nurses to participate in higher learning to meet the technological advancement in healthcare.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6282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229600" cy="1325562"/>
          </a:xfrm>
        </p:spPr>
        <p:txBody>
          <a:bodyPr>
            <a:normAutofit fontScale="90000"/>
          </a:bodyPr>
          <a:lstStyle/>
          <a:p>
            <a:r>
              <a:rPr lang="en-US" dirty="0">
                <a:latin typeface="Algerian" panose="04020705040A02060702" pitchFamily="82" charset="0"/>
              </a:rPr>
              <a:t>CHALLENGES TO THE GROWTH OF NURSING EDUCATION</a:t>
            </a:r>
            <a:r>
              <a:rPr lang="en-US" dirty="0"/>
              <a:t/>
            </a:r>
            <a:br>
              <a:rPr lang="en-US" dirty="0"/>
            </a:br>
            <a:endParaRPr lang="en-US" dirty="0"/>
          </a:p>
        </p:txBody>
      </p:sp>
      <p:sp>
        <p:nvSpPr>
          <p:cNvPr id="3" name="Content Placeholder 2"/>
          <p:cNvSpPr>
            <a:spLocks noGrp="1"/>
          </p:cNvSpPr>
          <p:nvPr>
            <p:ph idx="1"/>
          </p:nvPr>
        </p:nvSpPr>
        <p:spPr>
          <a:xfrm>
            <a:off x="179512" y="1600200"/>
            <a:ext cx="8856984" cy="4925144"/>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Nursing education in the years following independence </a:t>
            </a:r>
            <a:r>
              <a:rPr lang="en-US" dirty="0" smtClean="0">
                <a:latin typeface="Times New Roman" panose="02020603050405020304" pitchFamily="18" charset="0"/>
                <a:cs typeface="Times New Roman" panose="02020603050405020304" pitchFamily="18" charset="0"/>
              </a:rPr>
              <a:t>has been faced with </a:t>
            </a:r>
            <a:r>
              <a:rPr lang="en-US" dirty="0">
                <a:latin typeface="Times New Roman" panose="02020603050405020304" pitchFamily="18" charset="0"/>
                <a:cs typeface="Times New Roman" panose="02020603050405020304" pitchFamily="18" charset="0"/>
              </a:rPr>
              <a:t>problems for tutors and students </a:t>
            </a:r>
            <a:r>
              <a:rPr lang="en-US" dirty="0" smtClean="0">
                <a:latin typeface="Times New Roman" panose="02020603050405020304" pitchFamily="18" charset="0"/>
                <a:cs typeface="Times New Roman" panose="02020603050405020304" pitchFamily="18" charset="0"/>
              </a:rPr>
              <a:t>alike. Among them include:</a:t>
            </a:r>
          </a:p>
          <a:p>
            <a:pPr lvl="0"/>
            <a:r>
              <a:rPr lang="en-US" dirty="0">
                <a:latin typeface="Times New Roman" panose="02020603050405020304" pitchFamily="18" charset="0"/>
                <a:cs typeface="Times New Roman" panose="02020603050405020304" pitchFamily="18" charset="0"/>
              </a:rPr>
              <a:t>Text books when available were frequently outdated and not convenient and accessible.</a:t>
            </a:r>
          </a:p>
          <a:p>
            <a:pPr lvl="0"/>
            <a:r>
              <a:rPr lang="en-US" dirty="0">
                <a:latin typeface="Times New Roman" panose="02020603050405020304" pitchFamily="18" charset="0"/>
                <a:cs typeface="Times New Roman" panose="02020603050405020304" pitchFamily="18" charset="0"/>
              </a:rPr>
              <a:t>Limited </a:t>
            </a:r>
            <a:r>
              <a:rPr lang="en-US" dirty="0" smtClean="0">
                <a:latin typeface="Times New Roman" panose="02020603050405020304" pitchFamily="18" charset="0"/>
                <a:cs typeface="Times New Roman" panose="02020603050405020304" pitchFamily="18" charset="0"/>
              </a:rPr>
              <a:t>teaching and learning aids </a:t>
            </a:r>
            <a:r>
              <a:rPr lang="en-US" dirty="0">
                <a:latin typeface="Times New Roman" panose="02020603050405020304" pitchFamily="18" charset="0"/>
                <a:cs typeface="Times New Roman" panose="02020603050405020304" pitchFamily="18" charset="0"/>
              </a:rPr>
              <a:t>in training </a:t>
            </a:r>
            <a:r>
              <a:rPr lang="en-US" dirty="0" smtClean="0">
                <a:latin typeface="Times New Roman" panose="02020603050405020304" pitchFamily="18" charset="0"/>
                <a:cs typeface="Times New Roman" panose="02020603050405020304" pitchFamily="18" charset="0"/>
              </a:rPr>
              <a:t>schools.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Heavy burden of tropical diseases such as malaria resulting </a:t>
            </a:r>
            <a:r>
              <a:rPr lang="en-US" dirty="0" smtClean="0">
                <a:latin typeface="Times New Roman" panose="02020603050405020304" pitchFamily="18" charset="0"/>
                <a:cs typeface="Times New Roman" panose="02020603050405020304" pitchFamily="18" charset="0"/>
              </a:rPr>
              <a:t>in high </a:t>
            </a:r>
            <a:r>
              <a:rPr lang="en-US" dirty="0">
                <a:latin typeface="Times New Roman" panose="02020603050405020304" pitchFamily="18" charset="0"/>
                <a:cs typeface="Times New Roman" panose="02020603050405020304" pitchFamily="18" charset="0"/>
              </a:rPr>
              <a:t>rates of absenteeism</a:t>
            </a:r>
            <a:r>
              <a:rPr lang="en-US" dirty="0"/>
              <a:t>.</a:t>
            </a:r>
          </a:p>
          <a:p>
            <a:pPr lvl="0"/>
            <a:r>
              <a:rPr lang="en-US" dirty="0" smtClean="0">
                <a:latin typeface="Times New Roman" panose="02020603050405020304" pitchFamily="18" charset="0"/>
                <a:cs typeface="Times New Roman" panose="02020603050405020304" pitchFamily="18" charset="0"/>
              </a:rPr>
              <a:t>Limited facilities in some training schools as a result of overcrowding.</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 Problems at the clinical area</a:t>
            </a:r>
            <a:r>
              <a:rPr lang="en-US" dirty="0"/>
              <a:t>.</a:t>
            </a:r>
          </a:p>
          <a:p>
            <a:endParaRPr lang="en-US" dirty="0"/>
          </a:p>
          <a:p>
            <a:endParaRPr lang="en-US" dirty="0"/>
          </a:p>
        </p:txBody>
      </p:sp>
    </p:spTree>
    <p:extLst>
      <p:ext uri="{BB962C8B-B14F-4D97-AF65-F5344CB8AC3E}">
        <p14:creationId xmlns:p14="http://schemas.microsoft.com/office/powerpoint/2010/main" val="3033264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anose="04020705040A02060702" pitchFamily="82" charset="0"/>
                <a:cs typeface="Times New Roman" panose="02020603050405020304" pitchFamily="18" charset="0"/>
              </a:rPr>
              <a:t>DUTIES OF THE MALE NURSES</a:t>
            </a:r>
            <a:endParaRPr lang="en-US"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first nurses in this country were male orderlies who were recruited and trained to help the few missionary doctors who had been posted to the Gold Coast to look after the health of their compatriots and their families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Their duties included bathing, feeding of patients, dressing their wounds and administering simple drugs. </a:t>
            </a:r>
          </a:p>
          <a:p>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1746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Algerian" panose="04020705040A02060702" pitchFamily="82" charset="0"/>
              </a:rPr>
              <a:t>INITIAL SYSTEM OF TRAINING OF NURSES</a:t>
            </a:r>
            <a:endParaRPr lang="en-CA" dirty="0">
              <a:latin typeface="Algerian" panose="04020705040A02060702" pitchFamily="82" charset="0"/>
            </a:endParaRPr>
          </a:p>
        </p:txBody>
      </p:sp>
      <p:sp>
        <p:nvSpPr>
          <p:cNvPr id="3" name="Content Placeholder 2"/>
          <p:cNvSpPr>
            <a:spLocks noGrp="1"/>
          </p:cNvSpPr>
          <p:nvPr>
            <p:ph idx="1"/>
          </p:nvPr>
        </p:nvSpPr>
        <p:spPr>
          <a:xfrm>
            <a:off x="251520" y="1600200"/>
            <a:ext cx="8640960" cy="4781128"/>
          </a:xfrm>
        </p:spPr>
        <p:txBody>
          <a:bodyPr/>
          <a:lstStyle/>
          <a:p>
            <a:r>
              <a:rPr lang="en-US" sz="3600" dirty="0">
                <a:latin typeface="Times New Roman" panose="02020603050405020304" pitchFamily="18" charset="0"/>
                <a:cs typeface="Times New Roman" panose="02020603050405020304" pitchFamily="18" charset="0"/>
              </a:rPr>
              <a:t>The system of training was that of apprenticeship for a period of three </a:t>
            </a:r>
            <a:r>
              <a:rPr lang="en-US" sz="3600" dirty="0" smtClean="0">
                <a:latin typeface="Times New Roman" panose="02020603050405020304" pitchFamily="18" charset="0"/>
                <a:cs typeface="Times New Roman" panose="02020603050405020304" pitchFamily="18" charset="0"/>
              </a:rPr>
              <a:t>years.</a:t>
            </a:r>
          </a:p>
          <a:p>
            <a:r>
              <a:rPr lang="en-US" sz="3600" dirty="0" smtClean="0">
                <a:latin typeface="Times New Roman" panose="02020603050405020304" pitchFamily="18" charset="0"/>
                <a:cs typeface="Times New Roman" panose="02020603050405020304" pitchFamily="18" charset="0"/>
              </a:rPr>
              <a:t>Training </a:t>
            </a:r>
            <a:r>
              <a:rPr lang="en-US" sz="3600" dirty="0">
                <a:latin typeface="Times New Roman" panose="02020603050405020304" pitchFamily="18" charset="0"/>
                <a:cs typeface="Times New Roman" panose="02020603050405020304" pitchFamily="18" charset="0"/>
              </a:rPr>
              <a:t>was given to </a:t>
            </a:r>
            <a:r>
              <a:rPr lang="en-US" sz="3600" dirty="0" err="1" smtClean="0">
                <a:latin typeface="Times New Roman" panose="02020603050405020304" pitchFamily="18" charset="0"/>
                <a:cs typeface="Times New Roman" panose="02020603050405020304" pitchFamily="18" charset="0"/>
              </a:rPr>
              <a:t>centres</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where European nursing sisters were based. </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These </a:t>
            </a:r>
            <a:r>
              <a:rPr lang="en-US" sz="3600" dirty="0" err="1" smtClean="0">
                <a:latin typeface="Times New Roman" panose="02020603050405020304" pitchFamily="18" charset="0"/>
                <a:cs typeface="Times New Roman" panose="02020603050405020304" pitchFamily="18" charset="0"/>
              </a:rPr>
              <a:t>centres</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were initially Accra, Cape Coast, </a:t>
            </a:r>
            <a:r>
              <a:rPr lang="en-US" sz="3600" dirty="0" err="1">
                <a:latin typeface="Times New Roman" panose="02020603050405020304" pitchFamily="18" charset="0"/>
                <a:cs typeface="Times New Roman" panose="02020603050405020304" pitchFamily="18" charset="0"/>
              </a:rPr>
              <a:t>Sekondi</a:t>
            </a:r>
            <a:r>
              <a:rPr lang="en-US" sz="3600" dirty="0">
                <a:latin typeface="Times New Roman" panose="02020603050405020304" pitchFamily="18" charset="0"/>
                <a:cs typeface="Times New Roman" panose="02020603050405020304" pitchFamily="18" charset="0"/>
              </a:rPr>
              <a:t> and </a:t>
            </a:r>
            <a:r>
              <a:rPr lang="en-US" sz="3600" dirty="0" smtClean="0">
                <a:latin typeface="Times New Roman" panose="02020603050405020304" pitchFamily="18" charset="0"/>
                <a:cs typeface="Times New Roman" panose="02020603050405020304" pitchFamily="18" charset="0"/>
              </a:rPr>
              <a:t>later </a:t>
            </a:r>
            <a:r>
              <a:rPr lang="en-US" sz="3600" dirty="0">
                <a:latin typeface="Times New Roman" panose="02020603050405020304" pitchFamily="18" charset="0"/>
                <a:cs typeface="Times New Roman" panose="02020603050405020304" pitchFamily="18" charset="0"/>
              </a:rPr>
              <a:t>Kumasi </a:t>
            </a:r>
            <a:r>
              <a:rPr lang="en-US" sz="3600">
                <a:latin typeface="Times New Roman" panose="02020603050405020304" pitchFamily="18" charset="0"/>
                <a:cs typeface="Times New Roman" panose="02020603050405020304" pitchFamily="18" charset="0"/>
              </a:rPr>
              <a:t>and </a:t>
            </a:r>
            <a:r>
              <a:rPr lang="en-US" sz="3600" smtClean="0">
                <a:latin typeface="Times New Roman" panose="02020603050405020304" pitchFamily="18" charset="0"/>
                <a:cs typeface="Times New Roman" panose="02020603050405020304" pitchFamily="18" charset="0"/>
              </a:rPr>
              <a:t>then</a:t>
            </a:r>
            <a:r>
              <a:rPr lang="en-US" smtClean="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INITIAL SYSTEM OF TRAINING OF </a:t>
            </a:r>
            <a:r>
              <a:rPr lang="en-CA" dirty="0" smtClean="0">
                <a:latin typeface="Algerian" panose="04020705040A02060702" pitchFamily="82" charset="0"/>
              </a:rPr>
              <a:t>NURSES CONT’D</a:t>
            </a:r>
            <a:endParaRPr lang="en-CA" dirty="0"/>
          </a:p>
        </p:txBody>
      </p:sp>
      <p:sp>
        <p:nvSpPr>
          <p:cNvPr id="3" name="Content Placeholder 2"/>
          <p:cNvSpPr>
            <a:spLocks noGrp="1"/>
          </p:cNvSpPr>
          <p:nvPr>
            <p:ph idx="1"/>
          </p:nvPr>
        </p:nvSpPr>
        <p:spPr>
          <a:xfrm>
            <a:off x="457200" y="1417638"/>
            <a:ext cx="8229600" cy="4963690"/>
          </a:xfrm>
        </p:spPr>
        <p:txBody>
          <a:bodyPr>
            <a:normAutofit/>
          </a:bodyPr>
          <a:lstStyle/>
          <a:p>
            <a:r>
              <a:rPr lang="en-US" dirty="0">
                <a:latin typeface="Times New Roman" panose="02020603050405020304" pitchFamily="18" charset="0"/>
                <a:cs typeface="Times New Roman" panose="02020603050405020304" pitchFamily="18" charset="0"/>
              </a:rPr>
              <a:t>As medical facilities were extended to various </a:t>
            </a:r>
            <a:r>
              <a:rPr lang="en-US" dirty="0" smtClean="0">
                <a:latin typeface="Times New Roman" panose="02020603050405020304" pitchFamily="18" charset="0"/>
                <a:cs typeface="Times New Roman" panose="02020603050405020304" pitchFamily="18" charset="0"/>
              </a:rPr>
              <a:t>parts </a:t>
            </a:r>
            <a:r>
              <a:rPr lang="en-US" dirty="0">
                <a:latin typeface="Times New Roman" panose="02020603050405020304" pitchFamily="18" charset="0"/>
                <a:cs typeface="Times New Roman" panose="02020603050405020304" pitchFamily="18" charset="0"/>
              </a:rPr>
              <a:t>of the colony, more candidates were </a:t>
            </a:r>
            <a:r>
              <a:rPr lang="en-US" dirty="0" smtClean="0">
                <a:latin typeface="Times New Roman" panose="02020603050405020304" pitchFamily="18" charset="0"/>
                <a:cs typeface="Times New Roman" panose="02020603050405020304" pitchFamily="18" charset="0"/>
              </a:rPr>
              <a:t>recruited and </a:t>
            </a:r>
            <a:r>
              <a:rPr lang="en-US" dirty="0">
                <a:latin typeface="Times New Roman" panose="02020603050405020304" pitchFamily="18" charset="0"/>
                <a:cs typeface="Times New Roman" panose="02020603050405020304" pitchFamily="18" charset="0"/>
              </a:rPr>
              <a:t>trained in improvised facilities. </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teaching was based on curricula which took into consideration the universally low education standards of the time. </a:t>
            </a:r>
            <a:endParaRPr lang="en-US" dirty="0" smtClean="0">
              <a:latin typeface="Times New Roman" panose="02020603050405020304" pitchFamily="18"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Algerian" panose="04020705040A02060702" pitchFamily="82" charset="0"/>
              </a:rPr>
              <a:t>INITIAL SYSTEM OF TRAINING OF NURSES CONT’D</a:t>
            </a:r>
            <a:endParaRPr lang="en-CA"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training in these government nursing institutions included the teaching of elementary Anatomy and Physiology, Medical and Surgical Nursing, Hygiene and First Aid.</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certificate was awarded at the end of three years to successful candidates. </a:t>
            </a:r>
          </a:p>
          <a:p>
            <a:r>
              <a:rPr lang="en-US" dirty="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certificate was known as “</a:t>
            </a:r>
            <a:r>
              <a:rPr lang="en-US" b="1" dirty="0" smtClean="0">
                <a:latin typeface="Times New Roman" panose="02020603050405020304" pitchFamily="18" charset="0"/>
                <a:cs typeface="Times New Roman" panose="02020603050405020304" pitchFamily="18" charset="0"/>
              </a:rPr>
              <a:t>Director </a:t>
            </a:r>
            <a:r>
              <a:rPr lang="en-US" b="1" dirty="0">
                <a:latin typeface="Times New Roman" panose="02020603050405020304" pitchFamily="18" charset="0"/>
                <a:cs typeface="Times New Roman" panose="02020603050405020304" pitchFamily="18" charset="0"/>
              </a:rPr>
              <a:t>of Medical Services </a:t>
            </a:r>
            <a:r>
              <a:rPr lang="en-US" b="1" dirty="0" smtClean="0">
                <a:latin typeface="Times New Roman" panose="02020603050405020304" pitchFamily="18" charset="0"/>
                <a:cs typeface="Times New Roman" panose="02020603050405020304" pitchFamily="18" charset="0"/>
              </a:rPr>
              <a:t>certificate</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Algerian" panose="04020705040A02060702" pitchFamily="82" charset="0"/>
              </a:rPr>
              <a:t>PROBLEMS AFFECTING THE RECRUITMENT OF CANDIDATES</a:t>
            </a:r>
            <a:endParaRPr lang="en-CA"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problem affecting the recruitment of suitable candidates for training was the gross inadequacy of the educational background of prospective </a:t>
            </a:r>
            <a:r>
              <a:rPr lang="en-US" dirty="0" smtClean="0">
                <a:latin typeface="Times New Roman" panose="02020603050405020304" pitchFamily="18" charset="0"/>
                <a:cs typeface="Times New Roman" panose="02020603050405020304" pitchFamily="18" charset="0"/>
              </a:rPr>
              <a:t>trainees.</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Having trained the nurses, the Health Department had great difficulty retaining their services. </a:t>
            </a:r>
          </a:p>
          <a:p>
            <a:pPr>
              <a:buNone/>
            </a:pPr>
            <a:endParaRPr lang="en-CA" dirty="0"/>
          </a:p>
          <a:p>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3240</TotalTime>
  <Words>2755</Words>
  <Application>Microsoft Office PowerPoint</Application>
  <PresentationFormat>On-screen Show (4:3)</PresentationFormat>
  <Paragraphs>168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Algerian</vt:lpstr>
      <vt:lpstr>Arial</vt:lpstr>
      <vt:lpstr>Calibri</vt:lpstr>
      <vt:lpstr>Times New Roman</vt:lpstr>
      <vt:lpstr>Wingdings</vt:lpstr>
      <vt:lpstr>Office Theme</vt:lpstr>
      <vt:lpstr>HISTORY OF NURSING IN GHANA </vt:lpstr>
      <vt:lpstr>BACKGROUND</vt:lpstr>
      <vt:lpstr>REASONS WHY MALES WERE RECRUITED</vt:lpstr>
      <vt:lpstr>REASONS WHY MALES WERE RECRUITED</vt:lpstr>
      <vt:lpstr>DUTIES OF THE MALE NURSES</vt:lpstr>
      <vt:lpstr>INITIAL SYSTEM OF TRAINING OF NURSES</vt:lpstr>
      <vt:lpstr>INITIAL SYSTEM OF TRAINING OF NURSES CONT’D</vt:lpstr>
      <vt:lpstr>INITIAL SYSTEM OF TRAINING OF NURSES CONT’D</vt:lpstr>
      <vt:lpstr>PROBLEMS AFFECTING THE RECRUITMENT OF CANDIDATES</vt:lpstr>
      <vt:lpstr>PROBLEMS which AFFECTed THE RECRUITMENT OF CANDIDATES CONT’D</vt:lpstr>
      <vt:lpstr>PROBLEMS which AFFECTed THE RECRUITMENT OF CANDIDATES CONT’D</vt:lpstr>
      <vt:lpstr>PROBLEMS which AFFECTed THE RECRUITMENT OF CANDIDATES CONT’D</vt:lpstr>
      <vt:lpstr>WAYS ADOPTED TO IMPROVE THE CONDITION OF NURSES</vt:lpstr>
      <vt:lpstr>NUMBER OF NURSES TRAINED</vt:lpstr>
      <vt:lpstr>NUMBER OF NURSES TRAINED CONT’D</vt:lpstr>
      <vt:lpstr>NUMBER OF NURSES TRAINED CONT’D</vt:lpstr>
      <vt:lpstr>NUMBER OF NURSES TRAINED CONT’D</vt:lpstr>
      <vt:lpstr>ADVOCACY FOR MORE NURSES</vt:lpstr>
      <vt:lpstr>THE ROLE OF EUROPEAN NURSING SISTERS</vt:lpstr>
      <vt:lpstr>THE ROLE OF EUROPEAN NURSING SISTERS</vt:lpstr>
      <vt:lpstr> NURSING EDUCATION IN THE GOLD COAST PRIOR TO INDEPENDENCE </vt:lpstr>
      <vt:lpstr>  NURSING EDUCATION IN THE GOLD COAST PRIOR TO INDEPENDENCE CONT’D </vt:lpstr>
      <vt:lpstr>NURSING EDUCATION IN THE GOLD COAST PRIOR TO INDEPENDENCE CONT’D</vt:lpstr>
      <vt:lpstr>NURSING EDUCATION IN THE GOLD COAST PRIOR TO INDEPENDENCE CONT’D</vt:lpstr>
      <vt:lpstr>NURSING EDUCATION IN THE GOLD COAST PRIOR TO INDEPENDENCE CONT’D</vt:lpstr>
      <vt:lpstr>INTRODUCTIN OF STATE REGISTERED NURSING</vt:lpstr>
      <vt:lpstr>INTRODUCTIN OF STATE REGISTERED NURSING</vt:lpstr>
      <vt:lpstr>INTRODUCTIN OF STATE REGISTERED NURSING</vt:lpstr>
      <vt:lpstr>INTRODUCTIN OF STATE REGISTERED NURSING</vt:lpstr>
      <vt:lpstr>LOSS OF DOMINANCE OF MALES IN NURSING</vt:lpstr>
      <vt:lpstr>APPOINTMENT OF TUTORS AND PRINCIPAL FOR TRAINING SCHOOLS</vt:lpstr>
      <vt:lpstr>APPOINTMENT OF TUTORS AND PRINCIPAL FOR TRAINING SCHOOLS CONT’D </vt:lpstr>
      <vt:lpstr>REGISTRATION OF NURSES</vt:lpstr>
      <vt:lpstr> NURSING EDUCATION IN THE POST – INDEPENDENCE PERIOD </vt:lpstr>
      <vt:lpstr> NURSING EDUCATION IN THE POST-INDEPENDENCE PERIOD CONT’D </vt:lpstr>
      <vt:lpstr>NURSING EDUCATION IN THE POST-INDEPENDENCE PERIOD CONT’D</vt:lpstr>
      <vt:lpstr>NURSING EDUCATION IN THE POST-INDEPENDENCE PERIOD CONT’D</vt:lpstr>
      <vt:lpstr>NURSING EDUCATION IN THE POST-INDEPENDENCE PERIOD CONT’D</vt:lpstr>
      <vt:lpstr>NURSING EDUCATION IN THE POST-INDEPENDENCE PERIOD CONT’D</vt:lpstr>
      <vt:lpstr>POST GRADUATE DEGREE IN NURSING </vt:lpstr>
      <vt:lpstr>CHALLENGES TO THE GROWTH OF NURSING EDUCATION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NURSING IN GHANA </dc:title>
  <dc:creator>PHILO</dc:creator>
  <cp:lastModifiedBy>user</cp:lastModifiedBy>
  <cp:revision>290</cp:revision>
  <dcterms:created xsi:type="dcterms:W3CDTF">2016-08-15T11:46:27Z</dcterms:created>
  <dcterms:modified xsi:type="dcterms:W3CDTF">2018-09-23T18:27:23Z</dcterms:modified>
</cp:coreProperties>
</file>