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Fredoka"/>
      <p:regular r:id="rId43"/>
      <p:bold r:id="rId44"/>
    </p:embeddedFont>
    <p:embeddedFont>
      <p:font typeface="Anaheim"/>
      <p:regular r:id="rId45"/>
    </p:embeddedFont>
    <p:embeddedFont>
      <p:font typeface="Bebas Neue"/>
      <p:regular r:id="rId46"/>
    </p:embeddedFont>
    <p:embeddedFont>
      <p:font typeface="Comfortaa"/>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jS3Q11/2bwFSceXvqrL6mBwgFx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A9B244-2665-43FF-9873-89CF040E7502}">
  <a:tblStyle styleId="{68A9B244-2665-43FF-9873-89CF040E750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46B7ABA-9C48-4E8E-969B-B89F480BE4E1}"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Fredoka-bold.fntdata"/><Relationship Id="rId43" Type="http://schemas.openxmlformats.org/officeDocument/2006/relationships/font" Target="fonts/Fredoka-regular.fntdata"/><Relationship Id="rId46" Type="http://schemas.openxmlformats.org/officeDocument/2006/relationships/font" Target="fonts/BebasNeue-regular.fntdata"/><Relationship Id="rId45" Type="http://schemas.openxmlformats.org/officeDocument/2006/relationships/font" Target="fonts/Anahei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mfortaa-bold.fntdata"/><Relationship Id="rId47" Type="http://schemas.openxmlformats.org/officeDocument/2006/relationships/font" Target="fonts/Comfortaa-regular.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cb596ccd0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2cb596ccd0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cb596ccd01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2cb596ccd0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cb596ccd01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2cb596ccd01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cb596ccd01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2cb596ccd01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cb596ccd01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2cb596ccd01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cb596ccd01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2cb596ccd01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cb596ccd01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2cb596ccd01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cb596ccd01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2cb596ccd01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cb596ccd01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2cb596ccd01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cb596ccd01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2cb596ccd01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cb596ccd01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g2cb596ccd01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cb596ccd01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2cb596ccd01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7"/>
          <p:cNvSpPr txBox="1"/>
          <p:nvPr>
            <p:ph type="ctrTitle"/>
          </p:nvPr>
        </p:nvSpPr>
        <p:spPr>
          <a:xfrm>
            <a:off x="2045575" y="1077625"/>
            <a:ext cx="5052900" cy="239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191919"/>
              </a:buClr>
              <a:buSzPts val="5200"/>
              <a:buNone/>
              <a:defRPr sz="4500">
                <a:solidFill>
                  <a:srgbClr val="191919"/>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7"/>
          <p:cNvSpPr txBox="1"/>
          <p:nvPr>
            <p:ph idx="1" type="subTitle"/>
          </p:nvPr>
        </p:nvSpPr>
        <p:spPr>
          <a:xfrm>
            <a:off x="2392525" y="3525613"/>
            <a:ext cx="4359000" cy="40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rgbClr val="191919"/>
                </a:solidFill>
                <a:latin typeface="Anaheim"/>
                <a:ea typeface="Anaheim"/>
                <a:cs typeface="Anaheim"/>
                <a:sym typeface="Anahei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7"/>
          <p:cNvSpPr/>
          <p:nvPr/>
        </p:nvSpPr>
        <p:spPr>
          <a:xfrm>
            <a:off x="3771760" y="-424457"/>
            <a:ext cx="5070489" cy="1544172"/>
          </a:xfrm>
          <a:custGeom>
            <a:rect b="b" l="l" r="r" t="t"/>
            <a:pathLst>
              <a:path extrusionOk="0" h="55837" w="183348">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7"/>
          <p:cNvSpPr/>
          <p:nvPr/>
        </p:nvSpPr>
        <p:spPr>
          <a:xfrm>
            <a:off x="5374782" y="-402610"/>
            <a:ext cx="4551819" cy="1823266"/>
          </a:xfrm>
          <a:custGeom>
            <a:rect b="b" l="l" r="r" t="t"/>
            <a:pathLst>
              <a:path extrusionOk="0" h="65929" w="164593">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7"/>
          <p:cNvSpPr/>
          <p:nvPr/>
        </p:nvSpPr>
        <p:spPr>
          <a:xfrm>
            <a:off x="-130074" y="-586499"/>
            <a:ext cx="3046337" cy="3596892"/>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7"/>
          <p:cNvSpPr/>
          <p:nvPr/>
        </p:nvSpPr>
        <p:spPr>
          <a:xfrm>
            <a:off x="6284300" y="1801460"/>
            <a:ext cx="3851622" cy="3663320"/>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7"/>
          <p:cNvSpPr/>
          <p:nvPr/>
        </p:nvSpPr>
        <p:spPr>
          <a:xfrm>
            <a:off x="4587299" y="3535257"/>
            <a:ext cx="5474833" cy="1824096"/>
          </a:xfrm>
          <a:custGeom>
            <a:rect b="b" l="l" r="r" t="t"/>
            <a:pathLst>
              <a:path extrusionOk="0" h="65959" w="197969">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7"/>
          <p:cNvSpPr/>
          <p:nvPr/>
        </p:nvSpPr>
        <p:spPr>
          <a:xfrm>
            <a:off x="7535080" y="2295937"/>
            <a:ext cx="2600842" cy="3042133"/>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7"/>
          <p:cNvSpPr/>
          <p:nvPr/>
        </p:nvSpPr>
        <p:spPr>
          <a:xfrm>
            <a:off x="-257186" y="2619003"/>
            <a:ext cx="2407478" cy="2837016"/>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7"/>
          <p:cNvSpPr/>
          <p:nvPr/>
        </p:nvSpPr>
        <p:spPr>
          <a:xfrm>
            <a:off x="-209260" y="3466325"/>
            <a:ext cx="4267720" cy="1961956"/>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7"/>
          <p:cNvSpPr/>
          <p:nvPr/>
        </p:nvSpPr>
        <p:spPr>
          <a:xfrm>
            <a:off x="-209260" y="3090576"/>
            <a:ext cx="2543652" cy="233770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p:nvPr/>
        </p:nvSpPr>
        <p:spPr>
          <a:xfrm>
            <a:off x="-323549" y="-514273"/>
            <a:ext cx="3221171" cy="1963643"/>
          </a:xfrm>
          <a:custGeom>
            <a:rect b="b" l="l" r="r" t="t"/>
            <a:pathLst>
              <a:path extrusionOk="0" h="71005" w="116477">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5" name="Google Shape;105;p36"/>
          <p:cNvSpPr txBox="1"/>
          <p:nvPr>
            <p:ph idx="1" type="body"/>
          </p:nvPr>
        </p:nvSpPr>
        <p:spPr>
          <a:xfrm>
            <a:off x="720000" y="1152475"/>
            <a:ext cx="33222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17500" lvl="1" marL="914400" algn="l">
              <a:lnSpc>
                <a:spcPct val="115000"/>
              </a:lnSpc>
              <a:spcBef>
                <a:spcPts val="0"/>
              </a:spcBef>
              <a:spcAft>
                <a:spcPts val="0"/>
              </a:spcAft>
              <a:buClr>
                <a:srgbClr val="434343"/>
              </a:buClr>
              <a:buSzPts val="1400"/>
              <a:buChar char="○"/>
              <a:defRPr>
                <a:solidFill>
                  <a:srgbClr val="434343"/>
                </a:solidFill>
              </a:defRPr>
            </a:lvl2pPr>
            <a:lvl3pPr indent="-317500" lvl="2" marL="1371600" algn="l">
              <a:lnSpc>
                <a:spcPct val="115000"/>
              </a:lnSpc>
              <a:spcBef>
                <a:spcPts val="0"/>
              </a:spcBef>
              <a:spcAft>
                <a:spcPts val="0"/>
              </a:spcAft>
              <a:buClr>
                <a:srgbClr val="434343"/>
              </a:buClr>
              <a:buSzPts val="1400"/>
              <a:buChar char="■"/>
              <a:defRPr>
                <a:solidFill>
                  <a:srgbClr val="434343"/>
                </a:solidFill>
              </a:defRPr>
            </a:lvl3pPr>
            <a:lvl4pPr indent="-317500" lvl="3" marL="1828800" algn="l">
              <a:lnSpc>
                <a:spcPct val="115000"/>
              </a:lnSpc>
              <a:spcBef>
                <a:spcPts val="0"/>
              </a:spcBef>
              <a:spcAft>
                <a:spcPts val="0"/>
              </a:spcAft>
              <a:buClr>
                <a:srgbClr val="434343"/>
              </a:buClr>
              <a:buSzPts val="1400"/>
              <a:buChar char="●"/>
              <a:defRPr>
                <a:solidFill>
                  <a:srgbClr val="434343"/>
                </a:solidFill>
              </a:defRPr>
            </a:lvl4pPr>
            <a:lvl5pPr indent="-317500" lvl="4" marL="2286000" algn="l">
              <a:lnSpc>
                <a:spcPct val="115000"/>
              </a:lnSpc>
              <a:spcBef>
                <a:spcPts val="0"/>
              </a:spcBef>
              <a:spcAft>
                <a:spcPts val="0"/>
              </a:spcAft>
              <a:buClr>
                <a:srgbClr val="434343"/>
              </a:buClr>
              <a:buSzPts val="1400"/>
              <a:buChar char="○"/>
              <a:defRPr>
                <a:solidFill>
                  <a:srgbClr val="434343"/>
                </a:solidFill>
              </a:defRPr>
            </a:lvl5pPr>
            <a:lvl6pPr indent="-317500" lvl="5" marL="2743200" algn="l">
              <a:lnSpc>
                <a:spcPct val="115000"/>
              </a:lnSpc>
              <a:spcBef>
                <a:spcPts val="0"/>
              </a:spcBef>
              <a:spcAft>
                <a:spcPts val="0"/>
              </a:spcAft>
              <a:buClr>
                <a:srgbClr val="434343"/>
              </a:buClr>
              <a:buSzPts val="1400"/>
              <a:buChar char="■"/>
              <a:defRPr>
                <a:solidFill>
                  <a:srgbClr val="434343"/>
                </a:solidFill>
              </a:defRPr>
            </a:lvl6pPr>
            <a:lvl7pPr indent="-317500" lvl="6" marL="3200400" algn="l">
              <a:lnSpc>
                <a:spcPct val="115000"/>
              </a:lnSpc>
              <a:spcBef>
                <a:spcPts val="0"/>
              </a:spcBef>
              <a:spcAft>
                <a:spcPts val="0"/>
              </a:spcAft>
              <a:buClr>
                <a:srgbClr val="434343"/>
              </a:buClr>
              <a:buSzPts val="1400"/>
              <a:buChar char="●"/>
              <a:defRPr>
                <a:solidFill>
                  <a:srgbClr val="434343"/>
                </a:solidFill>
              </a:defRPr>
            </a:lvl7pPr>
            <a:lvl8pPr indent="-317500" lvl="7" marL="3657600" algn="l">
              <a:lnSpc>
                <a:spcPct val="115000"/>
              </a:lnSpc>
              <a:spcBef>
                <a:spcPts val="0"/>
              </a:spcBef>
              <a:spcAft>
                <a:spcPts val="0"/>
              </a:spcAft>
              <a:buClr>
                <a:srgbClr val="434343"/>
              </a:buClr>
              <a:buSzPts val="1400"/>
              <a:buChar char="○"/>
              <a:defRPr>
                <a:solidFill>
                  <a:srgbClr val="434343"/>
                </a:solidFill>
              </a:defRPr>
            </a:lvl8pPr>
            <a:lvl9pPr indent="-317500" lvl="8" marL="4114800" algn="l">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37"/>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8"/>
          <p:cNvSpPr txBox="1"/>
          <p:nvPr>
            <p:ph type="title"/>
          </p:nvPr>
        </p:nvSpPr>
        <p:spPr>
          <a:xfrm>
            <a:off x="720000" y="367423"/>
            <a:ext cx="7704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0" name="Google Shape;110;p38"/>
          <p:cNvSpPr txBox="1"/>
          <p:nvPr>
            <p:ph idx="1" type="subTitle"/>
          </p:nvPr>
        </p:nvSpPr>
        <p:spPr>
          <a:xfrm>
            <a:off x="2241550" y="1348750"/>
            <a:ext cx="4661100" cy="168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11" name="Shape 11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2" name="Shape 112"/>
        <p:cNvGrpSpPr/>
        <p:nvPr/>
      </p:nvGrpSpPr>
      <p:grpSpPr>
        <a:xfrm>
          <a:off x="0" y="0"/>
          <a:ext cx="0" cy="0"/>
          <a:chOff x="0" y="0"/>
          <a:chExt cx="0" cy="0"/>
        </a:xfrm>
      </p:grpSpPr>
      <p:sp>
        <p:nvSpPr>
          <p:cNvPr id="113" name="Google Shape;113;p40"/>
          <p:cNvSpPr txBox="1"/>
          <p:nvPr>
            <p:ph idx="1" type="subTitle"/>
          </p:nvPr>
        </p:nvSpPr>
        <p:spPr>
          <a:xfrm>
            <a:off x="1181425" y="2303125"/>
            <a:ext cx="29076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14" name="Google Shape;114;p40"/>
          <p:cNvSpPr txBox="1"/>
          <p:nvPr>
            <p:ph idx="2" type="subTitle"/>
          </p:nvPr>
        </p:nvSpPr>
        <p:spPr>
          <a:xfrm>
            <a:off x="4836300" y="2303125"/>
            <a:ext cx="29076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15" name="Google Shape;115;p40"/>
          <p:cNvSpPr txBox="1"/>
          <p:nvPr>
            <p:ph idx="3" type="subTitle"/>
          </p:nvPr>
        </p:nvSpPr>
        <p:spPr>
          <a:xfrm>
            <a:off x="1181425" y="2917150"/>
            <a:ext cx="29076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40"/>
          <p:cNvSpPr txBox="1"/>
          <p:nvPr>
            <p:ph idx="4" type="subTitle"/>
          </p:nvPr>
        </p:nvSpPr>
        <p:spPr>
          <a:xfrm>
            <a:off x="4836300" y="2917150"/>
            <a:ext cx="29076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7" name="Google Shape;117;p4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8" name="Shape 118"/>
        <p:cNvGrpSpPr/>
        <p:nvPr/>
      </p:nvGrpSpPr>
      <p:grpSpPr>
        <a:xfrm>
          <a:off x="0" y="0"/>
          <a:ext cx="0" cy="0"/>
          <a:chOff x="0" y="0"/>
          <a:chExt cx="0" cy="0"/>
        </a:xfrm>
      </p:grpSpPr>
      <p:sp>
        <p:nvSpPr>
          <p:cNvPr id="119" name="Google Shape;119;p41"/>
          <p:cNvSpPr txBox="1"/>
          <p:nvPr>
            <p:ph type="title"/>
          </p:nvPr>
        </p:nvSpPr>
        <p:spPr>
          <a:xfrm>
            <a:off x="1195863" y="1682850"/>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0" name="Google Shape;120;p41"/>
          <p:cNvSpPr txBox="1"/>
          <p:nvPr>
            <p:ph idx="1" type="subTitle"/>
          </p:nvPr>
        </p:nvSpPr>
        <p:spPr>
          <a:xfrm>
            <a:off x="1195863" y="2269375"/>
            <a:ext cx="28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41"/>
          <p:cNvSpPr txBox="1"/>
          <p:nvPr>
            <p:ph idx="2" type="title"/>
          </p:nvPr>
        </p:nvSpPr>
        <p:spPr>
          <a:xfrm>
            <a:off x="5081043" y="1682850"/>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2" name="Google Shape;122;p41"/>
          <p:cNvSpPr txBox="1"/>
          <p:nvPr>
            <p:ph idx="3" type="subTitle"/>
          </p:nvPr>
        </p:nvSpPr>
        <p:spPr>
          <a:xfrm>
            <a:off x="5081043" y="2269375"/>
            <a:ext cx="28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 name="Google Shape;123;p41"/>
          <p:cNvSpPr txBox="1"/>
          <p:nvPr>
            <p:ph idx="4" type="title"/>
          </p:nvPr>
        </p:nvSpPr>
        <p:spPr>
          <a:xfrm>
            <a:off x="1195863" y="3116250"/>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4" name="Google Shape;124;p41"/>
          <p:cNvSpPr txBox="1"/>
          <p:nvPr>
            <p:ph idx="5" type="subTitle"/>
          </p:nvPr>
        </p:nvSpPr>
        <p:spPr>
          <a:xfrm>
            <a:off x="1195863" y="3702775"/>
            <a:ext cx="28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41"/>
          <p:cNvSpPr txBox="1"/>
          <p:nvPr>
            <p:ph idx="6" type="title"/>
          </p:nvPr>
        </p:nvSpPr>
        <p:spPr>
          <a:xfrm>
            <a:off x="5081043" y="3116250"/>
            <a:ext cx="2867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6" name="Google Shape;126;p41"/>
          <p:cNvSpPr txBox="1"/>
          <p:nvPr>
            <p:ph idx="7" type="subTitle"/>
          </p:nvPr>
        </p:nvSpPr>
        <p:spPr>
          <a:xfrm>
            <a:off x="5081043" y="3702775"/>
            <a:ext cx="28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7" name="Google Shape;127;p41"/>
          <p:cNvSpPr txBox="1"/>
          <p:nvPr>
            <p:ph idx="8"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8" name="Shape 128"/>
        <p:cNvGrpSpPr/>
        <p:nvPr/>
      </p:nvGrpSpPr>
      <p:grpSpPr>
        <a:xfrm>
          <a:off x="0" y="0"/>
          <a:ext cx="0" cy="0"/>
          <a:chOff x="0" y="0"/>
          <a:chExt cx="0" cy="0"/>
        </a:xfrm>
      </p:grpSpPr>
      <p:sp>
        <p:nvSpPr>
          <p:cNvPr id="129" name="Google Shape;129;p42"/>
          <p:cNvSpPr txBox="1"/>
          <p:nvPr>
            <p:ph type="title"/>
          </p:nvPr>
        </p:nvSpPr>
        <p:spPr>
          <a:xfrm>
            <a:off x="720000" y="16828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0" name="Google Shape;130;p42"/>
          <p:cNvSpPr txBox="1"/>
          <p:nvPr>
            <p:ph idx="1" type="subTitle"/>
          </p:nvPr>
        </p:nvSpPr>
        <p:spPr>
          <a:xfrm>
            <a:off x="720000" y="22693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1" name="Google Shape;131;p42"/>
          <p:cNvSpPr txBox="1"/>
          <p:nvPr>
            <p:ph idx="2" type="title"/>
          </p:nvPr>
        </p:nvSpPr>
        <p:spPr>
          <a:xfrm>
            <a:off x="3419269" y="16828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2" name="Google Shape;132;p42"/>
          <p:cNvSpPr txBox="1"/>
          <p:nvPr>
            <p:ph idx="3" type="subTitle"/>
          </p:nvPr>
        </p:nvSpPr>
        <p:spPr>
          <a:xfrm>
            <a:off x="3419269" y="22693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3" name="Google Shape;133;p42"/>
          <p:cNvSpPr txBox="1"/>
          <p:nvPr>
            <p:ph idx="4" type="title"/>
          </p:nvPr>
        </p:nvSpPr>
        <p:spPr>
          <a:xfrm>
            <a:off x="720000" y="3116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4" name="Google Shape;134;p42"/>
          <p:cNvSpPr txBox="1"/>
          <p:nvPr>
            <p:ph idx="5" type="subTitle"/>
          </p:nvPr>
        </p:nvSpPr>
        <p:spPr>
          <a:xfrm>
            <a:off x="720000" y="37027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 name="Google Shape;135;p42"/>
          <p:cNvSpPr txBox="1"/>
          <p:nvPr>
            <p:ph idx="6" type="title"/>
          </p:nvPr>
        </p:nvSpPr>
        <p:spPr>
          <a:xfrm>
            <a:off x="3419269" y="3116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6" name="Google Shape;136;p42"/>
          <p:cNvSpPr txBox="1"/>
          <p:nvPr>
            <p:ph idx="7" type="subTitle"/>
          </p:nvPr>
        </p:nvSpPr>
        <p:spPr>
          <a:xfrm>
            <a:off x="3419269" y="37027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42"/>
          <p:cNvSpPr txBox="1"/>
          <p:nvPr>
            <p:ph idx="8" type="title"/>
          </p:nvPr>
        </p:nvSpPr>
        <p:spPr>
          <a:xfrm>
            <a:off x="6118545" y="16828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8" name="Google Shape;138;p42"/>
          <p:cNvSpPr txBox="1"/>
          <p:nvPr>
            <p:ph idx="9" type="subTitle"/>
          </p:nvPr>
        </p:nvSpPr>
        <p:spPr>
          <a:xfrm>
            <a:off x="6118545" y="22693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 name="Google Shape;139;p42"/>
          <p:cNvSpPr txBox="1"/>
          <p:nvPr>
            <p:ph idx="13" type="title"/>
          </p:nvPr>
        </p:nvSpPr>
        <p:spPr>
          <a:xfrm>
            <a:off x="6118545" y="3116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0" name="Google Shape;140;p42"/>
          <p:cNvSpPr txBox="1"/>
          <p:nvPr>
            <p:ph idx="14" type="subTitle"/>
          </p:nvPr>
        </p:nvSpPr>
        <p:spPr>
          <a:xfrm>
            <a:off x="6118545" y="37027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1" name="Google Shape;141;p42"/>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42" name="Shape 142"/>
        <p:cNvGrpSpPr/>
        <p:nvPr/>
      </p:nvGrpSpPr>
      <p:grpSpPr>
        <a:xfrm>
          <a:off x="0" y="0"/>
          <a:ext cx="0" cy="0"/>
          <a:chOff x="0" y="0"/>
          <a:chExt cx="0" cy="0"/>
        </a:xfrm>
      </p:grpSpPr>
      <p:sp>
        <p:nvSpPr>
          <p:cNvPr id="143" name="Google Shape;143;p43"/>
          <p:cNvSpPr/>
          <p:nvPr/>
        </p:nvSpPr>
        <p:spPr>
          <a:xfrm rot="5400000">
            <a:off x="-524808" y="1494138"/>
            <a:ext cx="4714425" cy="4483940"/>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3"/>
          <p:cNvSpPr/>
          <p:nvPr/>
        </p:nvSpPr>
        <p:spPr>
          <a:xfrm rot="5400000">
            <a:off x="-5817" y="2639785"/>
            <a:ext cx="3183457" cy="3723602"/>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3"/>
          <p:cNvSpPr/>
          <p:nvPr/>
        </p:nvSpPr>
        <p:spPr>
          <a:xfrm rot="5400000">
            <a:off x="-674076" y="4419276"/>
            <a:ext cx="2072229" cy="1275840"/>
          </a:xfrm>
          <a:custGeom>
            <a:rect b="b" l="l" r="r" t="t"/>
            <a:pathLst>
              <a:path extrusionOk="0" h="37691" w="61218">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3"/>
          <p:cNvSpPr/>
          <p:nvPr/>
        </p:nvSpPr>
        <p:spPr>
          <a:xfrm rot="-5400000">
            <a:off x="5073598" y="3095424"/>
            <a:ext cx="3567473" cy="4203974"/>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3"/>
          <p:cNvSpPr/>
          <p:nvPr/>
        </p:nvSpPr>
        <p:spPr>
          <a:xfrm rot="-5400000">
            <a:off x="4698222" y="1827745"/>
            <a:ext cx="6324034" cy="2907285"/>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3"/>
          <p:cNvSpPr/>
          <p:nvPr/>
        </p:nvSpPr>
        <p:spPr>
          <a:xfrm rot="-5400000">
            <a:off x="5697212" y="2826735"/>
            <a:ext cx="3769258" cy="3464080"/>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49" name="Shape 149"/>
        <p:cNvGrpSpPr/>
        <p:nvPr/>
      </p:nvGrpSpPr>
      <p:grpSpPr>
        <a:xfrm>
          <a:off x="0" y="0"/>
          <a:ext cx="0" cy="0"/>
          <a:chOff x="0" y="0"/>
          <a:chExt cx="0" cy="0"/>
        </a:xfrm>
      </p:grpSpPr>
      <p:sp>
        <p:nvSpPr>
          <p:cNvPr id="150" name="Google Shape;150;p44"/>
          <p:cNvSpPr/>
          <p:nvPr/>
        </p:nvSpPr>
        <p:spPr>
          <a:xfrm flipH="1">
            <a:off x="6761925" y="-156750"/>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4"/>
          <p:cNvSpPr/>
          <p:nvPr/>
        </p:nvSpPr>
        <p:spPr>
          <a:xfrm rot="10800000">
            <a:off x="6946525" y="-75457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4"/>
          <p:cNvSpPr/>
          <p:nvPr/>
        </p:nvSpPr>
        <p:spPr>
          <a:xfrm flipH="1" rot="10800000">
            <a:off x="-610111" y="-420997"/>
            <a:ext cx="2407478" cy="2837016"/>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4"/>
          <p:cNvSpPr/>
          <p:nvPr/>
        </p:nvSpPr>
        <p:spPr>
          <a:xfrm flipH="1" rot="10800000">
            <a:off x="-562185" y="-205384"/>
            <a:ext cx="4267720" cy="1961956"/>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4"/>
          <p:cNvSpPr/>
          <p:nvPr/>
        </p:nvSpPr>
        <p:spPr>
          <a:xfrm flipH="1" rot="10800000">
            <a:off x="-562185" y="-393259"/>
            <a:ext cx="2543652" cy="233770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155" name="Shape 155"/>
        <p:cNvGrpSpPr/>
        <p:nvPr/>
      </p:nvGrpSpPr>
      <p:grpSpPr>
        <a:xfrm>
          <a:off x="0" y="0"/>
          <a:ext cx="0" cy="0"/>
          <a:chOff x="0" y="0"/>
          <a:chExt cx="0" cy="0"/>
        </a:xfrm>
      </p:grpSpPr>
      <p:sp>
        <p:nvSpPr>
          <p:cNvPr id="156" name="Google Shape;156;p45"/>
          <p:cNvSpPr txBox="1"/>
          <p:nvPr>
            <p:ph idx="12" type="sldNum"/>
          </p:nvPr>
        </p:nvSpPr>
        <p:spPr>
          <a:xfrm>
            <a:off x="8404384" y="46736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157" name="Google Shape;157;p45"/>
          <p:cNvSpPr/>
          <p:nvPr/>
        </p:nvSpPr>
        <p:spPr>
          <a:xfrm flipH="1" rot="10800000">
            <a:off x="659175" y="-328750"/>
            <a:ext cx="3566200" cy="1412675"/>
          </a:xfrm>
          <a:custGeom>
            <a:rect b="b" l="l" r="r" t="t"/>
            <a:pathLst>
              <a:path extrusionOk="0" h="56507" w="142648">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5"/>
          <p:cNvSpPr/>
          <p:nvPr/>
        </p:nvSpPr>
        <p:spPr>
          <a:xfrm flipH="1" rot="10800000">
            <a:off x="-154025" y="-157975"/>
            <a:ext cx="2176350" cy="2564650"/>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5"/>
          <p:cNvSpPr/>
          <p:nvPr/>
        </p:nvSpPr>
        <p:spPr>
          <a:xfrm flipH="1" rot="10800000">
            <a:off x="-110700" y="-132900"/>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5"/>
          <p:cNvSpPr/>
          <p:nvPr/>
        </p:nvSpPr>
        <p:spPr>
          <a:xfrm rot="10800000">
            <a:off x="6425950" y="2109538"/>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5"/>
          <p:cNvSpPr/>
          <p:nvPr/>
        </p:nvSpPr>
        <p:spPr>
          <a:xfrm rot="10800000">
            <a:off x="6267900" y="3462388"/>
            <a:ext cx="2911925" cy="1775125"/>
          </a:xfrm>
          <a:custGeom>
            <a:rect b="b" l="l" r="r" t="t"/>
            <a:pathLst>
              <a:path extrusionOk="0" h="71005" w="116477">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5"/>
          <p:cNvSpPr/>
          <p:nvPr/>
        </p:nvSpPr>
        <p:spPr>
          <a:xfrm rot="10800000">
            <a:off x="7368975" y="4533838"/>
            <a:ext cx="1810850" cy="703675"/>
          </a:xfrm>
          <a:custGeom>
            <a:rect b="b" l="l" r="r" t="t"/>
            <a:pathLst>
              <a:path extrusionOk="0" h="28147" w="72434">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1" name="Shape 21"/>
        <p:cNvGrpSpPr/>
        <p:nvPr/>
      </p:nvGrpSpPr>
      <p:grpSpPr>
        <a:xfrm>
          <a:off x="0" y="0"/>
          <a:ext cx="0" cy="0"/>
          <a:chOff x="0" y="0"/>
          <a:chExt cx="0" cy="0"/>
        </a:xfrm>
      </p:grpSpPr>
      <p:sp>
        <p:nvSpPr>
          <p:cNvPr id="22" name="Google Shape;22;p28"/>
          <p:cNvSpPr txBox="1"/>
          <p:nvPr>
            <p:ph type="title"/>
          </p:nvPr>
        </p:nvSpPr>
        <p:spPr>
          <a:xfrm>
            <a:off x="720000" y="1874875"/>
            <a:ext cx="2444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 name="Google Shape;23;p28"/>
          <p:cNvSpPr txBox="1"/>
          <p:nvPr>
            <p:ph idx="2" type="title"/>
          </p:nvPr>
        </p:nvSpPr>
        <p:spPr>
          <a:xfrm>
            <a:off x="720000" y="1330575"/>
            <a:ext cx="12753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28"/>
          <p:cNvSpPr txBox="1"/>
          <p:nvPr>
            <p:ph idx="1" type="subTitle"/>
          </p:nvPr>
        </p:nvSpPr>
        <p:spPr>
          <a:xfrm>
            <a:off x="720000" y="2325813"/>
            <a:ext cx="2444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latin typeface="Anaheim"/>
                <a:ea typeface="Anaheim"/>
                <a:cs typeface="Anaheim"/>
                <a:sym typeface="Anahei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3" type="title"/>
          </p:nvPr>
        </p:nvSpPr>
        <p:spPr>
          <a:xfrm>
            <a:off x="3327300" y="1874875"/>
            <a:ext cx="2597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28"/>
          <p:cNvSpPr txBox="1"/>
          <p:nvPr>
            <p:ph idx="4" type="title"/>
          </p:nvPr>
        </p:nvSpPr>
        <p:spPr>
          <a:xfrm>
            <a:off x="3327300" y="1330575"/>
            <a:ext cx="12753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28"/>
          <p:cNvSpPr txBox="1"/>
          <p:nvPr>
            <p:ph idx="5" type="subTitle"/>
          </p:nvPr>
        </p:nvSpPr>
        <p:spPr>
          <a:xfrm>
            <a:off x="3327300" y="2329300"/>
            <a:ext cx="2597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latin typeface="Anaheim"/>
                <a:ea typeface="Anaheim"/>
                <a:cs typeface="Anaheim"/>
                <a:sym typeface="Anahei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8"/>
          <p:cNvSpPr txBox="1"/>
          <p:nvPr>
            <p:ph idx="6" type="title"/>
          </p:nvPr>
        </p:nvSpPr>
        <p:spPr>
          <a:xfrm>
            <a:off x="6087600" y="1874875"/>
            <a:ext cx="2444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28"/>
          <p:cNvSpPr txBox="1"/>
          <p:nvPr>
            <p:ph idx="7" type="title"/>
          </p:nvPr>
        </p:nvSpPr>
        <p:spPr>
          <a:xfrm>
            <a:off x="6087600" y="1330575"/>
            <a:ext cx="12753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 name="Google Shape;30;p28"/>
          <p:cNvSpPr txBox="1"/>
          <p:nvPr>
            <p:ph idx="8" type="subTitle"/>
          </p:nvPr>
        </p:nvSpPr>
        <p:spPr>
          <a:xfrm>
            <a:off x="6087600" y="2329300"/>
            <a:ext cx="2444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latin typeface="Anaheim"/>
                <a:ea typeface="Anaheim"/>
                <a:cs typeface="Anaheim"/>
                <a:sym typeface="Anahei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9" type="title"/>
          </p:nvPr>
        </p:nvSpPr>
        <p:spPr>
          <a:xfrm>
            <a:off x="720000" y="3664275"/>
            <a:ext cx="2444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8"/>
          <p:cNvSpPr txBox="1"/>
          <p:nvPr>
            <p:ph idx="13" type="title"/>
          </p:nvPr>
        </p:nvSpPr>
        <p:spPr>
          <a:xfrm>
            <a:off x="720000" y="3119975"/>
            <a:ext cx="12753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3" name="Google Shape;33;p28"/>
          <p:cNvSpPr txBox="1"/>
          <p:nvPr>
            <p:ph idx="14" type="subTitle"/>
          </p:nvPr>
        </p:nvSpPr>
        <p:spPr>
          <a:xfrm>
            <a:off x="720000" y="4118700"/>
            <a:ext cx="2444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latin typeface="Anaheim"/>
                <a:ea typeface="Anaheim"/>
                <a:cs typeface="Anaheim"/>
                <a:sym typeface="Anahei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8"/>
          <p:cNvSpPr txBox="1"/>
          <p:nvPr>
            <p:ph idx="15" type="title"/>
          </p:nvPr>
        </p:nvSpPr>
        <p:spPr>
          <a:xfrm>
            <a:off x="3327300" y="3664275"/>
            <a:ext cx="2597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28"/>
          <p:cNvSpPr txBox="1"/>
          <p:nvPr>
            <p:ph idx="16" type="title"/>
          </p:nvPr>
        </p:nvSpPr>
        <p:spPr>
          <a:xfrm>
            <a:off x="3327300" y="3119975"/>
            <a:ext cx="12753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6" name="Google Shape;36;p28"/>
          <p:cNvSpPr txBox="1"/>
          <p:nvPr>
            <p:ph idx="17" type="subTitle"/>
          </p:nvPr>
        </p:nvSpPr>
        <p:spPr>
          <a:xfrm>
            <a:off x="3327300" y="4118700"/>
            <a:ext cx="2597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latin typeface="Anaheim"/>
                <a:ea typeface="Anaheim"/>
                <a:cs typeface="Anaheim"/>
                <a:sym typeface="Anahei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idx="18" type="title"/>
          </p:nvPr>
        </p:nvSpPr>
        <p:spPr>
          <a:xfrm>
            <a:off x="6087600" y="3664275"/>
            <a:ext cx="2444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28"/>
          <p:cNvSpPr txBox="1"/>
          <p:nvPr>
            <p:ph idx="19" type="title"/>
          </p:nvPr>
        </p:nvSpPr>
        <p:spPr>
          <a:xfrm>
            <a:off x="6087600" y="3119975"/>
            <a:ext cx="13341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9" name="Google Shape;39;p28"/>
          <p:cNvSpPr txBox="1"/>
          <p:nvPr>
            <p:ph idx="20" type="subTitle"/>
          </p:nvPr>
        </p:nvSpPr>
        <p:spPr>
          <a:xfrm>
            <a:off x="6087600" y="4118700"/>
            <a:ext cx="2444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latin typeface="Anaheim"/>
                <a:ea typeface="Anaheim"/>
                <a:cs typeface="Anaheim"/>
                <a:sym typeface="Anahei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21"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0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1" name="Google Shape;41;p28"/>
          <p:cNvSpPr/>
          <p:nvPr/>
        </p:nvSpPr>
        <p:spPr>
          <a:xfrm flipH="1">
            <a:off x="6449100" y="-437475"/>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8"/>
          <p:cNvSpPr/>
          <p:nvPr/>
        </p:nvSpPr>
        <p:spPr>
          <a:xfrm rot="10800000">
            <a:off x="7074850" y="-626250"/>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_1">
    <p:bg>
      <p:bgPr>
        <a:solidFill>
          <a:srgbClr val="46A9E7">
            <a:alpha val="7058"/>
          </a:srgbClr>
        </a:solidFill>
      </p:bgPr>
    </p:bg>
    <p:spTree>
      <p:nvGrpSpPr>
        <p:cNvPr id="163" name="Shape 163"/>
        <p:cNvGrpSpPr/>
        <p:nvPr/>
      </p:nvGrpSpPr>
      <p:grpSpPr>
        <a:xfrm>
          <a:off x="0" y="0"/>
          <a:ext cx="0" cy="0"/>
          <a:chOff x="0" y="0"/>
          <a:chExt cx="0" cy="0"/>
        </a:xfrm>
      </p:grpSpPr>
      <p:sp>
        <p:nvSpPr>
          <p:cNvPr id="164" name="Google Shape;164;p46"/>
          <p:cNvSpPr txBox="1"/>
          <p:nvPr>
            <p:ph idx="12" type="sldNum"/>
          </p:nvPr>
        </p:nvSpPr>
        <p:spPr>
          <a:xfrm flipH="1" rot="10800000">
            <a:off x="8404384" y="-3488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165" name="Google Shape;165;p46"/>
          <p:cNvSpPr/>
          <p:nvPr/>
        </p:nvSpPr>
        <p:spPr>
          <a:xfrm>
            <a:off x="659175" y="3948438"/>
            <a:ext cx="3566200" cy="1412675"/>
          </a:xfrm>
          <a:custGeom>
            <a:rect b="b" l="l" r="r" t="t"/>
            <a:pathLst>
              <a:path extrusionOk="0" h="56507" w="142648">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6"/>
          <p:cNvSpPr/>
          <p:nvPr/>
        </p:nvSpPr>
        <p:spPr>
          <a:xfrm>
            <a:off x="-154025" y="2625688"/>
            <a:ext cx="2176350" cy="2564650"/>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6"/>
          <p:cNvSpPr/>
          <p:nvPr/>
        </p:nvSpPr>
        <p:spPr>
          <a:xfrm>
            <a:off x="-110700" y="3051988"/>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6"/>
          <p:cNvSpPr/>
          <p:nvPr/>
        </p:nvSpPr>
        <p:spPr>
          <a:xfrm flipH="1">
            <a:off x="6425950" y="-328750"/>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6"/>
          <p:cNvSpPr/>
          <p:nvPr/>
        </p:nvSpPr>
        <p:spPr>
          <a:xfrm flipH="1">
            <a:off x="6267900" y="-205150"/>
            <a:ext cx="2911925" cy="1775125"/>
          </a:xfrm>
          <a:custGeom>
            <a:rect b="b" l="l" r="r" t="t"/>
            <a:pathLst>
              <a:path extrusionOk="0" h="71005" w="116477">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6"/>
          <p:cNvSpPr/>
          <p:nvPr/>
        </p:nvSpPr>
        <p:spPr>
          <a:xfrm flipH="1">
            <a:off x="7368975" y="-205150"/>
            <a:ext cx="1810850" cy="703675"/>
          </a:xfrm>
          <a:custGeom>
            <a:rect b="b" l="l" r="r" t="t"/>
            <a:pathLst>
              <a:path extrusionOk="0" h="28147" w="72434">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3" name="Shape 43"/>
        <p:cNvGrpSpPr/>
        <p:nvPr/>
      </p:nvGrpSpPr>
      <p:grpSpPr>
        <a:xfrm>
          <a:off x="0" y="0"/>
          <a:ext cx="0" cy="0"/>
          <a:chOff x="0" y="0"/>
          <a:chExt cx="0" cy="0"/>
        </a:xfrm>
      </p:grpSpPr>
      <p:sp>
        <p:nvSpPr>
          <p:cNvPr id="44" name="Google Shape;44;p29"/>
          <p:cNvSpPr txBox="1"/>
          <p:nvPr>
            <p:ph idx="1" type="subTitle"/>
          </p:nvPr>
        </p:nvSpPr>
        <p:spPr>
          <a:xfrm>
            <a:off x="2525675" y="3178675"/>
            <a:ext cx="4092600" cy="154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29"/>
          <p:cNvSpPr txBox="1"/>
          <p:nvPr>
            <p:ph type="title"/>
          </p:nvPr>
        </p:nvSpPr>
        <p:spPr>
          <a:xfrm>
            <a:off x="2525700" y="2741600"/>
            <a:ext cx="4092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6" name="Google Shape;46;p29"/>
          <p:cNvSpPr/>
          <p:nvPr/>
        </p:nvSpPr>
        <p:spPr>
          <a:xfrm flipH="1">
            <a:off x="6761925" y="-156750"/>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9"/>
          <p:cNvSpPr/>
          <p:nvPr/>
        </p:nvSpPr>
        <p:spPr>
          <a:xfrm rot="10800000">
            <a:off x="6946525" y="-75457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9"/>
          <p:cNvSpPr/>
          <p:nvPr/>
        </p:nvSpPr>
        <p:spPr>
          <a:xfrm flipH="1" rot="10800000">
            <a:off x="-610111" y="-420997"/>
            <a:ext cx="2407478" cy="2837016"/>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9"/>
          <p:cNvSpPr/>
          <p:nvPr/>
        </p:nvSpPr>
        <p:spPr>
          <a:xfrm flipH="1" rot="10800000">
            <a:off x="-562185" y="-205384"/>
            <a:ext cx="4267720" cy="1961956"/>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9"/>
          <p:cNvSpPr/>
          <p:nvPr/>
        </p:nvSpPr>
        <p:spPr>
          <a:xfrm flipH="1" rot="10800000">
            <a:off x="-562185" y="-393259"/>
            <a:ext cx="2543652" cy="233770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51" name="Shape 51"/>
        <p:cNvGrpSpPr/>
        <p:nvPr/>
      </p:nvGrpSpPr>
      <p:grpSpPr>
        <a:xfrm>
          <a:off x="0" y="0"/>
          <a:ext cx="0" cy="0"/>
          <a:chOff x="0" y="0"/>
          <a:chExt cx="0" cy="0"/>
        </a:xfrm>
      </p:grpSpPr>
      <p:sp>
        <p:nvSpPr>
          <p:cNvPr id="52" name="Google Shape;52;p30"/>
          <p:cNvSpPr txBox="1"/>
          <p:nvPr>
            <p:ph idx="1" type="subTitle"/>
          </p:nvPr>
        </p:nvSpPr>
        <p:spPr>
          <a:xfrm>
            <a:off x="813150" y="2327525"/>
            <a:ext cx="3556800" cy="154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30"/>
          <p:cNvSpPr txBox="1"/>
          <p:nvPr>
            <p:ph type="title"/>
          </p:nvPr>
        </p:nvSpPr>
        <p:spPr>
          <a:xfrm>
            <a:off x="813150" y="1567975"/>
            <a:ext cx="45522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4" name="Google Shape;54;p30"/>
          <p:cNvSpPr/>
          <p:nvPr/>
        </p:nvSpPr>
        <p:spPr>
          <a:xfrm>
            <a:off x="-917811" y="3189990"/>
            <a:ext cx="2407478" cy="2837016"/>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0"/>
          <p:cNvSpPr/>
          <p:nvPr/>
        </p:nvSpPr>
        <p:spPr>
          <a:xfrm>
            <a:off x="-869885" y="3849437"/>
            <a:ext cx="4267720" cy="1961956"/>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rgbClr val="BCDF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0"/>
          <p:cNvSpPr/>
          <p:nvPr/>
        </p:nvSpPr>
        <p:spPr>
          <a:xfrm>
            <a:off x="-869885" y="3661564"/>
            <a:ext cx="2543652" cy="233770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7" name="Shape 57"/>
        <p:cNvGrpSpPr/>
        <p:nvPr/>
      </p:nvGrpSpPr>
      <p:grpSpPr>
        <a:xfrm>
          <a:off x="0" y="0"/>
          <a:ext cx="0" cy="0"/>
          <a:chOff x="0" y="0"/>
          <a:chExt cx="0" cy="0"/>
        </a:xfrm>
      </p:grpSpPr>
      <p:sp>
        <p:nvSpPr>
          <p:cNvPr id="58" name="Google Shape;58;p31"/>
          <p:cNvSpPr txBox="1"/>
          <p:nvPr>
            <p:ph type="title"/>
          </p:nvPr>
        </p:nvSpPr>
        <p:spPr>
          <a:xfrm>
            <a:off x="720000" y="292628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rgbClr val="191919"/>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9" name="Google Shape;59;p31"/>
          <p:cNvSpPr txBox="1"/>
          <p:nvPr>
            <p:ph idx="1" type="subTitle"/>
          </p:nvPr>
        </p:nvSpPr>
        <p:spPr>
          <a:xfrm>
            <a:off x="817200" y="3378000"/>
            <a:ext cx="2142000" cy="70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191919"/>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31"/>
          <p:cNvSpPr txBox="1"/>
          <p:nvPr>
            <p:ph idx="2" type="title"/>
          </p:nvPr>
        </p:nvSpPr>
        <p:spPr>
          <a:xfrm>
            <a:off x="3403800" y="292628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rgbClr val="191919"/>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1" name="Google Shape;61;p31"/>
          <p:cNvSpPr txBox="1"/>
          <p:nvPr>
            <p:ph idx="3" type="subTitle"/>
          </p:nvPr>
        </p:nvSpPr>
        <p:spPr>
          <a:xfrm>
            <a:off x="3501000" y="3378000"/>
            <a:ext cx="2142000" cy="70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191919"/>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31"/>
          <p:cNvSpPr txBox="1"/>
          <p:nvPr>
            <p:ph idx="4" type="title"/>
          </p:nvPr>
        </p:nvSpPr>
        <p:spPr>
          <a:xfrm>
            <a:off x="6087600" y="292628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rgbClr val="191919"/>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3" name="Google Shape;63;p31"/>
          <p:cNvSpPr txBox="1"/>
          <p:nvPr>
            <p:ph idx="5" type="subTitle"/>
          </p:nvPr>
        </p:nvSpPr>
        <p:spPr>
          <a:xfrm>
            <a:off x="6184800" y="3378000"/>
            <a:ext cx="2142000" cy="70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191919"/>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31"/>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000">
                <a:solidFill>
                  <a:srgbClr val="46A9E7"/>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5" name="Google Shape;65;p31"/>
          <p:cNvSpPr/>
          <p:nvPr/>
        </p:nvSpPr>
        <p:spPr>
          <a:xfrm rot="10800000">
            <a:off x="-219050" y="-149750"/>
            <a:ext cx="3481850" cy="3311625"/>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rgbClr val="9ED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1"/>
          <p:cNvSpPr/>
          <p:nvPr/>
        </p:nvSpPr>
        <p:spPr>
          <a:xfrm rot="10800000">
            <a:off x="-219050" y="-51025"/>
            <a:ext cx="2351150" cy="2750075"/>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rgbClr val="BCDF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1"/>
          <p:cNvSpPr/>
          <p:nvPr/>
        </p:nvSpPr>
        <p:spPr>
          <a:xfrm rot="10800000">
            <a:off x="-219050" y="-43625"/>
            <a:ext cx="1530450" cy="942275"/>
          </a:xfrm>
          <a:custGeom>
            <a:rect b="b" l="l" r="r" t="t"/>
            <a:pathLst>
              <a:path extrusionOk="0" h="37691" w="61218">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rgbClr val="E6F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1"/>
          <p:cNvSpPr/>
          <p:nvPr/>
        </p:nvSpPr>
        <p:spPr>
          <a:xfrm rot="10800000">
            <a:off x="7009450" y="-83500"/>
            <a:ext cx="2176350" cy="2564650"/>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rgbClr val="9ED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1"/>
          <p:cNvSpPr/>
          <p:nvPr/>
        </p:nvSpPr>
        <p:spPr>
          <a:xfrm rot="10800000">
            <a:off x="6843025" y="-5842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rgbClr val="BCDF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1"/>
          <p:cNvSpPr/>
          <p:nvPr/>
        </p:nvSpPr>
        <p:spPr>
          <a:xfrm rot="10800000">
            <a:off x="7596825" y="-51025"/>
            <a:ext cx="1545650" cy="1464325"/>
          </a:xfrm>
          <a:custGeom>
            <a:rect b="b" l="l" r="r" t="t"/>
            <a:pathLst>
              <a:path extrusionOk="0" h="58573" w="61826">
                <a:moveTo>
                  <a:pt x="0" y="58573"/>
                </a:moveTo>
                <a:lnTo>
                  <a:pt x="61612" y="58573"/>
                </a:lnTo>
                <a:cubicBezTo>
                  <a:pt x="61825" y="43648"/>
                  <a:pt x="52828" y="28177"/>
                  <a:pt x="30213" y="25776"/>
                </a:cubicBezTo>
                <a:cubicBezTo>
                  <a:pt x="9605" y="23618"/>
                  <a:pt x="5623" y="14469"/>
                  <a:pt x="0" y="0"/>
                </a:cubicBezTo>
                <a:close/>
              </a:path>
            </a:pathLst>
          </a:custGeom>
          <a:solidFill>
            <a:srgbClr val="E6F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rgbClr val="46A9E7">
            <a:alpha val="7058"/>
          </a:srgbClr>
        </a:solidFill>
      </p:bgPr>
    </p:bg>
    <p:spTree>
      <p:nvGrpSpPr>
        <p:cNvPr id="71" name="Shape 71"/>
        <p:cNvGrpSpPr/>
        <p:nvPr/>
      </p:nvGrpSpPr>
      <p:grpSpPr>
        <a:xfrm>
          <a:off x="0" y="0"/>
          <a:ext cx="0" cy="0"/>
          <a:chOff x="0" y="0"/>
          <a:chExt cx="0" cy="0"/>
        </a:xfrm>
      </p:grpSpPr>
      <p:sp>
        <p:nvSpPr>
          <p:cNvPr id="72" name="Google Shape;72;p32"/>
          <p:cNvSpPr txBox="1"/>
          <p:nvPr>
            <p:ph type="title"/>
          </p:nvPr>
        </p:nvSpPr>
        <p:spPr>
          <a:xfrm>
            <a:off x="720000" y="2005963"/>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dk1"/>
                </a:solidFill>
              </a:defRPr>
            </a:lvl1pPr>
            <a:lvl2pPr lvl="1" algn="ctr">
              <a:lnSpc>
                <a:spcPct val="100000"/>
              </a:lnSpc>
              <a:spcBef>
                <a:spcPts val="0"/>
              </a:spcBef>
              <a:spcAft>
                <a:spcPts val="0"/>
              </a:spcAft>
              <a:buClr>
                <a:schemeClr val="accent1"/>
              </a:buClr>
              <a:buSzPts val="2500"/>
              <a:buNone/>
              <a:defRPr sz="2500">
                <a:solidFill>
                  <a:schemeClr val="accent1"/>
                </a:solidFill>
              </a:defRPr>
            </a:lvl2pPr>
            <a:lvl3pPr lvl="2" algn="ctr">
              <a:lnSpc>
                <a:spcPct val="100000"/>
              </a:lnSpc>
              <a:spcBef>
                <a:spcPts val="0"/>
              </a:spcBef>
              <a:spcAft>
                <a:spcPts val="0"/>
              </a:spcAft>
              <a:buClr>
                <a:schemeClr val="accent1"/>
              </a:buClr>
              <a:buSzPts val="2500"/>
              <a:buNone/>
              <a:defRPr sz="2500">
                <a:solidFill>
                  <a:schemeClr val="accent1"/>
                </a:solidFill>
              </a:defRPr>
            </a:lvl3pPr>
            <a:lvl4pPr lvl="3" algn="ctr">
              <a:lnSpc>
                <a:spcPct val="100000"/>
              </a:lnSpc>
              <a:spcBef>
                <a:spcPts val="0"/>
              </a:spcBef>
              <a:spcAft>
                <a:spcPts val="0"/>
              </a:spcAft>
              <a:buClr>
                <a:schemeClr val="accent1"/>
              </a:buClr>
              <a:buSzPts val="2500"/>
              <a:buNone/>
              <a:defRPr sz="2500">
                <a:solidFill>
                  <a:schemeClr val="accent1"/>
                </a:solidFill>
              </a:defRPr>
            </a:lvl4pPr>
            <a:lvl5pPr lvl="4" algn="ctr">
              <a:lnSpc>
                <a:spcPct val="100000"/>
              </a:lnSpc>
              <a:spcBef>
                <a:spcPts val="0"/>
              </a:spcBef>
              <a:spcAft>
                <a:spcPts val="0"/>
              </a:spcAft>
              <a:buClr>
                <a:schemeClr val="accent1"/>
              </a:buClr>
              <a:buSzPts val="2500"/>
              <a:buNone/>
              <a:defRPr sz="2500">
                <a:solidFill>
                  <a:schemeClr val="accent1"/>
                </a:solidFill>
              </a:defRPr>
            </a:lvl5pPr>
            <a:lvl6pPr lvl="5" algn="ctr">
              <a:lnSpc>
                <a:spcPct val="100000"/>
              </a:lnSpc>
              <a:spcBef>
                <a:spcPts val="0"/>
              </a:spcBef>
              <a:spcAft>
                <a:spcPts val="0"/>
              </a:spcAft>
              <a:buClr>
                <a:schemeClr val="accent1"/>
              </a:buClr>
              <a:buSzPts val="2500"/>
              <a:buNone/>
              <a:defRPr sz="2500">
                <a:solidFill>
                  <a:schemeClr val="accent1"/>
                </a:solidFill>
              </a:defRPr>
            </a:lvl6pPr>
            <a:lvl7pPr lvl="6" algn="ctr">
              <a:lnSpc>
                <a:spcPct val="100000"/>
              </a:lnSpc>
              <a:spcBef>
                <a:spcPts val="0"/>
              </a:spcBef>
              <a:spcAft>
                <a:spcPts val="0"/>
              </a:spcAft>
              <a:buClr>
                <a:schemeClr val="accent1"/>
              </a:buClr>
              <a:buSzPts val="2500"/>
              <a:buNone/>
              <a:defRPr sz="2500">
                <a:solidFill>
                  <a:schemeClr val="accent1"/>
                </a:solidFill>
              </a:defRPr>
            </a:lvl7pPr>
            <a:lvl8pPr lvl="7" algn="ctr">
              <a:lnSpc>
                <a:spcPct val="100000"/>
              </a:lnSpc>
              <a:spcBef>
                <a:spcPts val="0"/>
              </a:spcBef>
              <a:spcAft>
                <a:spcPts val="0"/>
              </a:spcAft>
              <a:buClr>
                <a:schemeClr val="accent1"/>
              </a:buClr>
              <a:buSzPts val="2500"/>
              <a:buNone/>
              <a:defRPr sz="2500">
                <a:solidFill>
                  <a:schemeClr val="accent1"/>
                </a:solidFill>
              </a:defRPr>
            </a:lvl8pPr>
            <a:lvl9pPr lvl="8" algn="ctr">
              <a:lnSpc>
                <a:spcPct val="100000"/>
              </a:lnSpc>
              <a:spcBef>
                <a:spcPts val="0"/>
              </a:spcBef>
              <a:spcAft>
                <a:spcPts val="0"/>
              </a:spcAft>
              <a:buClr>
                <a:schemeClr val="accent1"/>
              </a:buClr>
              <a:buSzPts val="2500"/>
              <a:buNone/>
              <a:defRPr sz="2500">
                <a:solidFill>
                  <a:schemeClr val="accent1"/>
                </a:solidFill>
              </a:defRPr>
            </a:lvl9pPr>
          </a:lstStyle>
          <a:p/>
        </p:txBody>
      </p:sp>
      <p:sp>
        <p:nvSpPr>
          <p:cNvPr id="73" name="Google Shape;73;p32"/>
          <p:cNvSpPr txBox="1"/>
          <p:nvPr>
            <p:ph idx="1" type="subTitle"/>
          </p:nvPr>
        </p:nvSpPr>
        <p:spPr>
          <a:xfrm>
            <a:off x="720000" y="2486625"/>
            <a:ext cx="2336400" cy="63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dk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74" name="Google Shape;74;p32"/>
          <p:cNvSpPr txBox="1"/>
          <p:nvPr>
            <p:ph idx="2" type="title"/>
          </p:nvPr>
        </p:nvSpPr>
        <p:spPr>
          <a:xfrm>
            <a:off x="3403800" y="3196613"/>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dk1"/>
                </a:solidFill>
              </a:defRPr>
            </a:lvl1pPr>
            <a:lvl2pPr lvl="1" algn="ctr">
              <a:lnSpc>
                <a:spcPct val="100000"/>
              </a:lnSpc>
              <a:spcBef>
                <a:spcPts val="0"/>
              </a:spcBef>
              <a:spcAft>
                <a:spcPts val="0"/>
              </a:spcAft>
              <a:buClr>
                <a:schemeClr val="accent1"/>
              </a:buClr>
              <a:buSzPts val="2500"/>
              <a:buNone/>
              <a:defRPr sz="2500">
                <a:solidFill>
                  <a:schemeClr val="accent1"/>
                </a:solidFill>
              </a:defRPr>
            </a:lvl2pPr>
            <a:lvl3pPr lvl="2" algn="ctr">
              <a:lnSpc>
                <a:spcPct val="100000"/>
              </a:lnSpc>
              <a:spcBef>
                <a:spcPts val="0"/>
              </a:spcBef>
              <a:spcAft>
                <a:spcPts val="0"/>
              </a:spcAft>
              <a:buClr>
                <a:schemeClr val="accent1"/>
              </a:buClr>
              <a:buSzPts val="2500"/>
              <a:buNone/>
              <a:defRPr sz="2500">
                <a:solidFill>
                  <a:schemeClr val="accent1"/>
                </a:solidFill>
              </a:defRPr>
            </a:lvl3pPr>
            <a:lvl4pPr lvl="3" algn="ctr">
              <a:lnSpc>
                <a:spcPct val="100000"/>
              </a:lnSpc>
              <a:spcBef>
                <a:spcPts val="0"/>
              </a:spcBef>
              <a:spcAft>
                <a:spcPts val="0"/>
              </a:spcAft>
              <a:buClr>
                <a:schemeClr val="accent1"/>
              </a:buClr>
              <a:buSzPts val="2500"/>
              <a:buNone/>
              <a:defRPr sz="2500">
                <a:solidFill>
                  <a:schemeClr val="accent1"/>
                </a:solidFill>
              </a:defRPr>
            </a:lvl4pPr>
            <a:lvl5pPr lvl="4" algn="ctr">
              <a:lnSpc>
                <a:spcPct val="100000"/>
              </a:lnSpc>
              <a:spcBef>
                <a:spcPts val="0"/>
              </a:spcBef>
              <a:spcAft>
                <a:spcPts val="0"/>
              </a:spcAft>
              <a:buClr>
                <a:schemeClr val="accent1"/>
              </a:buClr>
              <a:buSzPts val="2500"/>
              <a:buNone/>
              <a:defRPr sz="2500">
                <a:solidFill>
                  <a:schemeClr val="accent1"/>
                </a:solidFill>
              </a:defRPr>
            </a:lvl5pPr>
            <a:lvl6pPr lvl="5" algn="ctr">
              <a:lnSpc>
                <a:spcPct val="100000"/>
              </a:lnSpc>
              <a:spcBef>
                <a:spcPts val="0"/>
              </a:spcBef>
              <a:spcAft>
                <a:spcPts val="0"/>
              </a:spcAft>
              <a:buClr>
                <a:schemeClr val="accent1"/>
              </a:buClr>
              <a:buSzPts val="2500"/>
              <a:buNone/>
              <a:defRPr sz="2500">
                <a:solidFill>
                  <a:schemeClr val="accent1"/>
                </a:solidFill>
              </a:defRPr>
            </a:lvl6pPr>
            <a:lvl7pPr lvl="6" algn="ctr">
              <a:lnSpc>
                <a:spcPct val="100000"/>
              </a:lnSpc>
              <a:spcBef>
                <a:spcPts val="0"/>
              </a:spcBef>
              <a:spcAft>
                <a:spcPts val="0"/>
              </a:spcAft>
              <a:buClr>
                <a:schemeClr val="accent1"/>
              </a:buClr>
              <a:buSzPts val="2500"/>
              <a:buNone/>
              <a:defRPr sz="2500">
                <a:solidFill>
                  <a:schemeClr val="accent1"/>
                </a:solidFill>
              </a:defRPr>
            </a:lvl7pPr>
            <a:lvl8pPr lvl="7" algn="ctr">
              <a:lnSpc>
                <a:spcPct val="100000"/>
              </a:lnSpc>
              <a:spcBef>
                <a:spcPts val="0"/>
              </a:spcBef>
              <a:spcAft>
                <a:spcPts val="0"/>
              </a:spcAft>
              <a:buClr>
                <a:schemeClr val="accent1"/>
              </a:buClr>
              <a:buSzPts val="2500"/>
              <a:buNone/>
              <a:defRPr sz="2500">
                <a:solidFill>
                  <a:schemeClr val="accent1"/>
                </a:solidFill>
              </a:defRPr>
            </a:lvl8pPr>
            <a:lvl9pPr lvl="8" algn="ctr">
              <a:lnSpc>
                <a:spcPct val="100000"/>
              </a:lnSpc>
              <a:spcBef>
                <a:spcPts val="0"/>
              </a:spcBef>
              <a:spcAft>
                <a:spcPts val="0"/>
              </a:spcAft>
              <a:buClr>
                <a:schemeClr val="accent1"/>
              </a:buClr>
              <a:buSzPts val="2500"/>
              <a:buNone/>
              <a:defRPr sz="2500">
                <a:solidFill>
                  <a:schemeClr val="accent1"/>
                </a:solidFill>
              </a:defRPr>
            </a:lvl9pPr>
          </a:lstStyle>
          <a:p/>
        </p:txBody>
      </p:sp>
      <p:sp>
        <p:nvSpPr>
          <p:cNvPr id="75" name="Google Shape;75;p32"/>
          <p:cNvSpPr txBox="1"/>
          <p:nvPr>
            <p:ph idx="3" type="subTitle"/>
          </p:nvPr>
        </p:nvSpPr>
        <p:spPr>
          <a:xfrm>
            <a:off x="3403800" y="3680075"/>
            <a:ext cx="2336400" cy="63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dk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76" name="Google Shape;76;p32"/>
          <p:cNvSpPr txBox="1"/>
          <p:nvPr>
            <p:ph idx="4" type="title"/>
          </p:nvPr>
        </p:nvSpPr>
        <p:spPr>
          <a:xfrm>
            <a:off x="6087600" y="2005975"/>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dk1"/>
                </a:solidFill>
              </a:defRPr>
            </a:lvl1pPr>
            <a:lvl2pPr lvl="1" algn="ctr">
              <a:lnSpc>
                <a:spcPct val="100000"/>
              </a:lnSpc>
              <a:spcBef>
                <a:spcPts val="0"/>
              </a:spcBef>
              <a:spcAft>
                <a:spcPts val="0"/>
              </a:spcAft>
              <a:buClr>
                <a:schemeClr val="accent1"/>
              </a:buClr>
              <a:buSzPts val="2500"/>
              <a:buNone/>
              <a:defRPr sz="2500">
                <a:solidFill>
                  <a:schemeClr val="accent1"/>
                </a:solidFill>
              </a:defRPr>
            </a:lvl2pPr>
            <a:lvl3pPr lvl="2" algn="ctr">
              <a:lnSpc>
                <a:spcPct val="100000"/>
              </a:lnSpc>
              <a:spcBef>
                <a:spcPts val="0"/>
              </a:spcBef>
              <a:spcAft>
                <a:spcPts val="0"/>
              </a:spcAft>
              <a:buClr>
                <a:schemeClr val="accent1"/>
              </a:buClr>
              <a:buSzPts val="2500"/>
              <a:buNone/>
              <a:defRPr sz="2500">
                <a:solidFill>
                  <a:schemeClr val="accent1"/>
                </a:solidFill>
              </a:defRPr>
            </a:lvl3pPr>
            <a:lvl4pPr lvl="3" algn="ctr">
              <a:lnSpc>
                <a:spcPct val="100000"/>
              </a:lnSpc>
              <a:spcBef>
                <a:spcPts val="0"/>
              </a:spcBef>
              <a:spcAft>
                <a:spcPts val="0"/>
              </a:spcAft>
              <a:buClr>
                <a:schemeClr val="accent1"/>
              </a:buClr>
              <a:buSzPts val="2500"/>
              <a:buNone/>
              <a:defRPr sz="2500">
                <a:solidFill>
                  <a:schemeClr val="accent1"/>
                </a:solidFill>
              </a:defRPr>
            </a:lvl4pPr>
            <a:lvl5pPr lvl="4" algn="ctr">
              <a:lnSpc>
                <a:spcPct val="100000"/>
              </a:lnSpc>
              <a:spcBef>
                <a:spcPts val="0"/>
              </a:spcBef>
              <a:spcAft>
                <a:spcPts val="0"/>
              </a:spcAft>
              <a:buClr>
                <a:schemeClr val="accent1"/>
              </a:buClr>
              <a:buSzPts val="2500"/>
              <a:buNone/>
              <a:defRPr sz="2500">
                <a:solidFill>
                  <a:schemeClr val="accent1"/>
                </a:solidFill>
              </a:defRPr>
            </a:lvl5pPr>
            <a:lvl6pPr lvl="5" algn="ctr">
              <a:lnSpc>
                <a:spcPct val="100000"/>
              </a:lnSpc>
              <a:spcBef>
                <a:spcPts val="0"/>
              </a:spcBef>
              <a:spcAft>
                <a:spcPts val="0"/>
              </a:spcAft>
              <a:buClr>
                <a:schemeClr val="accent1"/>
              </a:buClr>
              <a:buSzPts val="2500"/>
              <a:buNone/>
              <a:defRPr sz="2500">
                <a:solidFill>
                  <a:schemeClr val="accent1"/>
                </a:solidFill>
              </a:defRPr>
            </a:lvl6pPr>
            <a:lvl7pPr lvl="6" algn="ctr">
              <a:lnSpc>
                <a:spcPct val="100000"/>
              </a:lnSpc>
              <a:spcBef>
                <a:spcPts val="0"/>
              </a:spcBef>
              <a:spcAft>
                <a:spcPts val="0"/>
              </a:spcAft>
              <a:buClr>
                <a:schemeClr val="accent1"/>
              </a:buClr>
              <a:buSzPts val="2500"/>
              <a:buNone/>
              <a:defRPr sz="2500">
                <a:solidFill>
                  <a:schemeClr val="accent1"/>
                </a:solidFill>
              </a:defRPr>
            </a:lvl7pPr>
            <a:lvl8pPr lvl="7" algn="ctr">
              <a:lnSpc>
                <a:spcPct val="100000"/>
              </a:lnSpc>
              <a:spcBef>
                <a:spcPts val="0"/>
              </a:spcBef>
              <a:spcAft>
                <a:spcPts val="0"/>
              </a:spcAft>
              <a:buClr>
                <a:schemeClr val="accent1"/>
              </a:buClr>
              <a:buSzPts val="2500"/>
              <a:buNone/>
              <a:defRPr sz="2500">
                <a:solidFill>
                  <a:schemeClr val="accent1"/>
                </a:solidFill>
              </a:defRPr>
            </a:lvl8pPr>
            <a:lvl9pPr lvl="8" algn="ctr">
              <a:lnSpc>
                <a:spcPct val="100000"/>
              </a:lnSpc>
              <a:spcBef>
                <a:spcPts val="0"/>
              </a:spcBef>
              <a:spcAft>
                <a:spcPts val="0"/>
              </a:spcAft>
              <a:buClr>
                <a:schemeClr val="accent1"/>
              </a:buClr>
              <a:buSzPts val="2500"/>
              <a:buNone/>
              <a:defRPr sz="2500">
                <a:solidFill>
                  <a:schemeClr val="accent1"/>
                </a:solidFill>
              </a:defRPr>
            </a:lvl9pPr>
          </a:lstStyle>
          <a:p/>
        </p:txBody>
      </p:sp>
      <p:sp>
        <p:nvSpPr>
          <p:cNvPr id="77" name="Google Shape;77;p32"/>
          <p:cNvSpPr txBox="1"/>
          <p:nvPr>
            <p:ph idx="5" type="subTitle"/>
          </p:nvPr>
        </p:nvSpPr>
        <p:spPr>
          <a:xfrm>
            <a:off x="6087600" y="2486625"/>
            <a:ext cx="2336400" cy="62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dk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78" name="Google Shape;78;p32"/>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9" name="Google Shape;79;p32"/>
          <p:cNvSpPr/>
          <p:nvPr/>
        </p:nvSpPr>
        <p:spPr>
          <a:xfrm rot="10800000">
            <a:off x="6991659" y="-122584"/>
            <a:ext cx="3769258" cy="3464080"/>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2"/>
          <p:cNvSpPr/>
          <p:nvPr/>
        </p:nvSpPr>
        <p:spPr>
          <a:xfrm rot="10800000">
            <a:off x="6900558" y="-1252942"/>
            <a:ext cx="3567473" cy="4203974"/>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2"/>
          <p:cNvSpPr/>
          <p:nvPr/>
        </p:nvSpPr>
        <p:spPr>
          <a:xfrm rot="5400000">
            <a:off x="-2588701" y="-655561"/>
            <a:ext cx="6324034" cy="2907285"/>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2"/>
          <p:cNvSpPr/>
          <p:nvPr/>
        </p:nvSpPr>
        <p:spPr>
          <a:xfrm rot="5400000">
            <a:off x="-1464316" y="-665634"/>
            <a:ext cx="3769258" cy="3464080"/>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2"/>
          <p:cNvSpPr/>
          <p:nvPr/>
        </p:nvSpPr>
        <p:spPr>
          <a:xfrm rot="5400000">
            <a:off x="-291171" y="-1550681"/>
            <a:ext cx="2333265" cy="3351228"/>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6A9E7">
            <a:alpha val="7058"/>
          </a:srgbClr>
        </a:solidFill>
      </p:bgPr>
    </p:bg>
    <p:spTree>
      <p:nvGrpSpPr>
        <p:cNvPr id="84" name="Shape 84"/>
        <p:cNvGrpSpPr/>
        <p:nvPr/>
      </p:nvGrpSpPr>
      <p:grpSpPr>
        <a:xfrm>
          <a:off x="0" y="0"/>
          <a:ext cx="0" cy="0"/>
          <a:chOff x="0" y="0"/>
          <a:chExt cx="0" cy="0"/>
        </a:xfrm>
      </p:grpSpPr>
      <p:sp>
        <p:nvSpPr>
          <p:cNvPr id="85" name="Google Shape;85;p33"/>
          <p:cNvSpPr txBox="1"/>
          <p:nvPr>
            <p:ph type="title"/>
          </p:nvPr>
        </p:nvSpPr>
        <p:spPr>
          <a:xfrm>
            <a:off x="720000" y="2344400"/>
            <a:ext cx="7704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6" name="Google Shape;86;p33"/>
          <p:cNvSpPr txBox="1"/>
          <p:nvPr>
            <p:ph idx="2" type="title"/>
          </p:nvPr>
        </p:nvSpPr>
        <p:spPr>
          <a:xfrm>
            <a:off x="2996550" y="1502600"/>
            <a:ext cx="3150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7" name="Google Shape;87;p33"/>
          <p:cNvSpPr txBox="1"/>
          <p:nvPr>
            <p:ph idx="1" type="subTitle"/>
          </p:nvPr>
        </p:nvSpPr>
        <p:spPr>
          <a:xfrm>
            <a:off x="2391925" y="3132175"/>
            <a:ext cx="43602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88" name="Google Shape;88;p33"/>
          <p:cNvSpPr/>
          <p:nvPr/>
        </p:nvSpPr>
        <p:spPr>
          <a:xfrm rot="-5400000">
            <a:off x="5038149" y="-109009"/>
            <a:ext cx="4714425" cy="4483940"/>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3"/>
          <p:cNvSpPr/>
          <p:nvPr/>
        </p:nvSpPr>
        <p:spPr>
          <a:xfrm rot="-5400000">
            <a:off x="6050126" y="-494318"/>
            <a:ext cx="3183457" cy="3723602"/>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3"/>
          <p:cNvSpPr/>
          <p:nvPr/>
        </p:nvSpPr>
        <p:spPr>
          <a:xfrm rot="-5400000">
            <a:off x="7829613" y="173953"/>
            <a:ext cx="2072229" cy="1275840"/>
          </a:xfrm>
          <a:custGeom>
            <a:rect b="b" l="l" r="r" t="t"/>
            <a:pathLst>
              <a:path extrusionOk="0" h="37691" w="61218">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3"/>
          <p:cNvSpPr/>
          <p:nvPr/>
        </p:nvSpPr>
        <p:spPr>
          <a:xfrm rot="5400000">
            <a:off x="263245" y="-1358480"/>
            <a:ext cx="3567473" cy="4203974"/>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3"/>
          <p:cNvSpPr/>
          <p:nvPr/>
        </p:nvSpPr>
        <p:spPr>
          <a:xfrm rot="5400000">
            <a:off x="-2117939" y="1205889"/>
            <a:ext cx="6324034" cy="2907285"/>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3"/>
          <p:cNvSpPr/>
          <p:nvPr/>
        </p:nvSpPr>
        <p:spPr>
          <a:xfrm rot="5400000">
            <a:off x="-562154" y="-349897"/>
            <a:ext cx="3769258" cy="3464080"/>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3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6" name="Google Shape;96;p34"/>
          <p:cNvSpPr/>
          <p:nvPr/>
        </p:nvSpPr>
        <p:spPr>
          <a:xfrm flipH="1">
            <a:off x="6531075" y="3775775"/>
            <a:ext cx="3566200" cy="1412675"/>
          </a:xfrm>
          <a:custGeom>
            <a:rect b="b" l="l" r="r" t="t"/>
            <a:pathLst>
              <a:path extrusionOk="0" h="56507" w="142648">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4"/>
          <p:cNvSpPr/>
          <p:nvPr/>
        </p:nvSpPr>
        <p:spPr>
          <a:xfrm flipH="1" rot="10800000">
            <a:off x="-126075" y="-872275"/>
            <a:ext cx="2176350" cy="2564650"/>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4"/>
          <p:cNvSpPr/>
          <p:nvPr/>
        </p:nvSpPr>
        <p:spPr>
          <a:xfrm flipH="1" rot="10800000">
            <a:off x="-858150" y="-22562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ittle Only 2">
  <p:cSld name="TITLE_ONLY_1_1">
    <p:spTree>
      <p:nvGrpSpPr>
        <p:cNvPr id="99" name="Shape 99"/>
        <p:cNvGrpSpPr/>
        <p:nvPr/>
      </p:nvGrpSpPr>
      <p:grpSpPr>
        <a:xfrm>
          <a:off x="0" y="0"/>
          <a:ext cx="0" cy="0"/>
          <a:chOff x="0" y="0"/>
          <a:chExt cx="0" cy="0"/>
        </a:xfrm>
      </p:grpSpPr>
      <p:sp>
        <p:nvSpPr>
          <p:cNvPr id="100" name="Google Shape;100;p35"/>
          <p:cNvSpPr/>
          <p:nvPr/>
        </p:nvSpPr>
        <p:spPr>
          <a:xfrm rot="10800000">
            <a:off x="-1899393" y="4014540"/>
            <a:ext cx="4551819" cy="1823266"/>
          </a:xfrm>
          <a:custGeom>
            <a:rect b="b" l="l" r="r" t="t"/>
            <a:pathLst>
              <a:path extrusionOk="0" h="65929" w="164593">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2" name="Google Shape;102;p35"/>
          <p:cNvSpPr/>
          <p:nvPr/>
        </p:nvSpPr>
        <p:spPr>
          <a:xfrm rot="-5400000">
            <a:off x="7829613" y="173953"/>
            <a:ext cx="2072229" cy="1275840"/>
          </a:xfrm>
          <a:custGeom>
            <a:rect b="b" l="l" r="r" t="t"/>
            <a:pathLst>
              <a:path extrusionOk="0" h="37691" w="61218">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6A9E7">
            <a:alpha val="7058"/>
          </a:srgbClr>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500"/>
              <a:buFont typeface="Comfortaa"/>
              <a:buNone/>
              <a:defRPr b="0" i="0" sz="3500" u="none" cap="none" strike="noStrike">
                <a:solidFill>
                  <a:schemeClr val="accent1"/>
                </a:solidFill>
                <a:latin typeface="Comfortaa"/>
                <a:ea typeface="Comfortaa"/>
                <a:cs typeface="Comfortaa"/>
                <a:sym typeface="Comfortaa"/>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naheim"/>
              <a:buChar char="●"/>
              <a:defRPr b="0" i="0" sz="1400" u="none" cap="none" strike="noStrike">
                <a:solidFill>
                  <a:schemeClr val="dk2"/>
                </a:solidFill>
                <a:latin typeface="Anaheim"/>
                <a:ea typeface="Anaheim"/>
                <a:cs typeface="Anaheim"/>
                <a:sym typeface="Anaheim"/>
              </a:defRPr>
            </a:lvl1pPr>
            <a:lvl2pPr indent="-317500" lvl="1" marL="914400" marR="0" rtl="0" algn="l">
              <a:lnSpc>
                <a:spcPct val="115000"/>
              </a:lnSpc>
              <a:spcBef>
                <a:spcPts val="1600"/>
              </a:spcBef>
              <a:spcAft>
                <a:spcPts val="0"/>
              </a:spcAft>
              <a:buClr>
                <a:schemeClr val="dk2"/>
              </a:buClr>
              <a:buSzPts val="1400"/>
              <a:buFont typeface="Anaheim"/>
              <a:buChar char="○"/>
              <a:defRPr b="0" i="0" sz="1400" u="none" cap="none" strike="noStrike">
                <a:solidFill>
                  <a:schemeClr val="dk2"/>
                </a:solidFill>
                <a:latin typeface="Anaheim"/>
                <a:ea typeface="Anaheim"/>
                <a:cs typeface="Anaheim"/>
                <a:sym typeface="Anaheim"/>
              </a:defRPr>
            </a:lvl2pPr>
            <a:lvl3pPr indent="-317500" lvl="2" marL="1371600" marR="0" rtl="0" algn="l">
              <a:lnSpc>
                <a:spcPct val="115000"/>
              </a:lnSpc>
              <a:spcBef>
                <a:spcPts val="1600"/>
              </a:spcBef>
              <a:spcAft>
                <a:spcPts val="0"/>
              </a:spcAft>
              <a:buClr>
                <a:schemeClr val="dk2"/>
              </a:buClr>
              <a:buSzPts val="1400"/>
              <a:buFont typeface="Anaheim"/>
              <a:buChar char="■"/>
              <a:defRPr b="0" i="0" sz="1400" u="none" cap="none" strike="noStrike">
                <a:solidFill>
                  <a:schemeClr val="dk2"/>
                </a:solidFill>
                <a:latin typeface="Anaheim"/>
                <a:ea typeface="Anaheim"/>
                <a:cs typeface="Anaheim"/>
                <a:sym typeface="Anaheim"/>
              </a:defRPr>
            </a:lvl3pPr>
            <a:lvl4pPr indent="-317500" lvl="3" marL="1828800" marR="0" rtl="0" algn="l">
              <a:lnSpc>
                <a:spcPct val="115000"/>
              </a:lnSpc>
              <a:spcBef>
                <a:spcPts val="1600"/>
              </a:spcBef>
              <a:spcAft>
                <a:spcPts val="0"/>
              </a:spcAft>
              <a:buClr>
                <a:schemeClr val="dk2"/>
              </a:buClr>
              <a:buSzPts val="1400"/>
              <a:buFont typeface="Anaheim"/>
              <a:buChar char="●"/>
              <a:defRPr b="0" i="0" sz="1400" u="none" cap="none" strike="noStrike">
                <a:solidFill>
                  <a:schemeClr val="dk2"/>
                </a:solidFill>
                <a:latin typeface="Anaheim"/>
                <a:ea typeface="Anaheim"/>
                <a:cs typeface="Anaheim"/>
                <a:sym typeface="Anaheim"/>
              </a:defRPr>
            </a:lvl4pPr>
            <a:lvl5pPr indent="-317500" lvl="4" marL="2286000" marR="0" rtl="0" algn="l">
              <a:lnSpc>
                <a:spcPct val="115000"/>
              </a:lnSpc>
              <a:spcBef>
                <a:spcPts val="1600"/>
              </a:spcBef>
              <a:spcAft>
                <a:spcPts val="0"/>
              </a:spcAft>
              <a:buClr>
                <a:schemeClr val="dk2"/>
              </a:buClr>
              <a:buSzPts val="1400"/>
              <a:buFont typeface="Anaheim"/>
              <a:buChar char="○"/>
              <a:defRPr b="0" i="0" sz="1400" u="none" cap="none" strike="noStrike">
                <a:solidFill>
                  <a:schemeClr val="dk2"/>
                </a:solidFill>
                <a:latin typeface="Anaheim"/>
                <a:ea typeface="Anaheim"/>
                <a:cs typeface="Anaheim"/>
                <a:sym typeface="Anaheim"/>
              </a:defRPr>
            </a:lvl5pPr>
            <a:lvl6pPr indent="-317500" lvl="5" marL="2743200" marR="0" rtl="0" algn="l">
              <a:lnSpc>
                <a:spcPct val="115000"/>
              </a:lnSpc>
              <a:spcBef>
                <a:spcPts val="1600"/>
              </a:spcBef>
              <a:spcAft>
                <a:spcPts val="0"/>
              </a:spcAft>
              <a:buClr>
                <a:schemeClr val="dk2"/>
              </a:buClr>
              <a:buSzPts val="1400"/>
              <a:buFont typeface="Anaheim"/>
              <a:buChar char="■"/>
              <a:defRPr b="0" i="0" sz="1400" u="none" cap="none" strike="noStrike">
                <a:solidFill>
                  <a:schemeClr val="dk2"/>
                </a:solidFill>
                <a:latin typeface="Anaheim"/>
                <a:ea typeface="Anaheim"/>
                <a:cs typeface="Anaheim"/>
                <a:sym typeface="Anaheim"/>
              </a:defRPr>
            </a:lvl6pPr>
            <a:lvl7pPr indent="-317500" lvl="6" marL="3200400" marR="0" rtl="0" algn="l">
              <a:lnSpc>
                <a:spcPct val="115000"/>
              </a:lnSpc>
              <a:spcBef>
                <a:spcPts val="1600"/>
              </a:spcBef>
              <a:spcAft>
                <a:spcPts val="0"/>
              </a:spcAft>
              <a:buClr>
                <a:schemeClr val="dk2"/>
              </a:buClr>
              <a:buSzPts val="1400"/>
              <a:buFont typeface="Anaheim"/>
              <a:buChar char="●"/>
              <a:defRPr b="0" i="0" sz="1400" u="none" cap="none" strike="noStrike">
                <a:solidFill>
                  <a:schemeClr val="dk2"/>
                </a:solidFill>
                <a:latin typeface="Anaheim"/>
                <a:ea typeface="Anaheim"/>
                <a:cs typeface="Anaheim"/>
                <a:sym typeface="Anaheim"/>
              </a:defRPr>
            </a:lvl7pPr>
            <a:lvl8pPr indent="-317500" lvl="7" marL="3657600" marR="0" rtl="0" algn="l">
              <a:lnSpc>
                <a:spcPct val="115000"/>
              </a:lnSpc>
              <a:spcBef>
                <a:spcPts val="1600"/>
              </a:spcBef>
              <a:spcAft>
                <a:spcPts val="0"/>
              </a:spcAft>
              <a:buClr>
                <a:schemeClr val="dk2"/>
              </a:buClr>
              <a:buSzPts val="1400"/>
              <a:buFont typeface="Anaheim"/>
              <a:buChar char="○"/>
              <a:defRPr b="0" i="0" sz="1400" u="none" cap="none" strike="noStrike">
                <a:solidFill>
                  <a:schemeClr val="dk2"/>
                </a:solidFill>
                <a:latin typeface="Anaheim"/>
                <a:ea typeface="Anaheim"/>
                <a:cs typeface="Anaheim"/>
                <a:sym typeface="Anaheim"/>
              </a:defRPr>
            </a:lvl8pPr>
            <a:lvl9pPr indent="-317500" lvl="8" marL="4114800" marR="0" rtl="0" algn="l">
              <a:lnSpc>
                <a:spcPct val="115000"/>
              </a:lnSpc>
              <a:spcBef>
                <a:spcPts val="1600"/>
              </a:spcBef>
              <a:spcAft>
                <a:spcPts val="1600"/>
              </a:spcAft>
              <a:buClr>
                <a:schemeClr val="dk2"/>
              </a:buClr>
              <a:buSzPts val="1400"/>
              <a:buFont typeface="Anaheim"/>
              <a:buChar char="■"/>
              <a:defRPr b="0" i="0" sz="1400" u="none" cap="none" strike="noStrike">
                <a:solidFill>
                  <a:schemeClr val="dk2"/>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hyperlink" Target="https://docs.google.com/document/d/1kItTnMR2KYMPHb_p0HlK6fcGDjrtji7Cgz5LITOc5ko/edit#heading=h.i4vymtumct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hyperlink" Target="https://docs.google.com/document/d/1kItTnMR2KYMPHb_p0HlK6fcGDjrtji7Cgz5LITOc5ko/edit#heading=h.i4vymtumctr" TargetMode="External"/><Relationship Id="rId4" Type="http://schemas.openxmlformats.org/officeDocument/2006/relationships/hyperlink" Target="https://docs.google.com/document/d/1kItTnMR2KYMPHb_p0HlK6fcGDjrtji7Cgz5LITOc5ko/edit#heading=h.i4vymtumctr" TargetMode="External"/><Relationship Id="rId5" Type="http://schemas.openxmlformats.org/officeDocument/2006/relationships/hyperlink" Target="https://docs.google.com/document/d/1kItTnMR2KYMPHb_p0HlK6fcGDjrtji7Cgz5LITOc5ko/edit#heading=h.i4vymtumct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hyperlink" Target="https://docs.google.com/spreadsheets/d/1s8_BRy9ZZ8xNsU7PiCuEY2omFLpXqU3q/edit#gid=780818465" TargetMode="External"/><Relationship Id="rId4" Type="http://schemas.openxmlformats.org/officeDocument/2006/relationships/hyperlink" Target="https://docs.google.com/spreadsheets/d/14EQob2G9dBmEz_4v9vVpichblVfqWmacWhz0TuO3zlI/edit#gid=175519368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docs.google.com/document/d/1F0UGRoIrVl_6rI1E0VuHaTUIR5uO3jF5B-H_ZuPGhko/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
          <p:cNvSpPr txBox="1"/>
          <p:nvPr>
            <p:ph type="ctrTitle"/>
          </p:nvPr>
        </p:nvSpPr>
        <p:spPr>
          <a:xfrm>
            <a:off x="354379" y="90635"/>
            <a:ext cx="6617878" cy="97977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GB" sz="2400"/>
              <a:t>Trường Đại học Mở Hà Nội</a:t>
            </a:r>
            <a:br>
              <a:rPr lang="en-GB" sz="2400"/>
            </a:br>
            <a:r>
              <a:rPr lang="en-GB" sz="2400"/>
              <a:t>Khoa Công nghệ thông tin</a:t>
            </a:r>
            <a:endParaRPr sz="2400">
              <a:solidFill>
                <a:schemeClr val="dk1"/>
              </a:solidFill>
            </a:endParaRPr>
          </a:p>
        </p:txBody>
      </p:sp>
      <p:sp>
        <p:nvSpPr>
          <p:cNvPr id="176" name="Google Shape;176;p1"/>
          <p:cNvSpPr txBox="1"/>
          <p:nvPr>
            <p:ph idx="1" type="subTitle"/>
          </p:nvPr>
        </p:nvSpPr>
        <p:spPr>
          <a:xfrm>
            <a:off x="4792757" y="3269304"/>
            <a:ext cx="4359000" cy="409500"/>
          </a:xfrm>
          <a:prstGeom prst="rect">
            <a:avLst/>
          </a:prstGeom>
          <a:noFill/>
          <a:ln>
            <a:noFill/>
          </a:ln>
        </p:spPr>
        <p:txBody>
          <a:bodyPr anchorCtr="0" anchor="ctr" bIns="91425" lIns="91425" spcFirstLastPara="1" rIns="91425" wrap="square" tIns="91425">
            <a:noAutofit/>
          </a:bodyPr>
          <a:lstStyle/>
          <a:p>
            <a:pPr indent="-317500" lvl="0" marL="457200" rtl="0" algn="ctr">
              <a:lnSpc>
                <a:spcPct val="100000"/>
              </a:lnSpc>
              <a:spcBef>
                <a:spcPts val="0"/>
              </a:spcBef>
              <a:spcAft>
                <a:spcPts val="0"/>
              </a:spcAft>
              <a:buSzPts val="1400"/>
              <a:buNone/>
            </a:pPr>
            <a:r>
              <a:rPr lang="en-GB">
                <a:latin typeface="Fredoka"/>
                <a:ea typeface="Fredoka"/>
                <a:cs typeface="Fredoka"/>
                <a:sym typeface="Fredoka"/>
              </a:rPr>
              <a:t>Giảng viên hướng dẫn: Ths. Lê Hữu Dũng</a:t>
            </a:r>
            <a:endParaRPr>
              <a:latin typeface="Fredoka"/>
              <a:ea typeface="Fredoka"/>
              <a:cs typeface="Fredoka"/>
              <a:sym typeface="Fredoka"/>
            </a:endParaRPr>
          </a:p>
          <a:p>
            <a:pPr indent="-317500" lvl="0" marL="457200" rtl="0" algn="ctr">
              <a:lnSpc>
                <a:spcPct val="100000"/>
              </a:lnSpc>
              <a:spcBef>
                <a:spcPts val="0"/>
              </a:spcBef>
              <a:spcAft>
                <a:spcPts val="0"/>
              </a:spcAft>
              <a:buSzPts val="1400"/>
              <a:buNone/>
            </a:pPr>
            <a:r>
              <a:t/>
            </a:r>
            <a:endParaRPr>
              <a:latin typeface="Fredoka"/>
              <a:ea typeface="Fredoka"/>
              <a:cs typeface="Fredoka"/>
              <a:sym typeface="Fredoka"/>
            </a:endParaRPr>
          </a:p>
          <a:p>
            <a:pPr indent="-317500" lvl="0" marL="457200" rtl="0" algn="ctr">
              <a:lnSpc>
                <a:spcPct val="100000"/>
              </a:lnSpc>
              <a:spcBef>
                <a:spcPts val="0"/>
              </a:spcBef>
              <a:spcAft>
                <a:spcPts val="0"/>
              </a:spcAft>
              <a:buSzPts val="1400"/>
              <a:buNone/>
            </a:pPr>
            <a:r>
              <a:rPr lang="en-GB">
                <a:latin typeface="Fredoka"/>
                <a:ea typeface="Fredoka"/>
                <a:cs typeface="Fredoka"/>
                <a:sym typeface="Fredoka"/>
              </a:rPr>
              <a:t>Nhóm sinh viên thực hiện : Nhóm G03</a:t>
            </a:r>
            <a:endParaRPr>
              <a:latin typeface="Fredoka"/>
              <a:ea typeface="Fredoka"/>
              <a:cs typeface="Fredoka"/>
              <a:sym typeface="Fredoka"/>
            </a:endParaRPr>
          </a:p>
          <a:p>
            <a:pPr indent="0" lvl="0" marL="0" rtl="0" algn="ctr">
              <a:lnSpc>
                <a:spcPct val="100000"/>
              </a:lnSpc>
              <a:spcBef>
                <a:spcPts val="0"/>
              </a:spcBef>
              <a:spcAft>
                <a:spcPts val="0"/>
              </a:spcAft>
              <a:buSzPts val="1400"/>
              <a:buNone/>
            </a:pPr>
            <a:r>
              <a:t/>
            </a:r>
            <a:endParaRPr/>
          </a:p>
        </p:txBody>
      </p:sp>
      <p:pic>
        <p:nvPicPr>
          <p:cNvPr id="177" name="Google Shape;177;p1"/>
          <p:cNvPicPr preferRelativeResize="0"/>
          <p:nvPr/>
        </p:nvPicPr>
        <p:blipFill rotWithShape="1">
          <a:blip r:embed="rId3">
            <a:alphaModFix/>
          </a:blip>
          <a:srcRect b="0" l="0" r="0" t="0"/>
          <a:stretch/>
        </p:blipFill>
        <p:spPr>
          <a:xfrm>
            <a:off x="151700" y="135515"/>
            <a:ext cx="1236630" cy="890016"/>
          </a:xfrm>
          <a:prstGeom prst="rect">
            <a:avLst/>
          </a:prstGeom>
          <a:noFill/>
          <a:ln>
            <a:noFill/>
          </a:ln>
        </p:spPr>
      </p:pic>
      <p:sp>
        <p:nvSpPr>
          <p:cNvPr id="178" name="Google Shape;178;p1"/>
          <p:cNvSpPr/>
          <p:nvPr/>
        </p:nvSpPr>
        <p:spPr>
          <a:xfrm>
            <a:off x="1374900" y="1679950"/>
            <a:ext cx="6394200" cy="97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2000"/>
              <a:t>Dự án</a:t>
            </a:r>
            <a:r>
              <a:rPr b="1" i="0" lang="en-GB" sz="2000" u="none" cap="none" strike="noStrike">
                <a:solidFill>
                  <a:srgbClr val="000000"/>
                </a:solidFill>
                <a:latin typeface="Arial"/>
                <a:ea typeface="Arial"/>
                <a:cs typeface="Arial"/>
                <a:sym typeface="Arial"/>
              </a:rPr>
              <a:t> : Phát triển phần mềm quản lý bán </a:t>
            </a:r>
            <a:r>
              <a:rPr b="1" lang="en-GB" sz="2000"/>
              <a:t>hàng</a:t>
            </a:r>
            <a:r>
              <a:rPr b="1" i="0" lang="en-GB" sz="2000" u="none" cap="none" strike="noStrike">
                <a:solidFill>
                  <a:srgbClr val="000000"/>
                </a:solidFill>
                <a:latin typeface="Arial"/>
                <a:ea typeface="Arial"/>
                <a:cs typeface="Arial"/>
                <a:sym typeface="Arial"/>
              </a:rPr>
              <a:t> cho hiệu sách Tiền Phong theo Công nghệ phần mềm</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0"/>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2400"/>
              <a:t>Quy trình kiểm thử</a:t>
            </a:r>
            <a:endParaRPr sz="2400"/>
          </a:p>
        </p:txBody>
      </p:sp>
      <p:sp>
        <p:nvSpPr>
          <p:cNvPr id="273" name="Google Shape;273;p10"/>
          <p:cNvSpPr txBox="1"/>
          <p:nvPr>
            <p:ph idx="3" type="subTitle"/>
          </p:nvPr>
        </p:nvSpPr>
        <p:spPr>
          <a:xfrm>
            <a:off x="1644500" y="1924708"/>
            <a:ext cx="6272680" cy="706500"/>
          </a:xfrm>
          <a:prstGeom prst="rect">
            <a:avLst/>
          </a:prstGeom>
          <a:noFill/>
          <a:ln>
            <a:noFill/>
          </a:ln>
        </p:spPr>
        <p:txBody>
          <a:bodyPr anchorCtr="0" anchor="ctr"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GB"/>
              <a:t>Thực hiện kiểm thử: Khi developers đã code và đưa sản phẩm lên môi trường kiểm thử, tester sẽ thực thi dựa trên Test Case đã viết. Trong quá trình test, nếu phát hiện ra bug (lỗi) thì tester sẽ log (viết) lên các tool quản lý lỗi. Dev sẽ thực hiện fix bug, sau đó tester sẽ thực hiện re-test đến khi lỗi đã được sửa, tính năng hoạt động ổn định.</a:t>
            </a:r>
            <a:endParaRPr/>
          </a:p>
        </p:txBody>
      </p:sp>
      <p:grpSp>
        <p:nvGrpSpPr>
          <p:cNvPr id="274" name="Google Shape;274;p10"/>
          <p:cNvGrpSpPr/>
          <p:nvPr/>
        </p:nvGrpSpPr>
        <p:grpSpPr>
          <a:xfrm>
            <a:off x="4285408" y="1123752"/>
            <a:ext cx="420784" cy="418457"/>
            <a:chOff x="-34406325" y="3919600"/>
            <a:chExt cx="293025" cy="291425"/>
          </a:xfrm>
        </p:grpSpPr>
        <p:sp>
          <p:nvSpPr>
            <p:cNvPr id="275" name="Google Shape;275;p10"/>
            <p:cNvSpPr/>
            <p:nvPr/>
          </p:nvSpPr>
          <p:spPr>
            <a:xfrm>
              <a:off x="-34167675" y="3932000"/>
              <a:ext cx="42550" cy="40575"/>
            </a:xfrm>
            <a:custGeom>
              <a:rect b="b" l="l" r="r" t="t"/>
              <a:pathLst>
                <a:path extrusionOk="0" h="1623" w="1702">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sp>
          <p:nvSpPr>
            <p:cNvPr id="276" name="Google Shape;276;p10"/>
            <p:cNvSpPr/>
            <p:nvPr/>
          </p:nvSpPr>
          <p:spPr>
            <a:xfrm>
              <a:off x="-34286600" y="3922950"/>
              <a:ext cx="171725" cy="167575"/>
            </a:xfrm>
            <a:custGeom>
              <a:rect b="b" l="l" r="r" t="t"/>
              <a:pathLst>
                <a:path extrusionOk="0" h="6703" w="6869">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sp>
          <p:nvSpPr>
            <p:cNvPr id="277" name="Google Shape;277;p10"/>
            <p:cNvSpPr/>
            <p:nvPr/>
          </p:nvSpPr>
          <p:spPr>
            <a:xfrm>
              <a:off x="-34406325" y="4115900"/>
              <a:ext cx="98475" cy="95125"/>
            </a:xfrm>
            <a:custGeom>
              <a:rect b="b" l="l" r="r" t="t"/>
              <a:pathLst>
                <a:path extrusionOk="0" h="3805" w="3939">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sp>
          <p:nvSpPr>
            <p:cNvPr id="278" name="Google Shape;278;p10"/>
            <p:cNvSpPr/>
            <p:nvPr/>
          </p:nvSpPr>
          <p:spPr>
            <a:xfrm>
              <a:off x="-34364575" y="3966850"/>
              <a:ext cx="204025" cy="204025"/>
            </a:xfrm>
            <a:custGeom>
              <a:rect b="b" l="l" r="r" t="t"/>
              <a:pathLst>
                <a:path extrusionOk="0" h="8161" w="8161">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sp>
          <p:nvSpPr>
            <p:cNvPr id="279" name="Google Shape;279;p10"/>
            <p:cNvSpPr/>
            <p:nvPr/>
          </p:nvSpPr>
          <p:spPr>
            <a:xfrm>
              <a:off x="-34200750" y="3919600"/>
              <a:ext cx="17350" cy="33875"/>
            </a:xfrm>
            <a:custGeom>
              <a:rect b="b" l="l" r="r" t="t"/>
              <a:pathLst>
                <a:path extrusionOk="0" h="1355" w="694">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sp>
          <p:nvSpPr>
            <p:cNvPr id="280" name="Google Shape;280;p10"/>
            <p:cNvSpPr/>
            <p:nvPr/>
          </p:nvSpPr>
          <p:spPr>
            <a:xfrm>
              <a:off x="-34147975" y="3989700"/>
              <a:ext cx="34675" cy="17350"/>
            </a:xfrm>
            <a:custGeom>
              <a:rect b="b" l="l" r="r" t="t"/>
              <a:pathLst>
                <a:path extrusionOk="0" h="694" w="1387">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sp>
          <p:nvSpPr>
            <p:cNvPr id="281" name="Google Shape;281;p10"/>
            <p:cNvSpPr/>
            <p:nvPr/>
          </p:nvSpPr>
          <p:spPr>
            <a:xfrm>
              <a:off x="-34278725" y="4116500"/>
              <a:ext cx="116600" cy="68600"/>
            </a:xfrm>
            <a:custGeom>
              <a:rect b="b" l="l" r="r" t="t"/>
              <a:pathLst>
                <a:path extrusionOk="0" h="2744" w="4664">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grpSp>
      <p:sp>
        <p:nvSpPr>
          <p:cNvPr id="282" name="Google Shape;282;p10"/>
          <p:cNvSpPr txBox="1"/>
          <p:nvPr>
            <p:ph idx="3" type="subTitle"/>
          </p:nvPr>
        </p:nvSpPr>
        <p:spPr>
          <a:xfrm>
            <a:off x="1644500" y="3152705"/>
            <a:ext cx="6118860" cy="706500"/>
          </a:xfrm>
          <a:prstGeom prst="rect">
            <a:avLst/>
          </a:prstGeom>
          <a:noFill/>
          <a:ln>
            <a:noFill/>
          </a:ln>
        </p:spPr>
        <p:txBody>
          <a:bodyPr anchorCtr="0" anchor="ctr"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GB"/>
              <a:t>Kết thúc chu kỳ kiểm thử: tester chuẩn bị báo cáo kết thúc chu kỳ kiểm thử, tổng hợp chỉ số trong tiến trình kiểm thử.</a:t>
            </a:r>
            <a:endParaRPr/>
          </a:p>
          <a:p>
            <a:pPr indent="0" lvl="0" marL="0" rtl="0" algn="l">
              <a:lnSpc>
                <a:spcPct val="100000"/>
              </a:lnSpc>
              <a:spcBef>
                <a:spcPts val="0"/>
              </a:spcBef>
              <a:spcAft>
                <a:spcPts val="0"/>
              </a:spcAft>
              <a:buSzPts val="1400"/>
              <a:buNone/>
            </a:pPr>
            <a:r>
              <a:rPr lang="en-GB"/>
              <a:t>     - Quy trình kiểm thử chỉ được kết thúc khi bàn giao cho khách hàng hoặc     dự án bị hủy bỏ, việc bảo trì, cập nhật đã được hoàn thành...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1"/>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b="1" lang="en-GB" sz="3200">
                <a:solidFill>
                  <a:schemeClr val="dk1"/>
                </a:solidFill>
              </a:rPr>
              <a:t>III.Kỹ thuật kiểm thử phần mềm </a:t>
            </a:r>
            <a:endParaRPr b="1" sz="3200">
              <a:solidFill>
                <a:schemeClr val="dk1"/>
              </a:solidFill>
            </a:endParaRPr>
          </a:p>
        </p:txBody>
      </p:sp>
      <p:sp>
        <p:nvSpPr>
          <p:cNvPr id="288" name="Google Shape;288;p11"/>
          <p:cNvSpPr txBox="1"/>
          <p:nvPr>
            <p:ph type="title"/>
          </p:nvPr>
        </p:nvSpPr>
        <p:spPr>
          <a:xfrm>
            <a:off x="1057620" y="1186605"/>
            <a:ext cx="468258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GB" sz="1600"/>
              <a:t>3.1. Kỹ thuật kiểm thử phần mềm là gì ?</a:t>
            </a:r>
            <a:endParaRPr sz="1600"/>
          </a:p>
        </p:txBody>
      </p:sp>
      <p:sp>
        <p:nvSpPr>
          <p:cNvPr id="289" name="Google Shape;289;p11"/>
          <p:cNvSpPr txBox="1"/>
          <p:nvPr>
            <p:ph idx="1" type="subTitle"/>
          </p:nvPr>
        </p:nvSpPr>
        <p:spPr>
          <a:xfrm>
            <a:off x="1376819" y="1847094"/>
            <a:ext cx="6390362" cy="63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sz="1200"/>
              <a:t>Kỹ thuật kiểm thử phần mềm là phương tiện giúp bạn thiết kế trường hợp kiểm thử tốt hơn. Là một phương pháp để kiểm tra sản phẩm phần mềm thực tế có phù hợp với các yêu cầu mong đợi hay không. Cũng như để đảm bảo rằng sản phẩm phần mềm đó không có khiếm khuyết.</a:t>
            </a:r>
            <a:endParaRPr/>
          </a:p>
          <a:p>
            <a:pPr indent="0" lvl="0" marL="0" rtl="0" algn="l">
              <a:lnSpc>
                <a:spcPct val="100000"/>
              </a:lnSpc>
              <a:spcBef>
                <a:spcPts val="0"/>
              </a:spcBef>
              <a:spcAft>
                <a:spcPts val="0"/>
              </a:spcAft>
              <a:buSzPts val="1400"/>
              <a:buNone/>
            </a:pPr>
            <a:r>
              <a:rPr lang="en-GB" sz="1200"/>
              <a:t>Mục đích của kiểm thử phần mềm là xác định các lỗi, khoảng trống hoặc các yêu cầu còn thiếu đối lập với các yêu cầu thực tế.</a:t>
            </a:r>
            <a:endParaRPr sz="1200"/>
          </a:p>
        </p:txBody>
      </p:sp>
      <p:sp>
        <p:nvSpPr>
          <p:cNvPr id="290" name="Google Shape;290;p11"/>
          <p:cNvSpPr txBox="1"/>
          <p:nvPr>
            <p:ph idx="2" type="title"/>
          </p:nvPr>
        </p:nvSpPr>
        <p:spPr>
          <a:xfrm>
            <a:off x="425555" y="2644736"/>
            <a:ext cx="615168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GB" sz="1600"/>
              <a:t>3.2.Các loại kỹ thuật kiểm thử thông dụng</a:t>
            </a:r>
            <a:endParaRPr sz="1600"/>
          </a:p>
        </p:txBody>
      </p:sp>
      <p:sp>
        <p:nvSpPr>
          <p:cNvPr id="291" name="Google Shape;291;p11"/>
          <p:cNvSpPr txBox="1"/>
          <p:nvPr>
            <p:ph idx="3" type="subTitle"/>
          </p:nvPr>
        </p:nvSpPr>
        <p:spPr>
          <a:xfrm>
            <a:off x="3403800" y="3680075"/>
            <a:ext cx="2336400" cy="63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GB"/>
              <a:t>Venus has a beautiful name and is the second planet from the Sun</a:t>
            </a:r>
            <a:endParaRPr/>
          </a:p>
        </p:txBody>
      </p:sp>
      <p:grpSp>
        <p:nvGrpSpPr>
          <p:cNvPr id="292" name="Google Shape;292;p11"/>
          <p:cNvGrpSpPr/>
          <p:nvPr/>
        </p:nvGrpSpPr>
        <p:grpSpPr>
          <a:xfrm>
            <a:off x="6205049" y="2597977"/>
            <a:ext cx="486964" cy="484797"/>
            <a:chOff x="-30735200" y="3552550"/>
            <a:chExt cx="292225" cy="290925"/>
          </a:xfrm>
        </p:grpSpPr>
        <p:sp>
          <p:nvSpPr>
            <p:cNvPr id="293" name="Google Shape;293;p11"/>
            <p:cNvSpPr/>
            <p:nvPr/>
          </p:nvSpPr>
          <p:spPr>
            <a:xfrm>
              <a:off x="-30613900" y="3655750"/>
              <a:ext cx="170925" cy="187725"/>
            </a:xfrm>
            <a:custGeom>
              <a:rect b="b" l="l" r="r" t="t"/>
              <a:pathLst>
                <a:path extrusionOk="0" h="7509" w="6837">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1"/>
            <p:cNvSpPr/>
            <p:nvPr/>
          </p:nvSpPr>
          <p:spPr>
            <a:xfrm>
              <a:off x="-30735200" y="3552550"/>
              <a:ext cx="188275" cy="205075"/>
            </a:xfrm>
            <a:custGeom>
              <a:rect b="b" l="l" r="r" t="t"/>
              <a:pathLst>
                <a:path extrusionOk="0" h="8203" w="7531">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11"/>
          <p:cNvGrpSpPr/>
          <p:nvPr/>
        </p:nvGrpSpPr>
        <p:grpSpPr>
          <a:xfrm>
            <a:off x="5740200" y="1176667"/>
            <a:ext cx="409140" cy="414478"/>
            <a:chOff x="-5613150" y="3991275"/>
            <a:chExt cx="294600" cy="292225"/>
          </a:xfrm>
        </p:grpSpPr>
        <p:sp>
          <p:nvSpPr>
            <p:cNvPr id="296" name="Google Shape;296;p11"/>
            <p:cNvSpPr/>
            <p:nvPr/>
          </p:nvSpPr>
          <p:spPr>
            <a:xfrm>
              <a:off x="-5480050" y="4046400"/>
              <a:ext cx="27600" cy="14200"/>
            </a:xfrm>
            <a:custGeom>
              <a:rect b="b" l="l" r="r" t="t"/>
              <a:pathLst>
                <a:path extrusionOk="0" h="568" w="1104">
                  <a:moveTo>
                    <a:pt x="537" y="1"/>
                  </a:moveTo>
                  <a:lnTo>
                    <a:pt x="1" y="568"/>
                  </a:lnTo>
                  <a:lnTo>
                    <a:pt x="1104" y="568"/>
                  </a:lnTo>
                  <a:lnTo>
                    <a:pt x="5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1"/>
            <p:cNvSpPr/>
            <p:nvPr/>
          </p:nvSpPr>
          <p:spPr>
            <a:xfrm>
              <a:off x="-5531225" y="4042450"/>
              <a:ext cx="44125" cy="18150"/>
            </a:xfrm>
            <a:custGeom>
              <a:rect b="b" l="l" r="r" t="t"/>
              <a:pathLst>
                <a:path extrusionOk="0" h="726" w="1765">
                  <a:moveTo>
                    <a:pt x="693" y="1"/>
                  </a:moveTo>
                  <a:lnTo>
                    <a:pt x="0" y="726"/>
                  </a:lnTo>
                  <a:lnTo>
                    <a:pt x="1103" y="726"/>
                  </a:lnTo>
                  <a:lnTo>
                    <a:pt x="176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1"/>
            <p:cNvSpPr/>
            <p:nvPr/>
          </p:nvSpPr>
          <p:spPr>
            <a:xfrm>
              <a:off x="-5443025" y="4077125"/>
              <a:ext cx="41775" cy="40975"/>
            </a:xfrm>
            <a:custGeom>
              <a:rect b="b" l="l" r="r" t="t"/>
              <a:pathLst>
                <a:path extrusionOk="0" h="1639" w="1671">
                  <a:moveTo>
                    <a:pt x="694" y="0"/>
                  </a:moveTo>
                  <a:lnTo>
                    <a:pt x="1" y="1638"/>
                  </a:lnTo>
                  <a:lnTo>
                    <a:pt x="1" y="1638"/>
                  </a:lnTo>
                  <a:lnTo>
                    <a:pt x="16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1"/>
            <p:cNvSpPr/>
            <p:nvPr/>
          </p:nvSpPr>
          <p:spPr>
            <a:xfrm>
              <a:off x="-5487925" y="4077125"/>
              <a:ext cx="43350" cy="54375"/>
            </a:xfrm>
            <a:custGeom>
              <a:rect b="b" l="l" r="r" t="t"/>
              <a:pathLst>
                <a:path extrusionOk="0" h="2175" w="1734">
                  <a:moveTo>
                    <a:pt x="1" y="0"/>
                  </a:moveTo>
                  <a:lnTo>
                    <a:pt x="852" y="2174"/>
                  </a:lnTo>
                  <a:lnTo>
                    <a:pt x="17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1"/>
            <p:cNvSpPr/>
            <p:nvPr/>
          </p:nvSpPr>
          <p:spPr>
            <a:xfrm>
              <a:off x="-5445375" y="4042450"/>
              <a:ext cx="44125" cy="18150"/>
            </a:xfrm>
            <a:custGeom>
              <a:rect b="b" l="l" r="r" t="t"/>
              <a:pathLst>
                <a:path extrusionOk="0" h="726" w="1765">
                  <a:moveTo>
                    <a:pt x="0" y="1"/>
                  </a:moveTo>
                  <a:lnTo>
                    <a:pt x="693" y="726"/>
                  </a:lnTo>
                  <a:lnTo>
                    <a:pt x="1764" y="726"/>
                  </a:lnTo>
                  <a:lnTo>
                    <a:pt x="11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1"/>
            <p:cNvSpPr/>
            <p:nvPr/>
          </p:nvSpPr>
          <p:spPr>
            <a:xfrm>
              <a:off x="-5531225" y="4077125"/>
              <a:ext cx="41750" cy="40975"/>
            </a:xfrm>
            <a:custGeom>
              <a:rect b="b" l="l" r="r" t="t"/>
              <a:pathLst>
                <a:path extrusionOk="0" h="1639" w="1670">
                  <a:moveTo>
                    <a:pt x="0" y="0"/>
                  </a:moveTo>
                  <a:lnTo>
                    <a:pt x="1670" y="1638"/>
                  </a:lnTo>
                  <a:lnTo>
                    <a:pt x="97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1"/>
            <p:cNvSpPr/>
            <p:nvPr/>
          </p:nvSpPr>
          <p:spPr>
            <a:xfrm>
              <a:off x="-5613150" y="4198400"/>
              <a:ext cx="292225" cy="33900"/>
            </a:xfrm>
            <a:custGeom>
              <a:rect b="b" l="l" r="r" t="t"/>
              <a:pathLst>
                <a:path extrusionOk="0" h="1356" w="11689">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1"/>
            <p:cNvSpPr/>
            <p:nvPr/>
          </p:nvSpPr>
          <p:spPr>
            <a:xfrm>
              <a:off x="-5610775" y="3991275"/>
              <a:ext cx="292225" cy="189050"/>
            </a:xfrm>
            <a:custGeom>
              <a:rect b="b" l="l" r="r" t="t"/>
              <a:pathLst>
                <a:path extrusionOk="0" h="7562" w="11689">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1"/>
            <p:cNvSpPr/>
            <p:nvPr/>
          </p:nvSpPr>
          <p:spPr>
            <a:xfrm>
              <a:off x="-5546975" y="4250400"/>
              <a:ext cx="160700" cy="33100"/>
            </a:xfrm>
            <a:custGeom>
              <a:rect b="b" l="l" r="r" t="t"/>
              <a:pathLst>
                <a:path extrusionOk="0" h="1324" w="6428">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https://lh7-us.googleusercontent.com/ssf8xLYfKmf0V6bObrtcF8D3xnVxcz8hE78z0qykoukXbRrfuYYFjhI9hhko28hfr1XotKO1hvJSN7j-kR283QGdYOhY4bRnuTmCWeYgFYYgowxwNZL58RSqWcrwQXuykw1CSl9WMTfoqrA=s2048" id="305" name="Google Shape;305;p11"/>
          <p:cNvPicPr preferRelativeResize="0"/>
          <p:nvPr/>
        </p:nvPicPr>
        <p:blipFill rotWithShape="1">
          <a:blip r:embed="rId3">
            <a:alphaModFix/>
          </a:blip>
          <a:srcRect b="0" l="0" r="0" t="0"/>
          <a:stretch/>
        </p:blipFill>
        <p:spPr>
          <a:xfrm>
            <a:off x="2628900" y="3271325"/>
            <a:ext cx="3886200" cy="129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2"/>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b="1" lang="en-GB" sz="3200">
                <a:solidFill>
                  <a:schemeClr val="dk1"/>
                </a:solidFill>
              </a:rPr>
              <a:t>III.Kỹ thuật kiểm thử phần mềm </a:t>
            </a:r>
            <a:endParaRPr b="1" sz="3200">
              <a:solidFill>
                <a:schemeClr val="dk1"/>
              </a:solidFill>
            </a:endParaRPr>
          </a:p>
        </p:txBody>
      </p:sp>
      <p:sp>
        <p:nvSpPr>
          <p:cNvPr id="311" name="Google Shape;311;p12"/>
          <p:cNvSpPr txBox="1"/>
          <p:nvPr>
            <p:ph type="title"/>
          </p:nvPr>
        </p:nvSpPr>
        <p:spPr>
          <a:xfrm>
            <a:off x="1057620" y="1186605"/>
            <a:ext cx="623472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GB" sz="1600"/>
              <a:t>3.2.1. Kĩ thuật kiểm thử tĩnh (Static testing technique)</a:t>
            </a:r>
            <a:endParaRPr sz="1600"/>
          </a:p>
        </p:txBody>
      </p:sp>
      <p:sp>
        <p:nvSpPr>
          <p:cNvPr id="312" name="Google Shape;312;p12"/>
          <p:cNvSpPr txBox="1"/>
          <p:nvPr>
            <p:ph idx="1" type="subTitle"/>
          </p:nvPr>
        </p:nvSpPr>
        <p:spPr>
          <a:xfrm>
            <a:off x="1376819" y="1847094"/>
            <a:ext cx="6390362" cy="63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sz="1200"/>
              <a:t>Static testing là một kỹ thuật kiểm thử phần mềm để tìm kiếm lỗi trong phần mềm/ ứng dụng mà không thực thi code.</a:t>
            </a:r>
            <a:endParaRPr/>
          </a:p>
          <a:p>
            <a:pPr indent="-171450" lvl="0" marL="171450" rtl="0" algn="l">
              <a:lnSpc>
                <a:spcPct val="100000"/>
              </a:lnSpc>
              <a:spcBef>
                <a:spcPts val="0"/>
              </a:spcBef>
              <a:spcAft>
                <a:spcPts val="0"/>
              </a:spcAft>
              <a:buSzPts val="1400"/>
              <a:buFont typeface="Courier New"/>
              <a:buChar char="o"/>
            </a:pPr>
            <a:r>
              <a:rPr lang="en-GB" sz="1200"/>
              <a:t>Có 2 loại chính của kỹ thuật kiểm thử tĩnh là:</a:t>
            </a:r>
            <a:endParaRPr/>
          </a:p>
          <a:p>
            <a:pPr indent="0" lvl="0" marL="0" rtl="0" algn="l">
              <a:lnSpc>
                <a:spcPct val="100000"/>
              </a:lnSpc>
              <a:spcBef>
                <a:spcPts val="0"/>
              </a:spcBef>
              <a:spcAft>
                <a:spcPts val="0"/>
              </a:spcAft>
              <a:buSzPts val="1400"/>
              <a:buNone/>
            </a:pPr>
            <a:r>
              <a:rPr lang="en-GB" sz="1200"/>
              <a:t>Kiểm thử thủ công (reviews) hay còn gọi là các hoạt động review.</a:t>
            </a:r>
            <a:endParaRPr/>
          </a:p>
          <a:p>
            <a:pPr indent="0" lvl="0" marL="0" rtl="0" algn="l">
              <a:lnSpc>
                <a:spcPct val="100000"/>
              </a:lnSpc>
              <a:spcBef>
                <a:spcPts val="0"/>
              </a:spcBef>
              <a:spcAft>
                <a:spcPts val="0"/>
              </a:spcAft>
              <a:buSzPts val="1400"/>
              <a:buNone/>
            </a:pPr>
            <a:r>
              <a:rPr lang="en-GB" sz="1200"/>
              <a:t>Kiểm thử tự động (tools) là sử dụng các tool để phân tích.</a:t>
            </a:r>
            <a:endParaRPr sz="1200"/>
          </a:p>
        </p:txBody>
      </p:sp>
      <p:pic>
        <p:nvPicPr>
          <p:cNvPr descr="https://lh7-us.googleusercontent.com/xd0wnQZ6F0xOdjKuaUjOid0B2hcfyv7CoO-k3slQy9xR9FJ1XMeBNNXDvk4JprKR5TqM40PhSyJ-FCkpZu5KQMoYgrCOYhLJ8SBHuZlYZYUp32nUywtjiKJiyUhOrrQxq9i3Lu5P-Xkp06I=s2048" id="313" name="Google Shape;313;p12"/>
          <p:cNvPicPr preferRelativeResize="0"/>
          <p:nvPr/>
        </p:nvPicPr>
        <p:blipFill rotWithShape="1">
          <a:blip r:embed="rId3">
            <a:alphaModFix/>
          </a:blip>
          <a:srcRect b="0" l="0" r="0" t="0"/>
          <a:stretch/>
        </p:blipFill>
        <p:spPr>
          <a:xfrm>
            <a:off x="2689987" y="2885283"/>
            <a:ext cx="3538927" cy="19229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3"/>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b="1" lang="en-GB" sz="3200">
                <a:solidFill>
                  <a:schemeClr val="dk1"/>
                </a:solidFill>
              </a:rPr>
              <a:t>III.Kỹ thuật kiểm thử phần mềm </a:t>
            </a:r>
            <a:endParaRPr b="1" sz="3200">
              <a:solidFill>
                <a:schemeClr val="dk1"/>
              </a:solidFill>
            </a:endParaRPr>
          </a:p>
        </p:txBody>
      </p:sp>
      <p:sp>
        <p:nvSpPr>
          <p:cNvPr id="319" name="Google Shape;319;p13"/>
          <p:cNvSpPr txBox="1"/>
          <p:nvPr>
            <p:ph type="title"/>
          </p:nvPr>
        </p:nvSpPr>
        <p:spPr>
          <a:xfrm>
            <a:off x="1057620" y="1186605"/>
            <a:ext cx="623472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GB" sz="1600"/>
              <a:t>3.2.1. Kĩ thuật kiểm thử tĩnh (Static testing technique)</a:t>
            </a:r>
            <a:endParaRPr sz="1600"/>
          </a:p>
        </p:txBody>
      </p:sp>
      <p:sp>
        <p:nvSpPr>
          <p:cNvPr id="320" name="Google Shape;320;p13"/>
          <p:cNvSpPr txBox="1"/>
          <p:nvPr>
            <p:ph idx="1" type="subTitle"/>
          </p:nvPr>
        </p:nvSpPr>
        <p:spPr>
          <a:xfrm>
            <a:off x="1376819" y="2849880"/>
            <a:ext cx="6390362" cy="695094"/>
          </a:xfrm>
          <a:prstGeom prst="rect">
            <a:avLst/>
          </a:prstGeom>
          <a:noFill/>
          <a:ln>
            <a:noFill/>
          </a:ln>
        </p:spPr>
        <p:txBody>
          <a:bodyPr anchorCtr="0" anchor="ctr" bIns="91425" lIns="91425" spcFirstLastPara="1" rIns="91425" wrap="square" tIns="91425">
            <a:noAutofit/>
          </a:bodyPr>
          <a:lstStyle/>
          <a:p>
            <a:pPr indent="-171450" lvl="0" marL="171450" rtl="0" algn="l">
              <a:lnSpc>
                <a:spcPct val="100000"/>
              </a:lnSpc>
              <a:spcBef>
                <a:spcPts val="0"/>
              </a:spcBef>
              <a:spcAft>
                <a:spcPts val="0"/>
              </a:spcAft>
              <a:buSzPts val="1400"/>
              <a:buFont typeface="Arial"/>
              <a:buChar char="•"/>
            </a:pPr>
            <a:r>
              <a:rPr lang="en-GB" sz="1200"/>
              <a:t>Kiểm thử thủ công bao gồm các kĩ thuật kiểm thử:</a:t>
            </a:r>
            <a:endParaRPr/>
          </a:p>
          <a:p>
            <a:pPr indent="0" lvl="0" marL="0" rtl="0" algn="l">
              <a:lnSpc>
                <a:spcPct val="100000"/>
              </a:lnSpc>
              <a:spcBef>
                <a:spcPts val="0"/>
              </a:spcBef>
              <a:spcAft>
                <a:spcPts val="0"/>
              </a:spcAft>
              <a:buSzPts val="1400"/>
              <a:buNone/>
            </a:pPr>
            <a:r>
              <a:rPr lang="en-GB" sz="1200"/>
              <a:t>Walk-though : Phương pháp review giữa những đồng nghiệp với nhau sẽ phát hiện ra vấn đề và năng lực của từng người để giao nhiệm vụ (task) phù hợp với từng người.</a:t>
            </a:r>
            <a:endParaRPr/>
          </a:p>
          <a:p>
            <a:pPr indent="0" lvl="0" marL="0" rtl="0" algn="l">
              <a:lnSpc>
                <a:spcPct val="100000"/>
              </a:lnSpc>
              <a:spcBef>
                <a:spcPts val="0"/>
              </a:spcBef>
              <a:spcAft>
                <a:spcPts val="0"/>
              </a:spcAft>
              <a:buSzPts val="1400"/>
              <a:buNone/>
            </a:pPr>
            <a:r>
              <a:rPr lang="en-GB" sz="1200"/>
              <a:t> Inspacetion: Là phương pháp tìm lỗi ở source code. Đảm bảo thực hiện theo bản đặc tả yêu cầu, bản đặc tả hệ thống. Đảm bảo tính đúng đắn và xử lý logic. </a:t>
            </a:r>
            <a:endParaRPr/>
          </a:p>
          <a:p>
            <a:pPr indent="0" lvl="0" marL="0" rtl="0" algn="l">
              <a:lnSpc>
                <a:spcPct val="100000"/>
              </a:lnSpc>
              <a:spcBef>
                <a:spcPts val="0"/>
              </a:spcBef>
              <a:spcAft>
                <a:spcPts val="0"/>
              </a:spcAft>
              <a:buSzPts val="1400"/>
              <a:buNone/>
            </a:pPr>
            <a:r>
              <a:rPr lang="en-GB" sz="1200"/>
              <a:t>Peer reviews: Trong loại kiểm tra này, kiểm tra về kỹ thuật sẽ được kiểm tra 1 vòng. Việc này tiến hành để kiểm tra xem code được thự</a:t>
            </a:r>
            <a:endParaRPr sz="1200"/>
          </a:p>
          <a:p>
            <a:pPr indent="0" lvl="0" marL="0" rtl="0" algn="l">
              <a:lnSpc>
                <a:spcPct val="100000"/>
              </a:lnSpc>
              <a:spcBef>
                <a:spcPts val="0"/>
              </a:spcBef>
              <a:spcAft>
                <a:spcPts val="0"/>
              </a:spcAft>
              <a:buSzPts val="1400"/>
              <a:buNone/>
            </a:pPr>
            <a:r>
              <a:t/>
            </a:r>
            <a:endParaRPr sz="1200"/>
          </a:p>
          <a:p>
            <a:pPr indent="-171450" lvl="0" marL="171450" rtl="0" algn="l">
              <a:lnSpc>
                <a:spcPct val="100000"/>
              </a:lnSpc>
              <a:spcBef>
                <a:spcPts val="0"/>
              </a:spcBef>
              <a:spcAft>
                <a:spcPts val="0"/>
              </a:spcAft>
              <a:buSzPts val="1400"/>
              <a:buFont typeface="Arial"/>
              <a:buChar char="•"/>
            </a:pPr>
            <a:r>
              <a:rPr lang="en-GB" sz="1200"/>
              <a:t>Kiểm thử tự động: </a:t>
            </a:r>
            <a:endParaRPr/>
          </a:p>
          <a:p>
            <a:pPr indent="0" lvl="0" marL="0" rtl="0" algn="l">
              <a:lnSpc>
                <a:spcPct val="100000"/>
              </a:lnSpc>
              <a:spcBef>
                <a:spcPts val="0"/>
              </a:spcBef>
              <a:spcAft>
                <a:spcPts val="0"/>
              </a:spcAft>
              <a:buSzPts val="1400"/>
              <a:buNone/>
            </a:pPr>
            <a:r>
              <a:rPr lang="en-GB" sz="1200"/>
              <a:t>Static Analysis by tool thường được sử dụng bởi developer trước hoặc trong khi test component và test integration hoặc khi kiểm tra trong code với tool quản lý cấu hình, và bởi Designer trong mô hình hóa phần mêm.</a:t>
            </a:r>
            <a:endParaRPr/>
          </a:p>
          <a:p>
            <a:pPr indent="0" lvl="0" marL="0" rtl="0" algn="l">
              <a:lnSpc>
                <a:spcPct val="100000"/>
              </a:lnSpc>
              <a:spcBef>
                <a:spcPts val="0"/>
              </a:spcBef>
              <a:spcAft>
                <a:spcPts val="0"/>
              </a:spcAft>
              <a:buSzPts val="1400"/>
              <a:buNone/>
            </a:pPr>
            <a:r>
              <a:rPr lang="en-GB" sz="1200"/>
              <a:t>Kiểm thử thủ công bao gồm các kĩ thuật kiểm thử:</a:t>
            </a:r>
            <a:endParaRPr/>
          </a:p>
          <a:p>
            <a:pPr indent="0" lvl="0" marL="0" rtl="0" algn="l">
              <a:lnSpc>
                <a:spcPct val="100000"/>
              </a:lnSpc>
              <a:spcBef>
                <a:spcPts val="0"/>
              </a:spcBef>
              <a:spcAft>
                <a:spcPts val="0"/>
              </a:spcAft>
              <a:buSzPts val="1400"/>
              <a:buNone/>
            </a:pPr>
            <a:r>
              <a:rPr lang="en-GB" sz="1200"/>
              <a:t>Data flow: Luồng dữ liệu liên quan đến quá trình xử lý luồng</a:t>
            </a:r>
            <a:endParaRPr/>
          </a:p>
          <a:p>
            <a:pPr indent="0" lvl="0" marL="0" rtl="0" algn="l">
              <a:lnSpc>
                <a:spcPct val="100000"/>
              </a:lnSpc>
              <a:spcBef>
                <a:spcPts val="0"/>
              </a:spcBef>
              <a:spcAft>
                <a:spcPts val="0"/>
              </a:spcAft>
              <a:buSzPts val="1400"/>
              <a:buNone/>
            </a:pPr>
            <a:r>
              <a:rPr lang="en-GB" sz="1200"/>
              <a:t>Control flow: Cách các câu lệnh hoặc hướng dẫn được thực thi</a:t>
            </a:r>
            <a:endParaRPr/>
          </a:p>
          <a:p>
            <a:pPr indent="0" lvl="0" marL="0" rtl="0" algn="l">
              <a:lnSpc>
                <a:spcPct val="100000"/>
              </a:lnSpc>
              <a:spcBef>
                <a:spcPts val="0"/>
              </a:spcBef>
              <a:spcAft>
                <a:spcPts val="0"/>
              </a:spcAft>
              <a:buSzPts val="1400"/>
              <a:buNone/>
            </a:pPr>
            <a:r>
              <a:rPr lang="en-GB" sz="1200"/>
              <a:t>Cyclomatic Complexity: Độ phức tạp theo chu kỳ xác định số lượng đường dẫn độc lập.</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4"/>
          <p:cNvSpPr txBox="1"/>
          <p:nvPr>
            <p:ph idx="6" type="title"/>
          </p:nvPr>
        </p:nvSpPr>
        <p:spPr>
          <a:xfrm>
            <a:off x="620940" y="355804"/>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b="1" lang="en-GB" sz="2800">
                <a:solidFill>
                  <a:schemeClr val="dk1"/>
                </a:solidFill>
              </a:rPr>
              <a:t>III.Kỹ thuật kiểm thử phần mềm </a:t>
            </a:r>
            <a:endParaRPr b="1" sz="2800">
              <a:solidFill>
                <a:schemeClr val="dk1"/>
              </a:solidFill>
            </a:endParaRPr>
          </a:p>
        </p:txBody>
      </p:sp>
      <p:sp>
        <p:nvSpPr>
          <p:cNvPr id="326" name="Google Shape;326;p14"/>
          <p:cNvSpPr txBox="1"/>
          <p:nvPr>
            <p:ph type="title"/>
          </p:nvPr>
        </p:nvSpPr>
        <p:spPr>
          <a:xfrm>
            <a:off x="1080480" y="875164"/>
            <a:ext cx="623472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GB" sz="1600"/>
              <a:t>3.2.2.Kĩ thuật kiểm thử động (Dynamic Testing technique)</a:t>
            </a:r>
            <a:endParaRPr sz="1600"/>
          </a:p>
        </p:txBody>
      </p:sp>
      <p:sp>
        <p:nvSpPr>
          <p:cNvPr id="327" name="Google Shape;327;p14"/>
          <p:cNvSpPr txBox="1"/>
          <p:nvPr>
            <p:ph idx="1" type="subTitle"/>
          </p:nvPr>
        </p:nvSpPr>
        <p:spPr>
          <a:xfrm>
            <a:off x="396240" y="2819205"/>
            <a:ext cx="6047643" cy="63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b="1" i="1" lang="en-GB" sz="1100"/>
              <a:t>*Kiếm thử hộp trắng (White Box Testing)</a:t>
            </a:r>
            <a:endParaRPr/>
          </a:p>
          <a:p>
            <a:pPr indent="0" lvl="0" marL="0" rtl="0" algn="l">
              <a:lnSpc>
                <a:spcPct val="100000"/>
              </a:lnSpc>
              <a:spcBef>
                <a:spcPts val="0"/>
              </a:spcBef>
              <a:spcAft>
                <a:spcPts val="0"/>
              </a:spcAft>
              <a:buSzPts val="1400"/>
              <a:buNone/>
            </a:pPr>
            <a:r>
              <a:t/>
            </a:r>
            <a:endParaRPr b="1" i="1" sz="1100"/>
          </a:p>
          <a:p>
            <a:pPr indent="0" lvl="0" marL="0" rtl="0" algn="l">
              <a:lnSpc>
                <a:spcPct val="100000"/>
              </a:lnSpc>
              <a:spcBef>
                <a:spcPts val="0"/>
              </a:spcBef>
              <a:spcAft>
                <a:spcPts val="0"/>
              </a:spcAft>
              <a:buSzPts val="1400"/>
              <a:buNone/>
            </a:pPr>
            <a:r>
              <a:rPr lang="en-GB" sz="1100"/>
              <a:t>Kiểm  thử hộp trắng dựa vào thuật toán, cấu trúc code bên trong của chương trình với mục đích đảm bảo rằng tất cả các câu lệnh và điều kiện sẽ được thực hiện ít nhất một lần.</a:t>
            </a:r>
            <a:endParaRPr/>
          </a:p>
          <a:p>
            <a:pPr indent="0" lvl="0" marL="0" rtl="0" algn="l">
              <a:lnSpc>
                <a:spcPct val="100000"/>
              </a:lnSpc>
              <a:spcBef>
                <a:spcPts val="0"/>
              </a:spcBef>
              <a:spcAft>
                <a:spcPts val="0"/>
              </a:spcAft>
              <a:buSzPts val="1400"/>
              <a:buNone/>
            </a:pPr>
            <a:r>
              <a:rPr lang="en-GB" sz="1100"/>
              <a:t>Kiểm thử hộp trắng bao gồm phân tích dòng dữ liệu, điều khiển dòng, dòng thông tin, mã thực hành, ngoại lệ và những lỗi trình bày trong hệ thống để kiểm tra những hành động của phần mềm không được định hướng trước.</a:t>
            </a:r>
            <a:endParaRPr/>
          </a:p>
          <a:p>
            <a:pPr indent="0" lvl="0" marL="0" rtl="0" algn="l">
              <a:lnSpc>
                <a:spcPct val="100000"/>
              </a:lnSpc>
              <a:spcBef>
                <a:spcPts val="0"/>
              </a:spcBef>
              <a:spcAft>
                <a:spcPts val="0"/>
              </a:spcAft>
              <a:buSzPts val="1400"/>
              <a:buNone/>
            </a:pPr>
            <a:r>
              <a:rPr lang="en-GB" sz="1100"/>
              <a:t>Đối tượng được kiểm thử là 1 thành phần phần mềm (TPPM).TPPM có thể là 1 hàm chức năng, 1 module chức năng, 1</a:t>
            </a:r>
            <a:endParaRPr sz="1100"/>
          </a:p>
          <a:p>
            <a:pPr indent="0" lvl="0" marL="0" rtl="0" algn="l">
              <a:lnSpc>
                <a:spcPct val="100000"/>
              </a:lnSpc>
              <a:spcBef>
                <a:spcPts val="0"/>
              </a:spcBef>
              <a:spcAft>
                <a:spcPts val="0"/>
              </a:spcAft>
              <a:buSzPts val="1400"/>
              <a:buNone/>
            </a:pPr>
            <a:r>
              <a:t/>
            </a:r>
            <a:endParaRPr sz="1100"/>
          </a:p>
          <a:p>
            <a:pPr indent="0" lvl="0" marL="0" rtl="0" algn="l">
              <a:lnSpc>
                <a:spcPct val="100000"/>
              </a:lnSpc>
              <a:spcBef>
                <a:spcPts val="0"/>
              </a:spcBef>
              <a:spcAft>
                <a:spcPts val="0"/>
              </a:spcAft>
              <a:buSzPts val="1400"/>
              <a:buNone/>
            </a:pPr>
            <a:r>
              <a:rPr b="1" i="1" lang="en-GB" sz="1100"/>
              <a:t>*Kiểm thử hộp đen (Black Box Testing):</a:t>
            </a:r>
            <a:endParaRPr/>
          </a:p>
          <a:p>
            <a:pPr indent="0" lvl="0" marL="0" rtl="0" algn="l">
              <a:lnSpc>
                <a:spcPct val="100000"/>
              </a:lnSpc>
              <a:spcBef>
                <a:spcPts val="0"/>
              </a:spcBef>
              <a:spcAft>
                <a:spcPts val="0"/>
              </a:spcAft>
              <a:buSzPts val="1400"/>
              <a:buNone/>
            </a:pPr>
            <a:r>
              <a:t/>
            </a:r>
            <a:endParaRPr b="1" i="1" sz="1100"/>
          </a:p>
          <a:p>
            <a:pPr indent="0" lvl="0" marL="0" rtl="0" algn="l">
              <a:lnSpc>
                <a:spcPct val="100000"/>
              </a:lnSpc>
              <a:spcBef>
                <a:spcPts val="0"/>
              </a:spcBef>
              <a:spcAft>
                <a:spcPts val="0"/>
              </a:spcAft>
              <a:buSzPts val="1400"/>
              <a:buNone/>
            </a:pPr>
            <a:r>
              <a:rPr lang="en-GB" sz="1100"/>
              <a:t>Kiểm tra hộp đen (Black box testing) là một phương pháp kiểm thử phần mềm mà việc kiểm tra các chức năng của một ứng dụng không cần quan tâm vào cấu trúc nội bộ hoặc hoạt động của nó.</a:t>
            </a:r>
            <a:endParaRPr/>
          </a:p>
          <a:p>
            <a:pPr indent="0" lvl="0" marL="0" rtl="0" algn="l">
              <a:lnSpc>
                <a:spcPct val="100000"/>
              </a:lnSpc>
              <a:spcBef>
                <a:spcPts val="0"/>
              </a:spcBef>
              <a:spcAft>
                <a:spcPts val="0"/>
              </a:spcAft>
              <a:buSzPts val="1400"/>
              <a:buNone/>
            </a:pPr>
            <a:r>
              <a:rPr lang="en-GB" sz="1100"/>
              <a:t>Mục đích chính của kiểm tra hộp đen chỉ là để xem phần mềm có hoạt động như dự kiến trong tài liệu yêu cầu và liệu nó có đáp ứng được sự mong đợi của người dùng hay không.</a:t>
            </a:r>
            <a:endParaRPr/>
          </a:p>
          <a:p>
            <a:pPr indent="0" lvl="0" marL="0" rtl="0" algn="l">
              <a:lnSpc>
                <a:spcPct val="100000"/>
              </a:lnSpc>
              <a:spcBef>
                <a:spcPts val="0"/>
              </a:spcBef>
              <a:spcAft>
                <a:spcPts val="0"/>
              </a:spcAft>
              <a:buSzPts val="1400"/>
              <a:buNone/>
            </a:pPr>
            <a:r>
              <a:rPr lang="en-GB" sz="1100"/>
              <a:t>Có 4 kỹ thuật dựa trên các đặc tả kỹ thuật:</a:t>
            </a:r>
            <a:endParaRPr/>
          </a:p>
          <a:p>
            <a:pPr indent="0" lvl="0" marL="0" rtl="0" algn="l">
              <a:lnSpc>
                <a:spcPct val="100000"/>
              </a:lnSpc>
              <a:spcBef>
                <a:spcPts val="0"/>
              </a:spcBef>
              <a:spcAft>
                <a:spcPts val="0"/>
              </a:spcAft>
              <a:buSzPts val="1400"/>
              <a:buNone/>
            </a:pPr>
            <a:r>
              <a:rPr lang="en-GB" sz="1100"/>
              <a:t>Phân vùng tương đương (equivalence partitioning)</a:t>
            </a:r>
            <a:endParaRPr/>
          </a:p>
          <a:p>
            <a:pPr indent="0" lvl="0" marL="0" rtl="0" algn="l">
              <a:lnSpc>
                <a:spcPct val="100000"/>
              </a:lnSpc>
              <a:spcBef>
                <a:spcPts val="0"/>
              </a:spcBef>
              <a:spcAft>
                <a:spcPts val="0"/>
              </a:spcAft>
              <a:buSzPts val="1400"/>
              <a:buNone/>
            </a:pPr>
            <a:r>
              <a:rPr lang="en-GB" sz="1100"/>
              <a:t>Phân tích giá trị biên(boundary value analysis)</a:t>
            </a:r>
            <a:endParaRPr/>
          </a:p>
          <a:p>
            <a:pPr indent="0" lvl="0" marL="0" rtl="0" algn="l">
              <a:lnSpc>
                <a:spcPct val="100000"/>
              </a:lnSpc>
              <a:spcBef>
                <a:spcPts val="0"/>
              </a:spcBef>
              <a:spcAft>
                <a:spcPts val="0"/>
              </a:spcAft>
              <a:buSzPts val="1400"/>
              <a:buNone/>
            </a:pPr>
            <a:r>
              <a:rPr lang="en-GB" sz="1100"/>
              <a:t>Bảng quyết định (decision tables)</a:t>
            </a:r>
            <a:endParaRPr/>
          </a:p>
          <a:p>
            <a:pPr indent="0" lvl="0" marL="0" rtl="0" algn="l">
              <a:lnSpc>
                <a:spcPct val="100000"/>
              </a:lnSpc>
              <a:spcBef>
                <a:spcPts val="0"/>
              </a:spcBef>
              <a:spcAft>
                <a:spcPts val="0"/>
              </a:spcAft>
              <a:buSzPts val="1400"/>
              <a:buNone/>
            </a:pPr>
            <a:r>
              <a:rPr lang="en-GB" sz="1100"/>
              <a:t>Kiểm thử chuyển đổi trạng thái (state transition testing).</a:t>
            </a:r>
            <a:endParaRPr sz="1100"/>
          </a:p>
        </p:txBody>
      </p:sp>
      <p:pic>
        <p:nvPicPr>
          <p:cNvPr descr="https://lh7-us.googleusercontent.com/2eJSCTwSocQpbwkR9sAT3s-kCE61lJtVjPgbN-EQ2zLrDROGM8JKFxIFMPd2P-7f5MqmJZDs0IyF1th4mTu4vaMQMTI08eeHZ5NH4eSzrD2gg6yZCSHSBmpZASebHXjA0GfdSUL1TVsBtuY=s2048" id="328" name="Google Shape;328;p14"/>
          <p:cNvPicPr preferRelativeResize="0"/>
          <p:nvPr/>
        </p:nvPicPr>
        <p:blipFill rotWithShape="1">
          <a:blip r:embed="rId3">
            <a:alphaModFix/>
          </a:blip>
          <a:srcRect b="0" l="0" r="0" t="0"/>
          <a:stretch/>
        </p:blipFill>
        <p:spPr>
          <a:xfrm>
            <a:off x="6382923" y="1569720"/>
            <a:ext cx="2434494" cy="26945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15"/>
          <p:cNvPicPr preferRelativeResize="0"/>
          <p:nvPr/>
        </p:nvPicPr>
        <p:blipFill rotWithShape="1">
          <a:blip r:embed="rId3">
            <a:alphaModFix/>
          </a:blip>
          <a:srcRect b="0" l="0" r="0" t="0"/>
          <a:stretch/>
        </p:blipFill>
        <p:spPr>
          <a:xfrm>
            <a:off x="2576925" y="147033"/>
            <a:ext cx="3670110" cy="749873"/>
          </a:xfrm>
          <a:prstGeom prst="rect">
            <a:avLst/>
          </a:prstGeom>
          <a:noFill/>
          <a:ln>
            <a:noFill/>
          </a:ln>
        </p:spPr>
      </p:pic>
      <p:sp>
        <p:nvSpPr>
          <p:cNvPr id="334" name="Google Shape;334;p15"/>
          <p:cNvSpPr txBox="1"/>
          <p:nvPr>
            <p:ph type="title"/>
          </p:nvPr>
        </p:nvSpPr>
        <p:spPr>
          <a:xfrm>
            <a:off x="1294620" y="1164065"/>
            <a:ext cx="623472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GB" sz="1200"/>
              <a:t>4.1. Công cụ kiểm thử tự động (Automated testing tools): là các công cụ được sử dụng để tự động hóa quá trình kiểm thử phần mềm, giúp tiết kiệm thời gian và tăng hiệu quả kiểm thử. Công cụ quản lý và theo dõi lỗi </a:t>
            </a:r>
            <a:br>
              <a:rPr lang="en-GB" sz="1200"/>
            </a:br>
            <a:r>
              <a:rPr lang="en-GB" sz="1200"/>
              <a:t>Một số công cụ : Selenium, Appium, Cucumber</a:t>
            </a:r>
            <a:endParaRPr sz="1200"/>
          </a:p>
        </p:txBody>
      </p:sp>
      <p:sp>
        <p:nvSpPr>
          <p:cNvPr id="335" name="Google Shape;335;p15"/>
          <p:cNvSpPr txBox="1"/>
          <p:nvPr>
            <p:ph type="title"/>
          </p:nvPr>
        </p:nvSpPr>
        <p:spPr>
          <a:xfrm>
            <a:off x="1294620" y="2268965"/>
            <a:ext cx="623472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GB" sz="1200"/>
              <a:t>4.2. Công cụ quản lý và theo dõi lỗi (Test management tools): là các công cụ được sử dụng để quản lý và theo dõi các lỗi phát hiện trong quá trình kiểm thử phần mềm. Các công cụ này giúp các nhóm kiểm thử có thể quản lý các lỗi một cách có hiệu quả, bao gồm việc ghi nhận, phân loại, theo dõi và báo cáo các lỗi.</a:t>
            </a:r>
            <a:br>
              <a:rPr lang="en-GB" sz="1200"/>
            </a:br>
            <a:r>
              <a:rPr lang="en-GB" sz="1200"/>
              <a:t>Một số công cụ : JIRA, Bugzilla, và Trac</a:t>
            </a:r>
            <a:endParaRPr sz="1200"/>
          </a:p>
        </p:txBody>
      </p:sp>
      <p:sp>
        <p:nvSpPr>
          <p:cNvPr id="336" name="Google Shape;336;p15"/>
          <p:cNvSpPr txBox="1"/>
          <p:nvPr>
            <p:ph type="title"/>
          </p:nvPr>
        </p:nvSpPr>
        <p:spPr>
          <a:xfrm>
            <a:off x="1294620" y="3617705"/>
            <a:ext cx="623472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GB" sz="1200"/>
              <a:t>4.3. Công cụ kiểm thử bảo mật (Security testing tools): là các công cụ được sử dụng để kiểm thử tính bảo mật của phần mềm. Các công cụ này giúp phát hiện các lỗ hổng bảo mật và các vấn đề liên quan đến bảo mật của phần mềm. </a:t>
            </a:r>
            <a:br>
              <a:rPr lang="en-GB" sz="1200"/>
            </a:br>
            <a:r>
              <a:rPr lang="en-GB" sz="1200"/>
              <a:t>Một số công cụ : OWASP ZAP, Nessus, Burp Suite</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16"/>
          <p:cNvPicPr preferRelativeResize="0"/>
          <p:nvPr/>
        </p:nvPicPr>
        <p:blipFill rotWithShape="1">
          <a:blip r:embed="rId3">
            <a:alphaModFix/>
          </a:blip>
          <a:srcRect b="0" l="0" r="0" t="0"/>
          <a:stretch/>
        </p:blipFill>
        <p:spPr>
          <a:xfrm>
            <a:off x="2576925" y="147033"/>
            <a:ext cx="3670110" cy="749873"/>
          </a:xfrm>
          <a:prstGeom prst="rect">
            <a:avLst/>
          </a:prstGeom>
          <a:noFill/>
          <a:ln>
            <a:noFill/>
          </a:ln>
        </p:spPr>
      </p:pic>
      <p:sp>
        <p:nvSpPr>
          <p:cNvPr id="342" name="Google Shape;342;p16"/>
          <p:cNvSpPr txBox="1"/>
          <p:nvPr>
            <p:ph type="title"/>
          </p:nvPr>
        </p:nvSpPr>
        <p:spPr>
          <a:xfrm>
            <a:off x="1294620" y="1164065"/>
            <a:ext cx="623472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GB" sz="1200"/>
              <a:t>4.4. Công cụ kiểm tra mã nguồn (Code analysis tools): là các công cụ được sử dụng để kiểm tra và phân tích mã nguồn của phần mềm để phát hiện các lỗi tiềm ẩn, tối ưu hóa mã và đảm bảo chuẩn mực của mã nguồn. Các công cụ kiểm tra mã nguồn có thể được sử dụng để kiểm tra các đơn vị code, các hàm, các lớp hoặc toàn bộ ứng dụng. </a:t>
            </a:r>
            <a:br>
              <a:rPr lang="en-GB" sz="1200"/>
            </a:br>
            <a:r>
              <a:rPr lang="en-GB" sz="1200"/>
              <a:t>Một số công cụ :SonarQube, ESLint, và PMD</a:t>
            </a:r>
            <a:endParaRPr sz="1200"/>
          </a:p>
        </p:txBody>
      </p:sp>
      <p:sp>
        <p:nvSpPr>
          <p:cNvPr id="343" name="Google Shape;343;p16"/>
          <p:cNvSpPr txBox="1"/>
          <p:nvPr>
            <p:ph type="title"/>
          </p:nvPr>
        </p:nvSpPr>
        <p:spPr>
          <a:xfrm>
            <a:off x="1294620" y="2497565"/>
            <a:ext cx="623472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GB" sz="1200"/>
              <a:t>4.5. Công cụ kiểm thử tĩnh (Static analysis tools) :Các công cụ này sử dụng phân tích tĩnh để phát hiện các lỗi trong mã nguồn phần mềm. Để phân tích mã nguồn và tìm ra các lỗi tĩnh trước khi mã được biên dịch và chạy.</a:t>
            </a:r>
            <a:br>
              <a:rPr lang="en-GB" sz="1200"/>
            </a:br>
            <a:r>
              <a:rPr lang="en-GB" sz="1200"/>
              <a:t>Một số công cụ : FindBugs, Checkstyle, Pylint, SonarQube</a:t>
            </a:r>
            <a:endParaRPr sz="1200"/>
          </a:p>
        </p:txBody>
      </p:sp>
      <p:sp>
        <p:nvSpPr>
          <p:cNvPr id="344" name="Google Shape;344;p16"/>
          <p:cNvSpPr txBox="1"/>
          <p:nvPr>
            <p:ph type="title"/>
          </p:nvPr>
        </p:nvSpPr>
        <p:spPr>
          <a:xfrm>
            <a:off x="1294620" y="3617705"/>
            <a:ext cx="623472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GB" sz="1200"/>
              <a:t>4.6. Công cụ kiểm thử hiệu năng (Performance testing tools) :Được sử dụng để đánh giá hiệu suất và tốc độ tải của phần mềm ,kiểm thử khả năng chịu tải và hiệu suất của phần mềm trong các tình huống tải cao. </a:t>
            </a:r>
            <a:br>
              <a:rPr lang="en-GB" sz="1200"/>
            </a:br>
            <a:r>
              <a:rPr lang="en-GB" sz="1200"/>
              <a:t>Một số công cụ : Apache JMeter, LoadRunner, Gatling</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7"/>
          <p:cNvSpPr txBox="1"/>
          <p:nvPr>
            <p:ph idx="1" type="subTitle"/>
          </p:nvPr>
        </p:nvSpPr>
        <p:spPr>
          <a:xfrm>
            <a:off x="281940" y="3451860"/>
            <a:ext cx="8602980" cy="82503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b="1" i="1" lang="en-GB"/>
              <a:t>5.1. Khái niệm </a:t>
            </a:r>
            <a:r>
              <a:rPr lang="en-GB"/>
              <a:t>: Đánh giá chất lượng việc kiểm thử là một quá trình phân tích để đảm bảo rằng các hoạt động kiểm thử được thực hiện đầy đủ và hiệu quả, đảm bảo chất lượng của phần mềm sau khi đã được kiểm thử.</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i="1" lang="en-GB"/>
              <a:t>5.2. Tầm quan trọng của việc đánh giá chất lượng kiểm thử</a:t>
            </a:r>
            <a:r>
              <a:rPr lang="en-GB"/>
              <a:t>: Nó giúp đảm bảo rằng phần mềm được kiểm thử đầy đủ và chính xác để đáp ứng yêu cầu chất lượng của khách hàng và các bên liên quan khác</a:t>
            </a:r>
            <a:endParaRPr/>
          </a:p>
          <a:p>
            <a:pPr indent="0" lvl="0" marL="0" rtl="0" algn="l">
              <a:lnSpc>
                <a:spcPct val="100000"/>
              </a:lnSpc>
              <a:spcBef>
                <a:spcPts val="0"/>
              </a:spcBef>
              <a:spcAft>
                <a:spcPts val="0"/>
              </a:spcAft>
              <a:buSzPts val="1400"/>
              <a:buNone/>
            </a:pPr>
            <a:r>
              <a:rPr lang="en-GB"/>
              <a:t>Đánh giá chất lượng kiểm thử cung cấp thông tin bổ sung cho quy trình phát triển phần mềm để tối ưu hóa sản phẩm.</a:t>
            </a:r>
            <a:endParaRPr/>
          </a:p>
          <a:p>
            <a:pPr indent="0" lvl="0" marL="0" rtl="0" algn="l">
              <a:lnSpc>
                <a:spcPct val="100000"/>
              </a:lnSpc>
              <a:spcBef>
                <a:spcPts val="0"/>
              </a:spcBef>
              <a:spcAft>
                <a:spcPts val="0"/>
              </a:spcAft>
              <a:buSzPts val="1400"/>
              <a:buNone/>
            </a:pPr>
            <a:r>
              <a:rPr lang="en-GB"/>
              <a:t>Nó cũng nhằm đảm bảo rằng mọi yêu cầu đều được thực hiện trước khi phân phối sản phẩm.</a:t>
            </a:r>
            <a:endParaRPr/>
          </a:p>
          <a:p>
            <a:pPr indent="0" lvl="0" marL="0" rtl="0" algn="l">
              <a:lnSpc>
                <a:spcPct val="100000"/>
              </a:lnSpc>
              <a:spcBef>
                <a:spcPts val="0"/>
              </a:spcBef>
              <a:spcAft>
                <a:spcPts val="0"/>
              </a:spcAft>
              <a:buSzPts val="1400"/>
              <a:buNone/>
            </a:pPr>
            <a:r>
              <a:rPr lang="en-GB"/>
              <a:t>Đánh giá chất lượng kiểm thử cũng có thể được sử dụng để xác định hướng phát triển phần mềm trong tương lai và lập kế hoạch thực hiện.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50" name="Google Shape;350;p17"/>
          <p:cNvSpPr/>
          <p:nvPr/>
        </p:nvSpPr>
        <p:spPr>
          <a:xfrm>
            <a:off x="2806375" y="119833"/>
            <a:ext cx="2896575" cy="2288877"/>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GB" sz="2000" u="none" cap="none" strike="noStrike">
                <a:solidFill>
                  <a:schemeClr val="lt1"/>
                </a:solidFill>
                <a:latin typeface="Comfortaa"/>
                <a:ea typeface="Comfortaa"/>
                <a:cs typeface="Comfortaa"/>
                <a:sym typeface="Comfortaa"/>
              </a:rPr>
              <a:t>V.Đánh giá chất lượng việc kiểm thử</a:t>
            </a:r>
            <a:br>
              <a:rPr b="1" i="0" lang="en-GB" sz="2000" u="none" cap="none" strike="noStrike">
                <a:solidFill>
                  <a:schemeClr val="lt1"/>
                </a:solidFill>
                <a:latin typeface="Comfortaa"/>
                <a:ea typeface="Comfortaa"/>
                <a:cs typeface="Comfortaa"/>
                <a:sym typeface="Comfortaa"/>
              </a:rPr>
            </a:br>
            <a:endParaRPr b="1" i="0" sz="2000" u="none" cap="none" strike="noStrike">
              <a:solidFill>
                <a:schemeClr val="lt1"/>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8"/>
          <p:cNvSpPr txBox="1"/>
          <p:nvPr>
            <p:ph type="title"/>
          </p:nvPr>
        </p:nvSpPr>
        <p:spPr>
          <a:xfrm>
            <a:off x="2282125" y="1226820"/>
            <a:ext cx="4248215" cy="38966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i="1" lang="en-GB" sz="1800">
                <a:solidFill>
                  <a:schemeClr val="dk1"/>
                </a:solidFill>
              </a:rPr>
              <a:t>5.3. Giai đoạn để đánh giá chất lượng của việc kiểm thử</a:t>
            </a:r>
            <a:endParaRPr b="1" i="1" sz="1800">
              <a:solidFill>
                <a:schemeClr val="dk1"/>
              </a:solidFill>
            </a:endParaRPr>
          </a:p>
        </p:txBody>
      </p:sp>
      <p:sp>
        <p:nvSpPr>
          <p:cNvPr id="356" name="Google Shape;356;p18"/>
          <p:cNvSpPr txBox="1"/>
          <p:nvPr>
            <p:ph idx="1" type="subTitle"/>
          </p:nvPr>
        </p:nvSpPr>
        <p:spPr>
          <a:xfrm>
            <a:off x="1805940" y="2819755"/>
            <a:ext cx="5563405" cy="71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sz="1200"/>
              <a:t>Độ chính xác (accuracy): Đây là một yếu tố quan trọng đối với việc đánh giá chất lượng kiểm thử. Việc kiểm thử phải được thực hiện chính xác và phải đáp ứng đầy đủ các yêu cầu được đặt ra. Để đánh giá độ chính xác của kiểm thử, tác giả đề xuất sử dụng các phương pháp kiểm tra và đánh giá lỗi.</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GB" sz="1200"/>
              <a:t>Độ toàn vẹn (completeness): Độ toàn vẹn đảm bảo rằng tất cả các phương diện của phần mềm được kiểm thử. Điều này đảm bảo rằng tất cả các lỗi có thể xảy ra sẽ được phát hiện và khắc phục. Để đánh giá độ toàn vẹn của kiểm thử, tác giả đề xuất sử dụng phương pháp so sánh các yêu cầu của khách hàng với phạm vi kiểm thử đã được thực hiện.</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GB" sz="1200"/>
              <a:t>Độ hiệu quả (effectiveness): Độ hiệu quả đảm bảo rằng việc kiểm thử được thực hiện một cách tối ưu để đạt được mục tiêu kiểm thử. Để đánh giá độ hiệu quả của kiểm thử, tác giả đề xuất sử dụng các phương pháp đo lường và phân tích kết quả kiểm thử.</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9"/>
          <p:cNvSpPr txBox="1"/>
          <p:nvPr>
            <p:ph type="title"/>
          </p:nvPr>
        </p:nvSpPr>
        <p:spPr>
          <a:xfrm>
            <a:off x="720000" y="2344400"/>
            <a:ext cx="7704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t>Chi tiết về systemtesing</a:t>
            </a:r>
            <a:endParaRPr/>
          </a:p>
        </p:txBody>
      </p:sp>
      <p:sp>
        <p:nvSpPr>
          <p:cNvPr id="362" name="Google Shape;362;p19"/>
          <p:cNvSpPr txBox="1"/>
          <p:nvPr>
            <p:ph idx="2" type="title"/>
          </p:nvPr>
        </p:nvSpPr>
        <p:spPr>
          <a:xfrm>
            <a:off x="2996550" y="1502600"/>
            <a:ext cx="3150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GB"/>
              <a:t>VI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
          <p:cNvSpPr txBox="1"/>
          <p:nvPr>
            <p:ph type="title"/>
          </p:nvPr>
        </p:nvSpPr>
        <p:spPr>
          <a:xfrm>
            <a:off x="720000" y="1771682"/>
            <a:ext cx="2444100" cy="1076143"/>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GB" sz="1600"/>
              <a:t>Các mức độ kiểm thử phần mềm (Testing Levels)</a:t>
            </a:r>
            <a:endParaRPr sz="1600"/>
          </a:p>
        </p:txBody>
      </p:sp>
      <p:sp>
        <p:nvSpPr>
          <p:cNvPr id="184" name="Google Shape;184;p2"/>
          <p:cNvSpPr txBox="1"/>
          <p:nvPr>
            <p:ph idx="2" type="title"/>
          </p:nvPr>
        </p:nvSpPr>
        <p:spPr>
          <a:xfrm>
            <a:off x="720000" y="1330575"/>
            <a:ext cx="12753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01</a:t>
            </a:r>
            <a:endParaRPr/>
          </a:p>
        </p:txBody>
      </p:sp>
      <p:sp>
        <p:nvSpPr>
          <p:cNvPr id="185" name="Google Shape;185;p2"/>
          <p:cNvSpPr txBox="1"/>
          <p:nvPr>
            <p:ph idx="3" type="title"/>
          </p:nvPr>
        </p:nvSpPr>
        <p:spPr>
          <a:xfrm>
            <a:off x="3273450" y="1940575"/>
            <a:ext cx="2597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GB" sz="1600"/>
              <a:t>Quy trình kiểm thử phần mềm</a:t>
            </a:r>
            <a:endParaRPr sz="1600"/>
          </a:p>
        </p:txBody>
      </p:sp>
      <p:sp>
        <p:nvSpPr>
          <p:cNvPr id="186" name="Google Shape;186;p2"/>
          <p:cNvSpPr txBox="1"/>
          <p:nvPr>
            <p:ph idx="4" type="title"/>
          </p:nvPr>
        </p:nvSpPr>
        <p:spPr>
          <a:xfrm>
            <a:off x="3327300" y="1330575"/>
            <a:ext cx="12753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02</a:t>
            </a:r>
            <a:endParaRPr/>
          </a:p>
        </p:txBody>
      </p:sp>
      <p:sp>
        <p:nvSpPr>
          <p:cNvPr id="187" name="Google Shape;187;p2"/>
          <p:cNvSpPr txBox="1"/>
          <p:nvPr>
            <p:ph idx="6" type="title"/>
          </p:nvPr>
        </p:nvSpPr>
        <p:spPr>
          <a:xfrm>
            <a:off x="6087600" y="1874875"/>
            <a:ext cx="2444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GB" sz="1600"/>
              <a:t>Kỹ thuật kiểm thử phần mềm</a:t>
            </a:r>
            <a:endParaRPr sz="1600"/>
          </a:p>
        </p:txBody>
      </p:sp>
      <p:sp>
        <p:nvSpPr>
          <p:cNvPr id="188" name="Google Shape;188;p2"/>
          <p:cNvSpPr txBox="1"/>
          <p:nvPr>
            <p:ph idx="7" type="title"/>
          </p:nvPr>
        </p:nvSpPr>
        <p:spPr>
          <a:xfrm>
            <a:off x="6087600" y="1330575"/>
            <a:ext cx="12753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03</a:t>
            </a:r>
            <a:endParaRPr/>
          </a:p>
        </p:txBody>
      </p:sp>
      <p:sp>
        <p:nvSpPr>
          <p:cNvPr id="189" name="Google Shape;189;p2"/>
          <p:cNvSpPr txBox="1"/>
          <p:nvPr>
            <p:ph idx="9" type="title"/>
          </p:nvPr>
        </p:nvSpPr>
        <p:spPr>
          <a:xfrm>
            <a:off x="678750" y="3664275"/>
            <a:ext cx="2444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GB" sz="1600"/>
              <a:t>Công cụ kiểm thử</a:t>
            </a:r>
            <a:endParaRPr sz="1600"/>
          </a:p>
        </p:txBody>
      </p:sp>
      <p:sp>
        <p:nvSpPr>
          <p:cNvPr id="190" name="Google Shape;190;p2"/>
          <p:cNvSpPr txBox="1"/>
          <p:nvPr>
            <p:ph idx="13" type="title"/>
          </p:nvPr>
        </p:nvSpPr>
        <p:spPr>
          <a:xfrm>
            <a:off x="678750" y="3119975"/>
            <a:ext cx="12753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04</a:t>
            </a:r>
            <a:endParaRPr/>
          </a:p>
        </p:txBody>
      </p:sp>
      <p:sp>
        <p:nvSpPr>
          <p:cNvPr id="191" name="Google Shape;191;p2"/>
          <p:cNvSpPr txBox="1"/>
          <p:nvPr>
            <p:ph idx="15" type="title"/>
          </p:nvPr>
        </p:nvSpPr>
        <p:spPr>
          <a:xfrm>
            <a:off x="3304050" y="3720050"/>
            <a:ext cx="2597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GB" sz="1600"/>
              <a:t>Đánh giá chất lượng việc kiểm thử</a:t>
            </a:r>
            <a:br>
              <a:rPr lang="en-GB" sz="1600"/>
            </a:br>
            <a:endParaRPr sz="1600"/>
          </a:p>
        </p:txBody>
      </p:sp>
      <p:sp>
        <p:nvSpPr>
          <p:cNvPr id="192" name="Google Shape;192;p2"/>
          <p:cNvSpPr txBox="1"/>
          <p:nvPr>
            <p:ph idx="16" type="title"/>
          </p:nvPr>
        </p:nvSpPr>
        <p:spPr>
          <a:xfrm>
            <a:off x="3286050" y="3119975"/>
            <a:ext cx="12753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05</a:t>
            </a:r>
            <a:endParaRPr/>
          </a:p>
        </p:txBody>
      </p:sp>
      <p:sp>
        <p:nvSpPr>
          <p:cNvPr id="193" name="Google Shape;193;p2"/>
          <p:cNvSpPr txBox="1"/>
          <p:nvPr>
            <p:ph idx="21"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GB"/>
              <a:t>Nội dung chính</a:t>
            </a:r>
            <a:endParaRPr/>
          </a:p>
        </p:txBody>
      </p:sp>
      <p:sp>
        <p:nvSpPr>
          <p:cNvPr id="194" name="Google Shape;194;p2"/>
          <p:cNvSpPr/>
          <p:nvPr/>
        </p:nvSpPr>
        <p:spPr>
          <a:xfrm>
            <a:off x="2304375" y="-797750"/>
            <a:ext cx="2028900" cy="2208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txBox="1"/>
          <p:nvPr>
            <p:ph idx="15" type="title"/>
          </p:nvPr>
        </p:nvSpPr>
        <p:spPr>
          <a:xfrm>
            <a:off x="6046350" y="3692120"/>
            <a:ext cx="2597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GB" sz="1600"/>
              <a:t>Chi tiết của </a:t>
            </a:r>
            <a:r>
              <a:rPr lang="en-GB" sz="1600"/>
              <a:t>System Testing</a:t>
            </a:r>
            <a:br>
              <a:rPr lang="en-GB" sz="1600"/>
            </a:br>
            <a:endParaRPr sz="1600"/>
          </a:p>
        </p:txBody>
      </p:sp>
      <p:sp>
        <p:nvSpPr>
          <p:cNvPr id="196" name="Google Shape;196;p2"/>
          <p:cNvSpPr txBox="1"/>
          <p:nvPr>
            <p:ph idx="16" type="title"/>
          </p:nvPr>
        </p:nvSpPr>
        <p:spPr>
          <a:xfrm>
            <a:off x="6046350" y="3092890"/>
            <a:ext cx="12753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0"/>
          <p:cNvSpPr txBox="1"/>
          <p:nvPr>
            <p:ph type="title"/>
          </p:nvPr>
        </p:nvSpPr>
        <p:spPr>
          <a:xfrm>
            <a:off x="727620" y="87962"/>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2000"/>
              <a:t>VI.Chi tiết về systemte</a:t>
            </a:r>
            <a:r>
              <a:rPr lang="en-GB" sz="2000"/>
              <a:t>sing</a:t>
            </a:r>
            <a:endParaRPr sz="2000"/>
          </a:p>
        </p:txBody>
      </p:sp>
      <p:sp>
        <p:nvSpPr>
          <p:cNvPr id="368" name="Google Shape;368;p20"/>
          <p:cNvSpPr/>
          <p:nvPr/>
        </p:nvSpPr>
        <p:spPr>
          <a:xfrm>
            <a:off x="4802425" y="1083353"/>
            <a:ext cx="3096300" cy="32394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0"/>
          <p:cNvSpPr/>
          <p:nvPr/>
        </p:nvSpPr>
        <p:spPr>
          <a:xfrm>
            <a:off x="1367150" y="1083353"/>
            <a:ext cx="3096300" cy="32394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0"/>
          <p:cNvSpPr txBox="1"/>
          <p:nvPr/>
        </p:nvSpPr>
        <p:spPr>
          <a:xfrm>
            <a:off x="1727750" y="1171414"/>
            <a:ext cx="2375100" cy="461635"/>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omfortaa"/>
                <a:ea typeface="Comfortaa"/>
                <a:cs typeface="Comfortaa"/>
                <a:sym typeface="Comfortaa"/>
              </a:rPr>
              <a:t>Định nghĩa</a:t>
            </a:r>
            <a:endParaRPr b="0" i="0" sz="1800" u="none" cap="none" strike="noStrike">
              <a:solidFill>
                <a:srgbClr val="000000"/>
              </a:solidFill>
              <a:latin typeface="Comfortaa"/>
              <a:ea typeface="Comfortaa"/>
              <a:cs typeface="Comfortaa"/>
              <a:sym typeface="Comfortaa"/>
            </a:endParaRPr>
          </a:p>
        </p:txBody>
      </p:sp>
      <p:sp>
        <p:nvSpPr>
          <p:cNvPr id="371" name="Google Shape;371;p20"/>
          <p:cNvSpPr txBox="1"/>
          <p:nvPr/>
        </p:nvSpPr>
        <p:spPr>
          <a:xfrm>
            <a:off x="5041147" y="1253142"/>
            <a:ext cx="2375100" cy="461635"/>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omfortaa"/>
                <a:ea typeface="Comfortaa"/>
                <a:cs typeface="Comfortaa"/>
                <a:sym typeface="Comfortaa"/>
              </a:rPr>
              <a:t>Nội dung</a:t>
            </a:r>
            <a:endParaRPr b="0" i="0" sz="1800" u="none" cap="none" strike="noStrike">
              <a:solidFill>
                <a:srgbClr val="000000"/>
              </a:solidFill>
              <a:latin typeface="Comfortaa"/>
              <a:ea typeface="Comfortaa"/>
              <a:cs typeface="Comfortaa"/>
              <a:sym typeface="Comfortaa"/>
            </a:endParaRPr>
          </a:p>
        </p:txBody>
      </p:sp>
      <p:sp>
        <p:nvSpPr>
          <p:cNvPr id="372" name="Google Shape;372;p20"/>
          <p:cNvSpPr txBox="1"/>
          <p:nvPr/>
        </p:nvSpPr>
        <p:spPr>
          <a:xfrm>
            <a:off x="2149712" y="510653"/>
            <a:ext cx="5061670" cy="492412"/>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000000"/>
                </a:solidFill>
                <a:latin typeface="Comfortaa"/>
                <a:ea typeface="Comfortaa"/>
                <a:cs typeface="Comfortaa"/>
                <a:sym typeface="Comfortaa"/>
              </a:rPr>
              <a:t>6.1. Tìm hiểu về Test plan</a:t>
            </a:r>
            <a:endParaRPr b="0" i="0" sz="2000" u="none" cap="none" strike="noStrike">
              <a:solidFill>
                <a:srgbClr val="000000"/>
              </a:solidFill>
              <a:latin typeface="Comfortaa"/>
              <a:ea typeface="Comfortaa"/>
              <a:cs typeface="Comfortaa"/>
              <a:sym typeface="Comfortaa"/>
            </a:endParaRPr>
          </a:p>
        </p:txBody>
      </p:sp>
      <p:sp>
        <p:nvSpPr>
          <p:cNvPr id="373" name="Google Shape;373;p20"/>
          <p:cNvSpPr txBox="1"/>
          <p:nvPr/>
        </p:nvSpPr>
        <p:spPr>
          <a:xfrm>
            <a:off x="1766450" y="2780203"/>
            <a:ext cx="2462650" cy="40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Anaheim"/>
              <a:buNone/>
            </a:pPr>
            <a:r>
              <a:rPr b="0" i="0" lang="en-GB" sz="1400" u="none" cap="none" strike="noStrike">
                <a:solidFill>
                  <a:schemeClr val="dk1"/>
                </a:solidFill>
                <a:latin typeface="Anaheim"/>
                <a:ea typeface="Anaheim"/>
                <a:cs typeface="Anaheim"/>
                <a:sym typeface="Anaheim"/>
              </a:rPr>
              <a:t>“Kế hoạch kiểm thử là một tài liệu mô tả phạm vi, phương pháp, tài nguyên và lịch trình của các hoạt động kiểm thử dự định. Nó xác định các mục kiểm thử, các tính năng cần được kiểm thử, các nhiệm vụ kiểm thử, ai sẽ thực hiện mỗi nhiệm vụ, và bất kỳ rủi ro nào cần phải lập kế hoạch phòng ngừa.”</a:t>
            </a:r>
            <a:endParaRPr b="0" i="0" sz="1400" u="none" cap="none" strike="noStrike">
              <a:solidFill>
                <a:schemeClr val="dk1"/>
              </a:solidFill>
              <a:latin typeface="Anaheim"/>
              <a:ea typeface="Anaheim"/>
              <a:cs typeface="Anaheim"/>
              <a:sym typeface="Anaheim"/>
            </a:endParaRPr>
          </a:p>
        </p:txBody>
      </p:sp>
      <p:sp>
        <p:nvSpPr>
          <p:cNvPr id="374" name="Google Shape;374;p20"/>
          <p:cNvSpPr txBox="1"/>
          <p:nvPr/>
        </p:nvSpPr>
        <p:spPr>
          <a:xfrm>
            <a:off x="5119250" y="2730842"/>
            <a:ext cx="2462650" cy="40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Anaheim"/>
              <a:buNone/>
            </a:pPr>
            <a:r>
              <a:rPr b="0" i="0" lang="en-GB" sz="1400" u="none" cap="none" strike="noStrike">
                <a:solidFill>
                  <a:schemeClr val="dk1"/>
                </a:solidFill>
                <a:latin typeface="Anaheim"/>
                <a:ea typeface="Anaheim"/>
                <a:cs typeface="Anaheim"/>
                <a:sym typeface="Anaheim"/>
              </a:rPr>
              <a:t>Nội dung </a:t>
            </a:r>
            <a:r>
              <a:rPr lang="en-GB">
                <a:solidFill>
                  <a:schemeClr val="dk1"/>
                </a:solidFill>
                <a:latin typeface="Anaheim"/>
                <a:ea typeface="Anaheim"/>
                <a:cs typeface="Anaheim"/>
                <a:sym typeface="Anaheim"/>
              </a:rPr>
              <a:t>Test Plan</a:t>
            </a:r>
            <a:endParaRPr/>
          </a:p>
          <a:p>
            <a:pPr indent="0" lvl="0" marL="0" marR="0" rtl="0" algn="l">
              <a:lnSpc>
                <a:spcPct val="100000"/>
              </a:lnSpc>
              <a:spcBef>
                <a:spcPts val="0"/>
              </a:spcBef>
              <a:spcAft>
                <a:spcPts val="0"/>
              </a:spcAft>
              <a:buClr>
                <a:schemeClr val="dk2"/>
              </a:buClr>
              <a:buSzPts val="1400"/>
              <a:buFont typeface="Anaheim"/>
              <a:buNone/>
            </a:pPr>
            <a:r>
              <a:rPr b="0" i="0" lang="en-GB" sz="1400" u="none" cap="none" strike="noStrike">
                <a:solidFill>
                  <a:schemeClr val="dk1"/>
                </a:solidFill>
                <a:latin typeface="Anaheim"/>
                <a:ea typeface="Anaheim"/>
                <a:cs typeface="Anaheim"/>
                <a:sym typeface="Anaheim"/>
              </a:rPr>
              <a:t>I. GIỚI THIỆU	</a:t>
            </a:r>
            <a:endParaRPr/>
          </a:p>
          <a:p>
            <a:pPr indent="0" lvl="0" marL="0" marR="0" rtl="0" algn="l">
              <a:lnSpc>
                <a:spcPct val="100000"/>
              </a:lnSpc>
              <a:spcBef>
                <a:spcPts val="0"/>
              </a:spcBef>
              <a:spcAft>
                <a:spcPts val="0"/>
              </a:spcAft>
              <a:buClr>
                <a:schemeClr val="dk2"/>
              </a:buClr>
              <a:buSzPts val="1400"/>
              <a:buFont typeface="Anaheim"/>
              <a:buNone/>
            </a:pPr>
            <a:r>
              <a:rPr b="0" i="0" lang="en-GB" sz="1400" u="none" cap="none" strike="noStrike">
                <a:solidFill>
                  <a:schemeClr val="dk1"/>
                </a:solidFill>
                <a:latin typeface="Anaheim"/>
                <a:ea typeface="Anaheim"/>
                <a:cs typeface="Anaheim"/>
                <a:sym typeface="Anaheim"/>
              </a:rPr>
              <a:t>II. Tài liệu đầu vào	</a:t>
            </a:r>
            <a:endParaRPr/>
          </a:p>
          <a:p>
            <a:pPr indent="0" lvl="0" marL="0" marR="0" rtl="0" algn="l">
              <a:lnSpc>
                <a:spcPct val="100000"/>
              </a:lnSpc>
              <a:spcBef>
                <a:spcPts val="0"/>
              </a:spcBef>
              <a:spcAft>
                <a:spcPts val="0"/>
              </a:spcAft>
              <a:buClr>
                <a:schemeClr val="dk2"/>
              </a:buClr>
              <a:buSzPts val="1400"/>
              <a:buFont typeface="Anaheim"/>
              <a:buNone/>
            </a:pPr>
            <a:r>
              <a:rPr b="0" i="0" lang="en-GB" sz="1400" u="none" cap="none" strike="noStrike">
                <a:solidFill>
                  <a:schemeClr val="dk1"/>
                </a:solidFill>
                <a:latin typeface="Anaheim"/>
                <a:ea typeface="Anaheim"/>
                <a:cs typeface="Anaheim"/>
                <a:sym typeface="Anaheim"/>
              </a:rPr>
              <a:t>III. Phân công công việc chi tiết </a:t>
            </a:r>
            <a:endParaRPr/>
          </a:p>
          <a:p>
            <a:pPr indent="0" lvl="0" marL="0" marR="0" rtl="0" algn="l">
              <a:lnSpc>
                <a:spcPct val="100000"/>
              </a:lnSpc>
              <a:spcBef>
                <a:spcPts val="0"/>
              </a:spcBef>
              <a:spcAft>
                <a:spcPts val="0"/>
              </a:spcAft>
              <a:buClr>
                <a:schemeClr val="dk2"/>
              </a:buClr>
              <a:buSzPts val="1400"/>
              <a:buFont typeface="Anaheim"/>
              <a:buNone/>
            </a:pPr>
            <a:r>
              <a:rPr b="0" i="0" lang="en-GB" sz="1400" u="none" cap="none" strike="noStrike">
                <a:solidFill>
                  <a:schemeClr val="dk1"/>
                </a:solidFill>
                <a:latin typeface="Anaheim"/>
                <a:ea typeface="Anaheim"/>
                <a:cs typeface="Anaheim"/>
                <a:sym typeface="Anaheim"/>
              </a:rPr>
              <a:t>IV. Môi trường thực hiện</a:t>
            </a:r>
            <a:endParaRPr/>
          </a:p>
          <a:p>
            <a:pPr indent="0" lvl="0" marL="0" marR="0" rtl="0" algn="l">
              <a:lnSpc>
                <a:spcPct val="100000"/>
              </a:lnSpc>
              <a:spcBef>
                <a:spcPts val="0"/>
              </a:spcBef>
              <a:spcAft>
                <a:spcPts val="0"/>
              </a:spcAft>
              <a:buClr>
                <a:schemeClr val="dk2"/>
              </a:buClr>
              <a:buSzPts val="1400"/>
              <a:buFont typeface="Anaheim"/>
              <a:buNone/>
            </a:pPr>
            <a:r>
              <a:rPr b="0" i="0" lang="en-GB" sz="1400" u="none" cap="none" strike="noStrike">
                <a:solidFill>
                  <a:schemeClr val="dk1"/>
                </a:solidFill>
                <a:latin typeface="Anaheim"/>
                <a:ea typeface="Anaheim"/>
                <a:cs typeface="Anaheim"/>
                <a:sym typeface="Anaheim"/>
              </a:rPr>
              <a:t>V. Chiến lược kiểm thử (Test Strategy)</a:t>
            </a:r>
            <a:endParaRPr/>
          </a:p>
          <a:p>
            <a:pPr indent="0" lvl="0" marL="0" marR="0" rtl="0" algn="l">
              <a:lnSpc>
                <a:spcPct val="100000"/>
              </a:lnSpc>
              <a:spcBef>
                <a:spcPts val="0"/>
              </a:spcBef>
              <a:spcAft>
                <a:spcPts val="0"/>
              </a:spcAft>
              <a:buClr>
                <a:schemeClr val="dk2"/>
              </a:buClr>
              <a:buSzPts val="1400"/>
              <a:buFont typeface="Anaheim"/>
              <a:buNone/>
            </a:pPr>
            <a:r>
              <a:rPr b="0" i="0" lang="en-GB" sz="1400" u="none" cap="none" strike="noStrike">
                <a:solidFill>
                  <a:schemeClr val="dk1"/>
                </a:solidFill>
                <a:latin typeface="Anaheim"/>
                <a:ea typeface="Anaheim"/>
                <a:cs typeface="Anaheim"/>
                <a:sym typeface="Anaheim"/>
              </a:rPr>
              <a:t>VI. Điều kiện chấp nhận	</a:t>
            </a:r>
            <a:endParaRPr/>
          </a:p>
          <a:p>
            <a:pPr indent="0" lvl="0" marL="0" marR="0" rtl="0" algn="l">
              <a:lnSpc>
                <a:spcPct val="100000"/>
              </a:lnSpc>
              <a:spcBef>
                <a:spcPts val="0"/>
              </a:spcBef>
              <a:spcAft>
                <a:spcPts val="0"/>
              </a:spcAft>
              <a:buClr>
                <a:schemeClr val="dk2"/>
              </a:buClr>
              <a:buSzPts val="1400"/>
              <a:buFont typeface="Anaheim"/>
              <a:buNone/>
            </a:pPr>
            <a:r>
              <a:rPr b="0" i="0" lang="en-GB" sz="1400" u="none" cap="none" strike="noStrike">
                <a:solidFill>
                  <a:schemeClr val="dk1"/>
                </a:solidFill>
                <a:latin typeface="Anaheim"/>
                <a:ea typeface="Anaheim"/>
                <a:cs typeface="Anaheim"/>
                <a:sym typeface="Anaheim"/>
              </a:rPr>
              <a:t>VII. Tài liệu đầu ra	</a:t>
            </a:r>
            <a:endParaRPr/>
          </a:p>
          <a:p>
            <a:pPr indent="0" lvl="0" marL="0" marR="0" rtl="0" algn="l">
              <a:lnSpc>
                <a:spcPct val="100000"/>
              </a:lnSpc>
              <a:spcBef>
                <a:spcPts val="0"/>
              </a:spcBef>
              <a:spcAft>
                <a:spcPts val="0"/>
              </a:spcAft>
              <a:buClr>
                <a:schemeClr val="dk2"/>
              </a:buClr>
              <a:buSzPts val="1400"/>
              <a:buFont typeface="Anaheim"/>
              <a:buNone/>
            </a:pPr>
            <a:r>
              <a:rPr b="0" i="0" lang="en-GB" sz="1400" u="none" cap="none" strike="noStrike">
                <a:solidFill>
                  <a:schemeClr val="dk1"/>
                </a:solidFill>
                <a:latin typeface="Anaheim"/>
                <a:ea typeface="Anaheim"/>
                <a:cs typeface="Anaheim"/>
                <a:sym typeface="Anaheim"/>
              </a:rPr>
              <a:t>VIII.Tài liệu đầu ra</a:t>
            </a:r>
            <a:endParaRPr b="0" i="0" sz="1400" u="none" cap="none" strike="noStrike">
              <a:solidFill>
                <a:schemeClr val="dk1"/>
              </a:solidFill>
              <a:latin typeface="Anaheim"/>
              <a:ea typeface="Anaheim"/>
              <a:cs typeface="Anaheim"/>
              <a:sym typeface="Anaheim"/>
            </a:endParaRPr>
          </a:p>
        </p:txBody>
      </p:sp>
      <p:sp>
        <p:nvSpPr>
          <p:cNvPr id="375" name="Google Shape;375;p20"/>
          <p:cNvSpPr txBox="1"/>
          <p:nvPr/>
        </p:nvSpPr>
        <p:spPr>
          <a:xfrm>
            <a:off x="1111913" y="4403017"/>
            <a:ext cx="6935400" cy="40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Anaheim"/>
              <a:buNone/>
            </a:pPr>
            <a:r>
              <a:rPr b="0" i="0" lang="en-GB" sz="1400" u="none" cap="none" strike="noStrike">
                <a:solidFill>
                  <a:schemeClr val="dk1"/>
                </a:solidFill>
                <a:latin typeface="Anaheim"/>
                <a:ea typeface="Anaheim"/>
                <a:cs typeface="Anaheim"/>
                <a:sym typeface="Anaheim"/>
              </a:rPr>
              <a:t>Nguồn:</a:t>
            </a:r>
            <a:r>
              <a:rPr b="0" i="0" lang="en-GB" sz="1400" u="sng" cap="none" strike="noStrike">
                <a:solidFill>
                  <a:schemeClr val="hlink"/>
                </a:solidFill>
                <a:latin typeface="Anaheim"/>
                <a:ea typeface="Anaheim"/>
                <a:cs typeface="Anaheim"/>
                <a:sym typeface="Anaheim"/>
                <a:hlinkClick r:id="rId3"/>
              </a:rPr>
              <a:t>https://docs.google.com/document/d/1kItTnMR2KYMPHb_p0HlK6fcGDjrtji7Cgz5LITOc5ko/edit#heading=h.i4vymtumctr</a:t>
            </a:r>
            <a:r>
              <a:rPr b="0" i="0" lang="en-GB" sz="1400" u="none" cap="none" strike="noStrike">
                <a:solidFill>
                  <a:schemeClr val="dk1"/>
                </a:solidFill>
                <a:latin typeface="Anaheim"/>
                <a:ea typeface="Anaheim"/>
                <a:cs typeface="Anaheim"/>
                <a:sym typeface="Anaheim"/>
              </a:rPr>
              <a:t> </a:t>
            </a:r>
            <a:endParaRPr b="0" i="0" sz="1400" u="none" cap="none" strike="noStrike">
              <a:solidFill>
                <a:schemeClr val="dk1"/>
              </a:solidFill>
              <a:latin typeface="Anaheim"/>
              <a:ea typeface="Anaheim"/>
              <a:cs typeface="Anaheim"/>
              <a:sym typeface="Anahei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1"/>
          <p:cNvSpPr txBox="1"/>
          <p:nvPr>
            <p:ph type="title"/>
          </p:nvPr>
        </p:nvSpPr>
        <p:spPr>
          <a:xfrm>
            <a:off x="432495" y="67688"/>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1800"/>
              <a:t>VI.Chi tiết về systemtesing</a:t>
            </a:r>
            <a:endParaRPr sz="1800"/>
          </a:p>
        </p:txBody>
      </p:sp>
      <p:sp>
        <p:nvSpPr>
          <p:cNvPr id="381" name="Google Shape;381;p21"/>
          <p:cNvSpPr txBox="1"/>
          <p:nvPr/>
        </p:nvSpPr>
        <p:spPr>
          <a:xfrm>
            <a:off x="3101460" y="640388"/>
            <a:ext cx="415434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500"/>
              <a:buFont typeface="Comfortaa"/>
              <a:buNone/>
            </a:pPr>
            <a:r>
              <a:t/>
            </a:r>
            <a:endParaRPr b="0" i="0" sz="1600" u="none" cap="none" strike="noStrike">
              <a:solidFill>
                <a:srgbClr val="191919"/>
              </a:solidFill>
              <a:latin typeface="Comfortaa"/>
              <a:ea typeface="Comfortaa"/>
              <a:cs typeface="Comfortaa"/>
              <a:sym typeface="Comfortaa"/>
            </a:endParaRPr>
          </a:p>
        </p:txBody>
      </p:sp>
      <p:sp>
        <p:nvSpPr>
          <p:cNvPr id="382" name="Google Shape;382;p21"/>
          <p:cNvSpPr txBox="1"/>
          <p:nvPr/>
        </p:nvSpPr>
        <p:spPr>
          <a:xfrm>
            <a:off x="1837292" y="586372"/>
            <a:ext cx="5061670" cy="430857"/>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omfortaa"/>
                <a:ea typeface="Comfortaa"/>
                <a:cs typeface="Comfortaa"/>
                <a:sym typeface="Comfortaa"/>
              </a:rPr>
              <a:t>6.2. Tìm hiểu về SystemTesting</a:t>
            </a:r>
            <a:endParaRPr b="0" i="0" sz="1600" u="none" cap="none" strike="noStrike">
              <a:solidFill>
                <a:srgbClr val="000000"/>
              </a:solidFill>
              <a:latin typeface="Comfortaa"/>
              <a:ea typeface="Comfortaa"/>
              <a:cs typeface="Comfortaa"/>
              <a:sym typeface="Comfortaa"/>
            </a:endParaRPr>
          </a:p>
        </p:txBody>
      </p:sp>
      <p:sp>
        <p:nvSpPr>
          <p:cNvPr id="383" name="Google Shape;383;p21"/>
          <p:cNvSpPr txBox="1"/>
          <p:nvPr/>
        </p:nvSpPr>
        <p:spPr>
          <a:xfrm>
            <a:off x="952289" y="949238"/>
            <a:ext cx="4376960" cy="52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500"/>
              <a:buFont typeface="Comfortaa"/>
              <a:buNone/>
            </a:pPr>
            <a:r>
              <a:rPr b="0" i="0" lang="en-GB" sz="1400" u="none" cap="none" strike="noStrike">
                <a:solidFill>
                  <a:schemeClr val="dk1"/>
                </a:solidFill>
                <a:latin typeface="Comfortaa"/>
                <a:ea typeface="Comfortaa"/>
                <a:cs typeface="Comfortaa"/>
                <a:sym typeface="Comfortaa"/>
              </a:rPr>
              <a:t>6.2.1. SystemTesting là gì?</a:t>
            </a:r>
            <a:endParaRPr b="0" i="0" sz="1400" u="none" cap="none" strike="noStrike">
              <a:solidFill>
                <a:schemeClr val="dk1"/>
              </a:solidFill>
              <a:latin typeface="Comfortaa"/>
              <a:ea typeface="Comfortaa"/>
              <a:cs typeface="Comfortaa"/>
              <a:sym typeface="Comfortaa"/>
            </a:endParaRPr>
          </a:p>
        </p:txBody>
      </p:sp>
      <p:sp>
        <p:nvSpPr>
          <p:cNvPr id="384" name="Google Shape;384;p21"/>
          <p:cNvSpPr txBox="1"/>
          <p:nvPr/>
        </p:nvSpPr>
        <p:spPr>
          <a:xfrm>
            <a:off x="1025620" y="1821634"/>
            <a:ext cx="7638320" cy="401100"/>
          </a:xfrm>
          <a:prstGeom prst="rect">
            <a:avLst/>
          </a:prstGeom>
          <a:noFill/>
          <a:ln>
            <a:noFill/>
          </a:ln>
        </p:spPr>
        <p:txBody>
          <a:bodyPr anchorCtr="0" anchor="ctr"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naheim"/>
              <a:buChar char="-"/>
            </a:pPr>
            <a:r>
              <a:rPr b="0" i="0" lang="en-GB" sz="1200" u="none" cap="none" strike="noStrike">
                <a:solidFill>
                  <a:schemeClr val="dk1"/>
                </a:solidFill>
                <a:latin typeface="Anaheim"/>
                <a:ea typeface="Anaheim"/>
                <a:cs typeface="Anaheim"/>
                <a:sym typeface="Anaheim"/>
              </a:rPr>
              <a:t>Là một cấp độ kiểm thử phần mềm thực hiện trên một phần mềm hoàn chỉnh và tích hợp. Kiểm thử hệ thống bao gồm kiểm thử chức năng và kiểm thử phi chức năng.</a:t>
            </a:r>
            <a:br>
              <a:rPr b="0" i="0" lang="en-GB" sz="1200" u="none" cap="none" strike="noStrike">
                <a:solidFill>
                  <a:schemeClr val="dk1"/>
                </a:solidFill>
                <a:latin typeface="Anaheim"/>
                <a:ea typeface="Anaheim"/>
                <a:cs typeface="Anaheim"/>
                <a:sym typeface="Anaheim"/>
              </a:rPr>
            </a:br>
            <a:endParaRPr b="0" i="0" sz="1200" u="none" cap="none" strike="noStrike">
              <a:solidFill>
                <a:schemeClr val="dk1"/>
              </a:solidFill>
              <a:latin typeface="Anaheim"/>
              <a:ea typeface="Anaheim"/>
              <a:cs typeface="Anaheim"/>
              <a:sym typeface="Anaheim"/>
            </a:endParaRPr>
          </a:p>
          <a:p>
            <a:pPr indent="-285750" lvl="0" marL="285750" marR="0" rtl="0" algn="l">
              <a:lnSpc>
                <a:spcPct val="100000"/>
              </a:lnSpc>
              <a:spcBef>
                <a:spcPts val="0"/>
              </a:spcBef>
              <a:spcAft>
                <a:spcPts val="0"/>
              </a:spcAft>
              <a:buClr>
                <a:schemeClr val="dk2"/>
              </a:buClr>
              <a:buSzPts val="1400"/>
              <a:buFont typeface="Anaheim"/>
              <a:buChar char="-"/>
            </a:pPr>
            <a:r>
              <a:rPr b="0" i="0" lang="en-GB" sz="1200" u="none" cap="none" strike="noStrike">
                <a:solidFill>
                  <a:schemeClr val="dk1"/>
                </a:solidFill>
                <a:latin typeface="Anaheim"/>
                <a:ea typeface="Anaheim"/>
                <a:cs typeface="Anaheim"/>
                <a:sym typeface="Anaheim"/>
              </a:rPr>
              <a:t>System Testing bao gồm kiểm thử toàn bộ hệ thống bao gồm cả phần mềm và phần cứng (nếu có), xác nhận tính đúng đắn và tính tương thích của các thành phần và chức năng, và đánh giá khả năng chịu tải và hiệu suất của hệ thống. Kết quả của quá trình kiểm thử này có thể được sử dụng để cải thiện thiết kế, sửa lỗi và tối ưu hóa hiệu suất của hệ thống.</a:t>
            </a:r>
            <a:endParaRPr b="0" i="0" sz="1200" u="none" cap="none" strike="noStrike">
              <a:solidFill>
                <a:schemeClr val="dk1"/>
              </a:solidFill>
              <a:latin typeface="Anaheim"/>
              <a:ea typeface="Anaheim"/>
              <a:cs typeface="Anaheim"/>
              <a:sym typeface="Anaheim"/>
            </a:endParaRPr>
          </a:p>
        </p:txBody>
      </p:sp>
      <p:sp>
        <p:nvSpPr>
          <p:cNvPr id="385" name="Google Shape;385;p21"/>
          <p:cNvSpPr txBox="1"/>
          <p:nvPr/>
        </p:nvSpPr>
        <p:spPr>
          <a:xfrm>
            <a:off x="952289" y="2577332"/>
            <a:ext cx="4376960" cy="52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500"/>
              <a:buFont typeface="Comfortaa"/>
              <a:buNone/>
            </a:pPr>
            <a:r>
              <a:rPr b="0" i="0" lang="en-GB" sz="1400" u="none" cap="none" strike="noStrike">
                <a:solidFill>
                  <a:schemeClr val="dk1"/>
                </a:solidFill>
                <a:latin typeface="Comfortaa"/>
                <a:ea typeface="Comfortaa"/>
                <a:cs typeface="Comfortaa"/>
                <a:sym typeface="Comfortaa"/>
              </a:rPr>
              <a:t>6.2.2. Mục đích</a:t>
            </a:r>
            <a:endParaRPr b="0" i="0" sz="1400" u="none" cap="none" strike="noStrike">
              <a:solidFill>
                <a:schemeClr val="dk1"/>
              </a:solidFill>
              <a:latin typeface="Comfortaa"/>
              <a:ea typeface="Comfortaa"/>
              <a:cs typeface="Comfortaa"/>
              <a:sym typeface="Comfortaa"/>
            </a:endParaRPr>
          </a:p>
        </p:txBody>
      </p:sp>
      <p:sp>
        <p:nvSpPr>
          <p:cNvPr id="386" name="Google Shape;386;p21"/>
          <p:cNvSpPr txBox="1"/>
          <p:nvPr/>
        </p:nvSpPr>
        <p:spPr>
          <a:xfrm>
            <a:off x="952288" y="3735870"/>
            <a:ext cx="7772611" cy="401100"/>
          </a:xfrm>
          <a:prstGeom prst="rect">
            <a:avLst/>
          </a:prstGeom>
          <a:noFill/>
          <a:ln>
            <a:noFill/>
          </a:ln>
        </p:spPr>
        <p:txBody>
          <a:bodyPr anchorCtr="0" anchor="ctr"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naheim"/>
              <a:buChar char="-"/>
            </a:pPr>
            <a:r>
              <a:rPr b="0" i="0" lang="en-GB" sz="1200" u="none" cap="none" strike="noStrike">
                <a:solidFill>
                  <a:schemeClr val="dk1"/>
                </a:solidFill>
                <a:latin typeface="Anaheim"/>
                <a:ea typeface="Anaheim"/>
                <a:cs typeface="Anaheim"/>
                <a:sym typeface="Anaheim"/>
              </a:rPr>
              <a:t>Đảm bảo tính đầy đủ của hệ thống phần mềm: kiểm tra rằng tất cả các tính năng và chức năng của hệ thống đã được phát triển và kiểm thử đầy đủ.</a:t>
            </a:r>
            <a:endParaRPr/>
          </a:p>
          <a:p>
            <a:pPr indent="-196850" lvl="0" marL="285750" marR="0" rtl="0" algn="l">
              <a:lnSpc>
                <a:spcPct val="100000"/>
              </a:lnSpc>
              <a:spcBef>
                <a:spcPts val="0"/>
              </a:spcBef>
              <a:spcAft>
                <a:spcPts val="0"/>
              </a:spcAft>
              <a:buClr>
                <a:schemeClr val="dk2"/>
              </a:buClr>
              <a:buSzPts val="1400"/>
              <a:buFont typeface="Anaheim"/>
              <a:buNone/>
            </a:pPr>
            <a:r>
              <a:t/>
            </a:r>
            <a:endParaRPr b="0" i="0" sz="1200" u="none" cap="none" strike="noStrike">
              <a:solidFill>
                <a:schemeClr val="dk1"/>
              </a:solidFill>
              <a:latin typeface="Anaheim"/>
              <a:ea typeface="Anaheim"/>
              <a:cs typeface="Anaheim"/>
              <a:sym typeface="Anaheim"/>
            </a:endParaRPr>
          </a:p>
          <a:p>
            <a:pPr indent="-285750" lvl="0" marL="285750" marR="0" rtl="0" algn="l">
              <a:lnSpc>
                <a:spcPct val="100000"/>
              </a:lnSpc>
              <a:spcBef>
                <a:spcPts val="0"/>
              </a:spcBef>
              <a:spcAft>
                <a:spcPts val="0"/>
              </a:spcAft>
              <a:buClr>
                <a:schemeClr val="dk2"/>
              </a:buClr>
              <a:buSzPts val="1400"/>
              <a:buFont typeface="Anaheim"/>
              <a:buChar char="-"/>
            </a:pPr>
            <a:r>
              <a:rPr b="0" i="0" lang="en-GB" sz="1200" u="none" cap="none" strike="noStrike">
                <a:solidFill>
                  <a:schemeClr val="dk1"/>
                </a:solidFill>
                <a:latin typeface="Anaheim"/>
                <a:ea typeface="Anaheim"/>
                <a:cs typeface="Anaheim"/>
                <a:sym typeface="Anaheim"/>
              </a:rPr>
              <a:t>Đảm bảo tính đúng đắn của hệ thống phần mềm: kiểm tra rằng hệ thống hoạt động đúng theo các yêu cầu đặt ra và phù hợp với mục đích sử dụng.</a:t>
            </a:r>
            <a:endParaRPr/>
          </a:p>
          <a:p>
            <a:pPr indent="-285750" lvl="0" marL="285750" marR="0" rtl="0" algn="l">
              <a:lnSpc>
                <a:spcPct val="100000"/>
              </a:lnSpc>
              <a:spcBef>
                <a:spcPts val="0"/>
              </a:spcBef>
              <a:spcAft>
                <a:spcPts val="0"/>
              </a:spcAft>
              <a:buClr>
                <a:schemeClr val="dk2"/>
              </a:buClr>
              <a:buSzPts val="1400"/>
              <a:buFont typeface="Anaheim"/>
              <a:buChar char="-"/>
            </a:pPr>
            <a:r>
              <a:rPr b="0" i="0" lang="en-GB" sz="1200" u="none" cap="none" strike="noStrike">
                <a:solidFill>
                  <a:schemeClr val="dk1"/>
                </a:solidFill>
                <a:latin typeface="Anaheim"/>
                <a:ea typeface="Anaheim"/>
                <a:cs typeface="Anaheim"/>
                <a:sym typeface="Anaheim"/>
              </a:rPr>
              <a:t>Đảm bảo tính đáng tin cậy của hệ thống phần mềm: kiểm tra rằng hệ thống hoạt động một cách đáng tin cậy và ổn định trong mọi trường hợp sử dụng.</a:t>
            </a:r>
            <a:endParaRPr/>
          </a:p>
          <a:p>
            <a:pPr indent="-196850" lvl="0" marL="285750" marR="0" rtl="0" algn="l">
              <a:lnSpc>
                <a:spcPct val="100000"/>
              </a:lnSpc>
              <a:spcBef>
                <a:spcPts val="0"/>
              </a:spcBef>
              <a:spcAft>
                <a:spcPts val="0"/>
              </a:spcAft>
              <a:buClr>
                <a:schemeClr val="dk2"/>
              </a:buClr>
              <a:buSzPts val="1400"/>
              <a:buFont typeface="Anaheim"/>
              <a:buNone/>
            </a:pPr>
            <a:r>
              <a:t/>
            </a:r>
            <a:endParaRPr b="0" i="0" sz="1200" u="none" cap="none" strike="noStrike">
              <a:solidFill>
                <a:schemeClr val="dk1"/>
              </a:solidFill>
              <a:latin typeface="Anaheim"/>
              <a:ea typeface="Anaheim"/>
              <a:cs typeface="Anaheim"/>
              <a:sym typeface="Anaheim"/>
            </a:endParaRPr>
          </a:p>
          <a:p>
            <a:pPr indent="-285750" lvl="0" marL="285750" marR="0" rtl="0" algn="l">
              <a:lnSpc>
                <a:spcPct val="100000"/>
              </a:lnSpc>
              <a:spcBef>
                <a:spcPts val="0"/>
              </a:spcBef>
              <a:spcAft>
                <a:spcPts val="0"/>
              </a:spcAft>
              <a:buClr>
                <a:schemeClr val="dk2"/>
              </a:buClr>
              <a:buSzPts val="1400"/>
              <a:buFont typeface="Anaheim"/>
              <a:buChar char="-"/>
            </a:pPr>
            <a:r>
              <a:rPr b="0" i="0" lang="en-GB" sz="1200" u="none" cap="none" strike="noStrike">
                <a:solidFill>
                  <a:schemeClr val="dk1"/>
                </a:solidFill>
                <a:latin typeface="Anaheim"/>
                <a:ea typeface="Anaheim"/>
                <a:cs typeface="Anaheim"/>
                <a:sym typeface="Anaheim"/>
              </a:rPr>
              <a:t>Đảm bảo tính thỏa mãn của hệ thống phần mềm: kiểm tra rằng hệ thống phần mềm đáp ứng được các yêu cầu phi chức năng như hiệu suất, tải, bảo mật, độ tin cậy, dễ bảo trì và khả năng mở rộng.</a:t>
            </a:r>
            <a:endParaRPr b="0" i="0" sz="1200" u="none" cap="none" strike="noStrike">
              <a:solidFill>
                <a:schemeClr val="dk1"/>
              </a:solidFill>
              <a:latin typeface="Anaheim"/>
              <a:ea typeface="Anaheim"/>
              <a:cs typeface="Anaheim"/>
              <a:sym typeface="Anahei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2"/>
          <p:cNvSpPr txBox="1"/>
          <p:nvPr>
            <p:ph type="title"/>
          </p:nvPr>
        </p:nvSpPr>
        <p:spPr>
          <a:xfrm>
            <a:off x="432495" y="67688"/>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1800"/>
              <a:t>VI.Chi tiết về systemtesing</a:t>
            </a:r>
            <a:endParaRPr sz="1800"/>
          </a:p>
        </p:txBody>
      </p:sp>
      <p:sp>
        <p:nvSpPr>
          <p:cNvPr id="392" name="Google Shape;392;p22"/>
          <p:cNvSpPr txBox="1"/>
          <p:nvPr/>
        </p:nvSpPr>
        <p:spPr>
          <a:xfrm>
            <a:off x="3101460" y="640388"/>
            <a:ext cx="415434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500"/>
              <a:buFont typeface="Comfortaa"/>
              <a:buNone/>
            </a:pPr>
            <a:r>
              <a:t/>
            </a:r>
            <a:endParaRPr b="0" i="0" sz="1600" u="none" cap="none" strike="noStrike">
              <a:solidFill>
                <a:srgbClr val="191919"/>
              </a:solidFill>
              <a:latin typeface="Comfortaa"/>
              <a:ea typeface="Comfortaa"/>
              <a:cs typeface="Comfortaa"/>
              <a:sym typeface="Comfortaa"/>
            </a:endParaRPr>
          </a:p>
        </p:txBody>
      </p:sp>
      <p:sp>
        <p:nvSpPr>
          <p:cNvPr id="393" name="Google Shape;393;p22"/>
          <p:cNvSpPr txBox="1"/>
          <p:nvPr/>
        </p:nvSpPr>
        <p:spPr>
          <a:xfrm>
            <a:off x="1837292" y="586372"/>
            <a:ext cx="5061670" cy="430857"/>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omfortaa"/>
                <a:ea typeface="Comfortaa"/>
                <a:cs typeface="Comfortaa"/>
                <a:sym typeface="Comfortaa"/>
              </a:rPr>
              <a:t>6.2. Tìm hiểu về SystemTesting</a:t>
            </a:r>
            <a:endParaRPr b="0" i="0" sz="1600" u="none" cap="none" strike="noStrike">
              <a:solidFill>
                <a:srgbClr val="000000"/>
              </a:solidFill>
              <a:latin typeface="Comfortaa"/>
              <a:ea typeface="Comfortaa"/>
              <a:cs typeface="Comfortaa"/>
              <a:sym typeface="Comfortaa"/>
            </a:endParaRPr>
          </a:p>
        </p:txBody>
      </p:sp>
      <p:sp>
        <p:nvSpPr>
          <p:cNvPr id="394" name="Google Shape;394;p22"/>
          <p:cNvSpPr txBox="1"/>
          <p:nvPr/>
        </p:nvSpPr>
        <p:spPr>
          <a:xfrm>
            <a:off x="1025620" y="953360"/>
            <a:ext cx="4376960" cy="31786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500"/>
              <a:buFont typeface="Comfortaa"/>
              <a:buNone/>
            </a:pPr>
            <a:r>
              <a:rPr b="0" i="0" lang="en-GB" sz="1400" u="none" cap="none" strike="noStrike">
                <a:solidFill>
                  <a:schemeClr val="dk1"/>
                </a:solidFill>
                <a:latin typeface="Comfortaa"/>
                <a:ea typeface="Comfortaa"/>
                <a:cs typeface="Comfortaa"/>
                <a:sym typeface="Comfortaa"/>
              </a:rPr>
              <a:t>6.2.3. Phạm vi</a:t>
            </a:r>
            <a:endParaRPr b="0" i="0" sz="1400" u="none" cap="none" strike="noStrike">
              <a:solidFill>
                <a:schemeClr val="dk1"/>
              </a:solidFill>
              <a:latin typeface="Comfortaa"/>
              <a:ea typeface="Comfortaa"/>
              <a:cs typeface="Comfortaa"/>
              <a:sym typeface="Comfortaa"/>
            </a:endParaRPr>
          </a:p>
        </p:txBody>
      </p:sp>
      <p:sp>
        <p:nvSpPr>
          <p:cNvPr id="395" name="Google Shape;395;p22"/>
          <p:cNvSpPr txBox="1"/>
          <p:nvPr/>
        </p:nvSpPr>
        <p:spPr>
          <a:xfrm>
            <a:off x="873220" y="1989430"/>
            <a:ext cx="3157760" cy="40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Các yêu cầu chức năng thực hiện test:</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Đăng nhập hệ thống: </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Kiểm tra giao diện màn hình đăng nhập </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Chức năng đăng nhập </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Đổi mật khẩu:</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Kiểm tra giao diện màn hình đổi mật khẩu </a:t>
            </a:r>
            <a:endParaRPr b="0" i="0" sz="1200" u="none" cap="none" strike="noStrike">
              <a:solidFill>
                <a:schemeClr val="dk1"/>
              </a:solidFill>
              <a:latin typeface="Anaheim"/>
              <a:ea typeface="Anaheim"/>
              <a:cs typeface="Anaheim"/>
              <a:sym typeface="Anaheim"/>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+Chức năng đổi mật khẩu</a:t>
            </a:r>
            <a:endParaRPr b="0" i="0" sz="1200" u="none" cap="none" strike="noStrike">
              <a:solidFill>
                <a:schemeClr val="dk1"/>
              </a:solidFill>
              <a:latin typeface="Anaheim"/>
              <a:ea typeface="Anaheim"/>
              <a:cs typeface="Anaheim"/>
              <a:sym typeface="Anaheim"/>
            </a:endParaRPr>
          </a:p>
        </p:txBody>
      </p:sp>
      <p:sp>
        <p:nvSpPr>
          <p:cNvPr id="396" name="Google Shape;396;p22"/>
          <p:cNvSpPr txBox="1"/>
          <p:nvPr/>
        </p:nvSpPr>
        <p:spPr>
          <a:xfrm>
            <a:off x="4368127" y="2725810"/>
            <a:ext cx="4168139" cy="40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Quản lý sách:</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Kiểm tra giao diện màn hình quản lý sách </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Chức năng thêm mới sách</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Chức năng hiển thị và cập nhật thông tin sách cho người dùng</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Chức năng tìm kiếm và hiển thị danh sách sách cho người dùng trong phần mềm</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Kiểm tra chức năng xóa sách </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Làm mới các trường thông tin</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Quản lý nhân viên</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Kiểm tra giao diện màn hình quản lý nhân viên</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Thêm mới nhân viên</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Hiển thị và cập nhật thông tin nhân viên </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Tìm kiếm và hiển thị danh nhân viên sách cho người dùng trong phần mềm</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Làm mới các trường thông tin</a:t>
            </a:r>
            <a:endParaRPr b="0" i="0" sz="1200" u="none" cap="none" strike="noStrike">
              <a:solidFill>
                <a:schemeClr val="dk1"/>
              </a:solidFill>
              <a:latin typeface="Anaheim"/>
              <a:ea typeface="Anaheim"/>
              <a:cs typeface="Anaheim"/>
              <a:sym typeface="Anahei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3"/>
          <p:cNvSpPr txBox="1"/>
          <p:nvPr>
            <p:ph type="title"/>
          </p:nvPr>
        </p:nvSpPr>
        <p:spPr>
          <a:xfrm>
            <a:off x="432495" y="67688"/>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1800"/>
              <a:t>VI.Chi tiết về systemtesing</a:t>
            </a:r>
            <a:endParaRPr sz="1800"/>
          </a:p>
        </p:txBody>
      </p:sp>
      <p:sp>
        <p:nvSpPr>
          <p:cNvPr id="402" name="Google Shape;402;p23"/>
          <p:cNvSpPr txBox="1"/>
          <p:nvPr/>
        </p:nvSpPr>
        <p:spPr>
          <a:xfrm>
            <a:off x="3101460" y="640388"/>
            <a:ext cx="415434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500"/>
              <a:buFont typeface="Comfortaa"/>
              <a:buNone/>
            </a:pPr>
            <a:r>
              <a:t/>
            </a:r>
            <a:endParaRPr b="0" i="0" sz="1600" u="none" cap="none" strike="noStrike">
              <a:solidFill>
                <a:srgbClr val="191919"/>
              </a:solidFill>
              <a:latin typeface="Comfortaa"/>
              <a:ea typeface="Comfortaa"/>
              <a:cs typeface="Comfortaa"/>
              <a:sym typeface="Comfortaa"/>
            </a:endParaRPr>
          </a:p>
        </p:txBody>
      </p:sp>
      <p:sp>
        <p:nvSpPr>
          <p:cNvPr id="403" name="Google Shape;403;p23"/>
          <p:cNvSpPr txBox="1"/>
          <p:nvPr/>
        </p:nvSpPr>
        <p:spPr>
          <a:xfrm>
            <a:off x="1837292" y="586372"/>
            <a:ext cx="5061670" cy="430857"/>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omfortaa"/>
                <a:ea typeface="Comfortaa"/>
                <a:cs typeface="Comfortaa"/>
                <a:sym typeface="Comfortaa"/>
              </a:rPr>
              <a:t>6.2. Tìm hiểu về SystemTesting</a:t>
            </a:r>
            <a:endParaRPr b="0" i="0" sz="1600" u="none" cap="none" strike="noStrike">
              <a:solidFill>
                <a:srgbClr val="000000"/>
              </a:solidFill>
              <a:latin typeface="Comfortaa"/>
              <a:ea typeface="Comfortaa"/>
              <a:cs typeface="Comfortaa"/>
              <a:sym typeface="Comfortaa"/>
            </a:endParaRPr>
          </a:p>
        </p:txBody>
      </p:sp>
      <p:sp>
        <p:nvSpPr>
          <p:cNvPr id="404" name="Google Shape;404;p23"/>
          <p:cNvSpPr txBox="1"/>
          <p:nvPr/>
        </p:nvSpPr>
        <p:spPr>
          <a:xfrm>
            <a:off x="1025620" y="953360"/>
            <a:ext cx="4376960" cy="31786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500"/>
              <a:buFont typeface="Comfortaa"/>
              <a:buNone/>
            </a:pPr>
            <a:r>
              <a:rPr b="0" i="0" lang="en-GB" sz="1400" u="none" cap="none" strike="noStrike">
                <a:solidFill>
                  <a:schemeClr val="dk1"/>
                </a:solidFill>
                <a:latin typeface="Comfortaa"/>
                <a:ea typeface="Comfortaa"/>
                <a:cs typeface="Comfortaa"/>
                <a:sym typeface="Comfortaa"/>
              </a:rPr>
              <a:t>6.2.3. Phạm vi</a:t>
            </a:r>
            <a:endParaRPr b="0" i="0" sz="1400" u="none" cap="none" strike="noStrike">
              <a:solidFill>
                <a:schemeClr val="dk1"/>
              </a:solidFill>
              <a:latin typeface="Comfortaa"/>
              <a:ea typeface="Comfortaa"/>
              <a:cs typeface="Comfortaa"/>
              <a:sym typeface="Comfortaa"/>
            </a:endParaRPr>
          </a:p>
        </p:txBody>
      </p:sp>
      <p:sp>
        <p:nvSpPr>
          <p:cNvPr id="405" name="Google Shape;405;p23"/>
          <p:cNvSpPr txBox="1"/>
          <p:nvPr/>
        </p:nvSpPr>
        <p:spPr>
          <a:xfrm>
            <a:off x="873220" y="1989430"/>
            <a:ext cx="3157760" cy="40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Quản lý tài khoản </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Kiểm tra giao diện màn hình quản lý tài khoản</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Thêm mới tài khoản</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Hiển thị và cập nhật thông tin tài khoản</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Tìm kiếm và hiển thị danh sách tài khoản </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Khóa tài khoản</a:t>
            </a:r>
            <a:endParaRPr b="0" i="0" sz="1200" u="none" cap="none" strike="noStrike">
              <a:solidFill>
                <a:schemeClr val="dk1"/>
              </a:solidFill>
              <a:latin typeface="Anaheim"/>
              <a:ea typeface="Anaheim"/>
              <a:cs typeface="Anaheim"/>
              <a:sym typeface="Anaheim"/>
            </a:endParaRPr>
          </a:p>
        </p:txBody>
      </p:sp>
      <p:sp>
        <p:nvSpPr>
          <p:cNvPr id="406" name="Google Shape;406;p23"/>
          <p:cNvSpPr txBox="1"/>
          <p:nvPr/>
        </p:nvSpPr>
        <p:spPr>
          <a:xfrm>
            <a:off x="4878667" y="2253370"/>
            <a:ext cx="4168139" cy="40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Các yêu cầu phi chức năng:</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Tính tin cậy (Reliability) </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Tính hiệu năng (Performance)</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Tính hữu dụng (Usability)</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Tính bảo mật (Security)</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Tính tương thích (Compatibility)</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Khả năng bảo trì (Maintainability)</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Tính khả chuyển</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Tính văn hoá</a:t>
            </a:r>
            <a:endParaRPr/>
          </a:p>
          <a:p>
            <a:pPr indent="0" lvl="0" marL="0" marR="0" rtl="0" algn="l">
              <a:lnSpc>
                <a:spcPct val="100000"/>
              </a:lnSpc>
              <a:spcBef>
                <a:spcPts val="0"/>
              </a:spcBef>
              <a:spcAft>
                <a:spcPts val="0"/>
              </a:spcAft>
              <a:buClr>
                <a:schemeClr val="dk2"/>
              </a:buClr>
              <a:buSzPts val="1400"/>
              <a:buFont typeface="Anaheim"/>
              <a:buNone/>
            </a:pPr>
            <a:r>
              <a:rPr b="0" i="0" lang="en-GB" sz="1200" u="none" cap="none" strike="noStrike">
                <a:solidFill>
                  <a:schemeClr val="dk1"/>
                </a:solidFill>
                <a:latin typeface="Anaheim"/>
                <a:ea typeface="Anaheim"/>
                <a:cs typeface="Anaheim"/>
                <a:sym typeface="Anaheim"/>
              </a:rPr>
              <a:t>  + Tính pháp luật</a:t>
            </a:r>
            <a:endParaRPr b="0" i="0" sz="1200" u="none" cap="none" strike="noStrike">
              <a:solidFill>
                <a:schemeClr val="dk1"/>
              </a:solidFill>
              <a:latin typeface="Anaheim"/>
              <a:ea typeface="Anaheim"/>
              <a:cs typeface="Anaheim"/>
              <a:sym typeface="Anahei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4"/>
          <p:cNvSpPr txBox="1"/>
          <p:nvPr>
            <p:ph type="title"/>
          </p:nvPr>
        </p:nvSpPr>
        <p:spPr>
          <a:xfrm>
            <a:off x="432495" y="67688"/>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1800"/>
              <a:t>VI.Chi tiết về systemtesing</a:t>
            </a:r>
            <a:endParaRPr sz="1800"/>
          </a:p>
        </p:txBody>
      </p:sp>
      <p:sp>
        <p:nvSpPr>
          <p:cNvPr id="412" name="Google Shape;412;p24"/>
          <p:cNvSpPr txBox="1"/>
          <p:nvPr/>
        </p:nvSpPr>
        <p:spPr>
          <a:xfrm>
            <a:off x="3101460" y="640388"/>
            <a:ext cx="415434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500"/>
              <a:buFont typeface="Comfortaa"/>
              <a:buNone/>
            </a:pPr>
            <a:r>
              <a:t/>
            </a:r>
            <a:endParaRPr b="0" i="0" sz="1600" u="none" cap="none" strike="noStrike">
              <a:solidFill>
                <a:srgbClr val="191919"/>
              </a:solidFill>
              <a:latin typeface="Comfortaa"/>
              <a:ea typeface="Comfortaa"/>
              <a:cs typeface="Comfortaa"/>
              <a:sym typeface="Comfortaa"/>
            </a:endParaRPr>
          </a:p>
        </p:txBody>
      </p:sp>
      <p:sp>
        <p:nvSpPr>
          <p:cNvPr id="413" name="Google Shape;413;p24"/>
          <p:cNvSpPr txBox="1"/>
          <p:nvPr/>
        </p:nvSpPr>
        <p:spPr>
          <a:xfrm>
            <a:off x="1837292" y="586372"/>
            <a:ext cx="5061670" cy="430857"/>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omfortaa"/>
                <a:ea typeface="Comfortaa"/>
                <a:cs typeface="Comfortaa"/>
                <a:sym typeface="Comfortaa"/>
              </a:rPr>
              <a:t>6.3. Tài liệu đầu vào</a:t>
            </a:r>
            <a:endParaRPr b="0" i="0" sz="1600" u="none" cap="none" strike="noStrike">
              <a:solidFill>
                <a:srgbClr val="000000"/>
              </a:solidFill>
              <a:latin typeface="Comfortaa"/>
              <a:ea typeface="Comfortaa"/>
              <a:cs typeface="Comfortaa"/>
              <a:sym typeface="Comfortaa"/>
            </a:endParaRPr>
          </a:p>
        </p:txBody>
      </p:sp>
      <p:sp>
        <p:nvSpPr>
          <p:cNvPr id="414" name="Google Shape;414;p24"/>
          <p:cNvSpPr txBox="1"/>
          <p:nvPr/>
        </p:nvSpPr>
        <p:spPr>
          <a:xfrm>
            <a:off x="952289" y="949238"/>
            <a:ext cx="4376960" cy="52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500"/>
              <a:buFont typeface="Comfortaa"/>
              <a:buNone/>
            </a:pPr>
            <a:r>
              <a:rPr b="0" i="0" lang="en-GB" sz="1400" u="none" cap="none" strike="noStrike">
                <a:solidFill>
                  <a:schemeClr val="dk1"/>
                </a:solidFill>
                <a:latin typeface="Comfortaa"/>
                <a:ea typeface="Comfortaa"/>
                <a:cs typeface="Comfortaa"/>
                <a:sym typeface="Comfortaa"/>
              </a:rPr>
              <a:t>6.3.1. Xác định tài liệu đầu vào</a:t>
            </a:r>
            <a:endParaRPr b="0" i="0" sz="1400" u="none" cap="none" strike="noStrike">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chemeClr val="accent1"/>
              </a:buClr>
              <a:buSzPts val="3500"/>
              <a:buFont typeface="Comfortaa"/>
              <a:buNone/>
            </a:pPr>
            <a:r>
              <a:t/>
            </a:r>
            <a:endParaRPr b="0" i="0" sz="1400" u="none" cap="none" strike="noStrike">
              <a:solidFill>
                <a:schemeClr val="dk1"/>
              </a:solidFill>
              <a:latin typeface="Comfortaa"/>
              <a:ea typeface="Comfortaa"/>
              <a:cs typeface="Comfortaa"/>
              <a:sym typeface="Comfortaa"/>
            </a:endParaRPr>
          </a:p>
        </p:txBody>
      </p:sp>
      <p:graphicFrame>
        <p:nvGraphicFramePr>
          <p:cNvPr id="415" name="Google Shape;415;p24"/>
          <p:cNvGraphicFramePr/>
          <p:nvPr/>
        </p:nvGraphicFramePr>
        <p:xfrm>
          <a:off x="838200" y="1476939"/>
          <a:ext cx="3000000" cy="3000000"/>
        </p:xfrm>
        <a:graphic>
          <a:graphicData uri="http://schemas.openxmlformats.org/drawingml/2006/table">
            <a:tbl>
              <a:tblPr>
                <a:noFill/>
                <a:tableStyleId>{68A9B244-2665-43FF-9873-89CF040E7502}</a:tableStyleId>
              </a:tblPr>
              <a:tblGrid>
                <a:gridCol w="526100"/>
                <a:gridCol w="1560000"/>
                <a:gridCol w="5389125"/>
              </a:tblGrid>
              <a:tr h="314100">
                <a:tc>
                  <a:txBody>
                    <a:bodyPr/>
                    <a:lstStyle/>
                    <a:p>
                      <a:pPr indent="0" lvl="0" marL="0" marR="0" rtl="0" algn="l">
                        <a:lnSpc>
                          <a:spcPct val="100000"/>
                        </a:lnSpc>
                        <a:spcBef>
                          <a:spcPts val="0"/>
                        </a:spcBef>
                        <a:spcAft>
                          <a:spcPts val="0"/>
                        </a:spcAft>
                        <a:buNone/>
                      </a:pPr>
                      <a:r>
                        <a:rPr b="1" i="0" lang="en-GB" sz="1200" u="none" cap="none" strike="noStrike">
                          <a:solidFill>
                            <a:srgbClr val="000000"/>
                          </a:solidFill>
                          <a:latin typeface="Times New Roman"/>
                          <a:ea typeface="Times New Roman"/>
                          <a:cs typeface="Times New Roman"/>
                          <a:sym typeface="Times New Roman"/>
                        </a:rPr>
                        <a:t>STT</a:t>
                      </a:r>
                      <a:endParaRPr sz="1200" u="none" cap="none" strike="noStrike"/>
                    </a:p>
                  </a:txBody>
                  <a:tcPr marT="46675" marB="46675" marR="46675" marL="46675">
                    <a:lnL cap="flat" cmpd="sng" w="30475">
                      <a:solidFill>
                        <a:srgbClr val="000000"/>
                      </a:solidFill>
                      <a:prstDash val="solid"/>
                      <a:round/>
                      <a:headEnd len="sm" w="sm" type="none"/>
                      <a:tailEnd len="sm" w="sm" type="none"/>
                    </a:lnL>
                    <a:lnR cap="flat" cmpd="sng" w="30475">
                      <a:solidFill>
                        <a:srgbClr val="000000"/>
                      </a:solidFill>
                      <a:prstDash val="solid"/>
                      <a:round/>
                      <a:headEnd len="sm" w="sm" type="none"/>
                      <a:tailEnd len="sm" w="sm" type="none"/>
                    </a:lnR>
                    <a:lnT cap="flat" cmpd="sng" w="30475">
                      <a:solidFill>
                        <a:srgbClr val="000000"/>
                      </a:solidFill>
                      <a:prstDash val="solid"/>
                      <a:round/>
                      <a:headEnd len="sm" w="sm" type="none"/>
                      <a:tailEnd len="sm" w="sm" type="none"/>
                    </a:lnT>
                    <a:lnB cap="flat" cmpd="sng" w="304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GB" sz="1200" u="none" cap="none" strike="noStrike">
                          <a:solidFill>
                            <a:srgbClr val="000000"/>
                          </a:solidFill>
                          <a:latin typeface="Times New Roman"/>
                          <a:ea typeface="Times New Roman"/>
                          <a:cs typeface="Times New Roman"/>
                          <a:sym typeface="Times New Roman"/>
                        </a:rPr>
                        <a:t>Tên tài liệu</a:t>
                      </a:r>
                      <a:endParaRPr sz="1200" u="none" cap="none" strike="noStrike"/>
                    </a:p>
                  </a:txBody>
                  <a:tcPr marT="46675" marB="46675" marR="46675" marL="46675">
                    <a:lnL cap="flat" cmpd="sng" w="30475">
                      <a:solidFill>
                        <a:srgbClr val="000000"/>
                      </a:solidFill>
                      <a:prstDash val="solid"/>
                      <a:round/>
                      <a:headEnd len="sm" w="sm" type="none"/>
                      <a:tailEnd len="sm" w="sm" type="none"/>
                    </a:lnL>
                    <a:lnR cap="flat" cmpd="sng" w="30475">
                      <a:solidFill>
                        <a:srgbClr val="000000"/>
                      </a:solidFill>
                      <a:prstDash val="solid"/>
                      <a:round/>
                      <a:headEnd len="sm" w="sm" type="none"/>
                      <a:tailEnd len="sm" w="sm" type="none"/>
                    </a:lnR>
                    <a:lnT cap="flat" cmpd="sng" w="30475">
                      <a:solidFill>
                        <a:srgbClr val="000000"/>
                      </a:solidFill>
                      <a:prstDash val="solid"/>
                      <a:round/>
                      <a:headEnd len="sm" w="sm" type="none"/>
                      <a:tailEnd len="sm" w="sm" type="none"/>
                    </a:lnT>
                    <a:lnB cap="flat" cmpd="sng" w="304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GB" sz="1200" u="none" cap="none" strike="noStrike">
                          <a:solidFill>
                            <a:srgbClr val="000000"/>
                          </a:solidFill>
                          <a:latin typeface="Times New Roman"/>
                          <a:ea typeface="Times New Roman"/>
                          <a:cs typeface="Times New Roman"/>
                          <a:sym typeface="Times New Roman"/>
                        </a:rPr>
                        <a:t>Link</a:t>
                      </a:r>
                      <a:endParaRPr sz="1200" u="none" cap="none" strike="noStrike"/>
                    </a:p>
                  </a:txBody>
                  <a:tcPr marT="46675" marB="46675" marR="46675" marL="46675">
                    <a:lnL cap="flat" cmpd="sng" w="30475">
                      <a:solidFill>
                        <a:srgbClr val="000000"/>
                      </a:solidFill>
                      <a:prstDash val="solid"/>
                      <a:round/>
                      <a:headEnd len="sm" w="sm" type="none"/>
                      <a:tailEnd len="sm" w="sm" type="none"/>
                    </a:lnL>
                    <a:lnR cap="flat" cmpd="sng" w="30475">
                      <a:solidFill>
                        <a:srgbClr val="000000"/>
                      </a:solidFill>
                      <a:prstDash val="solid"/>
                      <a:round/>
                      <a:headEnd len="sm" w="sm" type="none"/>
                      <a:tailEnd len="sm" w="sm" type="none"/>
                    </a:lnR>
                    <a:lnT cap="flat" cmpd="sng" w="30475">
                      <a:solidFill>
                        <a:srgbClr val="000000"/>
                      </a:solidFill>
                      <a:prstDash val="solid"/>
                      <a:round/>
                      <a:headEnd len="sm" w="sm" type="none"/>
                      <a:tailEnd len="sm" w="sm" type="none"/>
                    </a:lnT>
                    <a:lnB cap="flat" cmpd="sng" w="30475">
                      <a:solidFill>
                        <a:srgbClr val="000000"/>
                      </a:solidFill>
                      <a:prstDash val="solid"/>
                      <a:round/>
                      <a:headEnd len="sm" w="sm" type="none"/>
                      <a:tailEnd len="sm" w="sm" type="none"/>
                    </a:lnB>
                  </a:tcPr>
                </a:tc>
              </a:tr>
              <a:tr h="548475">
                <a:tc>
                  <a:txBody>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Times New Roman"/>
                          <a:ea typeface="Times New Roman"/>
                          <a:cs typeface="Times New Roman"/>
                          <a:sym typeface="Times New Roman"/>
                        </a:rPr>
                        <a:t>1</a:t>
                      </a:r>
                      <a:endParaRPr sz="1200" u="none" cap="none" strike="noStrike"/>
                    </a:p>
                  </a:txBody>
                  <a:tcPr marT="46675" marB="46675" marR="46675" marL="46675">
                    <a:lnL cap="flat" cmpd="sng" w="30475">
                      <a:solidFill>
                        <a:srgbClr val="000000"/>
                      </a:solidFill>
                      <a:prstDash val="solid"/>
                      <a:round/>
                      <a:headEnd len="sm" w="sm" type="none"/>
                      <a:tailEnd len="sm" w="sm" type="none"/>
                    </a:lnL>
                    <a:lnR cap="flat" cmpd="sng" w="30475">
                      <a:solidFill>
                        <a:srgbClr val="000000"/>
                      </a:solidFill>
                      <a:prstDash val="solid"/>
                      <a:round/>
                      <a:headEnd len="sm" w="sm" type="none"/>
                      <a:tailEnd len="sm" w="sm" type="none"/>
                    </a:lnR>
                    <a:lnT cap="flat" cmpd="sng" w="30475">
                      <a:solidFill>
                        <a:srgbClr val="000000"/>
                      </a:solidFill>
                      <a:prstDash val="solid"/>
                      <a:round/>
                      <a:headEnd len="sm" w="sm" type="none"/>
                      <a:tailEnd len="sm" w="sm" type="none"/>
                    </a:lnT>
                    <a:lnB cap="flat" cmpd="sng" w="304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Times New Roman"/>
                          <a:ea typeface="Times New Roman"/>
                          <a:cs typeface="Times New Roman"/>
                          <a:sym typeface="Times New Roman"/>
                        </a:rPr>
                        <a:t>Source Code</a:t>
                      </a:r>
                      <a:endParaRPr sz="1200" u="none" cap="none" strike="noStrike"/>
                    </a:p>
                  </a:txBody>
                  <a:tcPr marT="46675" marB="46675" marR="46675" marL="46675">
                    <a:lnL cap="flat" cmpd="sng" w="30475">
                      <a:solidFill>
                        <a:srgbClr val="000000"/>
                      </a:solidFill>
                      <a:prstDash val="solid"/>
                      <a:round/>
                      <a:headEnd len="sm" w="sm" type="none"/>
                      <a:tailEnd len="sm" w="sm" type="none"/>
                    </a:lnL>
                    <a:lnR cap="flat" cmpd="sng" w="30475">
                      <a:solidFill>
                        <a:srgbClr val="000000"/>
                      </a:solidFill>
                      <a:prstDash val="solid"/>
                      <a:round/>
                      <a:headEnd len="sm" w="sm" type="none"/>
                      <a:tailEnd len="sm" w="sm" type="none"/>
                    </a:lnR>
                    <a:lnT cap="flat" cmpd="sng" w="30475">
                      <a:solidFill>
                        <a:srgbClr val="000000"/>
                      </a:solidFill>
                      <a:prstDash val="solid"/>
                      <a:round/>
                      <a:headEnd len="sm" w="sm" type="none"/>
                      <a:tailEnd len="sm" w="sm" type="none"/>
                    </a:lnT>
                    <a:lnB cap="flat" cmpd="sng" w="304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1200" u="sng" cap="none" strike="noStrike">
                          <a:solidFill>
                            <a:srgbClr val="0000FF"/>
                          </a:solidFill>
                          <a:latin typeface="Times New Roman"/>
                          <a:ea typeface="Times New Roman"/>
                          <a:cs typeface="Times New Roman"/>
                          <a:sym typeface="Times New Roman"/>
                        </a:rPr>
                        <a:t>https://github.com/tien123321/CNPM.git</a:t>
                      </a:r>
                      <a:endParaRPr sz="1200" u="none" cap="none" strike="noStrike"/>
                    </a:p>
                  </a:txBody>
                  <a:tcPr marT="46675" marB="46675" marR="46675" marL="46675">
                    <a:lnL cap="flat" cmpd="sng" w="30475">
                      <a:solidFill>
                        <a:srgbClr val="000000"/>
                      </a:solidFill>
                      <a:prstDash val="solid"/>
                      <a:round/>
                      <a:headEnd len="sm" w="sm" type="none"/>
                      <a:tailEnd len="sm" w="sm" type="none"/>
                    </a:lnL>
                    <a:lnR cap="flat" cmpd="sng" w="30475">
                      <a:solidFill>
                        <a:srgbClr val="000000"/>
                      </a:solidFill>
                      <a:prstDash val="solid"/>
                      <a:round/>
                      <a:headEnd len="sm" w="sm" type="none"/>
                      <a:tailEnd len="sm" w="sm" type="none"/>
                    </a:lnR>
                    <a:lnT cap="flat" cmpd="sng" w="30475">
                      <a:solidFill>
                        <a:srgbClr val="000000"/>
                      </a:solidFill>
                      <a:prstDash val="solid"/>
                      <a:round/>
                      <a:headEnd len="sm" w="sm" type="none"/>
                      <a:tailEnd len="sm" w="sm" type="none"/>
                    </a:lnT>
                    <a:lnB cap="flat" cmpd="sng" w="30475">
                      <a:solidFill>
                        <a:srgbClr val="000000"/>
                      </a:solidFill>
                      <a:prstDash val="solid"/>
                      <a:round/>
                      <a:headEnd len="sm" w="sm" type="none"/>
                      <a:tailEnd len="sm" w="sm" type="none"/>
                    </a:lnB>
                  </a:tcPr>
                </a:tc>
              </a:tr>
              <a:tr h="1017175">
                <a:tc>
                  <a:txBody>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Times New Roman"/>
                          <a:ea typeface="Times New Roman"/>
                          <a:cs typeface="Times New Roman"/>
                          <a:sym typeface="Times New Roman"/>
                        </a:rPr>
                        <a:t>2</a:t>
                      </a:r>
                      <a:endParaRPr sz="1200" u="none" cap="none" strike="noStrike"/>
                    </a:p>
                  </a:txBody>
                  <a:tcPr marT="46675" marB="46675" marR="46675" marL="46675">
                    <a:lnL cap="flat" cmpd="sng" w="30475">
                      <a:solidFill>
                        <a:srgbClr val="000000"/>
                      </a:solidFill>
                      <a:prstDash val="solid"/>
                      <a:round/>
                      <a:headEnd len="sm" w="sm" type="none"/>
                      <a:tailEnd len="sm" w="sm" type="none"/>
                    </a:lnL>
                    <a:lnR cap="flat" cmpd="sng" w="30475">
                      <a:solidFill>
                        <a:srgbClr val="000000"/>
                      </a:solidFill>
                      <a:prstDash val="solid"/>
                      <a:round/>
                      <a:headEnd len="sm" w="sm" type="none"/>
                      <a:tailEnd len="sm" w="sm" type="none"/>
                    </a:lnR>
                    <a:lnT cap="flat" cmpd="sng" w="30475">
                      <a:solidFill>
                        <a:srgbClr val="000000"/>
                      </a:solidFill>
                      <a:prstDash val="solid"/>
                      <a:round/>
                      <a:headEnd len="sm" w="sm" type="none"/>
                      <a:tailEnd len="sm" w="sm" type="none"/>
                    </a:lnT>
                    <a:lnB cap="flat" cmpd="sng" w="304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Times New Roman"/>
                          <a:ea typeface="Times New Roman"/>
                          <a:cs typeface="Times New Roman"/>
                          <a:sym typeface="Times New Roman"/>
                        </a:rPr>
                        <a:t>Tài liệu đặc tả yêu cầu</a:t>
                      </a:r>
                      <a:endParaRPr sz="1200" u="none" cap="none" strike="noStrike"/>
                    </a:p>
                  </a:txBody>
                  <a:tcPr marT="46675" marB="46675" marR="46675" marL="46675">
                    <a:lnL cap="flat" cmpd="sng" w="30475">
                      <a:solidFill>
                        <a:srgbClr val="000000"/>
                      </a:solidFill>
                      <a:prstDash val="solid"/>
                      <a:round/>
                      <a:headEnd len="sm" w="sm" type="none"/>
                      <a:tailEnd len="sm" w="sm" type="none"/>
                    </a:lnL>
                    <a:lnR cap="flat" cmpd="sng" w="30475">
                      <a:solidFill>
                        <a:srgbClr val="000000"/>
                      </a:solidFill>
                      <a:prstDash val="solid"/>
                      <a:round/>
                      <a:headEnd len="sm" w="sm" type="none"/>
                      <a:tailEnd len="sm" w="sm" type="none"/>
                    </a:lnR>
                    <a:lnT cap="flat" cmpd="sng" w="30475">
                      <a:solidFill>
                        <a:srgbClr val="000000"/>
                      </a:solidFill>
                      <a:prstDash val="solid"/>
                      <a:round/>
                      <a:headEnd len="sm" w="sm" type="none"/>
                      <a:tailEnd len="sm" w="sm" type="none"/>
                    </a:lnT>
                    <a:lnB cap="flat" cmpd="sng" w="304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1200" u="sng" cap="none" strike="noStrike">
                          <a:solidFill>
                            <a:srgbClr val="0000FF"/>
                          </a:solidFill>
                          <a:latin typeface="Times New Roman"/>
                          <a:ea typeface="Times New Roman"/>
                          <a:cs typeface="Times New Roman"/>
                          <a:sym typeface="Times New Roman"/>
                        </a:rPr>
                        <a:t>https://docs.google.com/document/d/1FErXNoQip1XWlX7q45qLaCZCfjgnAjVCKIJMV6jzyak/edit#heading=h.yu28i639cz2q</a:t>
                      </a:r>
                      <a:br>
                        <a:rPr lang="en-GB" sz="1200" u="none" cap="none" strike="noStrike"/>
                      </a:br>
                      <a:endParaRPr sz="1200" u="none" cap="none" strike="noStrike"/>
                    </a:p>
                  </a:txBody>
                  <a:tcPr marT="46675" marB="46675" marR="46675" marL="46675">
                    <a:lnL cap="flat" cmpd="sng" w="30475">
                      <a:solidFill>
                        <a:srgbClr val="000000"/>
                      </a:solidFill>
                      <a:prstDash val="solid"/>
                      <a:round/>
                      <a:headEnd len="sm" w="sm" type="none"/>
                      <a:tailEnd len="sm" w="sm" type="none"/>
                    </a:lnL>
                    <a:lnR cap="flat" cmpd="sng" w="30475">
                      <a:solidFill>
                        <a:srgbClr val="000000"/>
                      </a:solidFill>
                      <a:prstDash val="solid"/>
                      <a:round/>
                      <a:headEnd len="sm" w="sm" type="none"/>
                      <a:tailEnd len="sm" w="sm" type="none"/>
                    </a:lnR>
                    <a:lnT cap="flat" cmpd="sng" w="30475">
                      <a:solidFill>
                        <a:srgbClr val="000000"/>
                      </a:solidFill>
                      <a:prstDash val="solid"/>
                      <a:round/>
                      <a:headEnd len="sm" w="sm" type="none"/>
                      <a:tailEnd len="sm" w="sm" type="none"/>
                    </a:lnT>
                    <a:lnB cap="flat" cmpd="sng" w="30475">
                      <a:solidFill>
                        <a:srgbClr val="000000"/>
                      </a:solidFill>
                      <a:prstDash val="solid"/>
                      <a:round/>
                      <a:headEnd len="sm" w="sm" type="none"/>
                      <a:tailEnd len="sm" w="sm" type="none"/>
                    </a:lnB>
                  </a:tcPr>
                </a:tc>
              </a:tr>
              <a:tr h="1017175">
                <a:tc>
                  <a:txBody>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Times New Roman"/>
                          <a:ea typeface="Times New Roman"/>
                          <a:cs typeface="Times New Roman"/>
                          <a:sym typeface="Times New Roman"/>
                        </a:rPr>
                        <a:t>3</a:t>
                      </a:r>
                      <a:endParaRPr sz="1200" u="none" cap="none" strike="noStrike"/>
                    </a:p>
                  </a:txBody>
                  <a:tcPr marT="46675" marB="46675" marR="46675" marL="46675">
                    <a:lnL cap="flat" cmpd="sng" w="30475">
                      <a:solidFill>
                        <a:srgbClr val="000000"/>
                      </a:solidFill>
                      <a:prstDash val="solid"/>
                      <a:round/>
                      <a:headEnd len="sm" w="sm" type="none"/>
                      <a:tailEnd len="sm" w="sm" type="none"/>
                    </a:lnL>
                    <a:lnR cap="flat" cmpd="sng" w="30475">
                      <a:solidFill>
                        <a:srgbClr val="000000"/>
                      </a:solidFill>
                      <a:prstDash val="solid"/>
                      <a:round/>
                      <a:headEnd len="sm" w="sm" type="none"/>
                      <a:tailEnd len="sm" w="sm" type="none"/>
                    </a:lnR>
                    <a:lnT cap="flat" cmpd="sng" w="30475">
                      <a:solidFill>
                        <a:srgbClr val="000000"/>
                      </a:solidFill>
                      <a:prstDash val="solid"/>
                      <a:round/>
                      <a:headEnd len="sm" w="sm" type="none"/>
                      <a:tailEnd len="sm" w="sm" type="none"/>
                    </a:lnT>
                    <a:lnB cap="flat" cmpd="sng" w="304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Times New Roman"/>
                          <a:ea typeface="Times New Roman"/>
                          <a:cs typeface="Times New Roman"/>
                          <a:sym typeface="Times New Roman"/>
                        </a:rPr>
                        <a:t>Hồ sơ thiết kế</a:t>
                      </a:r>
                      <a:endParaRPr sz="1200" u="none" cap="none" strike="noStrike"/>
                    </a:p>
                  </a:txBody>
                  <a:tcPr marT="46675" marB="46675" marR="46675" marL="46675">
                    <a:lnL cap="flat" cmpd="sng" w="30475">
                      <a:solidFill>
                        <a:srgbClr val="000000"/>
                      </a:solidFill>
                      <a:prstDash val="solid"/>
                      <a:round/>
                      <a:headEnd len="sm" w="sm" type="none"/>
                      <a:tailEnd len="sm" w="sm" type="none"/>
                    </a:lnL>
                    <a:lnR cap="flat" cmpd="sng" w="30475">
                      <a:solidFill>
                        <a:srgbClr val="000000"/>
                      </a:solidFill>
                      <a:prstDash val="solid"/>
                      <a:round/>
                      <a:headEnd len="sm" w="sm" type="none"/>
                      <a:tailEnd len="sm" w="sm" type="none"/>
                    </a:lnR>
                    <a:lnT cap="flat" cmpd="sng" w="30475">
                      <a:solidFill>
                        <a:srgbClr val="000000"/>
                      </a:solidFill>
                      <a:prstDash val="solid"/>
                      <a:round/>
                      <a:headEnd len="sm" w="sm" type="none"/>
                      <a:tailEnd len="sm" w="sm" type="none"/>
                    </a:lnT>
                    <a:lnB cap="flat" cmpd="sng" w="304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1200" u="sng" cap="none" strike="noStrike">
                          <a:solidFill>
                            <a:srgbClr val="0000FF"/>
                          </a:solidFill>
                          <a:latin typeface="Times New Roman"/>
                          <a:ea typeface="Times New Roman"/>
                          <a:cs typeface="Times New Roman"/>
                          <a:sym typeface="Times New Roman"/>
                        </a:rPr>
                        <a:t>https://docs.google.com/document/d/1QI_4V_IiY8wMlIqvJ7v5KLKru7cc1_lfm3K6CzZGCBo/edit#heading=h.1ci93xb</a:t>
                      </a:r>
                      <a:br>
                        <a:rPr lang="en-GB" sz="1200" u="none" cap="none" strike="noStrike"/>
                      </a:br>
                      <a:endParaRPr sz="1200" u="none" cap="none" strike="noStrike"/>
                    </a:p>
                  </a:txBody>
                  <a:tcPr marT="46675" marB="46675" marR="46675" marL="46675">
                    <a:lnL cap="flat" cmpd="sng" w="30475">
                      <a:solidFill>
                        <a:srgbClr val="000000"/>
                      </a:solidFill>
                      <a:prstDash val="solid"/>
                      <a:round/>
                      <a:headEnd len="sm" w="sm" type="none"/>
                      <a:tailEnd len="sm" w="sm" type="none"/>
                    </a:lnL>
                    <a:lnR cap="flat" cmpd="sng" w="30475">
                      <a:solidFill>
                        <a:srgbClr val="000000"/>
                      </a:solidFill>
                      <a:prstDash val="solid"/>
                      <a:round/>
                      <a:headEnd len="sm" w="sm" type="none"/>
                      <a:tailEnd len="sm" w="sm" type="none"/>
                    </a:lnR>
                    <a:lnT cap="flat" cmpd="sng" w="30475">
                      <a:solidFill>
                        <a:srgbClr val="000000"/>
                      </a:solidFill>
                      <a:prstDash val="solid"/>
                      <a:round/>
                      <a:headEnd len="sm" w="sm" type="none"/>
                      <a:tailEnd len="sm" w="sm" type="none"/>
                    </a:lnT>
                    <a:lnB cap="flat" cmpd="sng" w="30475">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5"/>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VI.Chi tiết về systemtesting</a:t>
            </a:r>
            <a:endParaRPr sz="3000"/>
          </a:p>
        </p:txBody>
      </p:sp>
      <p:sp>
        <p:nvSpPr>
          <p:cNvPr id="421" name="Google Shape;421;p25"/>
          <p:cNvSpPr/>
          <p:nvPr/>
        </p:nvSpPr>
        <p:spPr>
          <a:xfrm>
            <a:off x="712380" y="1439316"/>
            <a:ext cx="8065860" cy="355337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5"/>
          <p:cNvSpPr txBox="1"/>
          <p:nvPr/>
        </p:nvSpPr>
        <p:spPr>
          <a:xfrm>
            <a:off x="1156484" y="1476468"/>
            <a:ext cx="23751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0" i="0" lang="en-GB" sz="2500" u="none" cap="none" strike="noStrike">
                <a:solidFill>
                  <a:srgbClr val="000000"/>
                </a:solidFill>
                <a:latin typeface="Comfortaa"/>
                <a:ea typeface="Comfortaa"/>
                <a:cs typeface="Comfortaa"/>
                <a:sym typeface="Comfortaa"/>
              </a:rPr>
              <a:t>Source Code</a:t>
            </a:r>
            <a:endParaRPr b="0" i="0" sz="2500" u="none" cap="none" strike="noStrike">
              <a:solidFill>
                <a:srgbClr val="000000"/>
              </a:solidFill>
              <a:latin typeface="Comfortaa"/>
              <a:ea typeface="Comfortaa"/>
              <a:cs typeface="Comfortaa"/>
              <a:sym typeface="Comfortaa"/>
            </a:endParaRPr>
          </a:p>
        </p:txBody>
      </p:sp>
      <p:sp>
        <p:nvSpPr>
          <p:cNvPr id="423" name="Google Shape;423;p25"/>
          <p:cNvSpPr txBox="1"/>
          <p:nvPr/>
        </p:nvSpPr>
        <p:spPr>
          <a:xfrm>
            <a:off x="1084140" y="1929015"/>
            <a:ext cx="2207934" cy="1458831"/>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dk1"/>
              </a:buClr>
              <a:buSzPts val="1400"/>
              <a:buFont typeface="Anaheim"/>
              <a:buChar char="●"/>
            </a:pPr>
            <a:r>
              <a:rPr b="0" i="0" lang="en-GB" sz="1200" u="none" cap="none" strike="noStrike">
                <a:solidFill>
                  <a:schemeClr val="dk1"/>
                </a:solidFill>
                <a:latin typeface="Anaheim"/>
                <a:ea typeface="Anaheim"/>
                <a:cs typeface="Anaheim"/>
                <a:sym typeface="Anaheim"/>
              </a:rPr>
              <a:t>Đã có đầy đủ chức năng:</a:t>
            </a:r>
            <a:endParaRPr/>
          </a:p>
          <a:p>
            <a:pPr indent="0" lvl="4" marL="139700" marR="0" rtl="0" algn="l">
              <a:lnSpc>
                <a:spcPct val="115000"/>
              </a:lnSpc>
              <a:spcBef>
                <a:spcPts val="0"/>
              </a:spcBef>
              <a:spcAft>
                <a:spcPts val="0"/>
              </a:spcAft>
              <a:buNone/>
            </a:pPr>
            <a:r>
              <a:rPr b="0" i="0" lang="en-GB" sz="1200" u="none" cap="none" strike="noStrike">
                <a:solidFill>
                  <a:schemeClr val="dk1"/>
                </a:solidFill>
                <a:latin typeface="Anaheim"/>
                <a:ea typeface="Anaheim"/>
                <a:cs typeface="Anaheim"/>
                <a:sym typeface="Anaheim"/>
              </a:rPr>
              <a:t>        - Đăng nhập</a:t>
            </a:r>
            <a:endParaRPr b="0" i="0" sz="1200" u="none" cap="none" strike="noStrike">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rPr b="0" i="0" lang="en-GB" sz="1200" u="none" cap="none" strike="noStrike">
                <a:solidFill>
                  <a:schemeClr val="dk1"/>
                </a:solidFill>
                <a:latin typeface="Anaheim"/>
                <a:ea typeface="Anaheim"/>
                <a:cs typeface="Anaheim"/>
                <a:sym typeface="Anaheim"/>
              </a:rPr>
              <a:t>        - Đổi mật khẩu</a:t>
            </a:r>
            <a:endParaRPr b="0" i="0" sz="1200" u="none" cap="none" strike="noStrike">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rPr b="0" i="0" lang="en-GB" sz="1200" u="none" cap="none" strike="noStrike">
                <a:solidFill>
                  <a:schemeClr val="dk1"/>
                </a:solidFill>
                <a:latin typeface="Anaheim"/>
                <a:ea typeface="Anaheim"/>
                <a:cs typeface="Anaheim"/>
                <a:sym typeface="Anaheim"/>
              </a:rPr>
              <a:t>        - Quản lý sách</a:t>
            </a:r>
            <a:endParaRPr b="0" i="0" sz="1200" u="none" cap="none" strike="noStrike">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rPr b="0" i="0" lang="en-GB" sz="1200" u="none" cap="none" strike="noStrike">
                <a:solidFill>
                  <a:schemeClr val="dk1"/>
                </a:solidFill>
                <a:latin typeface="Anaheim"/>
                <a:ea typeface="Anaheim"/>
                <a:cs typeface="Anaheim"/>
                <a:sym typeface="Anaheim"/>
              </a:rPr>
              <a:t>        - Quản lý nhân viên</a:t>
            </a:r>
            <a:endParaRPr b="0" i="0" sz="1200" u="none" cap="none" strike="noStrike">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rPr b="0" i="0" lang="en-GB" sz="1200" u="none" cap="none" strike="noStrike">
                <a:solidFill>
                  <a:schemeClr val="dk1"/>
                </a:solidFill>
                <a:latin typeface="Anaheim"/>
                <a:ea typeface="Anaheim"/>
                <a:cs typeface="Anaheim"/>
                <a:sym typeface="Anaheim"/>
              </a:rPr>
              <a:t>        - Quản lý tài khoản</a:t>
            </a:r>
            <a:endParaRPr b="0" i="0" sz="1200" u="none" cap="none" strike="noStrike">
              <a:solidFill>
                <a:schemeClr val="dk1"/>
              </a:solidFill>
              <a:latin typeface="Anaheim"/>
              <a:ea typeface="Anaheim"/>
              <a:cs typeface="Anaheim"/>
              <a:sym typeface="Anaheim"/>
            </a:endParaRPr>
          </a:p>
        </p:txBody>
      </p:sp>
      <p:sp>
        <p:nvSpPr>
          <p:cNvPr id="424" name="Google Shape;424;p25"/>
          <p:cNvSpPr/>
          <p:nvPr/>
        </p:nvSpPr>
        <p:spPr>
          <a:xfrm>
            <a:off x="2951662" y="767772"/>
            <a:ext cx="302358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Comfortaa"/>
                <a:ea typeface="Comfortaa"/>
                <a:cs typeface="Comfortaa"/>
                <a:sym typeface="Comfortaa"/>
              </a:rPr>
              <a:t>6.3.2. Đánh giá tài liệu đầu vào</a:t>
            </a:r>
            <a:endParaRPr b="0" i="0" sz="1400" u="none" cap="none" strike="noStrike">
              <a:solidFill>
                <a:srgbClr val="000000"/>
              </a:solidFill>
              <a:latin typeface="Comfortaa"/>
              <a:ea typeface="Comfortaa"/>
              <a:cs typeface="Comfortaa"/>
              <a:sym typeface="Comfortaa"/>
            </a:endParaRPr>
          </a:p>
        </p:txBody>
      </p:sp>
      <p:sp>
        <p:nvSpPr>
          <p:cNvPr id="425" name="Google Shape;425;p25"/>
          <p:cNvSpPr txBox="1"/>
          <p:nvPr/>
        </p:nvSpPr>
        <p:spPr>
          <a:xfrm>
            <a:off x="1028934" y="3262216"/>
            <a:ext cx="3223260" cy="1246465"/>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dk1"/>
              </a:buClr>
              <a:buSzPts val="1400"/>
              <a:buFont typeface="Anaheim"/>
              <a:buChar char="●"/>
            </a:pPr>
            <a:r>
              <a:rPr b="0" i="0" lang="en-GB" sz="1200" u="none" cap="none" strike="noStrike">
                <a:solidFill>
                  <a:schemeClr val="dk1"/>
                </a:solidFill>
                <a:latin typeface="Anaheim"/>
                <a:ea typeface="Anaheim"/>
                <a:cs typeface="Anaheim"/>
                <a:sym typeface="Anaheim"/>
              </a:rPr>
              <a:t>Bảo mật: Có phân chia thành các role tuy nhiên chưa mã hóa mật khẩu.</a:t>
            </a:r>
            <a:endParaRPr/>
          </a:p>
          <a:p>
            <a:pPr indent="-317500" lvl="0" marL="457200" marR="0" rtl="0" algn="l">
              <a:lnSpc>
                <a:spcPct val="115000"/>
              </a:lnSpc>
              <a:spcBef>
                <a:spcPts val="0"/>
              </a:spcBef>
              <a:spcAft>
                <a:spcPts val="0"/>
              </a:spcAft>
              <a:buClr>
                <a:schemeClr val="dk1"/>
              </a:buClr>
              <a:buSzPts val="1400"/>
              <a:buFont typeface="Anaheim"/>
              <a:buChar char="●"/>
            </a:pPr>
            <a:r>
              <a:rPr b="0" i="0" lang="en-GB" sz="1200" u="none" cap="none" strike="noStrike">
                <a:solidFill>
                  <a:schemeClr val="dk1"/>
                </a:solidFill>
                <a:latin typeface="Anaheim"/>
                <a:ea typeface="Anaheim"/>
                <a:cs typeface="Anaheim"/>
                <a:sym typeface="Anaheim"/>
              </a:rPr>
              <a:t>Khả năng bảo trì (Maintainability): Có áp dụng mô hình MVC và hướng đối tượng có thể dễ dàng mở rộng.</a:t>
            </a:r>
            <a:endParaRPr b="0" i="0" sz="1200" u="none" cap="none" strike="noStrike">
              <a:solidFill>
                <a:schemeClr val="dk1"/>
              </a:solidFill>
              <a:latin typeface="Anaheim"/>
              <a:ea typeface="Anaheim"/>
              <a:cs typeface="Anaheim"/>
              <a:sym typeface="Anaheim"/>
            </a:endParaRPr>
          </a:p>
        </p:txBody>
      </p:sp>
      <p:sp>
        <p:nvSpPr>
          <p:cNvPr id="426" name="Google Shape;426;p25"/>
          <p:cNvSpPr txBox="1"/>
          <p:nvPr/>
        </p:nvSpPr>
        <p:spPr>
          <a:xfrm>
            <a:off x="4183614" y="1596601"/>
            <a:ext cx="4594626" cy="2945391"/>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dk1"/>
              </a:buClr>
              <a:buSzPts val="1400"/>
              <a:buFont typeface="Anaheim"/>
              <a:buChar char="●"/>
            </a:pPr>
            <a:r>
              <a:rPr b="0" i="0" lang="en-GB" sz="1200" u="none" cap="none" strike="noStrike">
                <a:solidFill>
                  <a:schemeClr val="dk1"/>
                </a:solidFill>
                <a:latin typeface="Anaheim"/>
                <a:ea typeface="Anaheim"/>
                <a:cs typeface="Anaheim"/>
                <a:sym typeface="Anaheim"/>
              </a:rPr>
              <a:t>Độ phức tạp (Complexity): Chưa có đánh giá độ phức tạp của thuật toán (load hết data lên ở gridView tài khoản.</a:t>
            </a:r>
            <a:endParaRPr b="0" i="0" sz="1200" u="none" cap="none" strike="noStrike">
              <a:solidFill>
                <a:schemeClr val="dk1"/>
              </a:solidFill>
              <a:latin typeface="Anaheim"/>
              <a:ea typeface="Anaheim"/>
              <a:cs typeface="Anaheim"/>
              <a:sym typeface="Anaheim"/>
            </a:endParaRPr>
          </a:p>
          <a:p>
            <a:pPr indent="-317500" lvl="0" marL="457200" marR="0" rtl="0" algn="l">
              <a:lnSpc>
                <a:spcPct val="115000"/>
              </a:lnSpc>
              <a:spcBef>
                <a:spcPts val="0"/>
              </a:spcBef>
              <a:spcAft>
                <a:spcPts val="0"/>
              </a:spcAft>
              <a:buClr>
                <a:schemeClr val="dk1"/>
              </a:buClr>
              <a:buSzPts val="1400"/>
              <a:buFont typeface="Anaheim"/>
              <a:buChar char="●"/>
            </a:pPr>
            <a:r>
              <a:rPr b="0" i="0" lang="en-GB" sz="1200" u="none" cap="none" strike="noStrike">
                <a:solidFill>
                  <a:schemeClr val="dk1"/>
                </a:solidFill>
                <a:latin typeface="Anaheim"/>
                <a:ea typeface="Anaheim"/>
                <a:cs typeface="Anaheim"/>
                <a:sym typeface="Anaheim"/>
              </a:rPr>
              <a:t>. Độ rõ ràng: code chưa được rõ ràng (đặt tên biến, tên class còn nhiều chỗ dùng tiếng việt lẫn tiếng anh)</a:t>
            </a:r>
            <a:endParaRPr b="0" i="0" sz="1200" u="none" cap="none" strike="noStrike">
              <a:solidFill>
                <a:schemeClr val="dk1"/>
              </a:solidFill>
              <a:latin typeface="Anaheim"/>
              <a:ea typeface="Anaheim"/>
              <a:cs typeface="Anaheim"/>
              <a:sym typeface="Anaheim"/>
            </a:endParaRPr>
          </a:p>
          <a:p>
            <a:pPr indent="-317500" lvl="0" marL="457200" marR="0" rtl="0" algn="l">
              <a:lnSpc>
                <a:spcPct val="115000"/>
              </a:lnSpc>
              <a:spcBef>
                <a:spcPts val="0"/>
              </a:spcBef>
              <a:spcAft>
                <a:spcPts val="0"/>
              </a:spcAft>
              <a:buClr>
                <a:schemeClr val="dk1"/>
              </a:buClr>
              <a:buSzPts val="1400"/>
              <a:buFont typeface="Anaheim"/>
              <a:buChar char="●"/>
            </a:pPr>
            <a:r>
              <a:rPr b="0" i="0" lang="en-GB" sz="1200" u="none" cap="none" strike="noStrike">
                <a:solidFill>
                  <a:schemeClr val="dk1"/>
                </a:solidFill>
                <a:latin typeface="Anaheim"/>
                <a:ea typeface="Anaheim"/>
                <a:cs typeface="Anaheim"/>
                <a:sym typeface="Anaheim"/>
              </a:rPr>
              <a:t>Tính dễ hiểu (Understandability): còn nhiều chỗ chưa tuân coding convention Naming conventions mà dự án đã đề ra  </a:t>
            </a:r>
            <a:endParaRPr/>
          </a:p>
          <a:p>
            <a:pPr indent="0" lvl="1" marL="139700" marR="0" rtl="0" algn="l">
              <a:lnSpc>
                <a:spcPct val="115000"/>
              </a:lnSpc>
              <a:spcBef>
                <a:spcPts val="0"/>
              </a:spcBef>
              <a:spcAft>
                <a:spcPts val="0"/>
              </a:spcAft>
              <a:buNone/>
            </a:pPr>
            <a:r>
              <a:rPr b="0" i="0" lang="en-GB" sz="1200" u="none" cap="none" strike="noStrike">
                <a:solidFill>
                  <a:schemeClr val="dk1"/>
                </a:solidFill>
                <a:latin typeface="Anaheim"/>
                <a:ea typeface="Anaheim"/>
                <a:cs typeface="Anaheim"/>
                <a:sym typeface="Anaheim"/>
              </a:rPr>
              <a:t>	* Tên class nên được đặt bằng tiếng Anh, các chữ cái đầu tiên của mỗi từ nên viết hoa và không có dấu gạch dưới.</a:t>
            </a:r>
            <a:endParaRPr/>
          </a:p>
          <a:p>
            <a:pPr indent="0" lvl="1" marL="139700" marR="0" rtl="0" algn="l">
              <a:lnSpc>
                <a:spcPct val="115000"/>
              </a:lnSpc>
              <a:spcBef>
                <a:spcPts val="0"/>
              </a:spcBef>
              <a:spcAft>
                <a:spcPts val="0"/>
              </a:spcAft>
              <a:buNone/>
            </a:pPr>
            <a:r>
              <a:rPr b="0" i="0" lang="en-GB" sz="1200" u="none" cap="none" strike="noStrike">
                <a:solidFill>
                  <a:schemeClr val="dk1"/>
                </a:solidFill>
                <a:latin typeface="Anaheim"/>
                <a:ea typeface="Anaheim"/>
                <a:cs typeface="Anaheim"/>
                <a:sym typeface="Anaheim"/>
              </a:rPr>
              <a:t>	*Tên biến nên đặt theo kiểu camel case (chữ cái đầu tiên của từ đầu tiên viết thường và chữ cái đầu tiên của từ thứ hai trở đi viết hoa).</a:t>
            </a:r>
            <a:endParaRPr/>
          </a:p>
          <a:p>
            <a:pPr indent="0" lvl="1" marL="139700" marR="0" rtl="0" algn="l">
              <a:lnSpc>
                <a:spcPct val="115000"/>
              </a:lnSpc>
              <a:spcBef>
                <a:spcPts val="0"/>
              </a:spcBef>
              <a:spcAft>
                <a:spcPts val="0"/>
              </a:spcAft>
              <a:buNone/>
            </a:pPr>
            <a:r>
              <a:rPr b="0" i="0" lang="en-GB" sz="1200" u="none" cap="none" strike="noStrike">
                <a:solidFill>
                  <a:schemeClr val="dk1"/>
                </a:solidFill>
                <a:latin typeface="Anaheim"/>
                <a:ea typeface="Anaheim"/>
                <a:cs typeface="Anaheim"/>
                <a:sym typeface="Anaheim"/>
              </a:rPr>
              <a:t>	* Tên hằng số nên được viết hoa và sử dụng dấu gạch dưới để ngăn cách các từ.)</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cb596ccd01_0_0"/>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VI.Chi tiết về systemtesing</a:t>
            </a:r>
            <a:endParaRPr sz="3000"/>
          </a:p>
        </p:txBody>
      </p:sp>
      <p:sp>
        <p:nvSpPr>
          <p:cNvPr id="432" name="Google Shape;432;g2cb596ccd01_0_0"/>
          <p:cNvSpPr/>
          <p:nvPr/>
        </p:nvSpPr>
        <p:spPr>
          <a:xfrm>
            <a:off x="428050" y="1211375"/>
            <a:ext cx="8350200" cy="3781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2cb596ccd01_0_0"/>
          <p:cNvSpPr txBox="1"/>
          <p:nvPr/>
        </p:nvSpPr>
        <p:spPr>
          <a:xfrm>
            <a:off x="1199978" y="1269850"/>
            <a:ext cx="6359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sz="2000">
                <a:latin typeface="Comfortaa"/>
                <a:ea typeface="Comfortaa"/>
                <a:cs typeface="Comfortaa"/>
                <a:sym typeface="Comfortaa"/>
              </a:rPr>
              <a:t>Tài liệu SRS</a:t>
            </a:r>
            <a:endParaRPr b="0" i="0" sz="2000" u="none" cap="none" strike="noStrike">
              <a:solidFill>
                <a:srgbClr val="000000"/>
              </a:solidFill>
              <a:latin typeface="Comfortaa"/>
              <a:ea typeface="Comfortaa"/>
              <a:cs typeface="Comfortaa"/>
              <a:sym typeface="Comfortaa"/>
            </a:endParaRPr>
          </a:p>
        </p:txBody>
      </p:sp>
      <p:sp>
        <p:nvSpPr>
          <p:cNvPr id="434" name="Google Shape;434;g2cb596ccd01_0_0"/>
          <p:cNvSpPr/>
          <p:nvPr/>
        </p:nvSpPr>
        <p:spPr>
          <a:xfrm>
            <a:off x="2951662" y="767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Comfortaa"/>
                <a:ea typeface="Comfortaa"/>
                <a:cs typeface="Comfortaa"/>
                <a:sym typeface="Comfortaa"/>
              </a:rPr>
              <a:t>6.3.</a:t>
            </a:r>
            <a:r>
              <a:rPr lang="en-GB">
                <a:latin typeface="Comfortaa"/>
                <a:ea typeface="Comfortaa"/>
                <a:cs typeface="Comfortaa"/>
                <a:sym typeface="Comfortaa"/>
              </a:rPr>
              <a:t>2. Đánh giá tài liệu đầu vào</a:t>
            </a:r>
            <a:endParaRPr b="0" i="0" sz="1400" u="none" cap="none" strike="noStrike">
              <a:solidFill>
                <a:srgbClr val="000000"/>
              </a:solidFill>
              <a:latin typeface="Comfortaa"/>
              <a:ea typeface="Comfortaa"/>
              <a:cs typeface="Comfortaa"/>
              <a:sym typeface="Comfortaa"/>
            </a:endParaRPr>
          </a:p>
        </p:txBody>
      </p:sp>
      <p:sp>
        <p:nvSpPr>
          <p:cNvPr id="435" name="Google Shape;435;g2cb596ccd01_0_0"/>
          <p:cNvSpPr txBox="1"/>
          <p:nvPr/>
        </p:nvSpPr>
        <p:spPr>
          <a:xfrm>
            <a:off x="654625" y="1686325"/>
            <a:ext cx="8036100" cy="4405200"/>
          </a:xfrm>
          <a:prstGeom prst="rect">
            <a:avLst/>
          </a:prstGeom>
          <a:noFill/>
          <a:ln>
            <a:noFill/>
          </a:ln>
        </p:spPr>
        <p:txBody>
          <a:bodyPr anchorCtr="0" anchor="t" bIns="91425" lIns="91425" spcFirstLastPara="1" rIns="91425" wrap="square" tIns="91425">
            <a:spAutoFit/>
          </a:bodyPr>
          <a:lstStyle/>
          <a:p>
            <a:pPr indent="0" lvl="3" marL="139700" marR="0" rtl="0" algn="l">
              <a:lnSpc>
                <a:spcPct val="115000"/>
              </a:lnSpc>
              <a:spcBef>
                <a:spcPts val="0"/>
              </a:spcBef>
              <a:spcAft>
                <a:spcPts val="0"/>
              </a:spcAft>
              <a:buNone/>
            </a:pPr>
            <a:r>
              <a:rPr b="1" i="1" lang="en-GB" sz="1200">
                <a:solidFill>
                  <a:schemeClr val="dk1"/>
                </a:solidFill>
                <a:latin typeface="Anaheim"/>
                <a:ea typeface="Anaheim"/>
                <a:cs typeface="Anaheim"/>
                <a:sym typeface="Anaheim"/>
              </a:rPr>
              <a:t>TC01. Đầy đủ:</a:t>
            </a:r>
            <a:r>
              <a:rPr lang="en-GB" sz="1200">
                <a:solidFill>
                  <a:schemeClr val="dk1"/>
                </a:solidFill>
                <a:latin typeface="Anaheim"/>
                <a:ea typeface="Anaheim"/>
                <a:cs typeface="Anaheim"/>
                <a:sym typeface="Anaheim"/>
              </a:rPr>
              <a:t> Tài liệu đã đề cập đầy đủ được các yêu cầu sau: Yêu cầu chức năng gồm 19 chức năng, Yêu cầu giao diện gồm 7 giao diện, Yêu cầu tính năng gồm 9 tính năng, Yêu cầu phi chức năng gồm 8 yêu cầu</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rPr lang="en-GB" sz="1200">
                <a:solidFill>
                  <a:schemeClr val="dk1"/>
                </a:solidFill>
                <a:latin typeface="Anaheim"/>
                <a:ea typeface="Anaheim"/>
                <a:cs typeface="Anaheim"/>
                <a:sym typeface="Anaheim"/>
              </a:rPr>
              <a:t>=&gt;Nguồn: Báo cáo hồ sơ thiết kế: </a:t>
            </a:r>
            <a:r>
              <a:rPr lang="en-GB" sz="1200" u="sng">
                <a:solidFill>
                  <a:schemeClr val="hlink"/>
                </a:solidFill>
                <a:latin typeface="Anaheim"/>
                <a:ea typeface="Anaheim"/>
                <a:cs typeface="Anaheim"/>
                <a:sym typeface="Anaheim"/>
                <a:hlinkClick r:id="rId3"/>
              </a:rPr>
              <a:t>https://docs.google.com/document/d/1kItTnMR2KYMPHb_p0HlK6fcGDjrtji7Cgz5LITOc5ko/edit#heading=h.i4vymtu</a:t>
            </a:r>
            <a:endParaRPr sz="1200">
              <a:solidFill>
                <a:schemeClr val="dk1"/>
              </a:solidFill>
              <a:uFill>
                <a:noFill/>
              </a:uFill>
              <a:latin typeface="Anaheim"/>
              <a:ea typeface="Anaheim"/>
              <a:cs typeface="Anaheim"/>
              <a:sym typeface="Anaheim"/>
              <a:hlinkClick r:id="rId4">
                <a:extLst>
                  <a:ext uri="{A12FA001-AC4F-418D-AE19-62706E023703}">
                    <ahyp:hlinkClr val="tx"/>
                  </a:ext>
                </a:extLst>
              </a:hlinkClick>
            </a:endParaRPr>
          </a:p>
          <a:p>
            <a:pPr indent="0" lvl="3" marL="139700" marR="0" rtl="0" algn="l">
              <a:lnSpc>
                <a:spcPct val="115000"/>
              </a:lnSpc>
              <a:spcBef>
                <a:spcPts val="0"/>
              </a:spcBef>
              <a:spcAft>
                <a:spcPts val="0"/>
              </a:spcAft>
              <a:buNone/>
            </a:pPr>
            <a:r>
              <a:rPr lang="en-GB" sz="1200" u="sng">
                <a:solidFill>
                  <a:schemeClr val="hlink"/>
                </a:solidFill>
                <a:latin typeface="Anaheim"/>
                <a:ea typeface="Anaheim"/>
                <a:cs typeface="Anaheim"/>
                <a:sym typeface="Anaheim"/>
                <a:hlinkClick r:id="rId5"/>
              </a:rPr>
              <a:t>mctr</a:t>
            </a:r>
            <a:r>
              <a:rPr lang="en-GB" sz="1200">
                <a:solidFill>
                  <a:schemeClr val="dk1"/>
                </a:solidFill>
                <a:latin typeface="Anaheim"/>
                <a:ea typeface="Anaheim"/>
                <a:cs typeface="Anaheim"/>
                <a:sym typeface="Anaheim"/>
              </a:rPr>
              <a:t>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rPr b="1" i="1" lang="en-GB" sz="1200">
                <a:solidFill>
                  <a:schemeClr val="dk1"/>
                </a:solidFill>
                <a:latin typeface="Anaheim"/>
                <a:ea typeface="Anaheim"/>
                <a:cs typeface="Anaheim"/>
                <a:sym typeface="Anaheim"/>
              </a:rPr>
              <a:t>TC02. Rõ ràng:</a:t>
            </a:r>
            <a:r>
              <a:rPr lang="en-GB" sz="1200">
                <a:solidFill>
                  <a:schemeClr val="dk1"/>
                </a:solidFill>
                <a:latin typeface="Anaheim"/>
                <a:ea typeface="Anaheim"/>
                <a:cs typeface="Anaheim"/>
                <a:sym typeface="Anaheim"/>
              </a:rPr>
              <a:t> Tài liệu được trình bày rõ ràng theo mục lục cụ thể, có các biểu đồ và đã mô tả rõ các ký hiệu sử dụng trong sơ đồ mô tả cho luồng thông tin và chức năng. Sử dụng từ ngữ phù hợp để mô tả yêu cầu một cách rõ ràng và dễ hiểu</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rPr b="1" i="1" lang="en-GB" sz="1200">
                <a:solidFill>
                  <a:schemeClr val="dk1"/>
                </a:solidFill>
                <a:latin typeface="Anaheim"/>
                <a:ea typeface="Anaheim"/>
                <a:cs typeface="Anaheim"/>
                <a:sym typeface="Anaheim"/>
              </a:rPr>
              <a:t>TC03. Chính xác:</a:t>
            </a:r>
            <a:r>
              <a:rPr lang="en-GB" sz="1200">
                <a:solidFill>
                  <a:schemeClr val="dk1"/>
                </a:solidFill>
                <a:latin typeface="Anaheim"/>
                <a:ea typeface="Anaheim"/>
                <a:cs typeface="Anaheim"/>
                <a:sym typeface="Anaheim"/>
              </a:rPr>
              <a:t> Tài liệu đã đáp ứng được tiêu chí này thể hiện qua định nghĩa rõ ràng các yêu cầu từ yêu cầu về chức năng, phi chức năng, mô tả thành phần giao diện, các tính năng hệ thống cần có cho bài toán quản lý bán sách</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rPr b="1" i="1" lang="en-GB" sz="1200">
                <a:solidFill>
                  <a:schemeClr val="dk1"/>
                </a:solidFill>
                <a:latin typeface="Anaheim"/>
                <a:ea typeface="Anaheim"/>
                <a:cs typeface="Anaheim"/>
                <a:sym typeface="Anaheim"/>
              </a:rPr>
              <a:t>TC04. Phù hợp:</a:t>
            </a:r>
            <a:r>
              <a:rPr lang="en-GB" sz="1200">
                <a:solidFill>
                  <a:schemeClr val="dk1"/>
                </a:solidFill>
                <a:latin typeface="Anaheim"/>
                <a:ea typeface="Anaheim"/>
                <a:cs typeface="Anaheim"/>
                <a:sym typeface="Anaheim"/>
              </a:rPr>
              <a:t> Tài liệu đã mô tả đầy đủ và chính xác các yêu cầu cho các tính năng và chức năng của hệ thống phần mềm.Tài liệu đã được mô tả để phù hợp với công nghệ sử dụng giao diện người dùng Windows Form</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2cb596ccd01_0_11"/>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VI.Chi tiết về systemtesing</a:t>
            </a:r>
            <a:endParaRPr sz="3000"/>
          </a:p>
        </p:txBody>
      </p:sp>
      <p:sp>
        <p:nvSpPr>
          <p:cNvPr id="441" name="Google Shape;441;g2cb596ccd01_0_11"/>
          <p:cNvSpPr/>
          <p:nvPr/>
        </p:nvSpPr>
        <p:spPr>
          <a:xfrm>
            <a:off x="428050" y="1211375"/>
            <a:ext cx="8350200" cy="3781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2cb596ccd01_0_11"/>
          <p:cNvSpPr txBox="1"/>
          <p:nvPr/>
        </p:nvSpPr>
        <p:spPr>
          <a:xfrm>
            <a:off x="1199978" y="1269850"/>
            <a:ext cx="6359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sz="2000">
                <a:latin typeface="Comfortaa"/>
                <a:ea typeface="Comfortaa"/>
                <a:cs typeface="Comfortaa"/>
                <a:sym typeface="Comfortaa"/>
              </a:rPr>
              <a:t>Các tiêu chí đánh giá</a:t>
            </a:r>
            <a:endParaRPr b="0" i="0" sz="2000" u="none" cap="none" strike="noStrike">
              <a:solidFill>
                <a:srgbClr val="000000"/>
              </a:solidFill>
              <a:latin typeface="Comfortaa"/>
              <a:ea typeface="Comfortaa"/>
              <a:cs typeface="Comfortaa"/>
              <a:sym typeface="Comfortaa"/>
            </a:endParaRPr>
          </a:p>
        </p:txBody>
      </p:sp>
      <p:sp>
        <p:nvSpPr>
          <p:cNvPr id="443" name="Google Shape;443;g2cb596ccd01_0_11"/>
          <p:cNvSpPr/>
          <p:nvPr/>
        </p:nvSpPr>
        <p:spPr>
          <a:xfrm>
            <a:off x="2951662" y="767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Comfortaa"/>
                <a:ea typeface="Comfortaa"/>
                <a:cs typeface="Comfortaa"/>
                <a:sym typeface="Comfortaa"/>
              </a:rPr>
              <a:t>6.3.</a:t>
            </a:r>
            <a:r>
              <a:rPr lang="en-GB">
                <a:latin typeface="Comfortaa"/>
                <a:ea typeface="Comfortaa"/>
                <a:cs typeface="Comfortaa"/>
                <a:sym typeface="Comfortaa"/>
              </a:rPr>
              <a:t>2</a:t>
            </a:r>
            <a:r>
              <a:rPr b="0" i="0" lang="en-GB" sz="1400" u="none" cap="none" strike="noStrike">
                <a:solidFill>
                  <a:srgbClr val="000000"/>
                </a:solidFill>
                <a:latin typeface="Comfortaa"/>
                <a:ea typeface="Comfortaa"/>
                <a:cs typeface="Comfortaa"/>
                <a:sym typeface="Comfortaa"/>
              </a:rPr>
              <a:t>. </a:t>
            </a:r>
            <a:r>
              <a:rPr lang="en-GB">
                <a:latin typeface="Comfortaa"/>
                <a:ea typeface="Comfortaa"/>
                <a:cs typeface="Comfortaa"/>
                <a:sym typeface="Comfortaa"/>
              </a:rPr>
              <a:t>Đánh giá SRS</a:t>
            </a:r>
            <a:endParaRPr b="0" i="0" sz="1400" u="none" cap="none" strike="noStrike">
              <a:solidFill>
                <a:srgbClr val="000000"/>
              </a:solidFill>
              <a:latin typeface="Comfortaa"/>
              <a:ea typeface="Comfortaa"/>
              <a:cs typeface="Comfortaa"/>
              <a:sym typeface="Comfortaa"/>
            </a:endParaRPr>
          </a:p>
        </p:txBody>
      </p:sp>
      <p:sp>
        <p:nvSpPr>
          <p:cNvPr id="444" name="Google Shape;444;g2cb596ccd01_0_11"/>
          <p:cNvSpPr txBox="1"/>
          <p:nvPr/>
        </p:nvSpPr>
        <p:spPr>
          <a:xfrm>
            <a:off x="827050" y="1848000"/>
            <a:ext cx="7552200" cy="3130800"/>
          </a:xfrm>
          <a:prstGeom prst="rect">
            <a:avLst/>
          </a:prstGeom>
          <a:noFill/>
          <a:ln>
            <a:noFill/>
          </a:ln>
        </p:spPr>
        <p:txBody>
          <a:bodyPr anchorCtr="0" anchor="t" bIns="91425" lIns="91425" spcFirstLastPara="1" rIns="91425" wrap="square" tIns="91425">
            <a:spAutoFit/>
          </a:bodyPr>
          <a:lstStyle/>
          <a:p>
            <a:pPr indent="0" lvl="3" marL="139700" marR="0" rtl="0" algn="l">
              <a:lnSpc>
                <a:spcPct val="115000"/>
              </a:lnSpc>
              <a:spcBef>
                <a:spcPts val="0"/>
              </a:spcBef>
              <a:spcAft>
                <a:spcPts val="0"/>
              </a:spcAft>
              <a:buNone/>
            </a:pPr>
            <a:r>
              <a:rPr b="1" i="1" lang="en-GB" sz="1200">
                <a:solidFill>
                  <a:schemeClr val="dk1"/>
                </a:solidFill>
                <a:latin typeface="Anaheim"/>
                <a:ea typeface="Anaheim"/>
                <a:cs typeface="Anaheim"/>
                <a:sym typeface="Anaheim"/>
              </a:rPr>
              <a:t>TC06. Dễ bảo trì: </a:t>
            </a:r>
            <a:r>
              <a:rPr lang="en-GB" sz="1200">
                <a:solidFill>
                  <a:schemeClr val="dk1"/>
                </a:solidFill>
                <a:latin typeface="Anaheim"/>
                <a:ea typeface="Anaheim"/>
                <a:cs typeface="Anaheim"/>
                <a:sym typeface="Anaheim"/>
              </a:rPr>
              <a:t>Tài liệu được viết bằng ngôn ngữ tiếng Việt, sử dụng các thuật ngữ được chuẩn hóa. Các yêu cầu trong tài liệu đã được phân loại và đánh dấu rõ ràng</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rPr b="1" i="1" lang="en-GB" sz="1200">
                <a:solidFill>
                  <a:schemeClr val="dk1"/>
                </a:solidFill>
                <a:latin typeface="Anaheim"/>
                <a:ea typeface="Anaheim"/>
                <a:cs typeface="Anaheim"/>
                <a:sym typeface="Anaheim"/>
              </a:rPr>
              <a:t>TC07. Thống nhất: </a:t>
            </a:r>
            <a:r>
              <a:rPr lang="en-GB" sz="1200">
                <a:solidFill>
                  <a:schemeClr val="dk1"/>
                </a:solidFill>
                <a:latin typeface="Anaheim"/>
                <a:ea typeface="Anaheim"/>
                <a:cs typeface="Anaheim"/>
                <a:sym typeface="Anaheim"/>
              </a:rPr>
              <a:t>Tài liệu đã đáp ứng được tiêu chí này: Sử dụng cùng một định dạng cho toàn bộ tài liệu: Font chữ: Times New Roman, Cỡ chữ 14, Khoảng cách: Dãn dòng 1.5</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rPr lang="en-GB" sz="1200">
                <a:solidFill>
                  <a:schemeClr val="dk1"/>
                </a:solidFill>
                <a:latin typeface="Anaheim"/>
                <a:ea typeface="Anaheim"/>
                <a:cs typeface="Anaheim"/>
                <a:sym typeface="Anaheim"/>
              </a:rPr>
              <a:t>Tài liệu được trình bày theo template [3] đảm bảo tính thống nhất cho toàn bộ tài liệu</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b="1" i="1"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3" marL="1397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2cb596ccd01_0_19"/>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VI.Chi tiết về systemtesing</a:t>
            </a:r>
            <a:endParaRPr sz="3000"/>
          </a:p>
        </p:txBody>
      </p:sp>
      <p:sp>
        <p:nvSpPr>
          <p:cNvPr id="450" name="Google Shape;450;g2cb596ccd01_0_19"/>
          <p:cNvSpPr/>
          <p:nvPr/>
        </p:nvSpPr>
        <p:spPr>
          <a:xfrm>
            <a:off x="712380" y="1439316"/>
            <a:ext cx="8065800" cy="3553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2cb596ccd01_0_19"/>
          <p:cNvSpPr/>
          <p:nvPr/>
        </p:nvSpPr>
        <p:spPr>
          <a:xfrm>
            <a:off x="2951662" y="767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Comfortaa"/>
                <a:ea typeface="Comfortaa"/>
                <a:cs typeface="Comfortaa"/>
                <a:sym typeface="Comfortaa"/>
              </a:rPr>
              <a:t>6.3.2. Đánh giá tài liệu đầu vào</a:t>
            </a:r>
            <a:endParaRPr b="0" i="0" sz="1400" u="none" cap="none" strike="noStrike">
              <a:solidFill>
                <a:srgbClr val="000000"/>
              </a:solidFill>
              <a:latin typeface="Comfortaa"/>
              <a:ea typeface="Comfortaa"/>
              <a:cs typeface="Comfortaa"/>
              <a:sym typeface="Comfortaa"/>
            </a:endParaRPr>
          </a:p>
        </p:txBody>
      </p:sp>
      <p:sp>
        <p:nvSpPr>
          <p:cNvPr id="452" name="Google Shape;452;g2cb596ccd01_0_19"/>
          <p:cNvSpPr txBox="1"/>
          <p:nvPr/>
        </p:nvSpPr>
        <p:spPr>
          <a:xfrm>
            <a:off x="1139375" y="1544475"/>
            <a:ext cx="7083600" cy="3555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200">
                <a:solidFill>
                  <a:schemeClr val="dk1"/>
                </a:solidFill>
                <a:latin typeface="Anaheim"/>
                <a:ea typeface="Anaheim"/>
                <a:cs typeface="Anaheim"/>
                <a:sym typeface="Anaheim"/>
              </a:rPr>
              <a:t>Hồ sơ thiết kế:(Pressman[2])</a:t>
            </a:r>
            <a:endParaRPr b="1" sz="1200">
              <a:solidFill>
                <a:schemeClr val="dk1"/>
              </a:solidFill>
              <a:latin typeface="Anaheim"/>
              <a:ea typeface="Anaheim"/>
              <a:cs typeface="Anaheim"/>
              <a:sym typeface="Anaheim"/>
            </a:endParaRPr>
          </a:p>
          <a:p>
            <a:pPr indent="0" lvl="0" marL="0" marR="0" rtl="0" algn="l">
              <a:lnSpc>
                <a:spcPct val="115000"/>
              </a:lnSpc>
              <a:spcBef>
                <a:spcPts val="0"/>
              </a:spcBef>
              <a:spcAft>
                <a:spcPts val="0"/>
              </a:spcAft>
              <a:buNone/>
            </a:pPr>
            <a:r>
              <a:rPr b="1" lang="en-GB" sz="1200">
                <a:solidFill>
                  <a:schemeClr val="dk1"/>
                </a:solidFill>
                <a:latin typeface="Anaheim"/>
                <a:ea typeface="Anaheim"/>
                <a:cs typeface="Anaheim"/>
                <a:sym typeface="Anaheim"/>
              </a:rPr>
              <a:t>    TC01.Tính đầy đủ: </a:t>
            </a:r>
            <a:endParaRPr b="1" sz="1200">
              <a:solidFill>
                <a:schemeClr val="dk1"/>
              </a:solidFill>
              <a:latin typeface="Anaheim"/>
              <a:ea typeface="Anaheim"/>
              <a:cs typeface="Anaheim"/>
              <a:sym typeface="Anaheim"/>
            </a:endParaRPr>
          </a:p>
          <a:p>
            <a:pPr indent="-304800" lvl="0" marL="4572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Hồ sơ thiết kế đã có thiết kế xử lý chi tiết chức năng .</a:t>
            </a:r>
            <a:endParaRPr sz="1200">
              <a:solidFill>
                <a:schemeClr val="dk1"/>
              </a:solidFill>
              <a:latin typeface="Anaheim"/>
              <a:ea typeface="Anaheim"/>
              <a:cs typeface="Anaheim"/>
              <a:sym typeface="Anaheim"/>
            </a:endParaRPr>
          </a:p>
          <a:p>
            <a:pPr indent="-304800" lvl="0" marL="4572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Hồ sơ thiết kế nên bao gồm đầy đủ thông tin về hệ thống, bao gồm các phần chính, thành phần, cấu trúc, các tính năng và chức năng</a:t>
            </a:r>
            <a:endParaRPr sz="1200">
              <a:solidFill>
                <a:schemeClr val="dk1"/>
              </a:solidFill>
              <a:latin typeface="Anaheim"/>
              <a:ea typeface="Anaheim"/>
              <a:cs typeface="Anaheim"/>
              <a:sym typeface="Anaheim"/>
            </a:endParaRPr>
          </a:p>
          <a:p>
            <a:pPr indent="-304800" lvl="0" marL="4572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Khả năng bảo mật: Hồ sơ thiết kế đã có thiết kế kiểm soát , chia quyền quản lý </a:t>
            </a:r>
            <a:endParaRPr sz="1200">
              <a:solidFill>
                <a:schemeClr val="dk1"/>
              </a:solidFill>
              <a:latin typeface="Anaheim"/>
              <a:ea typeface="Anaheim"/>
              <a:cs typeface="Anaheim"/>
              <a:sym typeface="Anaheim"/>
            </a:endParaRPr>
          </a:p>
          <a:p>
            <a:pPr indent="-304800" lvl="0" marL="4572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Các thông tin kỹ thuật về cấu trúc và hướng đi của hệ thống phần mềm cũng cần được mô tả chi tiết trong hồ sơ thiết kế</a:t>
            </a:r>
            <a:endParaRPr sz="1200">
              <a:solidFill>
                <a:schemeClr val="dk1"/>
              </a:solidFill>
              <a:latin typeface="Anaheim"/>
              <a:ea typeface="Anaheim"/>
              <a:cs typeface="Anaheim"/>
              <a:sym typeface="Anaheim"/>
            </a:endParaRPr>
          </a:p>
          <a:p>
            <a:pPr indent="-304800" lvl="0" marL="4572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Tất cả các bản vẽ, sơ đồ, biểu đồ của thiết kế xử lý chi tiết chức năng và các tài liệu khác cũng nên được đưa vào hồ sơ thiết kế</a:t>
            </a:r>
            <a:endParaRPr sz="1200">
              <a:solidFill>
                <a:schemeClr val="dk1"/>
              </a:solidFill>
              <a:latin typeface="Anaheim"/>
              <a:ea typeface="Anaheim"/>
              <a:cs typeface="Anaheim"/>
              <a:sym typeface="Anaheim"/>
            </a:endParaRPr>
          </a:p>
          <a:p>
            <a:pPr indent="0" lvl="0" marL="4572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0" marL="0" marR="0" rtl="0" algn="l">
              <a:lnSpc>
                <a:spcPct val="115000"/>
              </a:lnSpc>
              <a:spcBef>
                <a:spcPts val="0"/>
              </a:spcBef>
              <a:spcAft>
                <a:spcPts val="0"/>
              </a:spcAft>
              <a:buNone/>
            </a:pPr>
            <a:r>
              <a:rPr b="1" lang="en-GB" sz="1200">
                <a:solidFill>
                  <a:schemeClr val="dk1"/>
                </a:solidFill>
                <a:latin typeface="Anaheim"/>
                <a:ea typeface="Anaheim"/>
                <a:cs typeface="Anaheim"/>
                <a:sym typeface="Anaheim"/>
              </a:rPr>
              <a:t>   TC02.Tính chính xác:</a:t>
            </a:r>
            <a:endParaRPr b="1" sz="1200">
              <a:solidFill>
                <a:schemeClr val="dk1"/>
              </a:solidFill>
              <a:latin typeface="Anaheim"/>
              <a:ea typeface="Anaheim"/>
              <a:cs typeface="Anaheim"/>
              <a:sym typeface="Anaheim"/>
            </a:endParaRPr>
          </a:p>
          <a:p>
            <a:pPr indent="-304800" lvl="0" marL="4572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Sử dụng các biểu đồ UML để mô hình hoá cấu trúc và các mối quan hệ giữa các thành phần của hệ thống. </a:t>
            </a:r>
            <a:endParaRPr sz="1200">
              <a:solidFill>
                <a:schemeClr val="dk1"/>
              </a:solidFill>
              <a:latin typeface="Anaheim"/>
              <a:ea typeface="Anaheim"/>
              <a:cs typeface="Anaheim"/>
              <a:sym typeface="Anaheim"/>
            </a:endParaRPr>
          </a:p>
          <a:p>
            <a:pPr indent="-304800" lvl="0" marL="4572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Sử dụng các ngôn ngữ và kỹ thuật đồ họa để trình bày thông tin </a:t>
            </a:r>
            <a:endParaRPr sz="1200">
              <a:solidFill>
                <a:schemeClr val="dk1"/>
              </a:solidFill>
              <a:latin typeface="Anaheim"/>
              <a:ea typeface="Anaheim"/>
              <a:cs typeface="Anaheim"/>
              <a:sym typeface="Anaheim"/>
            </a:endParaRPr>
          </a:p>
          <a:p>
            <a:pPr indent="0" lvl="0" marL="457200" marR="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2cb596ccd01_0_29"/>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VI.Chi tiết về systemtesing</a:t>
            </a:r>
            <a:endParaRPr sz="3000"/>
          </a:p>
        </p:txBody>
      </p:sp>
      <p:sp>
        <p:nvSpPr>
          <p:cNvPr id="458" name="Google Shape;458;g2cb596ccd01_0_29"/>
          <p:cNvSpPr/>
          <p:nvPr/>
        </p:nvSpPr>
        <p:spPr>
          <a:xfrm>
            <a:off x="712380" y="1439316"/>
            <a:ext cx="8065800" cy="3553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2cb596ccd01_0_29"/>
          <p:cNvSpPr/>
          <p:nvPr/>
        </p:nvSpPr>
        <p:spPr>
          <a:xfrm>
            <a:off x="2951662" y="767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Comfortaa"/>
                <a:ea typeface="Comfortaa"/>
                <a:cs typeface="Comfortaa"/>
                <a:sym typeface="Comfortaa"/>
              </a:rPr>
              <a:t>6.3.2. Đánh giá tài liệu đầu vào</a:t>
            </a:r>
            <a:endParaRPr b="0" i="0" sz="1400" u="none" cap="none" strike="noStrike">
              <a:solidFill>
                <a:srgbClr val="000000"/>
              </a:solidFill>
              <a:latin typeface="Comfortaa"/>
              <a:ea typeface="Comfortaa"/>
              <a:cs typeface="Comfortaa"/>
              <a:sym typeface="Comfortaa"/>
            </a:endParaRPr>
          </a:p>
        </p:txBody>
      </p:sp>
      <p:sp>
        <p:nvSpPr>
          <p:cNvPr id="460" name="Google Shape;460;g2cb596ccd01_0_29"/>
          <p:cNvSpPr txBox="1"/>
          <p:nvPr/>
        </p:nvSpPr>
        <p:spPr>
          <a:xfrm>
            <a:off x="1095900" y="1544475"/>
            <a:ext cx="7083600" cy="2918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200">
                <a:solidFill>
                  <a:schemeClr val="dk1"/>
                </a:solidFill>
                <a:latin typeface="Anaheim"/>
                <a:ea typeface="Anaheim"/>
                <a:cs typeface="Anaheim"/>
                <a:sym typeface="Anaheim"/>
              </a:rPr>
              <a:t>Hồ sơ thiết kế:(Pressman[2])</a:t>
            </a:r>
            <a:endParaRPr b="1" sz="1200">
              <a:solidFill>
                <a:schemeClr val="dk1"/>
              </a:solidFill>
              <a:latin typeface="Anaheim"/>
              <a:ea typeface="Anaheim"/>
              <a:cs typeface="Anaheim"/>
              <a:sym typeface="Anaheim"/>
            </a:endParaRPr>
          </a:p>
          <a:p>
            <a:pPr indent="0" lvl="0" marL="0" marR="0" rtl="0" algn="l">
              <a:lnSpc>
                <a:spcPct val="115000"/>
              </a:lnSpc>
              <a:spcBef>
                <a:spcPts val="0"/>
              </a:spcBef>
              <a:spcAft>
                <a:spcPts val="0"/>
              </a:spcAft>
              <a:buNone/>
            </a:pPr>
            <a:r>
              <a:rPr b="1" lang="en-GB" sz="1200">
                <a:solidFill>
                  <a:schemeClr val="dk1"/>
                </a:solidFill>
                <a:latin typeface="Anaheim"/>
                <a:ea typeface="Anaheim"/>
                <a:cs typeface="Anaheim"/>
                <a:sym typeface="Anaheim"/>
              </a:rPr>
              <a:t>    TTC03.Tính đơn giản</a:t>
            </a:r>
            <a:endParaRPr b="1" sz="1200">
              <a:solidFill>
                <a:schemeClr val="dk1"/>
              </a:solidFill>
              <a:latin typeface="Anaheim"/>
              <a:ea typeface="Anaheim"/>
              <a:cs typeface="Anaheim"/>
              <a:sym typeface="Anaheim"/>
            </a:endParaRPr>
          </a:p>
          <a:p>
            <a:pPr indent="-304800" lvl="0" marL="4572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Không  sử dụng quá nhiều phương pháp và công nghệ khác nhau để thiết kế hệ thống</a:t>
            </a:r>
            <a:endParaRPr sz="1200">
              <a:solidFill>
                <a:schemeClr val="dk1"/>
              </a:solidFill>
              <a:latin typeface="Anaheim"/>
              <a:ea typeface="Anaheim"/>
              <a:cs typeface="Anaheim"/>
              <a:sym typeface="Anaheim"/>
            </a:endParaRPr>
          </a:p>
          <a:p>
            <a:pPr indent="0" lvl="0" marL="0" marR="0" rtl="0" algn="l">
              <a:lnSpc>
                <a:spcPct val="115000"/>
              </a:lnSpc>
              <a:spcBef>
                <a:spcPts val="0"/>
              </a:spcBef>
              <a:spcAft>
                <a:spcPts val="0"/>
              </a:spcAft>
              <a:buNone/>
            </a:pPr>
            <a:r>
              <a:rPr b="1" lang="en-GB" sz="1200">
                <a:solidFill>
                  <a:schemeClr val="dk1"/>
                </a:solidFill>
                <a:latin typeface="Anaheim"/>
                <a:ea typeface="Anaheim"/>
                <a:cs typeface="Anaheim"/>
                <a:sym typeface="Anaheim"/>
              </a:rPr>
              <a:t>    TC04.Tính mở rộng</a:t>
            </a:r>
            <a:endParaRPr b="1" sz="1200">
              <a:solidFill>
                <a:schemeClr val="dk1"/>
              </a:solidFill>
              <a:latin typeface="Anaheim"/>
              <a:ea typeface="Anaheim"/>
              <a:cs typeface="Anaheim"/>
              <a:sym typeface="Anaheim"/>
            </a:endParaRPr>
          </a:p>
          <a:p>
            <a:pPr indent="-304800" lvl="0" marL="4572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Có đưa ra kiến trúc vật lý và kiến trúc logic.</a:t>
            </a:r>
            <a:endParaRPr sz="1200">
              <a:solidFill>
                <a:schemeClr val="dk1"/>
              </a:solidFill>
              <a:latin typeface="Anaheim"/>
              <a:ea typeface="Anaheim"/>
              <a:cs typeface="Anaheim"/>
              <a:sym typeface="Anaheim"/>
            </a:endParaRPr>
          </a:p>
          <a:p>
            <a:pPr indent="0" lvl="0" marL="0" marR="0" rtl="0" algn="l">
              <a:lnSpc>
                <a:spcPct val="115000"/>
              </a:lnSpc>
              <a:spcBef>
                <a:spcPts val="0"/>
              </a:spcBef>
              <a:spcAft>
                <a:spcPts val="0"/>
              </a:spcAft>
              <a:buNone/>
            </a:pPr>
            <a:r>
              <a:rPr b="1" lang="en-GB" sz="1200">
                <a:solidFill>
                  <a:schemeClr val="dk1"/>
                </a:solidFill>
                <a:latin typeface="Anaheim"/>
                <a:ea typeface="Anaheim"/>
                <a:cs typeface="Anaheim"/>
                <a:sym typeface="Anaheim"/>
              </a:rPr>
              <a:t>    </a:t>
            </a:r>
            <a:r>
              <a:rPr b="1" lang="en-GB" sz="1200">
                <a:solidFill>
                  <a:schemeClr val="dk1"/>
                </a:solidFill>
                <a:latin typeface="Anaheim"/>
                <a:ea typeface="Anaheim"/>
                <a:cs typeface="Anaheim"/>
                <a:sym typeface="Anaheim"/>
              </a:rPr>
              <a:t>TC05. Khả năng kiểm thử</a:t>
            </a:r>
            <a:endParaRPr b="1" sz="1200">
              <a:solidFill>
                <a:schemeClr val="dk1"/>
              </a:solidFill>
              <a:latin typeface="Anaheim"/>
              <a:ea typeface="Anaheim"/>
              <a:cs typeface="Anaheim"/>
              <a:sym typeface="Anaheim"/>
            </a:endParaRPr>
          </a:p>
          <a:p>
            <a:pPr indent="-304800" lvl="0" marL="4572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Hồ sơ thiết kế đã đáp ứng tiêu chí này được thể hiện qua việc đã có đầy đủ các yêu cầu về mặt thiết kế:</a:t>
            </a:r>
            <a:endParaRPr sz="1200">
              <a:solidFill>
                <a:schemeClr val="dk1"/>
              </a:solidFill>
              <a:latin typeface="Anaheim"/>
              <a:ea typeface="Anaheim"/>
              <a:cs typeface="Anaheim"/>
              <a:sym typeface="Anaheim"/>
            </a:endParaRPr>
          </a:p>
          <a:p>
            <a:pPr indent="-304800" lvl="1" marL="9144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Thiết kế giao diện người dùng</a:t>
            </a:r>
            <a:endParaRPr sz="1200">
              <a:solidFill>
                <a:schemeClr val="dk1"/>
              </a:solidFill>
              <a:latin typeface="Anaheim"/>
              <a:ea typeface="Anaheim"/>
              <a:cs typeface="Anaheim"/>
              <a:sym typeface="Anaheim"/>
            </a:endParaRPr>
          </a:p>
          <a:p>
            <a:pPr indent="-304800" lvl="1" marL="9144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Thiết kế kiểm soát</a:t>
            </a:r>
            <a:endParaRPr sz="1200">
              <a:solidFill>
                <a:schemeClr val="dk1"/>
              </a:solidFill>
              <a:latin typeface="Anaheim"/>
              <a:ea typeface="Anaheim"/>
              <a:cs typeface="Anaheim"/>
              <a:sym typeface="Anaheim"/>
            </a:endParaRPr>
          </a:p>
          <a:p>
            <a:pPr indent="-304800" lvl="1" marL="914400" marR="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Thiết kế xử lý chi tiết</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Thiết kế CSDL</a:t>
            </a:r>
            <a:endParaRPr sz="1200">
              <a:solidFill>
                <a:schemeClr val="dk1"/>
              </a:solidFill>
              <a:latin typeface="Anaheim"/>
              <a:ea typeface="Anaheim"/>
              <a:cs typeface="Anaheim"/>
              <a:sym typeface="Anaheim"/>
            </a:endParaRPr>
          </a:p>
          <a:p>
            <a:pPr indent="0" lvl="0" marL="914400" marR="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
          <p:cNvSpPr txBox="1"/>
          <p:nvPr>
            <p:ph idx="1" type="subTitle"/>
          </p:nvPr>
        </p:nvSpPr>
        <p:spPr>
          <a:xfrm>
            <a:off x="3997028" y="721861"/>
            <a:ext cx="4092600" cy="352455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a:t>(Pressman[2])Mức độ kiểm thử phần mềm được xác định bởi mức độ rủi ro của phần mềm. Mức độ kiểm thử cần phải đảm bảo rằng các lỗi trong phần mềm được phát hiện và sửa chữa đầy đủ. Việc xác định mức độ kiểm thử phần mềm cần phải dựa trên một số yếu tố như mức độ phức tạp của phần mềm, quy mô của dự án, ngân sách và thời gian.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Mục tiêu: </a:t>
            </a:r>
            <a:endParaRPr/>
          </a:p>
          <a:p>
            <a:pPr indent="0" lvl="0" marL="0" rtl="0" algn="l">
              <a:lnSpc>
                <a:spcPct val="100000"/>
              </a:lnSpc>
              <a:spcBef>
                <a:spcPts val="0"/>
              </a:spcBef>
              <a:spcAft>
                <a:spcPts val="0"/>
              </a:spcAft>
              <a:buSzPts val="1400"/>
              <a:buNone/>
            </a:pPr>
            <a:r>
              <a:rPr lang="en-GB"/>
              <a:t>+ Đánh giá sự hợp lý, chính xác của hệ thống với các yêu cầu đã ra.</a:t>
            </a:r>
            <a:endParaRPr/>
          </a:p>
          <a:p>
            <a:pPr indent="0" lvl="0" marL="0" rtl="0" algn="l">
              <a:lnSpc>
                <a:spcPct val="100000"/>
              </a:lnSpc>
              <a:spcBef>
                <a:spcPts val="0"/>
              </a:spcBef>
              <a:spcAft>
                <a:spcPts val="0"/>
              </a:spcAft>
              <a:buSzPts val="1400"/>
              <a:buNone/>
            </a:pPr>
            <a:r>
              <a:rPr lang="en-GB"/>
              <a:t>+ Tìm và tiến hành sửa lỗi nhằm đảm bảo sản phẩm tạo ra có chất lượng tốt nhất.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Nguồn : R. Pressman, Software Engineering: A Practitioner's Approach. 5th Ed., McGraw-Hill, 2001</a:t>
            </a:r>
            <a:endParaRPr/>
          </a:p>
        </p:txBody>
      </p:sp>
      <p:sp>
        <p:nvSpPr>
          <p:cNvPr id="202" name="Google Shape;202;p3"/>
          <p:cNvSpPr/>
          <p:nvPr/>
        </p:nvSpPr>
        <p:spPr>
          <a:xfrm>
            <a:off x="642295" y="287473"/>
            <a:ext cx="2896575" cy="2288877"/>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GB" sz="2000" u="none" cap="none" strike="noStrike">
                <a:solidFill>
                  <a:schemeClr val="lt1"/>
                </a:solidFill>
                <a:latin typeface="Comfortaa"/>
                <a:ea typeface="Comfortaa"/>
                <a:cs typeface="Comfortaa"/>
                <a:sym typeface="Comfortaa"/>
              </a:rPr>
              <a:t>I.Các mức độ kiểm thử phần mềm (Testing Levels)</a:t>
            </a:r>
            <a:endParaRPr b="1" i="0" sz="2000" u="none" cap="none" strike="noStrike">
              <a:solidFill>
                <a:schemeClr val="lt1"/>
              </a:solidFill>
              <a:latin typeface="Comfortaa"/>
              <a:ea typeface="Comfortaa"/>
              <a:cs typeface="Comfortaa"/>
              <a:sym typeface="Comfortaa"/>
            </a:endParaRPr>
          </a:p>
        </p:txBody>
      </p:sp>
      <p:pic>
        <p:nvPicPr>
          <p:cNvPr descr="https://lh7-us.googleusercontent.com/r_y_y29Cx7Lkp-fk-Jdvw2gYcJq5ogmCi7EordSvhQL9egH6Rs3hALsgYO8HJgYKPqr27EJJsXrlY1FxF8mRnjdAdakx9nPXPP8tACZrgIDt_ttlPKH8mlHDvtBHLIfRk7Tlu-SJFOZ0IZg=s2048" id="203" name="Google Shape;203;p3"/>
          <p:cNvPicPr preferRelativeResize="0"/>
          <p:nvPr/>
        </p:nvPicPr>
        <p:blipFill rotWithShape="1">
          <a:blip r:embed="rId3">
            <a:alphaModFix/>
          </a:blip>
          <a:srcRect b="0" l="0" r="0" t="0"/>
          <a:stretch/>
        </p:blipFill>
        <p:spPr>
          <a:xfrm>
            <a:off x="155224" y="2805625"/>
            <a:ext cx="3592099" cy="2020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2cb596ccd01_0_123"/>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VI.Chi tiết về systemtesing</a:t>
            </a:r>
            <a:endParaRPr sz="3000"/>
          </a:p>
        </p:txBody>
      </p:sp>
      <p:sp>
        <p:nvSpPr>
          <p:cNvPr id="466" name="Google Shape;466;g2cb596ccd01_0_123"/>
          <p:cNvSpPr/>
          <p:nvPr/>
        </p:nvSpPr>
        <p:spPr>
          <a:xfrm>
            <a:off x="632005" y="1506416"/>
            <a:ext cx="8065800" cy="3553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2cb596ccd01_0_123"/>
          <p:cNvSpPr/>
          <p:nvPr/>
        </p:nvSpPr>
        <p:spPr>
          <a:xfrm>
            <a:off x="2951662" y="767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Comfortaa"/>
                <a:ea typeface="Comfortaa"/>
                <a:cs typeface="Comfortaa"/>
                <a:sym typeface="Comfortaa"/>
              </a:rPr>
              <a:t>6.3.</a:t>
            </a:r>
            <a:r>
              <a:rPr lang="en-GB">
                <a:latin typeface="Comfortaa"/>
                <a:ea typeface="Comfortaa"/>
                <a:cs typeface="Comfortaa"/>
                <a:sym typeface="Comfortaa"/>
              </a:rPr>
              <a:t>3</a:t>
            </a:r>
            <a:r>
              <a:rPr b="0" i="0" lang="en-GB" sz="1400" u="none" cap="none" strike="noStrike">
                <a:solidFill>
                  <a:srgbClr val="000000"/>
                </a:solidFill>
                <a:latin typeface="Comfortaa"/>
                <a:ea typeface="Comfortaa"/>
                <a:cs typeface="Comfortaa"/>
                <a:sym typeface="Comfortaa"/>
              </a:rPr>
              <a:t>. Đánh giá tài liệu đầu </a:t>
            </a:r>
            <a:r>
              <a:rPr lang="en-GB">
                <a:latin typeface="Comfortaa"/>
                <a:ea typeface="Comfortaa"/>
                <a:cs typeface="Comfortaa"/>
                <a:sym typeface="Comfortaa"/>
              </a:rPr>
              <a:t>ra</a:t>
            </a:r>
            <a:endParaRPr b="0" i="0" sz="1400" u="none" cap="none" strike="noStrike">
              <a:solidFill>
                <a:srgbClr val="000000"/>
              </a:solidFill>
              <a:latin typeface="Comfortaa"/>
              <a:ea typeface="Comfortaa"/>
              <a:cs typeface="Comfortaa"/>
              <a:sym typeface="Comfortaa"/>
            </a:endParaRPr>
          </a:p>
        </p:txBody>
      </p:sp>
      <p:graphicFrame>
        <p:nvGraphicFramePr>
          <p:cNvPr id="468" name="Google Shape;468;g2cb596ccd01_0_123"/>
          <p:cNvGraphicFramePr/>
          <p:nvPr/>
        </p:nvGraphicFramePr>
        <p:xfrm>
          <a:off x="1159750" y="2120938"/>
          <a:ext cx="3000000" cy="3000000"/>
        </p:xfrm>
        <a:graphic>
          <a:graphicData uri="http://schemas.openxmlformats.org/drawingml/2006/table">
            <a:tbl>
              <a:tblPr>
                <a:noFill/>
                <a:tableStyleId>{246B7ABA-9C48-4E8E-969B-B89F480BE4E1}</a:tableStyleId>
              </a:tblPr>
              <a:tblGrid>
                <a:gridCol w="549525"/>
                <a:gridCol w="1491925"/>
                <a:gridCol w="4968850"/>
              </a:tblGrid>
              <a:tr h="782500">
                <a:tc>
                  <a:txBody>
                    <a:bodyPr/>
                    <a:lstStyle/>
                    <a:p>
                      <a:pPr indent="0" lvl="0" marL="0" marR="0" rtl="0" algn="l">
                        <a:lnSpc>
                          <a:spcPct val="100000"/>
                        </a:lnSpc>
                        <a:spcBef>
                          <a:spcPts val="0"/>
                        </a:spcBef>
                        <a:spcAft>
                          <a:spcPts val="0"/>
                        </a:spcAft>
                        <a:buClr>
                          <a:srgbClr val="000000"/>
                        </a:buClr>
                        <a:buSzPts val="3000"/>
                        <a:buFont typeface="Arial"/>
                        <a:buNone/>
                      </a:pPr>
                      <a:r>
                        <a:rPr b="1" lang="en-GB" sz="1500" u="none" cap="none" strike="noStrike">
                          <a:latin typeface="Times New Roman"/>
                          <a:ea typeface="Times New Roman"/>
                          <a:cs typeface="Times New Roman"/>
                          <a:sym typeface="Times New Roman"/>
                        </a:rPr>
                        <a:t>STT</a:t>
                      </a:r>
                      <a:endParaRPr b="1" sz="1500" u="none" cap="none" strike="noStrike">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000"/>
                        <a:buFont typeface="Arial"/>
                        <a:buNone/>
                      </a:pPr>
                      <a:r>
                        <a:rPr b="1" lang="en-GB" sz="1500" u="none" cap="none" strike="noStrike">
                          <a:latin typeface="Times New Roman"/>
                          <a:ea typeface="Times New Roman"/>
                          <a:cs typeface="Times New Roman"/>
                          <a:sym typeface="Times New Roman"/>
                        </a:rPr>
                        <a:t>Tên tài liệu</a:t>
                      </a:r>
                      <a:endParaRPr b="1" sz="1500" u="none" cap="none" strike="noStrike">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000"/>
                        <a:buFont typeface="Arial"/>
                        <a:buNone/>
                      </a:pPr>
                      <a:r>
                        <a:rPr b="1" lang="en-GB" sz="1500" u="none" cap="none" strike="noStrike">
                          <a:latin typeface="Times New Roman"/>
                          <a:ea typeface="Times New Roman"/>
                          <a:cs typeface="Times New Roman"/>
                          <a:sym typeface="Times New Roman"/>
                        </a:rPr>
                        <a:t>Link</a:t>
                      </a:r>
                      <a:endParaRPr b="1" sz="1500" u="none" cap="none" strike="noStrike">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782500">
                <a:tc>
                  <a:txBody>
                    <a:bodyPr/>
                    <a:lstStyle/>
                    <a:p>
                      <a:pPr indent="0" lvl="0" marL="0" marR="0" rtl="0" algn="l">
                        <a:lnSpc>
                          <a:spcPct val="100000"/>
                        </a:lnSpc>
                        <a:spcBef>
                          <a:spcPts val="0"/>
                        </a:spcBef>
                        <a:spcAft>
                          <a:spcPts val="0"/>
                        </a:spcAft>
                        <a:buClr>
                          <a:srgbClr val="000000"/>
                        </a:buClr>
                        <a:buSzPts val="3000"/>
                        <a:buFont typeface="Arial"/>
                        <a:buNone/>
                      </a:pPr>
                      <a:r>
                        <a:rPr lang="en-GB" sz="1500" u="none" cap="none" strike="noStrike">
                          <a:latin typeface="Times New Roman"/>
                          <a:ea typeface="Times New Roman"/>
                          <a:cs typeface="Times New Roman"/>
                          <a:sym typeface="Times New Roman"/>
                        </a:rPr>
                        <a:t>1</a:t>
                      </a:r>
                      <a:endParaRPr sz="1500" u="none" cap="none" strike="noStrike">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500" u="none" cap="none" strike="noStrike">
                          <a:solidFill>
                            <a:srgbClr val="000000"/>
                          </a:solidFill>
                          <a:latin typeface="Times New Roman"/>
                          <a:ea typeface="Times New Roman"/>
                          <a:cs typeface="Times New Roman"/>
                          <a:sym typeface="Times New Roman"/>
                        </a:rPr>
                        <a:t>System Testing Function</a:t>
                      </a:r>
                      <a:endParaRPr sz="1500" u="none" cap="none" strike="noStrike">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500" u="sng">
                          <a:solidFill>
                            <a:schemeClr val="hlink"/>
                          </a:solidFill>
                          <a:latin typeface="Times New Roman"/>
                          <a:ea typeface="Times New Roman"/>
                          <a:cs typeface="Times New Roman"/>
                          <a:sym typeface="Times New Roman"/>
                          <a:hlinkClick r:id="rId3"/>
                        </a:rPr>
                        <a:t>https://docs.google.com/spreadsheets/d/1s8_BRy9ZZ8xNsU7PiCuEY2omFLpXqU3q/edit#gid=780818465</a:t>
                      </a:r>
                      <a:r>
                        <a:rPr lang="en-GB" sz="1500">
                          <a:solidFill>
                            <a:srgbClr val="0000FF"/>
                          </a:solidFill>
                          <a:latin typeface="Times New Roman"/>
                          <a:ea typeface="Times New Roman"/>
                          <a:cs typeface="Times New Roman"/>
                          <a:sym typeface="Times New Roman"/>
                        </a:rPr>
                        <a:t> </a:t>
                      </a:r>
                      <a:endParaRPr sz="1500" u="none" cap="none" strike="noStrike">
                        <a:solidFill>
                          <a:srgbClr val="0000FF"/>
                        </a:solidFill>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012625">
                <a:tc>
                  <a:txBody>
                    <a:bodyPr/>
                    <a:lstStyle/>
                    <a:p>
                      <a:pPr indent="0" lvl="0" marL="0" marR="0" rtl="0" algn="l">
                        <a:lnSpc>
                          <a:spcPct val="100000"/>
                        </a:lnSpc>
                        <a:spcBef>
                          <a:spcPts val="0"/>
                        </a:spcBef>
                        <a:spcAft>
                          <a:spcPts val="0"/>
                        </a:spcAft>
                        <a:buClr>
                          <a:srgbClr val="000000"/>
                        </a:buClr>
                        <a:buSzPts val="3000"/>
                        <a:buFont typeface="Arial"/>
                        <a:buNone/>
                      </a:pPr>
                      <a:r>
                        <a:rPr lang="en-GB" sz="1500" u="none" cap="none" strike="noStrike">
                          <a:latin typeface="Times New Roman"/>
                          <a:ea typeface="Times New Roman"/>
                          <a:cs typeface="Times New Roman"/>
                          <a:sym typeface="Times New Roman"/>
                        </a:rPr>
                        <a:t>2</a:t>
                      </a:r>
                      <a:endParaRPr sz="1500" u="none" cap="none" strike="noStrike">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500" u="none" cap="none" strike="noStrike">
                          <a:solidFill>
                            <a:srgbClr val="000000"/>
                          </a:solidFill>
                          <a:latin typeface="Times New Roman"/>
                          <a:ea typeface="Times New Roman"/>
                          <a:cs typeface="Times New Roman"/>
                          <a:sym typeface="Times New Roman"/>
                        </a:rPr>
                        <a:t>System Testing NonFunction</a:t>
                      </a:r>
                      <a:endParaRPr sz="1500" u="none" cap="none" strike="noStrike">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GB" sz="1500" u="sng">
                          <a:solidFill>
                            <a:schemeClr val="hlink"/>
                          </a:solidFill>
                          <a:latin typeface="Times New Roman"/>
                          <a:ea typeface="Times New Roman"/>
                          <a:cs typeface="Times New Roman"/>
                          <a:sym typeface="Times New Roman"/>
                          <a:hlinkClick r:id="rId4"/>
                        </a:rPr>
                        <a:t>https://docs.google.com/spreadsheets/d/14EQob2G9dBmEz_4v9vVpichblVfqWmacWhz0TuO3zlI/edit#gid=1755193688</a:t>
                      </a:r>
                      <a:r>
                        <a:rPr lang="en-GB" sz="1500">
                          <a:solidFill>
                            <a:srgbClr val="0000FF"/>
                          </a:solidFill>
                          <a:latin typeface="Times New Roman"/>
                          <a:ea typeface="Times New Roman"/>
                          <a:cs typeface="Times New Roman"/>
                          <a:sym typeface="Times New Roman"/>
                        </a:rPr>
                        <a:t> </a:t>
                      </a:r>
                      <a:endParaRPr sz="1500" u="none" cap="none" strike="noStrike">
                        <a:solidFill>
                          <a:srgbClr val="0000FF"/>
                        </a:solidFill>
                        <a:latin typeface="Times New Roman"/>
                        <a:ea typeface="Times New Roman"/>
                        <a:cs typeface="Times New Roman"/>
                        <a:sym typeface="Times New Roman"/>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469" name="Google Shape;469;g2cb596ccd01_0_123"/>
          <p:cNvSpPr/>
          <p:nvPr/>
        </p:nvSpPr>
        <p:spPr>
          <a:xfrm>
            <a:off x="1171837" y="1659747"/>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GB">
                <a:latin typeface="Comfortaa"/>
                <a:ea typeface="Comfortaa"/>
                <a:cs typeface="Comfortaa"/>
                <a:sym typeface="Comfortaa"/>
              </a:rPr>
              <a:t>Xác định tài liệu đầu ra</a:t>
            </a:r>
            <a:endParaRPr b="0" i="0" sz="1400" u="none" cap="none" strike="noStrike">
              <a:solidFill>
                <a:srgbClr val="000000"/>
              </a:solidFill>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2cb596ccd01_0_132"/>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VI.Chi tiết về systemtesing</a:t>
            </a:r>
            <a:endParaRPr sz="3000"/>
          </a:p>
        </p:txBody>
      </p:sp>
      <p:sp>
        <p:nvSpPr>
          <p:cNvPr id="475" name="Google Shape;475;g2cb596ccd01_0_132"/>
          <p:cNvSpPr/>
          <p:nvPr/>
        </p:nvSpPr>
        <p:spPr>
          <a:xfrm>
            <a:off x="712375" y="1270750"/>
            <a:ext cx="8065800" cy="37221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2cb596ccd01_0_132"/>
          <p:cNvSpPr/>
          <p:nvPr/>
        </p:nvSpPr>
        <p:spPr>
          <a:xfrm>
            <a:off x="2951662" y="767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Comfortaa"/>
                <a:ea typeface="Comfortaa"/>
                <a:cs typeface="Comfortaa"/>
                <a:sym typeface="Comfortaa"/>
              </a:rPr>
              <a:t>6.3.2. Đánh giá tài liệu đầu vào</a:t>
            </a:r>
            <a:endParaRPr b="0" i="0" sz="1400" u="none" cap="none" strike="noStrike">
              <a:solidFill>
                <a:srgbClr val="000000"/>
              </a:solidFill>
              <a:latin typeface="Comfortaa"/>
              <a:ea typeface="Comfortaa"/>
              <a:cs typeface="Comfortaa"/>
              <a:sym typeface="Comfortaa"/>
            </a:endParaRPr>
          </a:p>
        </p:txBody>
      </p:sp>
      <p:sp>
        <p:nvSpPr>
          <p:cNvPr id="477" name="Google Shape;477;g2cb596ccd01_0_132"/>
          <p:cNvSpPr txBox="1"/>
          <p:nvPr/>
        </p:nvSpPr>
        <p:spPr>
          <a:xfrm>
            <a:off x="1203475" y="1696575"/>
            <a:ext cx="7083600" cy="4192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Anaheim"/>
              <a:buChar char="●"/>
            </a:pPr>
            <a:r>
              <a:rPr b="1" lang="en-GB" sz="1200">
                <a:solidFill>
                  <a:schemeClr val="dk1"/>
                </a:solidFill>
                <a:latin typeface="Anaheim"/>
                <a:ea typeface="Anaheim"/>
                <a:cs typeface="Anaheim"/>
                <a:sym typeface="Anaheim"/>
              </a:rPr>
              <a:t>System Testing Function: Đã viết và thực hiện testcase cho các chức năng</a:t>
            </a:r>
            <a:endParaRPr b="1"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Đăng nhập</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Đổi mật khẩu</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Quản lý sách</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Quản lý nhân viên</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Quản lý tài khoản</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Quản lý bán hàng</a:t>
            </a:r>
            <a:endParaRPr sz="1200">
              <a:solidFill>
                <a:schemeClr val="dk1"/>
              </a:solidFill>
              <a:latin typeface="Anaheim"/>
              <a:ea typeface="Anaheim"/>
              <a:cs typeface="Anaheim"/>
              <a:sym typeface="Anaheim"/>
            </a:endParaRPr>
          </a:p>
          <a:p>
            <a:pPr indent="0" lvl="0" marL="0" rtl="0" algn="l">
              <a:lnSpc>
                <a:spcPct val="115000"/>
              </a:lnSpc>
              <a:spcBef>
                <a:spcPts val="0"/>
              </a:spcBef>
              <a:spcAft>
                <a:spcPts val="0"/>
              </a:spcAft>
              <a:buNone/>
            </a:pPr>
            <a:r>
              <a:rPr b="1" lang="en-GB" sz="1200">
                <a:solidFill>
                  <a:schemeClr val="dk1"/>
                </a:solidFill>
                <a:latin typeface="Anaheim"/>
                <a:ea typeface="Anaheim"/>
                <a:cs typeface="Anaheim"/>
                <a:sym typeface="Anaheim"/>
              </a:rPr>
              <a:t>TC01.Độ chính xác (accuracy)</a:t>
            </a:r>
            <a:endParaRPr b="1" sz="1200">
              <a:solidFill>
                <a:schemeClr val="dk1"/>
              </a:solidFill>
              <a:latin typeface="Anaheim"/>
              <a:ea typeface="Anaheim"/>
              <a:cs typeface="Anaheim"/>
              <a:sym typeface="Anaheim"/>
            </a:endParaRPr>
          </a:p>
          <a:p>
            <a:pPr indent="0" lvl="0" marL="914400" rtl="0" algn="l">
              <a:lnSpc>
                <a:spcPct val="115000"/>
              </a:lnSpc>
              <a:spcBef>
                <a:spcPts val="0"/>
              </a:spcBef>
              <a:spcAft>
                <a:spcPts val="0"/>
              </a:spcAft>
              <a:buNone/>
            </a:pPr>
            <a:r>
              <a:rPr lang="en-GB" sz="1200">
                <a:solidFill>
                  <a:schemeClr val="dk1"/>
                </a:solidFill>
                <a:latin typeface="Anaheim"/>
                <a:ea typeface="Anaheim"/>
                <a:cs typeface="Anaheim"/>
                <a:sym typeface="Anaheim"/>
              </a:rPr>
              <a:t>Đã thống kê pha test</a:t>
            </a:r>
            <a:endParaRPr sz="1200">
              <a:solidFill>
                <a:schemeClr val="dk1"/>
              </a:solidFill>
              <a:latin typeface="Anaheim"/>
              <a:ea typeface="Anaheim"/>
              <a:cs typeface="Anaheim"/>
              <a:sym typeface="Anaheim"/>
            </a:endParaRPr>
          </a:p>
          <a:p>
            <a:pPr indent="0" lvl="0" marL="914400" rtl="0" algn="l">
              <a:lnSpc>
                <a:spcPct val="115000"/>
              </a:lnSpc>
              <a:spcBef>
                <a:spcPts val="0"/>
              </a:spcBef>
              <a:spcAft>
                <a:spcPts val="0"/>
              </a:spcAft>
              <a:buNone/>
            </a:pPr>
            <a:r>
              <a:rPr lang="en-GB" sz="1200">
                <a:solidFill>
                  <a:schemeClr val="dk1"/>
                </a:solidFill>
                <a:latin typeface="Anaheim"/>
                <a:ea typeface="Anaheim"/>
                <a:cs typeface="Anaheim"/>
                <a:sym typeface="Anaheim"/>
              </a:rPr>
              <a:t>Thực hiện kiểm thử theo phạm vi đề ra</a:t>
            </a:r>
            <a:endParaRPr sz="1200">
              <a:solidFill>
                <a:schemeClr val="dk1"/>
              </a:solidFill>
              <a:latin typeface="Anaheim"/>
              <a:ea typeface="Anaheim"/>
              <a:cs typeface="Anaheim"/>
              <a:sym typeface="Anaheim"/>
            </a:endParaRPr>
          </a:p>
          <a:p>
            <a:pPr indent="0" lvl="0" marL="0" rtl="0" algn="l">
              <a:lnSpc>
                <a:spcPct val="115000"/>
              </a:lnSpc>
              <a:spcBef>
                <a:spcPts val="0"/>
              </a:spcBef>
              <a:spcAft>
                <a:spcPts val="0"/>
              </a:spcAft>
              <a:buNone/>
            </a:pPr>
            <a:r>
              <a:rPr b="1" lang="en-GB" sz="1200">
                <a:solidFill>
                  <a:schemeClr val="dk1"/>
                </a:solidFill>
                <a:latin typeface="Anaheim"/>
                <a:ea typeface="Anaheim"/>
                <a:cs typeface="Anaheim"/>
                <a:sym typeface="Anaheim"/>
              </a:rPr>
              <a:t>TC02.Độ toàn vẹn (completeness)</a:t>
            </a:r>
            <a:endParaRPr b="1" sz="1200">
              <a:solidFill>
                <a:schemeClr val="dk1"/>
              </a:solidFill>
              <a:latin typeface="Anaheim"/>
              <a:ea typeface="Anaheim"/>
              <a:cs typeface="Anaheim"/>
              <a:sym typeface="Anaheim"/>
            </a:endParaRPr>
          </a:p>
          <a:p>
            <a:pPr indent="0" lvl="0" marL="914400" rtl="0" algn="l">
              <a:lnSpc>
                <a:spcPct val="115000"/>
              </a:lnSpc>
              <a:spcBef>
                <a:spcPts val="0"/>
              </a:spcBef>
              <a:spcAft>
                <a:spcPts val="0"/>
              </a:spcAft>
              <a:buNone/>
            </a:pPr>
            <a:r>
              <a:rPr lang="en-GB" sz="1200">
                <a:solidFill>
                  <a:schemeClr val="dk1"/>
                </a:solidFill>
                <a:latin typeface="Anaheim"/>
                <a:ea typeface="Anaheim"/>
                <a:cs typeface="Anaheim"/>
                <a:sym typeface="Anaheim"/>
              </a:rPr>
              <a:t>Xác định và thực thi các yêu cầu chức năng và phi chức năng của phần mềm.</a:t>
            </a:r>
            <a:endParaRPr sz="1200">
              <a:solidFill>
                <a:schemeClr val="dk1"/>
              </a:solidFill>
              <a:latin typeface="Anaheim"/>
              <a:ea typeface="Anaheim"/>
              <a:cs typeface="Anaheim"/>
              <a:sym typeface="Anaheim"/>
            </a:endParaRPr>
          </a:p>
          <a:p>
            <a:pPr indent="0" lvl="0" marL="0" rtl="0" algn="l">
              <a:lnSpc>
                <a:spcPct val="115000"/>
              </a:lnSpc>
              <a:spcBef>
                <a:spcPts val="0"/>
              </a:spcBef>
              <a:spcAft>
                <a:spcPts val="0"/>
              </a:spcAft>
              <a:buNone/>
            </a:pPr>
            <a:r>
              <a:rPr b="1" lang="en-GB" sz="1200">
                <a:solidFill>
                  <a:schemeClr val="dk1"/>
                </a:solidFill>
                <a:latin typeface="Anaheim"/>
                <a:ea typeface="Anaheim"/>
                <a:cs typeface="Anaheim"/>
                <a:sym typeface="Anaheim"/>
              </a:rPr>
              <a:t>TC03.Độ hiệu quả (effectiveness)</a:t>
            </a:r>
            <a:endParaRPr b="1" sz="1200">
              <a:solidFill>
                <a:schemeClr val="dk1"/>
              </a:solidFill>
              <a:latin typeface="Anaheim"/>
              <a:ea typeface="Anaheim"/>
              <a:cs typeface="Anaheim"/>
              <a:sym typeface="Anaheim"/>
            </a:endParaRPr>
          </a:p>
          <a:p>
            <a:pPr indent="0" lvl="0" marL="914400" rtl="0" algn="l">
              <a:lnSpc>
                <a:spcPct val="115000"/>
              </a:lnSpc>
              <a:spcBef>
                <a:spcPts val="0"/>
              </a:spcBef>
              <a:spcAft>
                <a:spcPts val="0"/>
              </a:spcAft>
              <a:buNone/>
            </a:pPr>
            <a:r>
              <a:rPr lang="en-GB" sz="1200">
                <a:solidFill>
                  <a:schemeClr val="dk1"/>
                </a:solidFill>
                <a:latin typeface="Anaheim"/>
                <a:ea typeface="Anaheim"/>
                <a:cs typeface="Anaheim"/>
                <a:sym typeface="Anaheim"/>
              </a:rPr>
              <a:t>Đã có ghi nhận lỗi</a:t>
            </a:r>
            <a:endParaRPr sz="1200">
              <a:solidFill>
                <a:schemeClr val="dk1"/>
              </a:solidFill>
              <a:latin typeface="Anaheim"/>
              <a:ea typeface="Anaheim"/>
              <a:cs typeface="Anaheim"/>
              <a:sym typeface="Anaheim"/>
            </a:endParaRPr>
          </a:p>
          <a:p>
            <a:pPr indent="0" lvl="0" marL="914400" rtl="0" algn="l">
              <a:lnSpc>
                <a:spcPct val="115000"/>
              </a:lnSpc>
              <a:spcBef>
                <a:spcPts val="0"/>
              </a:spcBef>
              <a:spcAft>
                <a:spcPts val="0"/>
              </a:spcAft>
              <a:buNone/>
            </a:pPr>
            <a:r>
              <a:rPr lang="en-GB" sz="1200">
                <a:solidFill>
                  <a:schemeClr val="dk1"/>
                </a:solidFill>
                <a:latin typeface="Anaheim"/>
                <a:ea typeface="Anaheim"/>
                <a:cs typeface="Anaheim"/>
                <a:sym typeface="Anaheim"/>
              </a:rPr>
              <a:t>Báo cáo và ghi nhận kết quả kiểm thử</a:t>
            </a:r>
            <a:endParaRPr sz="1200">
              <a:solidFill>
                <a:schemeClr val="dk1"/>
              </a:solidFill>
              <a:latin typeface="Anaheim"/>
              <a:ea typeface="Anaheim"/>
              <a:cs typeface="Anaheim"/>
              <a:sym typeface="Anaheim"/>
            </a:endParaRPr>
          </a:p>
          <a:p>
            <a:pPr indent="0" lvl="0" marL="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a:p>
            <a:pPr indent="0" lvl="0" marL="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a:p>
            <a:pPr indent="0" lvl="0" marL="91440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a:p>
            <a:pPr indent="0" lvl="0" marL="914400" marR="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p:txBody>
      </p:sp>
      <p:sp>
        <p:nvSpPr>
          <p:cNvPr id="478" name="Google Shape;478;g2cb596ccd01_0_132"/>
          <p:cNvSpPr/>
          <p:nvPr/>
        </p:nvSpPr>
        <p:spPr>
          <a:xfrm>
            <a:off x="1131812" y="1388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GB">
                <a:latin typeface="Comfortaa"/>
                <a:ea typeface="Comfortaa"/>
                <a:cs typeface="Comfortaa"/>
                <a:sym typeface="Comfortaa"/>
              </a:rPr>
              <a:t>Đánh giá chất lượng</a:t>
            </a:r>
            <a:endParaRPr b="0" i="0" sz="1400" u="none" cap="none" strike="noStrike">
              <a:solidFill>
                <a:srgbClr val="000000"/>
              </a:solidFill>
              <a:latin typeface="Comfortaa"/>
              <a:ea typeface="Comfortaa"/>
              <a:cs typeface="Comfortaa"/>
              <a:sym typeface="Comforta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2cb596ccd01_0_140"/>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VI.Chi tiết về systemtesing</a:t>
            </a:r>
            <a:endParaRPr sz="3000"/>
          </a:p>
        </p:txBody>
      </p:sp>
      <p:sp>
        <p:nvSpPr>
          <p:cNvPr id="484" name="Google Shape;484;g2cb596ccd01_0_140"/>
          <p:cNvSpPr/>
          <p:nvPr/>
        </p:nvSpPr>
        <p:spPr>
          <a:xfrm>
            <a:off x="712375" y="1270750"/>
            <a:ext cx="8065800" cy="37221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2cb596ccd01_0_140"/>
          <p:cNvSpPr/>
          <p:nvPr/>
        </p:nvSpPr>
        <p:spPr>
          <a:xfrm>
            <a:off x="2951662" y="767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Comfortaa"/>
                <a:ea typeface="Comfortaa"/>
                <a:cs typeface="Comfortaa"/>
                <a:sym typeface="Comfortaa"/>
              </a:rPr>
              <a:t>6.3.2. Đánh giá tài liệu đầu vào</a:t>
            </a:r>
            <a:endParaRPr b="0" i="0" sz="1400" u="none" cap="none" strike="noStrike">
              <a:solidFill>
                <a:srgbClr val="000000"/>
              </a:solidFill>
              <a:latin typeface="Comfortaa"/>
              <a:ea typeface="Comfortaa"/>
              <a:cs typeface="Comfortaa"/>
              <a:sym typeface="Comfortaa"/>
            </a:endParaRPr>
          </a:p>
        </p:txBody>
      </p:sp>
      <p:sp>
        <p:nvSpPr>
          <p:cNvPr id="486" name="Google Shape;486;g2cb596ccd01_0_140"/>
          <p:cNvSpPr txBox="1"/>
          <p:nvPr/>
        </p:nvSpPr>
        <p:spPr>
          <a:xfrm>
            <a:off x="1203475" y="1696575"/>
            <a:ext cx="7083600" cy="5817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a:p>
            <a:pPr indent="0" lvl="0" marL="914400" marR="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p:txBody>
      </p:sp>
      <p:sp>
        <p:nvSpPr>
          <p:cNvPr id="487" name="Google Shape;487;g2cb596ccd01_0_140"/>
          <p:cNvSpPr/>
          <p:nvPr/>
        </p:nvSpPr>
        <p:spPr>
          <a:xfrm>
            <a:off x="1131812" y="1388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GB">
                <a:latin typeface="Comfortaa"/>
                <a:ea typeface="Comfortaa"/>
                <a:cs typeface="Comfortaa"/>
                <a:sym typeface="Comfortaa"/>
              </a:rPr>
              <a:t>Đánh giá chất lượng</a:t>
            </a:r>
            <a:endParaRPr b="0" i="0" sz="1400" u="none" cap="none" strike="noStrike">
              <a:solidFill>
                <a:srgbClr val="000000"/>
              </a:solidFill>
              <a:latin typeface="Comfortaa"/>
              <a:ea typeface="Comfortaa"/>
              <a:cs typeface="Comfortaa"/>
              <a:sym typeface="Comfortaa"/>
            </a:endParaRPr>
          </a:p>
        </p:txBody>
      </p:sp>
      <p:pic>
        <p:nvPicPr>
          <p:cNvPr id="488" name="Google Shape;488;g2cb596ccd01_0_140"/>
          <p:cNvPicPr preferRelativeResize="0"/>
          <p:nvPr/>
        </p:nvPicPr>
        <p:blipFill>
          <a:blip r:embed="rId3">
            <a:alphaModFix/>
          </a:blip>
          <a:stretch>
            <a:fillRect/>
          </a:stretch>
        </p:blipFill>
        <p:spPr>
          <a:xfrm>
            <a:off x="1075775" y="2009775"/>
            <a:ext cx="7155951" cy="2348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2cb596ccd01_0_149"/>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VI.Chi tiết về systemtesing</a:t>
            </a:r>
            <a:endParaRPr sz="3000"/>
          </a:p>
        </p:txBody>
      </p:sp>
      <p:sp>
        <p:nvSpPr>
          <p:cNvPr id="494" name="Google Shape;494;g2cb596ccd01_0_149"/>
          <p:cNvSpPr/>
          <p:nvPr/>
        </p:nvSpPr>
        <p:spPr>
          <a:xfrm>
            <a:off x="712375" y="1270750"/>
            <a:ext cx="8065800" cy="37221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2cb596ccd01_0_149"/>
          <p:cNvSpPr/>
          <p:nvPr/>
        </p:nvSpPr>
        <p:spPr>
          <a:xfrm>
            <a:off x="2951662" y="767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Comfortaa"/>
                <a:ea typeface="Comfortaa"/>
                <a:cs typeface="Comfortaa"/>
                <a:sym typeface="Comfortaa"/>
              </a:rPr>
              <a:t>6.3.2. Đánh giá tài liệu đầu vào</a:t>
            </a:r>
            <a:endParaRPr b="0" i="0" sz="1400" u="none" cap="none" strike="noStrike">
              <a:solidFill>
                <a:srgbClr val="000000"/>
              </a:solidFill>
              <a:latin typeface="Comfortaa"/>
              <a:ea typeface="Comfortaa"/>
              <a:cs typeface="Comfortaa"/>
              <a:sym typeface="Comfortaa"/>
            </a:endParaRPr>
          </a:p>
        </p:txBody>
      </p:sp>
      <p:sp>
        <p:nvSpPr>
          <p:cNvPr id="496" name="Google Shape;496;g2cb596ccd01_0_149"/>
          <p:cNvSpPr txBox="1"/>
          <p:nvPr/>
        </p:nvSpPr>
        <p:spPr>
          <a:xfrm>
            <a:off x="1203475" y="1696575"/>
            <a:ext cx="7083600" cy="5817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a:p>
            <a:pPr indent="0" lvl="0" marL="914400" marR="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p:txBody>
      </p:sp>
      <p:sp>
        <p:nvSpPr>
          <p:cNvPr id="497" name="Google Shape;497;g2cb596ccd01_0_149"/>
          <p:cNvSpPr/>
          <p:nvPr/>
        </p:nvSpPr>
        <p:spPr>
          <a:xfrm>
            <a:off x="1131812" y="1388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GB">
                <a:latin typeface="Comfortaa"/>
                <a:ea typeface="Comfortaa"/>
                <a:cs typeface="Comfortaa"/>
                <a:sym typeface="Comfortaa"/>
              </a:rPr>
              <a:t>Đánh giá chất lượng</a:t>
            </a:r>
            <a:endParaRPr b="0" i="0" sz="1400" u="none" cap="none" strike="noStrike">
              <a:solidFill>
                <a:srgbClr val="000000"/>
              </a:solidFill>
              <a:latin typeface="Comfortaa"/>
              <a:ea typeface="Comfortaa"/>
              <a:cs typeface="Comfortaa"/>
              <a:sym typeface="Comfortaa"/>
            </a:endParaRPr>
          </a:p>
        </p:txBody>
      </p:sp>
      <p:pic>
        <p:nvPicPr>
          <p:cNvPr id="498" name="Google Shape;498;g2cb596ccd01_0_149"/>
          <p:cNvPicPr preferRelativeResize="0"/>
          <p:nvPr/>
        </p:nvPicPr>
        <p:blipFill>
          <a:blip r:embed="rId3">
            <a:alphaModFix/>
          </a:blip>
          <a:stretch>
            <a:fillRect/>
          </a:stretch>
        </p:blipFill>
        <p:spPr>
          <a:xfrm>
            <a:off x="2869975" y="1696575"/>
            <a:ext cx="4791740" cy="2965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2cb596ccd01_0_159"/>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VI.Chi tiết về systemtesing</a:t>
            </a:r>
            <a:endParaRPr sz="3000"/>
          </a:p>
        </p:txBody>
      </p:sp>
      <p:sp>
        <p:nvSpPr>
          <p:cNvPr id="504" name="Google Shape;504;g2cb596ccd01_0_159"/>
          <p:cNvSpPr/>
          <p:nvPr/>
        </p:nvSpPr>
        <p:spPr>
          <a:xfrm>
            <a:off x="712375" y="1270750"/>
            <a:ext cx="8065800" cy="37221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2cb596ccd01_0_159"/>
          <p:cNvSpPr/>
          <p:nvPr/>
        </p:nvSpPr>
        <p:spPr>
          <a:xfrm>
            <a:off x="2951662" y="767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Comfortaa"/>
                <a:ea typeface="Comfortaa"/>
                <a:cs typeface="Comfortaa"/>
                <a:sym typeface="Comfortaa"/>
              </a:rPr>
              <a:t>6.3.2. Đánh giá tài liệu đầu vào</a:t>
            </a:r>
            <a:endParaRPr b="0" i="0" sz="1400" u="none" cap="none" strike="noStrike">
              <a:solidFill>
                <a:srgbClr val="000000"/>
              </a:solidFill>
              <a:latin typeface="Comfortaa"/>
              <a:ea typeface="Comfortaa"/>
              <a:cs typeface="Comfortaa"/>
              <a:sym typeface="Comfortaa"/>
            </a:endParaRPr>
          </a:p>
        </p:txBody>
      </p:sp>
      <p:sp>
        <p:nvSpPr>
          <p:cNvPr id="506" name="Google Shape;506;g2cb596ccd01_0_159"/>
          <p:cNvSpPr txBox="1"/>
          <p:nvPr/>
        </p:nvSpPr>
        <p:spPr>
          <a:xfrm>
            <a:off x="1248300" y="1672600"/>
            <a:ext cx="7083600" cy="2918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Anaheim"/>
              <a:buChar char="●"/>
            </a:pPr>
            <a:r>
              <a:rPr b="1" lang="en-GB" sz="1200">
                <a:solidFill>
                  <a:schemeClr val="dk1"/>
                </a:solidFill>
                <a:latin typeface="Anaheim"/>
                <a:ea typeface="Anaheim"/>
                <a:cs typeface="Anaheim"/>
                <a:sym typeface="Anaheim"/>
              </a:rPr>
              <a:t>System Testing NonFunction: Đã viết và thực hiện testcase phi chức năng</a:t>
            </a:r>
            <a:endParaRPr b="1"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Tính tin cậy (Reliability)</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Tính hiệu năng Performance)</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Tính hữu dụng (Usability)</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Tính bảo mật (Security)</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Tính tương thích (Compatibility)</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Khả năng bảo trì (Maintainability)</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Tính văn hoá</a:t>
            </a:r>
            <a:endParaRPr sz="1200">
              <a:solidFill>
                <a:schemeClr val="dk1"/>
              </a:solidFill>
              <a:latin typeface="Anaheim"/>
              <a:ea typeface="Anaheim"/>
              <a:cs typeface="Anaheim"/>
              <a:sym typeface="Anaheim"/>
            </a:endParaRPr>
          </a:p>
          <a:p>
            <a:pPr indent="-304800" lvl="1" marL="914400" rtl="0" algn="l">
              <a:lnSpc>
                <a:spcPct val="115000"/>
              </a:lnSpc>
              <a:spcBef>
                <a:spcPts val="0"/>
              </a:spcBef>
              <a:spcAft>
                <a:spcPts val="0"/>
              </a:spcAft>
              <a:buClr>
                <a:schemeClr val="dk1"/>
              </a:buClr>
              <a:buSzPts val="1200"/>
              <a:buFont typeface="Anaheim"/>
              <a:buChar char="○"/>
            </a:pPr>
            <a:r>
              <a:rPr lang="en-GB" sz="1200">
                <a:solidFill>
                  <a:schemeClr val="dk1"/>
                </a:solidFill>
                <a:latin typeface="Anaheim"/>
                <a:ea typeface="Anaheim"/>
                <a:cs typeface="Anaheim"/>
                <a:sym typeface="Anaheim"/>
              </a:rPr>
              <a:t>Tính pháp luật</a:t>
            </a:r>
            <a:endParaRPr sz="1200">
              <a:solidFill>
                <a:schemeClr val="dk1"/>
              </a:solidFill>
              <a:latin typeface="Anaheim"/>
              <a:ea typeface="Anaheim"/>
              <a:cs typeface="Anaheim"/>
              <a:sym typeface="Anaheim"/>
            </a:endParaRPr>
          </a:p>
          <a:p>
            <a:pPr indent="0" lvl="0" marL="457200" rtl="0" algn="l">
              <a:lnSpc>
                <a:spcPct val="115000"/>
              </a:lnSpc>
              <a:spcBef>
                <a:spcPts val="0"/>
              </a:spcBef>
              <a:spcAft>
                <a:spcPts val="0"/>
              </a:spcAft>
              <a:buNone/>
            </a:pPr>
            <a:r>
              <a:t/>
            </a:r>
            <a:endParaRPr sz="1200">
              <a:solidFill>
                <a:schemeClr val="dk1"/>
              </a:solidFill>
              <a:latin typeface="Anaheim"/>
              <a:ea typeface="Anaheim"/>
              <a:cs typeface="Anaheim"/>
              <a:sym typeface="Anaheim"/>
            </a:endParaRPr>
          </a:p>
          <a:p>
            <a:pPr indent="0" lvl="0" marL="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a:p>
            <a:pPr indent="0" lvl="0" marL="91440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a:p>
            <a:pPr indent="0" lvl="0" marL="914400" marR="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p:txBody>
      </p:sp>
      <p:sp>
        <p:nvSpPr>
          <p:cNvPr id="507" name="Google Shape;507;g2cb596ccd01_0_159"/>
          <p:cNvSpPr/>
          <p:nvPr/>
        </p:nvSpPr>
        <p:spPr>
          <a:xfrm>
            <a:off x="1131812" y="1388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GB">
                <a:latin typeface="Comfortaa"/>
                <a:ea typeface="Comfortaa"/>
                <a:cs typeface="Comfortaa"/>
                <a:sym typeface="Comfortaa"/>
              </a:rPr>
              <a:t>Đánh giá chất lượng</a:t>
            </a:r>
            <a:endParaRPr b="0" i="0" sz="1400" u="none" cap="none" strike="noStrike">
              <a:solidFill>
                <a:srgbClr val="000000"/>
              </a:solidFill>
              <a:latin typeface="Comfortaa"/>
              <a:ea typeface="Comfortaa"/>
              <a:cs typeface="Comfortaa"/>
              <a:sym typeface="Comforta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2cb596ccd01_0_167"/>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VI.Chi tiết về systemtesing</a:t>
            </a:r>
            <a:endParaRPr sz="3000"/>
          </a:p>
        </p:txBody>
      </p:sp>
      <p:sp>
        <p:nvSpPr>
          <p:cNvPr id="513" name="Google Shape;513;g2cb596ccd01_0_167"/>
          <p:cNvSpPr/>
          <p:nvPr/>
        </p:nvSpPr>
        <p:spPr>
          <a:xfrm>
            <a:off x="712375" y="1270750"/>
            <a:ext cx="8065800" cy="37221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g2cb596ccd01_0_167"/>
          <p:cNvSpPr/>
          <p:nvPr/>
        </p:nvSpPr>
        <p:spPr>
          <a:xfrm>
            <a:off x="2951662" y="767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Comfortaa"/>
                <a:ea typeface="Comfortaa"/>
                <a:cs typeface="Comfortaa"/>
                <a:sym typeface="Comfortaa"/>
              </a:rPr>
              <a:t>6.3.2. Đánh giá tài liệu đầu vào</a:t>
            </a:r>
            <a:endParaRPr b="0" i="0" sz="1400" u="none" cap="none" strike="noStrike">
              <a:solidFill>
                <a:srgbClr val="000000"/>
              </a:solidFill>
              <a:latin typeface="Comfortaa"/>
              <a:ea typeface="Comfortaa"/>
              <a:cs typeface="Comfortaa"/>
              <a:sym typeface="Comfortaa"/>
            </a:endParaRPr>
          </a:p>
        </p:txBody>
      </p:sp>
      <p:sp>
        <p:nvSpPr>
          <p:cNvPr id="515" name="Google Shape;515;g2cb596ccd01_0_167"/>
          <p:cNvSpPr txBox="1"/>
          <p:nvPr/>
        </p:nvSpPr>
        <p:spPr>
          <a:xfrm>
            <a:off x="1203475" y="1696575"/>
            <a:ext cx="7083600" cy="5817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a:p>
            <a:pPr indent="0" lvl="0" marL="914400" marR="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p:txBody>
      </p:sp>
      <p:sp>
        <p:nvSpPr>
          <p:cNvPr id="516" name="Google Shape;516;g2cb596ccd01_0_167"/>
          <p:cNvSpPr/>
          <p:nvPr/>
        </p:nvSpPr>
        <p:spPr>
          <a:xfrm>
            <a:off x="1131812" y="1388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GB">
                <a:latin typeface="Comfortaa"/>
                <a:ea typeface="Comfortaa"/>
                <a:cs typeface="Comfortaa"/>
                <a:sym typeface="Comfortaa"/>
              </a:rPr>
              <a:t>Đánh giá chất lượng</a:t>
            </a:r>
            <a:endParaRPr b="0" i="0" sz="1400" u="none" cap="none" strike="noStrike">
              <a:solidFill>
                <a:srgbClr val="000000"/>
              </a:solidFill>
              <a:latin typeface="Comfortaa"/>
              <a:ea typeface="Comfortaa"/>
              <a:cs typeface="Comfortaa"/>
              <a:sym typeface="Comfortaa"/>
            </a:endParaRPr>
          </a:p>
        </p:txBody>
      </p:sp>
      <p:pic>
        <p:nvPicPr>
          <p:cNvPr id="517" name="Google Shape;517;g2cb596ccd01_0_167"/>
          <p:cNvPicPr preferRelativeResize="0"/>
          <p:nvPr/>
        </p:nvPicPr>
        <p:blipFill>
          <a:blip r:embed="rId3">
            <a:alphaModFix/>
          </a:blip>
          <a:stretch>
            <a:fillRect/>
          </a:stretch>
        </p:blipFill>
        <p:spPr>
          <a:xfrm>
            <a:off x="907650" y="2125950"/>
            <a:ext cx="7633474" cy="66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2cb596ccd01_0_177"/>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VI.Chi tiết về systemtesing</a:t>
            </a:r>
            <a:endParaRPr sz="3000"/>
          </a:p>
        </p:txBody>
      </p:sp>
      <p:sp>
        <p:nvSpPr>
          <p:cNvPr id="523" name="Google Shape;523;g2cb596ccd01_0_177"/>
          <p:cNvSpPr/>
          <p:nvPr/>
        </p:nvSpPr>
        <p:spPr>
          <a:xfrm>
            <a:off x="712375" y="1270750"/>
            <a:ext cx="8065800" cy="37221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2cb596ccd01_0_177"/>
          <p:cNvSpPr/>
          <p:nvPr/>
        </p:nvSpPr>
        <p:spPr>
          <a:xfrm>
            <a:off x="2951662" y="767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Comfortaa"/>
                <a:ea typeface="Comfortaa"/>
                <a:cs typeface="Comfortaa"/>
                <a:sym typeface="Comfortaa"/>
              </a:rPr>
              <a:t>6.3.2. Đánh giá tài liệu đầu vào</a:t>
            </a:r>
            <a:endParaRPr b="0" i="0" sz="1400" u="none" cap="none" strike="noStrike">
              <a:solidFill>
                <a:srgbClr val="000000"/>
              </a:solidFill>
              <a:latin typeface="Comfortaa"/>
              <a:ea typeface="Comfortaa"/>
              <a:cs typeface="Comfortaa"/>
              <a:sym typeface="Comfortaa"/>
            </a:endParaRPr>
          </a:p>
        </p:txBody>
      </p:sp>
      <p:sp>
        <p:nvSpPr>
          <p:cNvPr id="525" name="Google Shape;525;g2cb596ccd01_0_177"/>
          <p:cNvSpPr txBox="1"/>
          <p:nvPr/>
        </p:nvSpPr>
        <p:spPr>
          <a:xfrm>
            <a:off x="1203475" y="1696575"/>
            <a:ext cx="7083600" cy="5817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a:p>
            <a:pPr indent="0" lvl="0" marL="914400" marR="0" rtl="0" algn="l">
              <a:lnSpc>
                <a:spcPct val="115000"/>
              </a:lnSpc>
              <a:spcBef>
                <a:spcPts val="0"/>
              </a:spcBef>
              <a:spcAft>
                <a:spcPts val="0"/>
              </a:spcAft>
              <a:buNone/>
            </a:pPr>
            <a:r>
              <a:t/>
            </a:r>
            <a:endParaRPr b="1" sz="1200">
              <a:solidFill>
                <a:schemeClr val="dk1"/>
              </a:solidFill>
              <a:latin typeface="Anaheim"/>
              <a:ea typeface="Anaheim"/>
              <a:cs typeface="Anaheim"/>
              <a:sym typeface="Anaheim"/>
            </a:endParaRPr>
          </a:p>
        </p:txBody>
      </p:sp>
      <p:sp>
        <p:nvSpPr>
          <p:cNvPr id="526" name="Google Shape;526;g2cb596ccd01_0_177"/>
          <p:cNvSpPr/>
          <p:nvPr/>
        </p:nvSpPr>
        <p:spPr>
          <a:xfrm>
            <a:off x="1131812" y="1388772"/>
            <a:ext cx="3023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GB">
                <a:latin typeface="Comfortaa"/>
                <a:ea typeface="Comfortaa"/>
                <a:cs typeface="Comfortaa"/>
                <a:sym typeface="Comfortaa"/>
              </a:rPr>
              <a:t>Đánh giá chất lượng</a:t>
            </a:r>
            <a:endParaRPr b="0" i="0" sz="1400" u="none" cap="none" strike="noStrike">
              <a:solidFill>
                <a:srgbClr val="000000"/>
              </a:solidFill>
              <a:latin typeface="Comfortaa"/>
              <a:ea typeface="Comfortaa"/>
              <a:cs typeface="Comfortaa"/>
              <a:sym typeface="Comfortaa"/>
            </a:endParaRPr>
          </a:p>
        </p:txBody>
      </p:sp>
      <p:pic>
        <p:nvPicPr>
          <p:cNvPr id="527" name="Google Shape;527;g2cb596ccd01_0_177"/>
          <p:cNvPicPr preferRelativeResize="0"/>
          <p:nvPr/>
        </p:nvPicPr>
        <p:blipFill>
          <a:blip r:embed="rId3">
            <a:alphaModFix/>
          </a:blip>
          <a:stretch>
            <a:fillRect/>
          </a:stretch>
        </p:blipFill>
        <p:spPr>
          <a:xfrm>
            <a:off x="2360476" y="1842250"/>
            <a:ext cx="4859251" cy="3013525"/>
          </a:xfrm>
          <a:prstGeom prst="rect">
            <a:avLst/>
          </a:prstGeom>
          <a:solidFill>
            <a:schemeClr val="accent2"/>
          </a:solid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2cb596ccd01_0_187"/>
          <p:cNvSpPr txBox="1"/>
          <p:nvPr>
            <p:ph type="title"/>
          </p:nvPr>
        </p:nvSpPr>
        <p:spPr>
          <a:xfrm>
            <a:off x="712380" y="15727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3200"/>
              <a:t>Tài liệu tham khảo</a:t>
            </a:r>
            <a:endParaRPr sz="3000"/>
          </a:p>
        </p:txBody>
      </p:sp>
      <p:sp>
        <p:nvSpPr>
          <p:cNvPr id="533" name="Google Shape;533;g2cb596ccd01_0_187"/>
          <p:cNvSpPr/>
          <p:nvPr/>
        </p:nvSpPr>
        <p:spPr>
          <a:xfrm>
            <a:off x="712375" y="979400"/>
            <a:ext cx="8065800" cy="37221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2cb596ccd01_0_187"/>
          <p:cNvSpPr txBox="1"/>
          <p:nvPr/>
        </p:nvSpPr>
        <p:spPr>
          <a:xfrm>
            <a:off x="1080225" y="1325225"/>
            <a:ext cx="7083600" cy="61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GB" sz="1200">
                <a:solidFill>
                  <a:schemeClr val="dk1"/>
                </a:solidFill>
                <a:latin typeface="Anaheim"/>
                <a:ea typeface="Anaheim"/>
                <a:cs typeface="Anaheim"/>
                <a:sym typeface="Anaheim"/>
              </a:rPr>
              <a:t>1.	Agile Testing Foundations: An ISTQB Foundation Level Agile Tester Guide" của Rex Black</a:t>
            </a:r>
            <a:endParaRPr sz="1200">
              <a:solidFill>
                <a:schemeClr val="dk1"/>
              </a:solidFill>
              <a:latin typeface="Anaheim"/>
              <a:ea typeface="Anaheim"/>
              <a:cs typeface="Anaheim"/>
              <a:sym typeface="Anaheim"/>
            </a:endParaRPr>
          </a:p>
          <a:p>
            <a:pPr indent="0" lvl="0" marL="0" marR="0" rtl="0" algn="l">
              <a:lnSpc>
                <a:spcPct val="115000"/>
              </a:lnSpc>
              <a:spcBef>
                <a:spcPts val="0"/>
              </a:spcBef>
              <a:spcAft>
                <a:spcPts val="0"/>
              </a:spcAft>
              <a:buNone/>
            </a:pPr>
            <a:r>
              <a:rPr b="1" lang="en-GB" sz="1200">
                <a:solidFill>
                  <a:schemeClr val="dk1"/>
                </a:solidFill>
                <a:latin typeface="Anaheim"/>
                <a:ea typeface="Anaheim"/>
                <a:cs typeface="Anaheim"/>
                <a:sym typeface="Anaheim"/>
              </a:rPr>
              <a:t>	2. </a:t>
            </a:r>
            <a:r>
              <a:rPr lang="en-GB">
                <a:solidFill>
                  <a:schemeClr val="dk1"/>
                </a:solidFill>
                <a:latin typeface="Anaheim"/>
                <a:ea typeface="Anaheim"/>
                <a:cs typeface="Anaheim"/>
                <a:sym typeface="Anaheim"/>
              </a:rPr>
              <a:t> </a:t>
            </a:r>
            <a:r>
              <a:rPr b="1" lang="en-GB" sz="1300">
                <a:solidFill>
                  <a:schemeClr val="dk1"/>
                </a:solidFill>
                <a:latin typeface="Anaheim"/>
                <a:ea typeface="Anaheim"/>
                <a:cs typeface="Anaheim"/>
                <a:sym typeface="Anaheim"/>
              </a:rPr>
              <a:t>R. Pressman, Software Engineering: A Practitioner's Approach. 5th Ed., McGraw-Hill, 2001</a:t>
            </a:r>
            <a:endParaRPr b="1" sz="1300">
              <a:solidFill>
                <a:schemeClr val="dk1"/>
              </a:solidFill>
              <a:latin typeface="Anaheim"/>
              <a:ea typeface="Anaheim"/>
              <a:cs typeface="Anaheim"/>
              <a:sym typeface="Anahei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
          <p:cNvSpPr txBox="1"/>
          <p:nvPr>
            <p:ph idx="1" type="subTitle"/>
          </p:nvPr>
        </p:nvSpPr>
        <p:spPr>
          <a:xfrm>
            <a:off x="279750" y="1081432"/>
            <a:ext cx="3556800" cy="154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a:t>Unit Testing là </a:t>
            </a:r>
            <a:r>
              <a:rPr lang="en-GB"/>
              <a:t>một phương pháp kiểm thử mà ở đó các đơn vị nhỏ nhất của mã nguồn (như hàm hoặc phương thức) được kiểm tra độc lập với các phần khác của phần mềm.</a:t>
            </a:r>
            <a:endParaRPr/>
          </a:p>
          <a:p>
            <a:pPr indent="0" lvl="0" marL="0" rtl="0" algn="just">
              <a:lnSpc>
                <a:spcPct val="100000"/>
              </a:lnSpc>
              <a:spcBef>
                <a:spcPts val="0"/>
              </a:spcBef>
              <a:spcAft>
                <a:spcPts val="0"/>
              </a:spcAft>
              <a:buSzPts val="1400"/>
              <a:buNone/>
            </a:pPr>
            <a:r>
              <a:rPr lang="en-GB"/>
              <a:t>Unit testing được thực hiện bằng cách tạo ra các bộ kiểm thử đơn vị, hay các tập hợp các đầu vào (input) và kết quả mong đợi (expected output) tương ứng để kiểm tra tính đúng đắn của từng đơn vị của mã nguồn.</a:t>
            </a:r>
            <a:endParaRPr/>
          </a:p>
          <a:p>
            <a:pPr indent="0" lvl="0" marL="0" rtl="0" algn="just">
              <a:lnSpc>
                <a:spcPct val="100000"/>
              </a:lnSpc>
              <a:spcBef>
                <a:spcPts val="0"/>
              </a:spcBef>
              <a:spcAft>
                <a:spcPts val="0"/>
              </a:spcAft>
              <a:buSzPts val="1400"/>
              <a:buNone/>
            </a:pPr>
            <a:r>
              <a:t/>
            </a:r>
            <a:endParaRPr/>
          </a:p>
        </p:txBody>
      </p:sp>
      <p:sp>
        <p:nvSpPr>
          <p:cNvPr id="209" name="Google Shape;209;p4"/>
          <p:cNvSpPr txBox="1"/>
          <p:nvPr>
            <p:ph type="title"/>
          </p:nvPr>
        </p:nvSpPr>
        <p:spPr>
          <a:xfrm>
            <a:off x="134277" y="140956"/>
            <a:ext cx="45522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GB" sz="2000"/>
              <a:t>1.1.Unit Testing</a:t>
            </a:r>
            <a:endParaRPr sz="2000"/>
          </a:p>
        </p:txBody>
      </p:sp>
      <p:sp>
        <p:nvSpPr>
          <p:cNvPr id="210" name="Google Shape;210;p4"/>
          <p:cNvSpPr/>
          <p:nvPr/>
        </p:nvSpPr>
        <p:spPr>
          <a:xfrm flipH="1">
            <a:off x="6761925" y="-156750"/>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
          <p:cNvSpPr/>
          <p:nvPr/>
        </p:nvSpPr>
        <p:spPr>
          <a:xfrm rot="10800000">
            <a:off x="7464700" y="-10682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ttps://lh7-us.googleusercontent.com/YEe1aBjKav97kSd_LY2l6exwb9iMImKEMQikeAA3vC3yzIJiujarLNZkAb3PwiQA9jgSZdhKOi4fUk5mCyDubJr0PR7snMSTs6m1ZokJOHABgncJg2_EfiyAPtn5pvXzeZVG17reVSmmjgU=s2048" id="212" name="Google Shape;212;p4"/>
          <p:cNvPicPr preferRelativeResize="0"/>
          <p:nvPr/>
        </p:nvPicPr>
        <p:blipFill rotWithShape="1">
          <a:blip r:embed="rId3">
            <a:alphaModFix/>
          </a:blip>
          <a:srcRect b="0" l="0" r="0" t="0"/>
          <a:stretch/>
        </p:blipFill>
        <p:spPr>
          <a:xfrm>
            <a:off x="4381447" y="713656"/>
            <a:ext cx="3061101" cy="1886632"/>
          </a:xfrm>
          <a:prstGeom prst="rect">
            <a:avLst/>
          </a:prstGeom>
          <a:noFill/>
          <a:ln>
            <a:noFill/>
          </a:ln>
        </p:spPr>
      </p:pic>
      <p:sp>
        <p:nvSpPr>
          <p:cNvPr id="213" name="Google Shape;213;p4"/>
          <p:cNvSpPr txBox="1"/>
          <p:nvPr/>
        </p:nvSpPr>
        <p:spPr>
          <a:xfrm>
            <a:off x="3556350" y="3264741"/>
            <a:ext cx="4284630" cy="15468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Anaheim"/>
              <a:buNone/>
            </a:pPr>
            <a:r>
              <a:rPr b="0" i="0" lang="en-GB" sz="1400" u="none" cap="none" strike="noStrike">
                <a:solidFill>
                  <a:srgbClr val="000000"/>
                </a:solidFill>
                <a:latin typeface="Anaheim"/>
                <a:ea typeface="Anaheim"/>
                <a:cs typeface="Anaheim"/>
                <a:sym typeface="Anaheim"/>
              </a:rPr>
              <a:t>- Mục đích:</a:t>
            </a:r>
            <a:endParaRPr b="0" i="0" sz="1400" u="none" cap="none" strike="noStrike">
              <a:solidFill>
                <a:srgbClr val="000000"/>
              </a:solidFill>
              <a:latin typeface="Anaheim"/>
              <a:ea typeface="Anaheim"/>
              <a:cs typeface="Anaheim"/>
              <a:sym typeface="Anaheim"/>
            </a:endParaRPr>
          </a:p>
          <a:p>
            <a:pPr indent="-317500" lvl="0" marL="457200" marR="0" rtl="0" algn="l">
              <a:lnSpc>
                <a:spcPct val="100000"/>
              </a:lnSpc>
              <a:spcBef>
                <a:spcPts val="0"/>
              </a:spcBef>
              <a:spcAft>
                <a:spcPts val="0"/>
              </a:spcAft>
              <a:buClr>
                <a:schemeClr val="dk2"/>
              </a:buClr>
              <a:buSzPts val="1400"/>
              <a:buFont typeface="Anaheim"/>
              <a:buNone/>
            </a:pPr>
            <a:r>
              <a:rPr b="0" i="0" lang="en-GB" sz="1400" u="none" cap="none" strike="noStrike">
                <a:solidFill>
                  <a:srgbClr val="000000"/>
                </a:solidFill>
                <a:latin typeface="Anaheim"/>
                <a:ea typeface="Anaheim"/>
                <a:cs typeface="Anaheim"/>
                <a:sym typeface="Anaheim"/>
              </a:rPr>
              <a:t>+ Xác định mỗi đơn vị phần mềm có đang thực hiện theo đúng thiết kế ban đầu hay không.</a:t>
            </a:r>
            <a:endParaRPr b="0" i="0" sz="1400" u="none" cap="none" strike="noStrike">
              <a:solidFill>
                <a:srgbClr val="000000"/>
              </a:solidFill>
              <a:latin typeface="Anaheim"/>
              <a:ea typeface="Anaheim"/>
              <a:cs typeface="Anaheim"/>
              <a:sym typeface="Anaheim"/>
            </a:endParaRPr>
          </a:p>
          <a:p>
            <a:pPr indent="-317500" lvl="0" marL="457200" marR="0" rtl="0" algn="l">
              <a:lnSpc>
                <a:spcPct val="100000"/>
              </a:lnSpc>
              <a:spcBef>
                <a:spcPts val="0"/>
              </a:spcBef>
              <a:spcAft>
                <a:spcPts val="0"/>
              </a:spcAft>
              <a:buClr>
                <a:schemeClr val="dk2"/>
              </a:buClr>
              <a:buSzPts val="1400"/>
              <a:buFont typeface="Anaheim"/>
              <a:buNone/>
            </a:pPr>
            <a:r>
              <a:rPr b="0" i="0" lang="en-GB" sz="1400" u="none" cap="none" strike="noStrike">
                <a:solidFill>
                  <a:srgbClr val="000000"/>
                </a:solidFill>
                <a:latin typeface="Anaheim"/>
                <a:ea typeface="Anaheim"/>
                <a:cs typeface="Anaheim"/>
                <a:sym typeface="Anaheim"/>
              </a:rPr>
              <a:t>+ Giúp khắc phục những phát sinh do việc thay đổi hay bảo trì code.</a:t>
            </a:r>
            <a:endParaRPr b="0" i="0" sz="1400" u="none" cap="none" strike="noStrike">
              <a:solidFill>
                <a:srgbClr val="000000"/>
              </a:solidFill>
              <a:latin typeface="Anaheim"/>
              <a:ea typeface="Anaheim"/>
              <a:cs typeface="Anaheim"/>
              <a:sym typeface="Anaheim"/>
            </a:endParaRPr>
          </a:p>
          <a:p>
            <a:pPr indent="-317500" lvl="0" marL="457200" marR="0" rtl="0" algn="l">
              <a:lnSpc>
                <a:spcPct val="100000"/>
              </a:lnSpc>
              <a:spcBef>
                <a:spcPts val="0"/>
              </a:spcBef>
              <a:spcAft>
                <a:spcPts val="0"/>
              </a:spcAft>
              <a:buClr>
                <a:schemeClr val="dk2"/>
              </a:buClr>
              <a:buSzPts val="1400"/>
              <a:buFont typeface="Anaheim"/>
              <a:buNone/>
            </a:pPr>
            <a:r>
              <a:rPr b="0" i="0" lang="en-GB" sz="1400" u="none" cap="none" strike="noStrike">
                <a:solidFill>
                  <a:srgbClr val="000000"/>
                </a:solidFill>
                <a:latin typeface="Anaheim"/>
                <a:ea typeface="Anaheim"/>
                <a:cs typeface="Anaheim"/>
                <a:sym typeface="Anaheim"/>
              </a:rPr>
              <a:t>+ Unit testing giúp phát hiện và sửa lỗi sớm, giảm thiểu chi phí và thời gian kiểm thử, tăng tính ổn định và tin cậy của phần mềm.</a:t>
            </a:r>
            <a:endParaRPr b="0" i="0" sz="1400" u="none" cap="none" strike="noStrike">
              <a:solidFill>
                <a:srgbClr val="000000"/>
              </a:solidFill>
              <a:latin typeface="Anaheim"/>
              <a:ea typeface="Anaheim"/>
              <a:cs typeface="Anaheim"/>
              <a:sym typeface="Anaheim"/>
            </a:endParaRPr>
          </a:p>
          <a:p>
            <a:pPr indent="-317500" lvl="0" marL="457200" marR="0" rtl="0" algn="l">
              <a:lnSpc>
                <a:spcPct val="100000"/>
              </a:lnSpc>
              <a:spcBef>
                <a:spcPts val="0"/>
              </a:spcBef>
              <a:spcAft>
                <a:spcPts val="0"/>
              </a:spcAft>
              <a:buClr>
                <a:schemeClr val="dk2"/>
              </a:buClr>
              <a:buSzPts val="1400"/>
              <a:buFont typeface="Anaheim"/>
              <a:buNone/>
            </a:pPr>
            <a:br>
              <a:rPr b="0" i="0" lang="en-GB" sz="1400" u="none" cap="none" strike="noStrike">
                <a:solidFill>
                  <a:srgbClr val="000000"/>
                </a:solidFill>
                <a:latin typeface="Anaheim"/>
                <a:ea typeface="Anaheim"/>
                <a:cs typeface="Anaheim"/>
                <a:sym typeface="Anaheim"/>
              </a:rPr>
            </a:br>
            <a:endParaRPr b="0" i="0" sz="1400" u="none" cap="none" strike="noStrike">
              <a:solidFill>
                <a:srgbClr val="000000"/>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
          <p:cNvSpPr txBox="1"/>
          <p:nvPr>
            <p:ph idx="1" type="subTitle"/>
          </p:nvPr>
        </p:nvSpPr>
        <p:spPr>
          <a:xfrm>
            <a:off x="279750" y="1215798"/>
            <a:ext cx="3556800" cy="154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a:t>Integration Testing  là quá trình kiểm thử tích hợp các thành phần phần mềm đã được kiểm tra độc lập để đảm bảo tính tương thích và tính đúng đắn của chúng trong môi trường thực tế.</a:t>
            </a:r>
            <a:endParaRPr/>
          </a:p>
          <a:p>
            <a:pPr indent="0" lvl="0" marL="0" rtl="0" algn="l">
              <a:lnSpc>
                <a:spcPct val="100000"/>
              </a:lnSpc>
              <a:spcBef>
                <a:spcPts val="0"/>
              </a:spcBef>
              <a:spcAft>
                <a:spcPts val="0"/>
              </a:spcAft>
              <a:buSzPts val="1400"/>
              <a:buNone/>
            </a:pPr>
            <a:r>
              <a:rPr lang="en-GB"/>
              <a:t>- Integration testing được thực hiện bằng cách kết hợp các thành phần của phần mềm đã được kiểm tra độc lập và kiểm tra tính đúng đắn của chúng trong môi trường thực tế, bao gồm kiểm tra tính tương thích giữa các thành phần, sự tương tác giữa chúng và tính hợp nhất của phần mềm.</a:t>
            </a:r>
            <a:endParaRPr/>
          </a:p>
        </p:txBody>
      </p:sp>
      <p:sp>
        <p:nvSpPr>
          <p:cNvPr id="219" name="Google Shape;219;p5"/>
          <p:cNvSpPr txBox="1"/>
          <p:nvPr>
            <p:ph type="title"/>
          </p:nvPr>
        </p:nvSpPr>
        <p:spPr>
          <a:xfrm>
            <a:off x="134277" y="140956"/>
            <a:ext cx="45522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GB" sz="2000"/>
              <a:t>1.2.Integration Testing</a:t>
            </a:r>
            <a:endParaRPr sz="2000"/>
          </a:p>
        </p:txBody>
      </p:sp>
      <p:sp>
        <p:nvSpPr>
          <p:cNvPr id="220" name="Google Shape;220;p5"/>
          <p:cNvSpPr/>
          <p:nvPr/>
        </p:nvSpPr>
        <p:spPr>
          <a:xfrm flipH="1">
            <a:off x="6761925" y="-156750"/>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
          <p:cNvSpPr/>
          <p:nvPr/>
        </p:nvSpPr>
        <p:spPr>
          <a:xfrm rot="10800000">
            <a:off x="7464700" y="-10682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
          <p:cNvSpPr txBox="1"/>
          <p:nvPr/>
        </p:nvSpPr>
        <p:spPr>
          <a:xfrm>
            <a:off x="3968532" y="3280070"/>
            <a:ext cx="4284630" cy="15468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Anaheim"/>
              <a:buNone/>
            </a:pPr>
            <a:r>
              <a:rPr b="0" i="0" lang="en-GB" sz="1400" u="none" cap="none" strike="noStrike">
                <a:solidFill>
                  <a:srgbClr val="000000"/>
                </a:solidFill>
                <a:latin typeface="Anaheim"/>
                <a:ea typeface="Anaheim"/>
                <a:cs typeface="Anaheim"/>
                <a:sym typeface="Anaheim"/>
              </a:rPr>
              <a:t>- Mục đích:</a:t>
            </a:r>
            <a:endParaRPr/>
          </a:p>
          <a:p>
            <a:pPr indent="-317500" lvl="0" marL="457200" marR="0" rtl="0" algn="l">
              <a:lnSpc>
                <a:spcPct val="100000"/>
              </a:lnSpc>
              <a:spcBef>
                <a:spcPts val="0"/>
              </a:spcBef>
              <a:spcAft>
                <a:spcPts val="0"/>
              </a:spcAft>
              <a:buClr>
                <a:schemeClr val="dk2"/>
              </a:buClr>
              <a:buSzPts val="1400"/>
              <a:buFont typeface="Anaheim"/>
              <a:buNone/>
            </a:pPr>
            <a:r>
              <a:rPr b="0" i="0" lang="en-GB" sz="1400" u="none" cap="none" strike="noStrike">
                <a:solidFill>
                  <a:srgbClr val="000000"/>
                </a:solidFill>
                <a:latin typeface="Anaheim"/>
                <a:ea typeface="Anaheim"/>
                <a:cs typeface="Anaheim"/>
                <a:sym typeface="Anaheim"/>
              </a:rPr>
              <a:t>+ tìm và phát hiện lỗi khi tích hợp các module lại với nhau. </a:t>
            </a:r>
            <a:endParaRPr/>
          </a:p>
          <a:p>
            <a:pPr indent="-317500" lvl="0" marL="457200" marR="0" rtl="0" algn="l">
              <a:lnSpc>
                <a:spcPct val="100000"/>
              </a:lnSpc>
              <a:spcBef>
                <a:spcPts val="0"/>
              </a:spcBef>
              <a:spcAft>
                <a:spcPts val="0"/>
              </a:spcAft>
              <a:buClr>
                <a:schemeClr val="dk2"/>
              </a:buClr>
              <a:buSzPts val="1400"/>
              <a:buFont typeface="Anaheim"/>
              <a:buNone/>
            </a:pPr>
            <a:r>
              <a:rPr b="0" i="0" lang="en-GB" sz="1400" u="none" cap="none" strike="noStrike">
                <a:solidFill>
                  <a:srgbClr val="000000"/>
                </a:solidFill>
                <a:latin typeface="Anaheim"/>
                <a:ea typeface="Anaheim"/>
                <a:cs typeface="Anaheim"/>
                <a:sym typeface="Anaheim"/>
              </a:rPr>
              <a:t>Integration testing là một phần quan trọng của quá trình kiểm thử phần mềm, giúp đảm bảo tính tương thích, tính đúng đắn và tính ổn định của phần mềm. </a:t>
            </a:r>
            <a:endParaRPr/>
          </a:p>
          <a:p>
            <a:pPr indent="-317500" lvl="0" marL="457200" marR="0" rtl="0" algn="l">
              <a:lnSpc>
                <a:spcPct val="100000"/>
              </a:lnSpc>
              <a:spcBef>
                <a:spcPts val="0"/>
              </a:spcBef>
              <a:spcAft>
                <a:spcPts val="0"/>
              </a:spcAft>
              <a:buClr>
                <a:schemeClr val="dk2"/>
              </a:buClr>
              <a:buSzPts val="1400"/>
              <a:buFont typeface="Anaheim"/>
              <a:buNone/>
            </a:pPr>
            <a:r>
              <a:rPr b="0" i="0" lang="en-GB" sz="1400" u="none" cap="none" strike="noStrike">
                <a:solidFill>
                  <a:srgbClr val="000000"/>
                </a:solidFill>
                <a:latin typeface="Anaheim"/>
                <a:ea typeface="Anaheim"/>
                <a:cs typeface="Anaheim"/>
                <a:sym typeface="Anaheim"/>
              </a:rPr>
              <a:t>- Có 4 phương pháp tiếp cận: big bang, top down, bottom up và sandwich/hybrid.</a:t>
            </a:r>
            <a:endParaRPr/>
          </a:p>
          <a:p>
            <a:pPr indent="-317500" lvl="0" marL="457200" marR="0" rtl="0" algn="l">
              <a:lnSpc>
                <a:spcPct val="100000"/>
              </a:lnSpc>
              <a:spcBef>
                <a:spcPts val="0"/>
              </a:spcBef>
              <a:spcAft>
                <a:spcPts val="0"/>
              </a:spcAft>
              <a:buClr>
                <a:schemeClr val="dk2"/>
              </a:buClr>
              <a:buSzPts val="1400"/>
              <a:buFont typeface="Anaheim"/>
              <a:buNone/>
            </a:pPr>
            <a:br>
              <a:rPr b="0" i="0" lang="en-GB" sz="1400" u="none" cap="none" strike="noStrike">
                <a:solidFill>
                  <a:srgbClr val="000000"/>
                </a:solidFill>
                <a:latin typeface="Anaheim"/>
                <a:ea typeface="Anaheim"/>
                <a:cs typeface="Anaheim"/>
                <a:sym typeface="Anaheim"/>
              </a:rPr>
            </a:br>
            <a:endParaRPr b="0" i="0" sz="1400" u="none" cap="none" strike="noStrike">
              <a:solidFill>
                <a:srgbClr val="000000"/>
              </a:solidFill>
              <a:latin typeface="Anaheim"/>
              <a:ea typeface="Anaheim"/>
              <a:cs typeface="Anaheim"/>
              <a:sym typeface="Anaheim"/>
            </a:endParaRPr>
          </a:p>
        </p:txBody>
      </p:sp>
      <p:pic>
        <p:nvPicPr>
          <p:cNvPr descr="https://lh7-us.googleusercontent.com/0D9DsG0IaMkHQDPCCEJekbRHwxyZDJdu5juNIPPBHqvrwdC-fReOyBEZXKXXHi4yG2GRe2gedAZN-gpzZdC_AP7kYWQbKRz8WMgaIOXG9pt0IUPu8KwBXfQHSnaJ_GwFqsnxvC70LKrxQ9E=s2048" id="223" name="Google Shape;223;p5"/>
          <p:cNvPicPr preferRelativeResize="0"/>
          <p:nvPr/>
        </p:nvPicPr>
        <p:blipFill rotWithShape="1">
          <a:blip r:embed="rId3">
            <a:alphaModFix/>
          </a:blip>
          <a:srcRect b="0" l="0" r="0" t="0"/>
          <a:stretch/>
        </p:blipFill>
        <p:spPr>
          <a:xfrm>
            <a:off x="4349898" y="617062"/>
            <a:ext cx="3124200" cy="1933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6"/>
          <p:cNvSpPr txBox="1"/>
          <p:nvPr>
            <p:ph idx="1" type="subTitle"/>
          </p:nvPr>
        </p:nvSpPr>
        <p:spPr>
          <a:xfrm>
            <a:off x="272130" y="1444398"/>
            <a:ext cx="3556800" cy="154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a:t>System Testing là một cấp độ kiểm thử phần mềm thực hiện trên một phần mềm hoàn chỉnh và tích hợp. Kiểm thử hệ thống bao gồm kiểm thử chức năng và kiểm thử phi chức năng.</a:t>
            </a:r>
            <a:endParaRPr/>
          </a:p>
          <a:p>
            <a:pPr indent="0" lvl="0" marL="0" rtl="0" algn="l">
              <a:lnSpc>
                <a:spcPct val="100000"/>
              </a:lnSpc>
              <a:spcBef>
                <a:spcPts val="0"/>
              </a:spcBef>
              <a:spcAft>
                <a:spcPts val="0"/>
              </a:spcAft>
              <a:buSzPts val="1400"/>
              <a:buNone/>
            </a:pPr>
            <a:r>
              <a:rPr lang="en-GB"/>
              <a:t>- System testing được thực hiện bằng cách kiểm tra tính đúng đắn của toàn bộ hệ thống phần mềm, bao gồm cả các thành phần phần mềm đã được tích hợp và các thành phần phần mềm của hệ thống với các phần mềm hoặc thiết bị ngoài. </a:t>
            </a:r>
            <a:endParaRPr/>
          </a:p>
          <a:p>
            <a:pPr indent="0" lvl="0" marL="0" rtl="0" algn="l">
              <a:lnSpc>
                <a:spcPct val="100000"/>
              </a:lnSpc>
              <a:spcBef>
                <a:spcPts val="0"/>
              </a:spcBef>
              <a:spcAft>
                <a:spcPts val="0"/>
              </a:spcAft>
              <a:buSzPts val="1400"/>
              <a:buNone/>
            </a:pPr>
            <a:r>
              <a:rPr lang="en-GB"/>
              <a:t>.</a:t>
            </a:r>
            <a:endParaRPr/>
          </a:p>
        </p:txBody>
      </p:sp>
      <p:sp>
        <p:nvSpPr>
          <p:cNvPr id="229" name="Google Shape;229;p6"/>
          <p:cNvSpPr txBox="1"/>
          <p:nvPr>
            <p:ph type="title"/>
          </p:nvPr>
        </p:nvSpPr>
        <p:spPr>
          <a:xfrm>
            <a:off x="134277" y="140956"/>
            <a:ext cx="45522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GB" sz="2000"/>
              <a:t>1.3.System Testing</a:t>
            </a:r>
            <a:endParaRPr sz="2000"/>
          </a:p>
        </p:txBody>
      </p:sp>
      <p:sp>
        <p:nvSpPr>
          <p:cNvPr id="230" name="Google Shape;230;p6"/>
          <p:cNvSpPr/>
          <p:nvPr/>
        </p:nvSpPr>
        <p:spPr>
          <a:xfrm flipH="1">
            <a:off x="6761925" y="-156750"/>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p:nvPr/>
        </p:nvSpPr>
        <p:spPr>
          <a:xfrm rot="10800000">
            <a:off x="7464700" y="-10682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
          <p:cNvSpPr txBox="1"/>
          <p:nvPr/>
        </p:nvSpPr>
        <p:spPr>
          <a:xfrm>
            <a:off x="3983772" y="2975624"/>
            <a:ext cx="4284630" cy="15468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Anaheim"/>
              <a:buNone/>
            </a:pPr>
            <a:r>
              <a:rPr b="0" i="0" lang="en-GB" sz="1400" u="none" cap="none" strike="noStrike">
                <a:solidFill>
                  <a:srgbClr val="000000"/>
                </a:solidFill>
                <a:latin typeface="Anaheim"/>
                <a:ea typeface="Anaheim"/>
                <a:cs typeface="Anaheim"/>
                <a:sym typeface="Anaheim"/>
              </a:rPr>
              <a:t>- Mục đích: kiểm tra thiết kế và toàn bộ hệ thống sau khi tích hợp có tuân thủ những yêu cầu đã được định sẵn trước</a:t>
            </a:r>
            <a:endParaRPr/>
          </a:p>
        </p:txBody>
      </p:sp>
      <p:pic>
        <p:nvPicPr>
          <p:cNvPr descr="https://lh7-us.googleusercontent.com/jOF4Ct8pQ7yUwG9WeTgSgJ9Kuv9X977Z3SFCy5gibGvxM_YieRaZi5k3zvBvRvkAJlfohCJpR8vj8wTbuex-gWxpEWCR51yQev8FOjCPR9hynTVOa_DqGpbmwEBS-yEL69StXiqkIl4IydE=s2048" id="233" name="Google Shape;233;p6"/>
          <p:cNvPicPr preferRelativeResize="0"/>
          <p:nvPr/>
        </p:nvPicPr>
        <p:blipFill rotWithShape="1">
          <a:blip r:embed="rId3">
            <a:alphaModFix/>
          </a:blip>
          <a:srcRect b="0" l="0" r="0" t="0"/>
          <a:stretch/>
        </p:blipFill>
        <p:spPr>
          <a:xfrm>
            <a:off x="4141013" y="502920"/>
            <a:ext cx="3211065" cy="21107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7"/>
          <p:cNvSpPr txBox="1"/>
          <p:nvPr>
            <p:ph idx="1" type="subTitle"/>
          </p:nvPr>
        </p:nvSpPr>
        <p:spPr>
          <a:xfrm>
            <a:off x="299342" y="949813"/>
            <a:ext cx="3556800" cy="154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a:t>- Acceptance Testing - kiểm thử chấp nhận được thực hiện bởi người dùng cuối hoặc khách hàng nhằm kiểm tra xác minh/chấp nhận hệ thống đã phù hợp với yêu cầu của khách hàng trước đó hay chưa. .</a:t>
            </a:r>
            <a:endParaRPr/>
          </a:p>
        </p:txBody>
      </p:sp>
      <p:sp>
        <p:nvSpPr>
          <p:cNvPr id="239" name="Google Shape;239;p7"/>
          <p:cNvSpPr txBox="1"/>
          <p:nvPr>
            <p:ph type="title"/>
          </p:nvPr>
        </p:nvSpPr>
        <p:spPr>
          <a:xfrm>
            <a:off x="157137" y="404366"/>
            <a:ext cx="45522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GB" sz="2000"/>
              <a:t>1.4.Acceptance Testing</a:t>
            </a:r>
            <a:br>
              <a:rPr lang="en-GB" sz="2000"/>
            </a:br>
            <a:br>
              <a:rPr lang="en-GB" sz="2000"/>
            </a:br>
            <a:endParaRPr sz="2000"/>
          </a:p>
        </p:txBody>
      </p:sp>
      <p:sp>
        <p:nvSpPr>
          <p:cNvPr id="240" name="Google Shape;240;p7"/>
          <p:cNvSpPr/>
          <p:nvPr/>
        </p:nvSpPr>
        <p:spPr>
          <a:xfrm flipH="1">
            <a:off x="6761925" y="-156750"/>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7"/>
          <p:cNvSpPr/>
          <p:nvPr/>
        </p:nvSpPr>
        <p:spPr>
          <a:xfrm rot="10800000">
            <a:off x="7464700" y="-10682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7"/>
          <p:cNvSpPr txBox="1"/>
          <p:nvPr/>
        </p:nvSpPr>
        <p:spPr>
          <a:xfrm>
            <a:off x="4009777" y="2982750"/>
            <a:ext cx="4284600" cy="15468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Anaheim"/>
              <a:buNone/>
            </a:pPr>
            <a:r>
              <a:rPr b="0" i="0" lang="en-GB" sz="1400" u="none" cap="none" strike="noStrike">
                <a:solidFill>
                  <a:srgbClr val="000000"/>
                </a:solidFill>
                <a:latin typeface="Anaheim"/>
                <a:ea typeface="Anaheim"/>
                <a:cs typeface="Anaheim"/>
                <a:sym typeface="Anaheim"/>
              </a:rPr>
              <a:t>- Mục đích của acceptance Testing: xác nhận lại sự tin tưởng vào hệ thống, các đặc tính thuộc về chức năng hoặc phi chức năng của hệ thống.</a:t>
            </a:r>
            <a:endParaRPr/>
          </a:p>
          <a:p>
            <a:pPr indent="-317500" lvl="0" marL="457200" marR="0" rtl="0" algn="l">
              <a:lnSpc>
                <a:spcPct val="100000"/>
              </a:lnSpc>
              <a:spcBef>
                <a:spcPts val="0"/>
              </a:spcBef>
              <a:spcAft>
                <a:spcPts val="0"/>
              </a:spcAft>
              <a:buClr>
                <a:schemeClr val="dk2"/>
              </a:buClr>
              <a:buSzPts val="1400"/>
              <a:buFont typeface="Anaheim"/>
              <a:buNone/>
            </a:pPr>
            <a:r>
              <a:rPr b="0" i="0" lang="en-GB" sz="1400" u="none" cap="none" strike="noStrike">
                <a:solidFill>
                  <a:srgbClr val="000000"/>
                </a:solidFill>
                <a:latin typeface="Anaheim"/>
                <a:ea typeface="Anaheim"/>
                <a:cs typeface="Anaheim"/>
                <a:sym typeface="Anaheim"/>
              </a:rPr>
              <a:t>- Có 2 loại kiểm thử chấp nhận: Alpha Testing và Beta Testing</a:t>
            </a:r>
            <a:endParaRPr/>
          </a:p>
        </p:txBody>
      </p:sp>
      <p:pic>
        <p:nvPicPr>
          <p:cNvPr descr="https://lh7-us.googleusercontent.com/bcs3cQWZ7rJN4PmBcr5KoOafs4bNqZUyKLSlK2gUWRDAHMqQw7zibgMz7hAytU0kB_sJ0dmcgUq4RKSxzZCeG_udKQIAgxySk1Z6CjTQ4oObdN5Xi_g-KYf5Tj-MebQr6-K-3dijuwmZfr8=s2048" id="243" name="Google Shape;243;p7"/>
          <p:cNvPicPr preferRelativeResize="0"/>
          <p:nvPr/>
        </p:nvPicPr>
        <p:blipFill rotWithShape="1">
          <a:blip r:embed="rId3">
            <a:alphaModFix/>
          </a:blip>
          <a:srcRect b="0" l="0" r="0" t="0"/>
          <a:stretch/>
        </p:blipFill>
        <p:spPr>
          <a:xfrm>
            <a:off x="4445232" y="341485"/>
            <a:ext cx="2580799" cy="2580799"/>
          </a:xfrm>
          <a:prstGeom prst="rect">
            <a:avLst/>
          </a:prstGeom>
          <a:noFill/>
          <a:ln>
            <a:noFill/>
          </a:ln>
        </p:spPr>
      </p:pic>
      <p:sp>
        <p:nvSpPr>
          <p:cNvPr id="244" name="Google Shape;244;p7"/>
          <p:cNvSpPr txBox="1"/>
          <p:nvPr/>
        </p:nvSpPr>
        <p:spPr>
          <a:xfrm>
            <a:off x="2178750" y="4905900"/>
            <a:ext cx="6810600" cy="237600"/>
          </a:xfrm>
          <a:prstGeom prst="rect">
            <a:avLst/>
          </a:prstGeom>
          <a:noFill/>
          <a:ln>
            <a:noFill/>
          </a:ln>
        </p:spPr>
        <p:txBody>
          <a:bodyPr anchorCtr="0" anchor="ctr" bIns="91425" lIns="91425" spcFirstLastPara="1" rIns="91425" wrap="square" tIns="91425">
            <a:noAutofit/>
          </a:bodyPr>
          <a:lstStyle/>
          <a:p>
            <a:pPr indent="0" lvl="0" marL="0" rtl="0" algn="l">
              <a:lnSpc>
                <a:spcPct val="138000"/>
              </a:lnSpc>
              <a:spcBef>
                <a:spcPts val="0"/>
              </a:spcBef>
              <a:spcAft>
                <a:spcPts val="0"/>
              </a:spcAft>
              <a:buNone/>
            </a:pPr>
            <a:r>
              <a:rPr b="1" lang="en-GB" sz="1300">
                <a:solidFill>
                  <a:srgbClr val="091D31"/>
                </a:solidFill>
                <a:latin typeface="Anaheim"/>
                <a:ea typeface="Anaheim"/>
                <a:cs typeface="Anaheim"/>
                <a:sym typeface="Anaheim"/>
              </a:rPr>
              <a:t>Nguồn:  </a:t>
            </a:r>
            <a:r>
              <a:rPr b="1" lang="en-GB" sz="1300" u="sng">
                <a:solidFill>
                  <a:schemeClr val="hlink"/>
                </a:solidFill>
                <a:latin typeface="Anaheim"/>
                <a:ea typeface="Anaheim"/>
                <a:cs typeface="Anaheim"/>
                <a:sym typeface="Anaheim"/>
                <a:hlinkClick r:id="rId4"/>
              </a:rPr>
              <a:t>https://docs.google.com/document/d/1F0UGRoIrVl_6rI1E0VuHaTUIR5uO3jF5B-H_ZuPGhko/edit</a:t>
            </a:r>
            <a:r>
              <a:rPr b="1" lang="en-GB" sz="1300">
                <a:solidFill>
                  <a:srgbClr val="091D31"/>
                </a:solidFill>
                <a:latin typeface="Anaheim"/>
                <a:ea typeface="Anaheim"/>
                <a:cs typeface="Anaheim"/>
                <a:sym typeface="Anaheim"/>
              </a:rPr>
              <a:t> </a:t>
            </a:r>
            <a:endParaRPr b="1" sz="1300">
              <a:solidFill>
                <a:srgbClr val="091D31"/>
              </a:solidFill>
              <a:latin typeface="Anaheim"/>
              <a:ea typeface="Anaheim"/>
              <a:cs typeface="Anaheim"/>
              <a:sym typeface="Anaheim"/>
            </a:endParaRPr>
          </a:p>
          <a:p>
            <a:pPr indent="0" lvl="0" marL="0" rtl="0" algn="l">
              <a:lnSpc>
                <a:spcPct val="115000"/>
              </a:lnSpc>
              <a:spcBef>
                <a:spcPts val="0"/>
              </a:spcBef>
              <a:spcAft>
                <a:spcPts val="0"/>
              </a:spcAft>
              <a:buNone/>
            </a:pPr>
            <a:r>
              <a:t/>
            </a:r>
            <a:endParaRPr b="1" sz="1300">
              <a:solidFill>
                <a:srgbClr val="091D31"/>
              </a:solidFill>
              <a:latin typeface="Anaheim"/>
              <a:ea typeface="Anaheim"/>
              <a:cs typeface="Anaheim"/>
              <a:sym typeface="Anaheim"/>
            </a:endParaRPr>
          </a:p>
          <a:p>
            <a:pPr indent="-317500" lvl="0" marL="457200" marR="0" rtl="0" algn="l">
              <a:lnSpc>
                <a:spcPct val="100000"/>
              </a:lnSpc>
              <a:spcBef>
                <a:spcPts val="0"/>
              </a:spcBef>
              <a:spcAft>
                <a:spcPts val="0"/>
              </a:spcAft>
              <a:buClr>
                <a:schemeClr val="dk2"/>
              </a:buClr>
              <a:buSzPts val="1400"/>
              <a:buFont typeface="Anaheim"/>
              <a:buNone/>
            </a:pPr>
            <a:r>
              <a:t/>
            </a:r>
            <a:endParaRPr>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8"/>
          <p:cNvSpPr txBox="1"/>
          <p:nvPr>
            <p:ph idx="1" type="subTitle"/>
          </p:nvPr>
        </p:nvSpPr>
        <p:spPr>
          <a:xfrm>
            <a:off x="423248" y="2636520"/>
            <a:ext cx="3173392" cy="185373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a:t>Phân tích yêu cầu - Lập kế hoạch kiểm thử - Phát triển kịch bản kiểm thử -Thiết lập môi trường kiểm thử -Thực hiện kiểm thử - Kết thúc chu kỳ kiểm thử</a:t>
            </a:r>
            <a:endParaRPr/>
          </a:p>
        </p:txBody>
      </p:sp>
      <p:sp>
        <p:nvSpPr>
          <p:cNvPr id="250" name="Google Shape;250;p8"/>
          <p:cNvSpPr/>
          <p:nvPr/>
        </p:nvSpPr>
        <p:spPr>
          <a:xfrm>
            <a:off x="2806375" y="119833"/>
            <a:ext cx="2896575" cy="2288877"/>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GB" sz="2000" u="none" cap="none" strike="noStrike">
                <a:solidFill>
                  <a:schemeClr val="lt1"/>
                </a:solidFill>
                <a:latin typeface="Comfortaa"/>
                <a:ea typeface="Comfortaa"/>
                <a:cs typeface="Comfortaa"/>
                <a:sym typeface="Comfortaa"/>
              </a:rPr>
              <a:t>II.Quy trình kiểm thử phần mềm</a:t>
            </a:r>
            <a:endParaRPr b="1" i="0" sz="2000" u="none" cap="none" strike="noStrike">
              <a:solidFill>
                <a:schemeClr val="lt1"/>
              </a:solidFill>
              <a:latin typeface="Comfortaa"/>
              <a:ea typeface="Comfortaa"/>
              <a:cs typeface="Comfortaa"/>
              <a:sym typeface="Comfortaa"/>
            </a:endParaRPr>
          </a:p>
        </p:txBody>
      </p:sp>
      <p:pic>
        <p:nvPicPr>
          <p:cNvPr id="251" name="Google Shape;251;p8"/>
          <p:cNvPicPr preferRelativeResize="0"/>
          <p:nvPr/>
        </p:nvPicPr>
        <p:blipFill rotWithShape="1">
          <a:blip r:embed="rId3">
            <a:alphaModFix/>
          </a:blip>
          <a:srcRect b="0" l="0" r="0" t="0"/>
          <a:stretch/>
        </p:blipFill>
        <p:spPr>
          <a:xfrm>
            <a:off x="4038599" y="2797330"/>
            <a:ext cx="4518661" cy="20898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9"/>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GB" sz="2400"/>
              <a:t>Quy trình kiểm thử</a:t>
            </a:r>
            <a:endParaRPr sz="2400"/>
          </a:p>
        </p:txBody>
      </p:sp>
      <p:sp>
        <p:nvSpPr>
          <p:cNvPr id="257" name="Google Shape;257;p9"/>
          <p:cNvSpPr txBox="1"/>
          <p:nvPr>
            <p:ph idx="3" type="subTitle"/>
          </p:nvPr>
        </p:nvSpPr>
        <p:spPr>
          <a:xfrm>
            <a:off x="1644500" y="1771071"/>
            <a:ext cx="6118860" cy="706500"/>
          </a:xfrm>
          <a:prstGeom prst="rect">
            <a:avLst/>
          </a:prstGeom>
          <a:noFill/>
          <a:ln>
            <a:noFill/>
          </a:ln>
        </p:spPr>
        <p:txBody>
          <a:bodyPr anchorCtr="0" anchor="ctr"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GB"/>
              <a:t>Phân tích yêu cầu: là giai đoạn đầu tiên của quy trình kiểm thử phần mềm. Tester thực hiện phân tích tài liệu đặc tả yêu cầu phần mềm để xác định loại kiểm thử sẽ dùng, độ ưu tiên của hoạt động kiểm thử, xác định môi trường test cần chuẩn bị.</a:t>
            </a:r>
            <a:endParaRPr/>
          </a:p>
        </p:txBody>
      </p:sp>
      <p:grpSp>
        <p:nvGrpSpPr>
          <p:cNvPr id="258" name="Google Shape;258;p9"/>
          <p:cNvGrpSpPr/>
          <p:nvPr/>
        </p:nvGrpSpPr>
        <p:grpSpPr>
          <a:xfrm>
            <a:off x="4285408" y="1123752"/>
            <a:ext cx="420784" cy="418457"/>
            <a:chOff x="-34406325" y="3919600"/>
            <a:chExt cx="293025" cy="291425"/>
          </a:xfrm>
        </p:grpSpPr>
        <p:sp>
          <p:nvSpPr>
            <p:cNvPr id="259" name="Google Shape;259;p9"/>
            <p:cNvSpPr/>
            <p:nvPr/>
          </p:nvSpPr>
          <p:spPr>
            <a:xfrm>
              <a:off x="-34167675" y="3932000"/>
              <a:ext cx="42550" cy="40575"/>
            </a:xfrm>
            <a:custGeom>
              <a:rect b="b" l="l" r="r" t="t"/>
              <a:pathLst>
                <a:path extrusionOk="0" h="1623" w="1702">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sp>
          <p:nvSpPr>
            <p:cNvPr id="260" name="Google Shape;260;p9"/>
            <p:cNvSpPr/>
            <p:nvPr/>
          </p:nvSpPr>
          <p:spPr>
            <a:xfrm>
              <a:off x="-34286600" y="3922950"/>
              <a:ext cx="171725" cy="167575"/>
            </a:xfrm>
            <a:custGeom>
              <a:rect b="b" l="l" r="r" t="t"/>
              <a:pathLst>
                <a:path extrusionOk="0" h="6703" w="6869">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sp>
          <p:nvSpPr>
            <p:cNvPr id="261" name="Google Shape;261;p9"/>
            <p:cNvSpPr/>
            <p:nvPr/>
          </p:nvSpPr>
          <p:spPr>
            <a:xfrm>
              <a:off x="-34406325" y="4115900"/>
              <a:ext cx="98475" cy="95125"/>
            </a:xfrm>
            <a:custGeom>
              <a:rect b="b" l="l" r="r" t="t"/>
              <a:pathLst>
                <a:path extrusionOk="0" h="3805" w="3939">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sp>
          <p:nvSpPr>
            <p:cNvPr id="262" name="Google Shape;262;p9"/>
            <p:cNvSpPr/>
            <p:nvPr/>
          </p:nvSpPr>
          <p:spPr>
            <a:xfrm>
              <a:off x="-34364575" y="3966850"/>
              <a:ext cx="204025" cy="204025"/>
            </a:xfrm>
            <a:custGeom>
              <a:rect b="b" l="l" r="r" t="t"/>
              <a:pathLst>
                <a:path extrusionOk="0" h="8161" w="8161">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sp>
          <p:nvSpPr>
            <p:cNvPr id="263" name="Google Shape;263;p9"/>
            <p:cNvSpPr/>
            <p:nvPr/>
          </p:nvSpPr>
          <p:spPr>
            <a:xfrm>
              <a:off x="-34200750" y="3919600"/>
              <a:ext cx="17350" cy="33875"/>
            </a:xfrm>
            <a:custGeom>
              <a:rect b="b" l="l" r="r" t="t"/>
              <a:pathLst>
                <a:path extrusionOk="0" h="1355" w="694">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sp>
          <p:nvSpPr>
            <p:cNvPr id="264" name="Google Shape;264;p9"/>
            <p:cNvSpPr/>
            <p:nvPr/>
          </p:nvSpPr>
          <p:spPr>
            <a:xfrm>
              <a:off x="-34147975" y="3989700"/>
              <a:ext cx="34675" cy="17350"/>
            </a:xfrm>
            <a:custGeom>
              <a:rect b="b" l="l" r="r" t="t"/>
              <a:pathLst>
                <a:path extrusionOk="0" h="694" w="1387">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sp>
          <p:nvSpPr>
            <p:cNvPr id="265" name="Google Shape;265;p9"/>
            <p:cNvSpPr/>
            <p:nvPr/>
          </p:nvSpPr>
          <p:spPr>
            <a:xfrm>
              <a:off x="-34278725" y="4116500"/>
              <a:ext cx="116600" cy="68600"/>
            </a:xfrm>
            <a:custGeom>
              <a:rect b="b" l="l" r="r" t="t"/>
              <a:pathLst>
                <a:path extrusionOk="0" h="2744" w="4664">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6A9E7"/>
                </a:solidFill>
                <a:latin typeface="Arial"/>
                <a:ea typeface="Arial"/>
                <a:cs typeface="Arial"/>
                <a:sym typeface="Arial"/>
              </a:endParaRPr>
            </a:p>
          </p:txBody>
        </p:sp>
      </p:grpSp>
      <p:sp>
        <p:nvSpPr>
          <p:cNvPr id="266" name="Google Shape;266;p9"/>
          <p:cNvSpPr txBox="1"/>
          <p:nvPr>
            <p:ph idx="3" type="subTitle"/>
          </p:nvPr>
        </p:nvSpPr>
        <p:spPr>
          <a:xfrm>
            <a:off x="1697840" y="2764085"/>
            <a:ext cx="6118860" cy="706500"/>
          </a:xfrm>
          <a:prstGeom prst="rect">
            <a:avLst/>
          </a:prstGeom>
          <a:noFill/>
          <a:ln>
            <a:noFill/>
          </a:ln>
        </p:spPr>
        <p:txBody>
          <a:bodyPr anchorCtr="0" anchor="ctr"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GB"/>
              <a:t>Kịch bản kiểm thử: cần mô tả được chi tiết dữ liệu đầu vào, hành động, kết quả mong đợi để xác định một chức năng của ứng dụng phần mềm có hoạt động đúng hay không.</a:t>
            </a:r>
            <a:endParaRPr/>
          </a:p>
        </p:txBody>
      </p:sp>
      <p:sp>
        <p:nvSpPr>
          <p:cNvPr id="267" name="Google Shape;267;p9"/>
          <p:cNvSpPr txBox="1"/>
          <p:nvPr>
            <p:ph idx="3" type="subTitle"/>
          </p:nvPr>
        </p:nvSpPr>
        <p:spPr>
          <a:xfrm>
            <a:off x="1697840" y="3771285"/>
            <a:ext cx="6118860" cy="706500"/>
          </a:xfrm>
          <a:prstGeom prst="rect">
            <a:avLst/>
          </a:prstGeom>
          <a:noFill/>
          <a:ln>
            <a:noFill/>
          </a:ln>
        </p:spPr>
        <p:txBody>
          <a:bodyPr anchorCtr="0" anchor="ctr" bIns="91425" lIns="91425" spcFirstLastPara="1" rIns="91425" wrap="square" tIns="91425">
            <a:noAutofit/>
          </a:bodyPr>
          <a:lstStyle/>
          <a:p>
            <a:pPr indent="-285750" lvl="0" marL="285750" rtl="0" algn="l">
              <a:lnSpc>
                <a:spcPct val="100000"/>
              </a:lnSpc>
              <a:spcBef>
                <a:spcPts val="0"/>
              </a:spcBef>
              <a:spcAft>
                <a:spcPts val="0"/>
              </a:spcAft>
              <a:buSzPts val="1400"/>
              <a:buFont typeface="Arial"/>
              <a:buChar char="•"/>
            </a:pPr>
            <a:r>
              <a:rPr lang="en-GB"/>
              <a:t>Thiết lập môi trường kiểm thử: là một hoạt động độc lập và có thể được bắt đầu cùng với giai đoạn phát triển kịch bản kiểm thử. Môi trường kiểm thử sẽ do developers tạo ra để deploy sản phẩm đã được hoàn thiện về phần lập trình.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Watery Shapes Style MK Campaign by Slidesgo">
  <a:themeElements>
    <a:clrScheme name="Simple Light">
      <a:dk1>
        <a:srgbClr val="091D31"/>
      </a:dk1>
      <a:lt1>
        <a:srgbClr val="FFFFFF"/>
      </a:lt1>
      <a:dk2>
        <a:srgbClr val="336E94"/>
      </a:dk2>
      <a:lt2>
        <a:srgbClr val="9ED2F2"/>
      </a:lt2>
      <a:accent1>
        <a:srgbClr val="46A9E7"/>
      </a:accent1>
      <a:accent2>
        <a:srgbClr val="C1E7FF"/>
      </a:accent2>
      <a:accent3>
        <a:srgbClr val="BCDFF6"/>
      </a:accent3>
      <a:accent4>
        <a:srgbClr val="E6F5FF"/>
      </a:accent4>
      <a:accent5>
        <a:srgbClr val="0097A7"/>
      </a:accent5>
      <a:accent6>
        <a:srgbClr val="FFFFFF"/>
      </a:accent6>
      <a:hlink>
        <a:srgbClr val="091D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LuongMan</dc:creator>
</cp:coreProperties>
</file>