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7" roundtripDataSignature="AMtx7mhvp21IPGhHLZbzs3FTi2BEo8GJ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236fe0a5e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1236fe0a5e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236fe0a5e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1236fe0a5e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236fe0a5e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1236fe0a5e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49b143bfa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f49b143bfa_9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49b143bfa_8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f49b143bfa_8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49b143bfa_11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f49b143bfa_1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49b143bfa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f49b143bfa_1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f5a501b7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f5a501b7e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236fe0a5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21236fe0a5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
              <a:t>“Khả năng kiểm tra phần mềm chỉ đơn giản là mức độ dễ dàng của một chương trình máy tính có thể được kiểm tra.”</a:t>
            </a:r>
            <a:endParaRPr/>
          </a:p>
          <a:p>
            <a:pPr indent="0" lvl="0" marL="0" rtl="0" algn="l">
              <a:lnSpc>
                <a:spcPct val="100000"/>
              </a:lnSpc>
              <a:spcBef>
                <a:spcPts val="0"/>
              </a:spcBef>
              <a:spcAft>
                <a:spcPts val="0"/>
              </a:spcAft>
              <a:buSzPts val="1100"/>
              <a:buNone/>
            </a:pPr>
            <a:r>
              <a:rPr lang="vi"/>
              <a:t>Khả năng kiểm tra là mức độ mà một hệ thống hoặc ứng dụng phần mềm có thể được kiểm tra hiệu quả và hiệu quả. Nói một cách đơn giản hơn, nó đề cập đến việc kiểm tra một hệ thống hoặc ứng dụng phần mềm dễ dàng như thế nào. Mức độ kiểm thử cao là rất quan trọng để đảm bảo rằng một hệ thống hoặc ứng dụng phần mềm đáng tin cậy, ổn định và không có lỗi hoặc lỗi.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236fe0a5e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1236fe0a5e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236fe0a5e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1236fe0a5e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236fe0a5e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1236fe0a5e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236fe0a5e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1236fe0a5e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236fe0a5e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1236fe0a5e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236fe0a5e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1236fe0a5e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 name="Google Shape;19;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0" name="Google Shape;3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4" name="Google Shape;34;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 name="Google Shape;3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39" name="Google Shape;3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2" name="Google Shape;42;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3" name="Google Shape;4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 name="Shape 49"/>
        <p:cNvGrpSpPr/>
        <p:nvPr/>
      </p:nvGrpSpPr>
      <p:grpSpPr>
        <a:xfrm>
          <a:off x="0" y="0"/>
          <a:ext cx="0" cy="0"/>
          <a:chOff x="0" y="0"/>
          <a:chExt cx="0" cy="0"/>
        </a:xfrm>
      </p:grpSpPr>
      <p:sp>
        <p:nvSpPr>
          <p:cNvPr id="50" name="Google Shape;50;p1"/>
          <p:cNvSpPr txBox="1"/>
          <p:nvPr>
            <p:ph idx="1" type="subTitle"/>
          </p:nvPr>
        </p:nvSpPr>
        <p:spPr>
          <a:xfrm>
            <a:off x="241500" y="1196825"/>
            <a:ext cx="8661000" cy="531600"/>
          </a:xfrm>
          <a:prstGeom prst="rect">
            <a:avLst/>
          </a:prstGeom>
          <a:noFill/>
          <a:ln>
            <a:noFill/>
          </a:ln>
        </p:spPr>
        <p:txBody>
          <a:bodyPr anchorCtr="0" anchor="t" bIns="91425" lIns="91425" spcFirstLastPara="1" rIns="91425" wrap="square" tIns="91425">
            <a:noAutofit/>
          </a:bodyPr>
          <a:lstStyle/>
          <a:p>
            <a:pPr indent="342900" lvl="0" marL="571500" rtl="0" algn="l">
              <a:lnSpc>
                <a:spcPct val="100000"/>
              </a:lnSpc>
              <a:spcBef>
                <a:spcPts val="0"/>
              </a:spcBef>
              <a:spcAft>
                <a:spcPts val="0"/>
              </a:spcAft>
              <a:buClr>
                <a:schemeClr val="dk1"/>
              </a:buClr>
              <a:buSzPts val="1800"/>
              <a:buNone/>
            </a:pPr>
            <a:r>
              <a:rPr b="1" lang="vi" sz="3000">
                <a:solidFill>
                  <a:schemeClr val="dk1"/>
                </a:solidFill>
                <a:latin typeface="Times New Roman"/>
                <a:ea typeface="Times New Roman"/>
                <a:cs typeface="Times New Roman"/>
                <a:sym typeface="Times New Roman"/>
              </a:rPr>
              <a:t>Môn: Nhập Môn Công Nghệ Phần Mềm</a:t>
            </a:r>
            <a:endParaRPr b="1" sz="3000">
              <a:solidFill>
                <a:schemeClr val="dk1"/>
              </a:solidFill>
              <a:latin typeface="Times New Roman"/>
              <a:ea typeface="Times New Roman"/>
              <a:cs typeface="Times New Roman"/>
              <a:sym typeface="Times New Roman"/>
            </a:endParaRPr>
          </a:p>
        </p:txBody>
      </p:sp>
      <p:sp>
        <p:nvSpPr>
          <p:cNvPr id="51" name="Google Shape;51;p1"/>
          <p:cNvSpPr txBox="1"/>
          <p:nvPr>
            <p:ph idx="12" type="sldNum"/>
          </p:nvPr>
        </p:nvSpPr>
        <p:spPr>
          <a:xfrm>
            <a:off x="7374408" y="46301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500"/>
              <a:buNone/>
            </a:pPr>
            <a:fld id="{00000000-1234-1234-1234-123412341234}" type="slidenum">
              <a:rPr lang="vi" sz="1500"/>
              <a:t>‹#›</a:t>
            </a:fld>
            <a:endParaRPr sz="1500"/>
          </a:p>
        </p:txBody>
      </p:sp>
      <p:pic>
        <p:nvPicPr>
          <p:cNvPr id="52" name="Google Shape;52;p1"/>
          <p:cNvPicPr preferRelativeResize="0"/>
          <p:nvPr/>
        </p:nvPicPr>
        <p:blipFill rotWithShape="1">
          <a:blip r:embed="rId4">
            <a:alphaModFix/>
          </a:blip>
          <a:srcRect b="0" l="0" r="0" t="0"/>
          <a:stretch/>
        </p:blipFill>
        <p:spPr>
          <a:xfrm>
            <a:off x="288000" y="129725"/>
            <a:ext cx="1352499" cy="1067100"/>
          </a:xfrm>
          <a:prstGeom prst="rect">
            <a:avLst/>
          </a:prstGeom>
          <a:noFill/>
          <a:ln>
            <a:noFill/>
          </a:ln>
        </p:spPr>
      </p:pic>
      <p:sp>
        <p:nvSpPr>
          <p:cNvPr id="53" name="Google Shape;53;p1"/>
          <p:cNvSpPr txBox="1"/>
          <p:nvPr>
            <p:ph idx="1" type="subTitle"/>
          </p:nvPr>
        </p:nvSpPr>
        <p:spPr>
          <a:xfrm>
            <a:off x="2998275" y="3182275"/>
            <a:ext cx="5331300" cy="14004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Clr>
                <a:schemeClr val="dk1"/>
              </a:buClr>
              <a:buSzPts val="1800"/>
              <a:buNone/>
            </a:pPr>
            <a:r>
              <a:rPr lang="vi" sz="2200">
                <a:solidFill>
                  <a:schemeClr val="dk1"/>
                </a:solidFill>
                <a:latin typeface="Times New Roman"/>
                <a:ea typeface="Times New Roman"/>
                <a:cs typeface="Times New Roman"/>
                <a:sym typeface="Times New Roman"/>
              </a:rPr>
              <a:t>Giảng viên: Th.S Lê Hữu Dũng</a:t>
            </a:r>
            <a:endParaRPr sz="2200">
              <a:solidFill>
                <a:schemeClr val="dk1"/>
              </a:solidFill>
              <a:latin typeface="Times New Roman"/>
              <a:ea typeface="Times New Roman"/>
              <a:cs typeface="Times New Roman"/>
              <a:sym typeface="Times New Roman"/>
            </a:endParaRPr>
          </a:p>
          <a:p>
            <a:pPr indent="0" lvl="0" marL="114300" rtl="0" algn="l">
              <a:lnSpc>
                <a:spcPct val="100000"/>
              </a:lnSpc>
              <a:spcBef>
                <a:spcPts val="0"/>
              </a:spcBef>
              <a:spcAft>
                <a:spcPts val="0"/>
              </a:spcAft>
              <a:buClr>
                <a:schemeClr val="dk1"/>
              </a:buClr>
              <a:buSzPts val="1800"/>
              <a:buNone/>
            </a:pPr>
            <a:r>
              <a:rPr lang="vi" sz="2200">
                <a:solidFill>
                  <a:schemeClr val="dk1"/>
                </a:solidFill>
                <a:latin typeface="Times New Roman"/>
                <a:ea typeface="Times New Roman"/>
                <a:cs typeface="Times New Roman"/>
                <a:sym typeface="Times New Roman"/>
              </a:rPr>
              <a:t>Nhóm sinh viên thực hiện:</a:t>
            </a:r>
            <a:r>
              <a:rPr b="1" lang="vi" sz="2200">
                <a:solidFill>
                  <a:schemeClr val="dk1"/>
                </a:solidFill>
                <a:latin typeface="Times New Roman"/>
                <a:ea typeface="Times New Roman"/>
                <a:cs typeface="Times New Roman"/>
                <a:sym typeface="Times New Roman"/>
              </a:rPr>
              <a:t>   </a:t>
            </a:r>
            <a:r>
              <a:rPr lang="vi" sz="2200">
                <a:solidFill>
                  <a:schemeClr val="dk1"/>
                </a:solidFill>
                <a:latin typeface="Times New Roman"/>
                <a:ea typeface="Times New Roman"/>
                <a:cs typeface="Times New Roman"/>
                <a:sym typeface="Times New Roman"/>
              </a:rPr>
              <a:t> Nhóm G03</a:t>
            </a:r>
            <a:endParaRPr sz="2200">
              <a:solidFill>
                <a:schemeClr val="dk1"/>
              </a:solidFill>
              <a:latin typeface="Times New Roman"/>
              <a:ea typeface="Times New Roman"/>
              <a:cs typeface="Times New Roman"/>
              <a:sym typeface="Times New Roman"/>
            </a:endParaRPr>
          </a:p>
          <a:p>
            <a:pPr indent="0" lvl="0" marL="3314700" rtl="0" algn="l">
              <a:lnSpc>
                <a:spcPct val="100000"/>
              </a:lnSpc>
              <a:spcBef>
                <a:spcPts val="0"/>
              </a:spcBef>
              <a:spcAft>
                <a:spcPts val="0"/>
              </a:spcAft>
              <a:buClr>
                <a:schemeClr val="dk1"/>
              </a:buClr>
              <a:buSzPts val="1800"/>
              <a:buNone/>
            </a:pPr>
            <a:r>
              <a:t/>
            </a:r>
            <a:endParaRPr sz="2200">
              <a:solidFill>
                <a:schemeClr val="dk1"/>
              </a:solidFill>
              <a:latin typeface="Times New Roman"/>
              <a:ea typeface="Times New Roman"/>
              <a:cs typeface="Times New Roman"/>
              <a:sym typeface="Times New Roman"/>
            </a:endParaRPr>
          </a:p>
          <a:p>
            <a:pPr indent="0" lvl="0" marL="114300" rtl="0" algn="l">
              <a:lnSpc>
                <a:spcPct val="100000"/>
              </a:lnSpc>
              <a:spcBef>
                <a:spcPts val="0"/>
              </a:spcBef>
              <a:spcAft>
                <a:spcPts val="0"/>
              </a:spcAft>
              <a:buClr>
                <a:schemeClr val="dk1"/>
              </a:buClr>
              <a:buSzPts val="1800"/>
              <a:buNone/>
            </a:pPr>
            <a:r>
              <a:rPr lang="vi"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indent="0" lvl="0" marL="114300" rtl="0" algn="l">
              <a:lnSpc>
                <a:spcPct val="100000"/>
              </a:lnSpc>
              <a:spcBef>
                <a:spcPts val="0"/>
              </a:spcBef>
              <a:spcAft>
                <a:spcPts val="0"/>
              </a:spcAft>
              <a:buClr>
                <a:schemeClr val="dk1"/>
              </a:buClr>
              <a:buSzPts val="1800"/>
              <a:buNone/>
            </a:pPr>
            <a:r>
              <a:rPr lang="vi"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indent="0" lvl="0" marL="114300" rtl="0" algn="l">
              <a:lnSpc>
                <a:spcPct val="100000"/>
              </a:lnSpc>
              <a:spcBef>
                <a:spcPts val="0"/>
              </a:spcBef>
              <a:spcAft>
                <a:spcPts val="0"/>
              </a:spcAft>
              <a:buClr>
                <a:schemeClr val="dk1"/>
              </a:buClr>
              <a:buSzPts val="1800"/>
              <a:buNone/>
            </a:pPr>
            <a:r>
              <a:rPr lang="vi"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indent="0" lvl="0" marL="114300" rtl="0" algn="l">
              <a:lnSpc>
                <a:spcPct val="100000"/>
              </a:lnSpc>
              <a:spcBef>
                <a:spcPts val="0"/>
              </a:spcBef>
              <a:spcAft>
                <a:spcPts val="0"/>
              </a:spcAft>
              <a:buClr>
                <a:schemeClr val="dk1"/>
              </a:buClr>
              <a:buSzPts val="1800"/>
              <a:buNone/>
            </a:pPr>
            <a:r>
              <a:rPr lang="vi" sz="2200">
                <a:solidFill>
                  <a:schemeClr val="dk1"/>
                </a:solidFill>
                <a:latin typeface="Times New Roman"/>
                <a:ea typeface="Times New Roman"/>
                <a:cs typeface="Times New Roman"/>
                <a:sym typeface="Times New Roman"/>
              </a:rPr>
              <a:t>							  T</a:t>
            </a:r>
            <a:endParaRPr sz="2200">
              <a:solidFill>
                <a:schemeClr val="dk1"/>
              </a:solidFill>
              <a:latin typeface="Times New Roman"/>
              <a:ea typeface="Times New Roman"/>
              <a:cs typeface="Times New Roman"/>
              <a:sym typeface="Times New Roman"/>
            </a:endParaRPr>
          </a:p>
          <a:p>
            <a:pPr indent="0" lvl="0" marL="114300" rtl="0" algn="l">
              <a:lnSpc>
                <a:spcPct val="100000"/>
              </a:lnSpc>
              <a:spcBef>
                <a:spcPts val="0"/>
              </a:spcBef>
              <a:spcAft>
                <a:spcPts val="0"/>
              </a:spcAft>
              <a:buClr>
                <a:schemeClr val="dk1"/>
              </a:buClr>
              <a:buSzPts val="1800"/>
              <a:buNone/>
            </a:pPr>
            <a:r>
              <a:t/>
            </a:r>
            <a:endParaRPr b="1" sz="2200">
              <a:solidFill>
                <a:schemeClr val="dk1"/>
              </a:solidFill>
              <a:latin typeface="Times New Roman"/>
              <a:ea typeface="Times New Roman"/>
              <a:cs typeface="Times New Roman"/>
              <a:sym typeface="Times New Roman"/>
            </a:endParaRPr>
          </a:p>
          <a:p>
            <a:pPr indent="0" lvl="0" marL="114300" rtl="0" algn="l">
              <a:lnSpc>
                <a:spcPct val="100000"/>
              </a:lnSpc>
              <a:spcBef>
                <a:spcPts val="0"/>
              </a:spcBef>
              <a:spcAft>
                <a:spcPts val="0"/>
              </a:spcAft>
              <a:buClr>
                <a:schemeClr val="dk1"/>
              </a:buClr>
              <a:buSzPts val="1800"/>
              <a:buNone/>
            </a:pPr>
            <a:r>
              <a:t/>
            </a:r>
            <a:endParaRPr b="1" sz="2200">
              <a:solidFill>
                <a:schemeClr val="dk1"/>
              </a:solidFill>
              <a:latin typeface="Times New Roman"/>
              <a:ea typeface="Times New Roman"/>
              <a:cs typeface="Times New Roman"/>
              <a:sym typeface="Times New Roman"/>
            </a:endParaRPr>
          </a:p>
        </p:txBody>
      </p:sp>
      <p:sp>
        <p:nvSpPr>
          <p:cNvPr id="54" name="Google Shape;54;p1"/>
          <p:cNvSpPr txBox="1"/>
          <p:nvPr>
            <p:ph idx="1" type="subTitle"/>
          </p:nvPr>
        </p:nvSpPr>
        <p:spPr>
          <a:xfrm>
            <a:off x="3571200" y="129725"/>
            <a:ext cx="5331300" cy="846300"/>
          </a:xfrm>
          <a:prstGeom prst="rect">
            <a:avLst/>
          </a:prstGeom>
          <a:noFill/>
          <a:ln>
            <a:noFill/>
          </a:ln>
        </p:spPr>
        <p:txBody>
          <a:bodyPr anchorCtr="0" anchor="t" bIns="91425" lIns="91425" spcFirstLastPara="1" rIns="91425" wrap="square" tIns="91425">
            <a:noAutofit/>
          </a:bodyPr>
          <a:lstStyle/>
          <a:p>
            <a:pPr indent="342900" lvl="0" marL="114300" rtl="0" algn="l">
              <a:lnSpc>
                <a:spcPct val="100000"/>
              </a:lnSpc>
              <a:spcBef>
                <a:spcPts val="0"/>
              </a:spcBef>
              <a:spcAft>
                <a:spcPts val="0"/>
              </a:spcAft>
              <a:buClr>
                <a:schemeClr val="dk1"/>
              </a:buClr>
              <a:buSzPts val="1800"/>
              <a:buNone/>
            </a:pPr>
            <a:r>
              <a:rPr lang="vi" sz="2500">
                <a:solidFill>
                  <a:schemeClr val="dk1"/>
                </a:solidFill>
                <a:latin typeface="Times New Roman"/>
                <a:ea typeface="Times New Roman"/>
                <a:cs typeface="Times New Roman"/>
                <a:sym typeface="Times New Roman"/>
              </a:rPr>
              <a:t>Trường Đại Học Mở Hà Nội</a:t>
            </a:r>
            <a:endParaRPr sz="2500">
              <a:solidFill>
                <a:schemeClr val="dk1"/>
              </a:solidFill>
              <a:latin typeface="Times New Roman"/>
              <a:ea typeface="Times New Roman"/>
              <a:cs typeface="Times New Roman"/>
              <a:sym typeface="Times New Roman"/>
            </a:endParaRPr>
          </a:p>
          <a:p>
            <a:pPr indent="342900" lvl="0" marL="571500" rtl="0" algn="l">
              <a:lnSpc>
                <a:spcPct val="100000"/>
              </a:lnSpc>
              <a:spcBef>
                <a:spcPts val="0"/>
              </a:spcBef>
              <a:spcAft>
                <a:spcPts val="0"/>
              </a:spcAft>
              <a:buClr>
                <a:schemeClr val="dk1"/>
              </a:buClr>
              <a:buSzPts val="1800"/>
              <a:buNone/>
            </a:pPr>
            <a:r>
              <a:rPr lang="vi" sz="2200">
                <a:solidFill>
                  <a:schemeClr val="dk1"/>
                </a:solidFill>
                <a:latin typeface="Times New Roman"/>
                <a:ea typeface="Times New Roman"/>
                <a:cs typeface="Times New Roman"/>
                <a:sym typeface="Times New Roman"/>
              </a:rPr>
              <a:t>Khoa công nghệ thông tin</a:t>
            </a:r>
            <a:endParaRPr sz="2200">
              <a:solidFill>
                <a:schemeClr val="dk1"/>
              </a:solidFill>
              <a:latin typeface="Times New Roman"/>
              <a:ea typeface="Times New Roman"/>
              <a:cs typeface="Times New Roman"/>
              <a:sym typeface="Times New Roman"/>
            </a:endParaRPr>
          </a:p>
        </p:txBody>
      </p:sp>
      <p:sp>
        <p:nvSpPr>
          <p:cNvPr id="55" name="Google Shape;55;p1"/>
          <p:cNvSpPr txBox="1"/>
          <p:nvPr>
            <p:ph idx="1" type="subTitle"/>
          </p:nvPr>
        </p:nvSpPr>
        <p:spPr>
          <a:xfrm>
            <a:off x="0" y="1867950"/>
            <a:ext cx="9144000" cy="985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Clr>
                <a:schemeClr val="dk1"/>
              </a:buClr>
              <a:buSzPts val="1800"/>
              <a:buNone/>
            </a:pPr>
            <a:r>
              <a:rPr b="1" lang="vi" sz="3000">
                <a:solidFill>
                  <a:schemeClr val="dk1"/>
                </a:solidFill>
                <a:latin typeface="Times New Roman"/>
                <a:ea typeface="Times New Roman"/>
                <a:cs typeface="Times New Roman"/>
                <a:sym typeface="Times New Roman"/>
              </a:rPr>
              <a:t>Đề tài :</a:t>
            </a:r>
            <a:r>
              <a:rPr b="1" lang="vi" sz="2200">
                <a:solidFill>
                  <a:schemeClr val="dk1"/>
                </a:solidFill>
                <a:latin typeface="Times New Roman"/>
                <a:ea typeface="Times New Roman"/>
                <a:cs typeface="Times New Roman"/>
                <a:sym typeface="Times New Roman"/>
              </a:rPr>
              <a:t>Phát triển phần mềm quản lý bán hàng cho hiệu sách                       Tiền Phong theo Công nghệ Phần mềm</a:t>
            </a:r>
            <a:endParaRPr b="1" sz="3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g21236fe0a5e_0_66"/>
          <p:cNvPicPr preferRelativeResize="0"/>
          <p:nvPr/>
        </p:nvPicPr>
        <p:blipFill rotWithShape="1">
          <a:blip r:embed="rId3">
            <a:alphaModFix/>
          </a:blip>
          <a:srcRect b="0" l="69" r="78" t="0"/>
          <a:stretch/>
        </p:blipFill>
        <p:spPr>
          <a:xfrm>
            <a:off x="73775" y="0"/>
            <a:ext cx="9144000" cy="5143500"/>
          </a:xfrm>
          <a:prstGeom prst="rect">
            <a:avLst/>
          </a:prstGeom>
          <a:noFill/>
          <a:ln>
            <a:noFill/>
          </a:ln>
        </p:spPr>
      </p:pic>
      <p:sp>
        <p:nvSpPr>
          <p:cNvPr id="124" name="Google Shape;124;g21236fe0a5e_0_66"/>
          <p:cNvSpPr txBox="1"/>
          <p:nvPr/>
        </p:nvSpPr>
        <p:spPr>
          <a:xfrm>
            <a:off x="335550" y="1622575"/>
            <a:ext cx="8472900" cy="1178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p:txBody>
      </p:sp>
      <p:sp>
        <p:nvSpPr>
          <p:cNvPr id="125" name="Google Shape;125;g21236fe0a5e_0_66"/>
          <p:cNvSpPr txBox="1"/>
          <p:nvPr>
            <p:ph idx="12" type="sldNum"/>
          </p:nvPr>
        </p:nvSpPr>
        <p:spPr>
          <a:xfrm>
            <a:off x="736615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500"/>
              <a:buNone/>
            </a:pPr>
            <a:fld id="{00000000-1234-1234-1234-123412341234}" type="slidenum">
              <a:rPr lang="vi" sz="1500"/>
              <a:t>‹#›</a:t>
            </a:fld>
            <a:endParaRPr sz="1500"/>
          </a:p>
        </p:txBody>
      </p:sp>
      <p:sp>
        <p:nvSpPr>
          <p:cNvPr id="126" name="Google Shape;126;g21236fe0a5e_0_66"/>
          <p:cNvSpPr txBox="1"/>
          <p:nvPr/>
        </p:nvSpPr>
        <p:spPr>
          <a:xfrm>
            <a:off x="1153125" y="379875"/>
            <a:ext cx="7401300" cy="3945300"/>
          </a:xfrm>
          <a:prstGeom prst="rect">
            <a:avLst/>
          </a:prstGeom>
          <a:noFill/>
          <a:ln>
            <a:noFill/>
          </a:ln>
        </p:spPr>
        <p:txBody>
          <a:bodyPr anchorCtr="0" anchor="t" bIns="91425" lIns="91425" spcFirstLastPara="1" rIns="91425" wrap="square" tIns="91425">
            <a:spAutoFit/>
          </a:bodyPr>
          <a:lstStyle/>
          <a:p>
            <a:pPr indent="-370998" lvl="0" marL="914400" marR="0" rtl="0" algn="l">
              <a:lnSpc>
                <a:spcPct val="115000"/>
              </a:lnSpc>
              <a:spcBef>
                <a:spcPts val="0"/>
              </a:spcBef>
              <a:spcAft>
                <a:spcPts val="0"/>
              </a:spcAft>
              <a:buClr>
                <a:schemeClr val="dk1"/>
              </a:buClr>
              <a:buSzPts val="2243"/>
              <a:buFont typeface="Times New Roman"/>
              <a:buChar char="❖"/>
            </a:pPr>
            <a:r>
              <a:rPr b="1" i="0" lang="vi" sz="2242" u="none" cap="none" strike="noStrike">
                <a:solidFill>
                  <a:schemeClr val="dk1"/>
                </a:solidFill>
                <a:latin typeface="Times New Roman"/>
                <a:ea typeface="Times New Roman"/>
                <a:cs typeface="Times New Roman"/>
                <a:sym typeface="Times New Roman"/>
              </a:rPr>
              <a:t>Stability (Sự ổn định)</a:t>
            </a:r>
            <a:endParaRPr b="1" i="0" sz="2242" u="none" cap="none" strike="noStrike">
              <a:solidFill>
                <a:schemeClr val="dk1"/>
              </a:solidFill>
              <a:latin typeface="Times New Roman"/>
              <a:ea typeface="Times New Roman"/>
              <a:cs typeface="Times New Roman"/>
              <a:sym typeface="Times New Roman"/>
            </a:endParaRPr>
          </a:p>
          <a:p>
            <a:pPr indent="-364647" lvl="0" marL="13716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“The fewer the changes, the fewer the disruptions to testing.” - "Càng ít thay đổi, càng thử nghiệm ít gián đoạn." Các thay đổi đối với phần mềm không thường xuyên.</a:t>
            </a:r>
            <a:endParaRPr b="1" i="0" sz="2142" u="none" cap="none" strike="noStrike">
              <a:solidFill>
                <a:schemeClr val="dk1"/>
              </a:solidFill>
              <a:latin typeface="Times New Roman"/>
              <a:ea typeface="Times New Roman"/>
              <a:cs typeface="Times New Roman"/>
              <a:sym typeface="Times New Roman"/>
            </a:endParaRPr>
          </a:p>
          <a:p>
            <a:pPr indent="-364647" lvl="0" marL="13716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Các thay đổi đối với phần mềm không làm mất hiệu lực của các thử nghiệm hiện có. Phần mềm phục hồi tốt từ những thất bại.</a:t>
            </a:r>
            <a:endParaRPr b="1" i="0" sz="2142" u="none" cap="none" strike="noStrike">
              <a:solidFill>
                <a:schemeClr val="dk1"/>
              </a:solidFill>
              <a:latin typeface="Times New Roman"/>
              <a:ea typeface="Times New Roman"/>
              <a:cs typeface="Times New Roman"/>
              <a:sym typeface="Times New Roman"/>
            </a:endParaRPr>
          </a:p>
          <a:p>
            <a:pPr indent="0" lvl="0" marL="914400" marR="0" rtl="0" algn="l">
              <a:lnSpc>
                <a:spcPct val="115000"/>
              </a:lnSpc>
              <a:spcBef>
                <a:spcPts val="0"/>
              </a:spcBef>
              <a:spcAft>
                <a:spcPts val="0"/>
              </a:spcAft>
              <a:buClr>
                <a:srgbClr val="000000"/>
              </a:buClr>
              <a:buSzPts val="2142"/>
              <a:buFont typeface="Arial"/>
              <a:buNone/>
            </a:pPr>
            <a:r>
              <a:t/>
            </a:r>
            <a:endParaRPr b="1" i="0" sz="2142"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2142"/>
              <a:buFont typeface="Arial"/>
              <a:buNone/>
            </a:pPr>
            <a:r>
              <a:t/>
            </a:r>
            <a:endParaRPr b="1" i="0" sz="2142"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g21236fe0a5e_0_73"/>
          <p:cNvPicPr preferRelativeResize="0"/>
          <p:nvPr/>
        </p:nvPicPr>
        <p:blipFill rotWithShape="1">
          <a:blip r:embed="rId3">
            <a:alphaModFix/>
          </a:blip>
          <a:srcRect b="0" l="69" r="78" t="0"/>
          <a:stretch/>
        </p:blipFill>
        <p:spPr>
          <a:xfrm>
            <a:off x="73775" y="0"/>
            <a:ext cx="9144000" cy="5143500"/>
          </a:xfrm>
          <a:prstGeom prst="rect">
            <a:avLst/>
          </a:prstGeom>
          <a:noFill/>
          <a:ln>
            <a:noFill/>
          </a:ln>
        </p:spPr>
      </p:pic>
      <p:sp>
        <p:nvSpPr>
          <p:cNvPr id="132" name="Google Shape;132;g21236fe0a5e_0_73"/>
          <p:cNvSpPr txBox="1"/>
          <p:nvPr/>
        </p:nvSpPr>
        <p:spPr>
          <a:xfrm>
            <a:off x="335550" y="1622575"/>
            <a:ext cx="8472900" cy="1178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p:txBody>
      </p:sp>
      <p:sp>
        <p:nvSpPr>
          <p:cNvPr id="133" name="Google Shape;133;g21236fe0a5e_0_73"/>
          <p:cNvSpPr txBox="1"/>
          <p:nvPr>
            <p:ph idx="12" type="sldNum"/>
          </p:nvPr>
        </p:nvSpPr>
        <p:spPr>
          <a:xfrm>
            <a:off x="736615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500"/>
              <a:buNone/>
            </a:pPr>
            <a:fld id="{00000000-1234-1234-1234-123412341234}" type="slidenum">
              <a:rPr lang="vi" sz="1500"/>
              <a:t>‹#›</a:t>
            </a:fld>
            <a:endParaRPr sz="1500"/>
          </a:p>
        </p:txBody>
      </p:sp>
      <p:sp>
        <p:nvSpPr>
          <p:cNvPr id="134" name="Google Shape;134;g21236fe0a5e_0_73"/>
          <p:cNvSpPr txBox="1"/>
          <p:nvPr/>
        </p:nvSpPr>
        <p:spPr>
          <a:xfrm>
            <a:off x="1280800" y="-53250"/>
            <a:ext cx="7307400" cy="4704000"/>
          </a:xfrm>
          <a:prstGeom prst="rect">
            <a:avLst/>
          </a:prstGeom>
          <a:noFill/>
          <a:ln>
            <a:noFill/>
          </a:ln>
        </p:spPr>
        <p:txBody>
          <a:bodyPr anchorCtr="0" anchor="t" bIns="91425" lIns="91425" spcFirstLastPara="1" rIns="91425" wrap="square" tIns="91425">
            <a:spAutoFit/>
          </a:bodyPr>
          <a:lstStyle/>
          <a:p>
            <a:pPr indent="-370998" lvl="0" marL="914400" marR="0" rtl="0" algn="l">
              <a:lnSpc>
                <a:spcPct val="115000"/>
              </a:lnSpc>
              <a:spcBef>
                <a:spcPts val="0"/>
              </a:spcBef>
              <a:spcAft>
                <a:spcPts val="0"/>
              </a:spcAft>
              <a:buClr>
                <a:schemeClr val="dk1"/>
              </a:buClr>
              <a:buSzPts val="2243"/>
              <a:buFont typeface="Times New Roman"/>
              <a:buChar char="❖"/>
            </a:pPr>
            <a:r>
              <a:rPr b="1" i="0" lang="vi" sz="2242" u="none" cap="none" strike="noStrike">
                <a:solidFill>
                  <a:schemeClr val="dk1"/>
                </a:solidFill>
                <a:latin typeface="Times New Roman"/>
                <a:ea typeface="Times New Roman"/>
                <a:cs typeface="Times New Roman"/>
                <a:sym typeface="Times New Roman"/>
              </a:rPr>
              <a:t>Understandability (Tính dễ hiểu)</a:t>
            </a:r>
            <a:endParaRPr b="1" i="0" sz="2242" u="none" cap="none" strike="noStrike">
              <a:solidFill>
                <a:schemeClr val="dk1"/>
              </a:solidFill>
              <a:latin typeface="Times New Roman"/>
              <a:ea typeface="Times New Roman"/>
              <a:cs typeface="Times New Roman"/>
              <a:sym typeface="Times New Roman"/>
            </a:endParaRPr>
          </a:p>
          <a:p>
            <a:pPr indent="-364647" lvl="0" marL="13716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“The more information we have, the smarter we will test.” - "Chúng ta càng có nhiều thông tin, chúng ta sẽ kiểm tra càng nhiều thông tin càng tốt."</a:t>
            </a:r>
            <a:endParaRPr b="1" i="0" sz="2142" u="none" cap="none" strike="noStrike">
              <a:solidFill>
                <a:schemeClr val="dk1"/>
              </a:solidFill>
              <a:latin typeface="Times New Roman"/>
              <a:ea typeface="Times New Roman"/>
              <a:cs typeface="Times New Roman"/>
              <a:sym typeface="Times New Roman"/>
            </a:endParaRPr>
          </a:p>
          <a:p>
            <a:pPr indent="-364647" lvl="0" marL="13716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Thiết kế được hiểu rõ.</a:t>
            </a:r>
            <a:endParaRPr b="1" i="0" sz="2142" u="none" cap="none" strike="noStrike">
              <a:solidFill>
                <a:schemeClr val="dk1"/>
              </a:solidFill>
              <a:latin typeface="Times New Roman"/>
              <a:ea typeface="Times New Roman"/>
              <a:cs typeface="Times New Roman"/>
              <a:sym typeface="Times New Roman"/>
            </a:endParaRPr>
          </a:p>
          <a:p>
            <a:pPr indent="-364647" lvl="0" marL="13716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Những thay đổi đối với thiết kế được truyền đạt. </a:t>
            </a:r>
            <a:endParaRPr b="1" i="0" sz="2142" u="none" cap="none" strike="noStrike">
              <a:solidFill>
                <a:schemeClr val="dk1"/>
              </a:solidFill>
              <a:latin typeface="Times New Roman"/>
              <a:ea typeface="Times New Roman"/>
              <a:cs typeface="Times New Roman"/>
              <a:sym typeface="Times New Roman"/>
            </a:endParaRPr>
          </a:p>
          <a:p>
            <a:pPr indent="-364647" lvl="0" marL="13716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Tài liệu kỹ thuật được tổ chức tốt. Tài liệu kỹ thuật là cụ thể và chi tiết.</a:t>
            </a:r>
            <a:endParaRPr b="1" i="0" sz="2142" u="none" cap="none" strike="noStrike">
              <a:solidFill>
                <a:schemeClr val="dk1"/>
              </a:solidFill>
              <a:latin typeface="Times New Roman"/>
              <a:ea typeface="Times New Roman"/>
              <a:cs typeface="Times New Roman"/>
              <a:sym typeface="Times New Roman"/>
            </a:endParaRPr>
          </a:p>
          <a:p>
            <a:pPr indent="-364647" lvl="0" marL="13716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Tài liệu kỹ thuật là chính xác.</a:t>
            </a:r>
            <a:endParaRPr b="1" i="0" sz="2142" u="none" cap="none" strike="noStrike">
              <a:solidFill>
                <a:schemeClr val="dk1"/>
              </a:solidFill>
              <a:latin typeface="Times New Roman"/>
              <a:ea typeface="Times New Roman"/>
              <a:cs typeface="Times New Roman"/>
              <a:sym typeface="Times New Roman"/>
            </a:endParaRPr>
          </a:p>
          <a:p>
            <a:pPr indent="0" lvl="0" marL="914400" marR="0" rtl="0" algn="l">
              <a:lnSpc>
                <a:spcPct val="115000"/>
              </a:lnSpc>
              <a:spcBef>
                <a:spcPts val="0"/>
              </a:spcBef>
              <a:spcAft>
                <a:spcPts val="0"/>
              </a:spcAft>
              <a:buClr>
                <a:srgbClr val="000000"/>
              </a:buClr>
              <a:buSzPts val="2142"/>
              <a:buFont typeface="Arial"/>
              <a:buNone/>
            </a:pPr>
            <a:r>
              <a:t/>
            </a:r>
            <a:endParaRPr b="1" i="0" sz="2142"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2142"/>
              <a:buFont typeface="Arial"/>
              <a:buNone/>
            </a:pPr>
            <a:r>
              <a:t/>
            </a:r>
            <a:endParaRPr b="1" i="0" sz="2142"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g21236fe0a5e_0_85"/>
          <p:cNvPicPr preferRelativeResize="0"/>
          <p:nvPr/>
        </p:nvPicPr>
        <p:blipFill rotWithShape="1">
          <a:blip r:embed="rId3">
            <a:alphaModFix/>
          </a:blip>
          <a:srcRect b="0" l="69" r="78" t="0"/>
          <a:stretch/>
        </p:blipFill>
        <p:spPr>
          <a:xfrm>
            <a:off x="73775" y="0"/>
            <a:ext cx="9144000" cy="5143500"/>
          </a:xfrm>
          <a:prstGeom prst="rect">
            <a:avLst/>
          </a:prstGeom>
          <a:noFill/>
          <a:ln>
            <a:noFill/>
          </a:ln>
        </p:spPr>
      </p:pic>
      <p:sp>
        <p:nvSpPr>
          <p:cNvPr id="140" name="Google Shape;140;g21236fe0a5e_0_85"/>
          <p:cNvSpPr txBox="1"/>
          <p:nvPr/>
        </p:nvSpPr>
        <p:spPr>
          <a:xfrm>
            <a:off x="335550" y="1622575"/>
            <a:ext cx="8472900" cy="1178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p:txBody>
      </p:sp>
      <p:sp>
        <p:nvSpPr>
          <p:cNvPr id="141" name="Google Shape;141;g21236fe0a5e_0_85"/>
          <p:cNvSpPr txBox="1"/>
          <p:nvPr>
            <p:ph idx="12" type="sldNum"/>
          </p:nvPr>
        </p:nvSpPr>
        <p:spPr>
          <a:xfrm>
            <a:off x="736615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500"/>
              <a:buNone/>
            </a:pPr>
            <a:fld id="{00000000-1234-1234-1234-123412341234}" type="slidenum">
              <a:rPr lang="vi" sz="1500"/>
              <a:t>‹#›</a:t>
            </a:fld>
            <a:endParaRPr sz="1500"/>
          </a:p>
        </p:txBody>
      </p:sp>
      <p:sp>
        <p:nvSpPr>
          <p:cNvPr id="142" name="Google Shape;142;g21236fe0a5e_0_85"/>
          <p:cNvSpPr txBox="1"/>
          <p:nvPr/>
        </p:nvSpPr>
        <p:spPr>
          <a:xfrm>
            <a:off x="868150" y="602050"/>
            <a:ext cx="7813500" cy="457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vi" sz="2100" u="none" cap="none" strike="noStrike">
                <a:solidFill>
                  <a:schemeClr val="dk1"/>
                </a:solidFill>
                <a:latin typeface="Times New Roman"/>
                <a:ea typeface="Times New Roman"/>
                <a:cs typeface="Times New Roman"/>
                <a:sym typeface="Times New Roman"/>
              </a:rPr>
              <a:t>2.2 Để đạt Testability cao thì dự án này cần đáp ứng những tiêu chí testability như thế nào?</a:t>
            </a:r>
            <a:endParaRPr b="1" i="0" sz="2142" u="none" cap="none" strike="noStrike">
              <a:solidFill>
                <a:schemeClr val="dk1"/>
              </a:solidFill>
              <a:latin typeface="Times New Roman"/>
              <a:ea typeface="Times New Roman"/>
              <a:cs typeface="Times New Roman"/>
              <a:sym typeface="Times New Roman"/>
            </a:endParaRPr>
          </a:p>
          <a:p>
            <a:pPr indent="-364648" lvl="0" marL="4572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Operability (Khả năng hoạt động):Để đáp ứng tiêu chí thì hệ thống cần nâng cấp thường xuyên server tránh quá tải hệ thống</a:t>
            </a:r>
            <a:endParaRPr b="1" i="0" sz="2142" u="none" cap="none" strike="noStrike">
              <a:solidFill>
                <a:schemeClr val="dk1"/>
              </a:solidFill>
              <a:latin typeface="Times New Roman"/>
              <a:ea typeface="Times New Roman"/>
              <a:cs typeface="Times New Roman"/>
              <a:sym typeface="Times New Roman"/>
            </a:endParaRPr>
          </a:p>
          <a:p>
            <a:pPr indent="457200" lvl="0" marL="0" marR="0" rtl="0" algn="l">
              <a:lnSpc>
                <a:spcPct val="115000"/>
              </a:lnSpc>
              <a:spcBef>
                <a:spcPts val="0"/>
              </a:spcBef>
              <a:spcAft>
                <a:spcPts val="0"/>
              </a:spcAft>
              <a:buClr>
                <a:schemeClr val="dk1"/>
              </a:buClr>
              <a:buSzPts val="1100"/>
              <a:buFont typeface="Arial"/>
              <a:buNone/>
            </a:pPr>
            <a:r>
              <a:rPr b="1" i="0" lang="vi" sz="2142" u="none" cap="none" strike="noStrike">
                <a:solidFill>
                  <a:schemeClr val="dk1"/>
                </a:solidFill>
                <a:latin typeface="Times New Roman"/>
                <a:ea typeface="Times New Roman"/>
                <a:cs typeface="Times New Roman"/>
                <a:sym typeface="Times New Roman"/>
              </a:rPr>
              <a:t>Tối ưu các câu lệnh đề phòng treo máy</a:t>
            </a:r>
            <a:endParaRPr b="1" i="0" sz="2142"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chemeClr val="dk1"/>
              </a:buClr>
              <a:buSzPts val="1100"/>
              <a:buFont typeface="Arial"/>
              <a:buNone/>
            </a:pPr>
            <a:r>
              <a:rPr b="1" i="0" lang="vi" sz="2142" u="none" cap="none" strike="noStrike">
                <a:solidFill>
                  <a:schemeClr val="dk1"/>
                </a:solidFill>
                <a:latin typeface="Times New Roman"/>
                <a:ea typeface="Times New Roman"/>
                <a:cs typeface="Times New Roman"/>
                <a:sym typeface="Times New Roman"/>
              </a:rPr>
              <a:t>Đặc biệt khắc phục lỗi để khách hàng không phải gặp những rủi ro không đáng có.</a:t>
            </a:r>
            <a:endParaRPr b="1" i="0" sz="2142" u="none" cap="none" strike="noStrike">
              <a:solidFill>
                <a:schemeClr val="dk1"/>
              </a:solidFill>
              <a:latin typeface="Times New Roman"/>
              <a:ea typeface="Times New Roman"/>
              <a:cs typeface="Times New Roman"/>
              <a:sym typeface="Times New Roman"/>
            </a:endParaRPr>
          </a:p>
          <a:p>
            <a:pPr indent="457200" lvl="0" marL="0" marR="0" rtl="0" algn="l">
              <a:lnSpc>
                <a:spcPct val="115000"/>
              </a:lnSpc>
              <a:spcBef>
                <a:spcPts val="0"/>
              </a:spcBef>
              <a:spcAft>
                <a:spcPts val="0"/>
              </a:spcAft>
              <a:buClr>
                <a:srgbClr val="000000"/>
              </a:buClr>
              <a:buSzPts val="2142"/>
              <a:buFont typeface="Arial"/>
              <a:buNone/>
            </a:pPr>
            <a:r>
              <a:t/>
            </a:r>
            <a:endParaRPr b="1" i="0" sz="2142" u="none" cap="none" strike="noStrike">
              <a:solidFill>
                <a:schemeClr val="dk1"/>
              </a:solidFill>
              <a:latin typeface="Times New Roman"/>
              <a:ea typeface="Times New Roman"/>
              <a:cs typeface="Times New Roman"/>
              <a:sym typeface="Times New Roman"/>
            </a:endParaRPr>
          </a:p>
          <a:p>
            <a:pPr indent="457200" lvl="0" marL="0" marR="0" rtl="0" algn="l">
              <a:lnSpc>
                <a:spcPct val="115000"/>
              </a:lnSpc>
              <a:spcBef>
                <a:spcPts val="0"/>
              </a:spcBef>
              <a:spcAft>
                <a:spcPts val="0"/>
              </a:spcAft>
              <a:buClr>
                <a:srgbClr val="000000"/>
              </a:buClr>
              <a:buSzPts val="2142"/>
              <a:buFont typeface="Arial"/>
              <a:buNone/>
            </a:pPr>
            <a:r>
              <a:t/>
            </a:r>
            <a:endParaRPr b="1" i="0" sz="2142" u="none" cap="none" strike="noStrike">
              <a:solidFill>
                <a:schemeClr val="dk1"/>
              </a:solidFill>
              <a:latin typeface="Times New Roman"/>
              <a:ea typeface="Times New Roman"/>
              <a:cs typeface="Times New Roman"/>
              <a:sym typeface="Times New Roman"/>
            </a:endParaRPr>
          </a:p>
          <a:p>
            <a:pPr indent="0" lvl="0" marL="914400" marR="0" rtl="0" algn="l">
              <a:lnSpc>
                <a:spcPct val="115000"/>
              </a:lnSpc>
              <a:spcBef>
                <a:spcPts val="0"/>
              </a:spcBef>
              <a:spcAft>
                <a:spcPts val="0"/>
              </a:spcAft>
              <a:buClr>
                <a:srgbClr val="000000"/>
              </a:buClr>
              <a:buSzPts val="2142"/>
              <a:buFont typeface="Arial"/>
              <a:buNone/>
            </a:pPr>
            <a:r>
              <a:t/>
            </a:r>
            <a:endParaRPr b="1" i="0" sz="2142"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2142"/>
              <a:buFont typeface="Arial"/>
              <a:buNone/>
            </a:pPr>
            <a:r>
              <a:t/>
            </a:r>
            <a:endParaRPr b="1" i="0" sz="2142"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f49b143bfa_9_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48" name="Google Shape;148;g1f49b143bfa_9_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
        <p:nvSpPr>
          <p:cNvPr id="149" name="Google Shape;149;g1f49b143bfa_9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vi"/>
              <a:t>‹#›</a:t>
            </a:fld>
            <a:endParaRPr/>
          </a:p>
        </p:txBody>
      </p:sp>
      <p:pic>
        <p:nvPicPr>
          <p:cNvPr id="150" name="Google Shape;150;g1f49b143bfa_9_0"/>
          <p:cNvPicPr preferRelativeResize="0"/>
          <p:nvPr/>
        </p:nvPicPr>
        <p:blipFill rotWithShape="1">
          <a:blip r:embed="rId3">
            <a:alphaModFix/>
          </a:blip>
          <a:srcRect b="0" l="69" r="78" t="0"/>
          <a:stretch/>
        </p:blipFill>
        <p:spPr>
          <a:xfrm>
            <a:off x="73775" y="0"/>
            <a:ext cx="9144000" cy="5143500"/>
          </a:xfrm>
          <a:prstGeom prst="rect">
            <a:avLst/>
          </a:prstGeom>
          <a:noFill/>
          <a:ln>
            <a:noFill/>
          </a:ln>
        </p:spPr>
      </p:pic>
      <p:sp>
        <p:nvSpPr>
          <p:cNvPr id="151" name="Google Shape;151;g1f49b143bfa_9_0"/>
          <p:cNvSpPr txBox="1"/>
          <p:nvPr/>
        </p:nvSpPr>
        <p:spPr>
          <a:xfrm>
            <a:off x="724375" y="404725"/>
            <a:ext cx="7863900" cy="366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vi" sz="2100" u="none" cap="none" strike="noStrike">
                <a:solidFill>
                  <a:schemeClr val="dk1"/>
                </a:solidFill>
                <a:latin typeface="Times New Roman"/>
                <a:ea typeface="Times New Roman"/>
                <a:cs typeface="Times New Roman"/>
                <a:sym typeface="Times New Roman"/>
              </a:rPr>
              <a:t>2.2 Để đạt Testability cao thì dự án này cần đáp ứng những tiêu chí testability như thế nào?</a:t>
            </a:r>
            <a:endParaRPr b="1" i="0" sz="2142" u="none" cap="none" strike="noStrike">
              <a:solidFill>
                <a:schemeClr val="dk1"/>
              </a:solidFill>
              <a:latin typeface="Times New Roman"/>
              <a:ea typeface="Times New Roman"/>
              <a:cs typeface="Times New Roman"/>
              <a:sym typeface="Times New Roman"/>
            </a:endParaRPr>
          </a:p>
          <a:p>
            <a:pPr indent="-364648" lvl="0" marL="4572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Decomposability (Khả năng phân tách): Để tránh sai sót hỏng hóc hệ thống (Core) thì Nhóm sử dụng module để phát triển </a:t>
            </a:r>
            <a:endParaRPr b="1" i="0" sz="2142" u="none" cap="none" strike="noStrike">
              <a:solidFill>
                <a:schemeClr val="dk1"/>
              </a:solidFill>
              <a:latin typeface="Times New Roman"/>
              <a:ea typeface="Times New Roman"/>
              <a:cs typeface="Times New Roman"/>
              <a:sym typeface="Times New Roman"/>
            </a:endParaRPr>
          </a:p>
          <a:p>
            <a:pPr indent="457200" lvl="0" marL="0" marR="0" rtl="0" algn="l">
              <a:lnSpc>
                <a:spcPct val="115000"/>
              </a:lnSpc>
              <a:spcBef>
                <a:spcPts val="0"/>
              </a:spcBef>
              <a:spcAft>
                <a:spcPts val="0"/>
              </a:spcAft>
              <a:buClr>
                <a:schemeClr val="dk1"/>
              </a:buClr>
              <a:buSzPts val="1100"/>
              <a:buFont typeface="Arial"/>
              <a:buNone/>
            </a:pPr>
            <a:r>
              <a:rPr b="1" i="0" lang="vi" sz="2142" u="none" cap="none" strike="noStrike">
                <a:solidFill>
                  <a:schemeClr val="dk1"/>
                </a:solidFill>
                <a:latin typeface="Times New Roman"/>
                <a:ea typeface="Times New Roman"/>
                <a:cs typeface="Times New Roman"/>
                <a:sym typeface="Times New Roman"/>
              </a:rPr>
              <a:t>Mỗi tính năng nâng cấp hay cải tiến sẽ được sử dụng tách biệt     theo từng module cụ thể. Khi gặp sai sót ta hoàn toàn có thể gỡ bỏ các module mà hệ thống vẫn được hoạt động bình thường.</a:t>
            </a:r>
            <a:endParaRPr b="1" i="0" sz="2142" u="none" cap="none" strike="noStrike">
              <a:solidFill>
                <a:schemeClr val="dk1"/>
              </a:solidFill>
              <a:latin typeface="Times New Roman"/>
              <a:ea typeface="Times New Roman"/>
              <a:cs typeface="Times New Roman"/>
              <a:sym typeface="Times New Roman"/>
            </a:endParaRPr>
          </a:p>
          <a:p>
            <a:pPr indent="457200" lvl="0" marL="0" marR="0" rtl="0" algn="l">
              <a:lnSpc>
                <a:spcPct val="115000"/>
              </a:lnSpc>
              <a:spcBef>
                <a:spcPts val="0"/>
              </a:spcBef>
              <a:spcAft>
                <a:spcPts val="0"/>
              </a:spcAft>
              <a:buClr>
                <a:schemeClr val="dk1"/>
              </a:buClr>
              <a:buSzPts val="1100"/>
              <a:buFont typeface="Arial"/>
              <a:buNone/>
            </a:pPr>
            <a:r>
              <a:rPr b="1" i="0" lang="vi" sz="2142" u="none" cap="none" strike="noStrike">
                <a:solidFill>
                  <a:schemeClr val="dk1"/>
                </a:solidFill>
                <a:latin typeface="Times New Roman"/>
                <a:ea typeface="Times New Roman"/>
                <a:cs typeface="Times New Roman"/>
                <a:sym typeface="Times New Roman"/>
              </a:rPr>
              <a:t>Có thể sử dụng hook để can thiệp vào phần core thay vì viết câu lệnh trực tiếp</a:t>
            </a:r>
            <a:endParaRPr b="1" i="0" sz="2142"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081C36"/>
              </a:solidFill>
              <a:highlight>
                <a:srgbClr val="E5E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g1f49b143bfa_8_18"/>
          <p:cNvPicPr preferRelativeResize="0"/>
          <p:nvPr/>
        </p:nvPicPr>
        <p:blipFill rotWithShape="1">
          <a:blip r:embed="rId3">
            <a:alphaModFix/>
          </a:blip>
          <a:srcRect b="0" l="69" r="78" t="0"/>
          <a:stretch/>
        </p:blipFill>
        <p:spPr>
          <a:xfrm>
            <a:off x="73775" y="0"/>
            <a:ext cx="9144000" cy="5143500"/>
          </a:xfrm>
          <a:prstGeom prst="rect">
            <a:avLst/>
          </a:prstGeom>
          <a:noFill/>
          <a:ln>
            <a:noFill/>
          </a:ln>
        </p:spPr>
      </p:pic>
      <p:sp>
        <p:nvSpPr>
          <p:cNvPr id="157" name="Google Shape;157;g1f49b143bfa_8_18"/>
          <p:cNvSpPr txBox="1"/>
          <p:nvPr/>
        </p:nvSpPr>
        <p:spPr>
          <a:xfrm>
            <a:off x="335550" y="1622575"/>
            <a:ext cx="8472900" cy="1178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p:txBody>
      </p:sp>
      <p:sp>
        <p:nvSpPr>
          <p:cNvPr id="158" name="Google Shape;158;g1f49b143bfa_8_18"/>
          <p:cNvSpPr txBox="1"/>
          <p:nvPr>
            <p:ph idx="12" type="sldNum"/>
          </p:nvPr>
        </p:nvSpPr>
        <p:spPr>
          <a:xfrm>
            <a:off x="736615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500"/>
              <a:buNone/>
            </a:pPr>
            <a:fld id="{00000000-1234-1234-1234-123412341234}" type="slidenum">
              <a:rPr lang="vi" sz="1500"/>
              <a:t>‹#›</a:t>
            </a:fld>
            <a:endParaRPr sz="1500"/>
          </a:p>
        </p:txBody>
      </p:sp>
      <p:sp>
        <p:nvSpPr>
          <p:cNvPr id="159" name="Google Shape;159;g1f49b143bfa_8_18"/>
          <p:cNvSpPr txBox="1"/>
          <p:nvPr/>
        </p:nvSpPr>
        <p:spPr>
          <a:xfrm>
            <a:off x="836050" y="123750"/>
            <a:ext cx="8095800" cy="509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vi" sz="2100" u="none" cap="none" strike="noStrike">
                <a:solidFill>
                  <a:schemeClr val="dk1"/>
                </a:solidFill>
                <a:latin typeface="Times New Roman"/>
                <a:ea typeface="Times New Roman"/>
                <a:cs typeface="Times New Roman"/>
                <a:sym typeface="Times New Roman"/>
              </a:rPr>
              <a:t>2.2 Để đạt Testability cao thì dự án này cần đáp ứng những tiêu chí testability như thế nào?</a:t>
            </a:r>
            <a:endParaRPr b="1" i="0" sz="2142" u="none" cap="none" strike="noStrike">
              <a:solidFill>
                <a:schemeClr val="dk1"/>
              </a:solidFill>
              <a:latin typeface="Times New Roman"/>
              <a:ea typeface="Times New Roman"/>
              <a:cs typeface="Times New Roman"/>
              <a:sym typeface="Times New Roman"/>
            </a:endParaRPr>
          </a:p>
          <a:p>
            <a:pPr indent="-336550" lvl="0" marL="457200" marR="0" rtl="0" algn="l">
              <a:lnSpc>
                <a:spcPct val="115000"/>
              </a:lnSpc>
              <a:spcBef>
                <a:spcPts val="0"/>
              </a:spcBef>
              <a:spcAft>
                <a:spcPts val="0"/>
              </a:spcAft>
              <a:buClr>
                <a:srgbClr val="081C36"/>
              </a:buClr>
              <a:buSzPts val="1700"/>
              <a:buFont typeface="Times New Roman"/>
              <a:buChar char="❖"/>
            </a:pPr>
            <a:r>
              <a:rPr b="1" i="0" lang="vi" sz="2200" u="none" cap="none" strike="noStrike">
                <a:solidFill>
                  <a:srgbClr val="081C36"/>
                </a:solidFill>
                <a:latin typeface="Times New Roman"/>
                <a:ea typeface="Times New Roman"/>
                <a:cs typeface="Times New Roman"/>
                <a:sym typeface="Times New Roman"/>
              </a:rPr>
              <a:t>Simplicity (sự đơn giản): </a:t>
            </a:r>
            <a:endParaRPr b="1" i="0" sz="2200" u="none" cap="none" strike="noStrike">
              <a:solidFill>
                <a:srgbClr val="081C36"/>
              </a:solidFill>
              <a:latin typeface="Times New Roman"/>
              <a:ea typeface="Times New Roman"/>
              <a:cs typeface="Times New Roman"/>
              <a:sym typeface="Times New Roman"/>
            </a:endParaRPr>
          </a:p>
          <a:p>
            <a:pPr indent="457200" lvl="0" marL="0" marR="0" rtl="0" algn="l">
              <a:lnSpc>
                <a:spcPct val="115000"/>
              </a:lnSpc>
              <a:spcBef>
                <a:spcPts val="0"/>
              </a:spcBef>
              <a:spcAft>
                <a:spcPts val="0"/>
              </a:spcAft>
              <a:buClr>
                <a:schemeClr val="dk1"/>
              </a:buClr>
              <a:buSzPts val="1100"/>
              <a:buFont typeface="Arial"/>
              <a:buNone/>
            </a:pPr>
            <a:r>
              <a:rPr b="1" i="0" lang="vi" sz="2000" u="none" cap="none" strike="noStrike">
                <a:solidFill>
                  <a:schemeClr val="dk1"/>
                </a:solidFill>
                <a:latin typeface="Times New Roman"/>
                <a:ea typeface="Times New Roman"/>
                <a:cs typeface="Times New Roman"/>
                <a:sym typeface="Times New Roman"/>
              </a:rPr>
              <a:t>Thiết kế giao diện đơn giản: giao diện đơn giản, dễ hiểu, dễ sử dụng</a:t>
            </a:r>
            <a:endParaRPr b="1" i="0" sz="2000" u="none" cap="none" strike="noStrike">
              <a:solidFill>
                <a:schemeClr val="dk1"/>
              </a:solidFill>
              <a:latin typeface="Times New Roman"/>
              <a:ea typeface="Times New Roman"/>
              <a:cs typeface="Times New Roman"/>
              <a:sym typeface="Times New Roman"/>
            </a:endParaRPr>
          </a:p>
          <a:p>
            <a:pPr indent="457200" lvl="0" marL="0" marR="0" rtl="0" algn="l">
              <a:lnSpc>
                <a:spcPct val="115000"/>
              </a:lnSpc>
              <a:spcBef>
                <a:spcPts val="0"/>
              </a:spcBef>
              <a:spcAft>
                <a:spcPts val="0"/>
              </a:spcAft>
              <a:buClr>
                <a:schemeClr val="dk1"/>
              </a:buClr>
              <a:buSzPts val="1100"/>
              <a:buFont typeface="Arial"/>
              <a:buNone/>
            </a:pPr>
            <a:r>
              <a:rPr b="1" i="0" lang="vi" sz="2000" u="none" cap="none" strike="noStrike">
                <a:solidFill>
                  <a:schemeClr val="dk1"/>
                </a:solidFill>
                <a:latin typeface="Times New Roman"/>
                <a:ea typeface="Times New Roman"/>
                <a:cs typeface="Times New Roman"/>
                <a:sym typeface="Times New Roman"/>
              </a:rPr>
              <a:t>Quản lý dữ liệu đơn giản: cơ sở dữ liệu đơn giản, hợp lý và dễ quản lý, để giúp người quản trị có thể dễ dàng kiểm tra và cập nhật thông tin</a:t>
            </a:r>
            <a:endParaRPr b="1" i="0" sz="2000" u="none" cap="none" strike="noStrike">
              <a:solidFill>
                <a:schemeClr val="dk1"/>
              </a:solidFill>
              <a:latin typeface="Times New Roman"/>
              <a:ea typeface="Times New Roman"/>
              <a:cs typeface="Times New Roman"/>
              <a:sym typeface="Times New Roman"/>
            </a:endParaRPr>
          </a:p>
          <a:p>
            <a:pPr indent="457200" lvl="0" marL="0" marR="0" rtl="0" algn="l">
              <a:lnSpc>
                <a:spcPct val="115000"/>
              </a:lnSpc>
              <a:spcBef>
                <a:spcPts val="0"/>
              </a:spcBef>
              <a:spcAft>
                <a:spcPts val="0"/>
              </a:spcAft>
              <a:buClr>
                <a:schemeClr val="dk1"/>
              </a:buClr>
              <a:buSzPts val="1100"/>
              <a:buFont typeface="Arial"/>
              <a:buNone/>
            </a:pPr>
            <a:r>
              <a:rPr b="1" i="0" lang="vi" sz="2000" u="none" cap="none" strike="noStrike">
                <a:solidFill>
                  <a:schemeClr val="dk1"/>
                </a:solidFill>
                <a:latin typeface="Times New Roman"/>
                <a:ea typeface="Times New Roman"/>
                <a:cs typeface="Times New Roman"/>
                <a:sym typeface="Times New Roman"/>
              </a:rPr>
              <a:t>Code đơn giản: code  cần được thiết kế đơn giản và dễ hiểu. Các đoạn mã nên được chia nhỏ và có cấu trúc rõ ràng để giúp người phát triển dễ dàng kiểm tra và chỉnh sửa.</a:t>
            </a:r>
            <a:endParaRPr b="1" i="0" sz="2000" u="none" cap="none" strike="noStrike">
              <a:solidFill>
                <a:schemeClr val="dk1"/>
              </a:solidFill>
              <a:latin typeface="Times New Roman"/>
              <a:ea typeface="Times New Roman"/>
              <a:cs typeface="Times New Roman"/>
              <a:sym typeface="Times New Roman"/>
            </a:endParaRPr>
          </a:p>
          <a:p>
            <a:pPr indent="457200" lvl="0" marL="0" marR="0" rtl="0" algn="l">
              <a:lnSpc>
                <a:spcPct val="115000"/>
              </a:lnSpc>
              <a:spcBef>
                <a:spcPts val="0"/>
              </a:spcBef>
              <a:spcAft>
                <a:spcPts val="0"/>
              </a:spcAft>
              <a:buClr>
                <a:srgbClr val="000000"/>
              </a:buClr>
              <a:buSzPts val="2000"/>
              <a:buFont typeface="Arial"/>
              <a:buNone/>
            </a:pPr>
            <a:r>
              <a:rPr b="1" i="0" lang="vi" sz="2000" u="none" cap="none" strike="noStrike">
                <a:solidFill>
                  <a:schemeClr val="dk1"/>
                </a:solidFill>
                <a:latin typeface="Times New Roman"/>
                <a:ea typeface="Times New Roman"/>
                <a:cs typeface="Times New Roman"/>
                <a:sym typeface="Times New Roman"/>
              </a:rPr>
              <a:t>Tối ưu hóa đơn giản: tối ưu hóa đơn giản để tốc độ hoạt động nhanh chóng và hiệu quả,  Các thuật toán và hàm tính toán cần được thiết kế đơn giản và dễ hiểu để giúp hệ thống hoạt động một cách ổn định và hiệu quả.</a:t>
            </a:r>
            <a:endParaRPr b="1" i="0" sz="2042"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2142"/>
              <a:buFont typeface="Arial"/>
              <a:buNone/>
            </a:pPr>
            <a:r>
              <a:t/>
            </a:r>
            <a:endParaRPr b="1" i="0" sz="2142"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1f49b143bfa_11_25"/>
          <p:cNvPicPr preferRelativeResize="0"/>
          <p:nvPr/>
        </p:nvPicPr>
        <p:blipFill rotWithShape="1">
          <a:blip r:embed="rId3">
            <a:alphaModFix/>
          </a:blip>
          <a:srcRect b="0" l="69" r="78" t="0"/>
          <a:stretch/>
        </p:blipFill>
        <p:spPr>
          <a:xfrm>
            <a:off x="73775" y="0"/>
            <a:ext cx="9144000" cy="5143500"/>
          </a:xfrm>
          <a:prstGeom prst="rect">
            <a:avLst/>
          </a:prstGeom>
          <a:noFill/>
          <a:ln>
            <a:noFill/>
          </a:ln>
        </p:spPr>
      </p:pic>
      <p:sp>
        <p:nvSpPr>
          <p:cNvPr id="165" name="Google Shape;165;g1f49b143bfa_11_25"/>
          <p:cNvSpPr txBox="1"/>
          <p:nvPr/>
        </p:nvSpPr>
        <p:spPr>
          <a:xfrm>
            <a:off x="335550" y="1622575"/>
            <a:ext cx="8472900" cy="1178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p:txBody>
      </p:sp>
      <p:sp>
        <p:nvSpPr>
          <p:cNvPr id="166" name="Google Shape;166;g1f49b143bfa_11_25"/>
          <p:cNvSpPr txBox="1"/>
          <p:nvPr>
            <p:ph idx="12" type="sldNum"/>
          </p:nvPr>
        </p:nvSpPr>
        <p:spPr>
          <a:xfrm>
            <a:off x="736615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500"/>
              <a:buNone/>
            </a:pPr>
            <a:fld id="{00000000-1234-1234-1234-123412341234}" type="slidenum">
              <a:rPr lang="vi" sz="1500"/>
              <a:t>‹#›</a:t>
            </a:fld>
            <a:endParaRPr sz="1500"/>
          </a:p>
        </p:txBody>
      </p:sp>
      <p:sp>
        <p:nvSpPr>
          <p:cNvPr id="167" name="Google Shape;167;g1f49b143bfa_11_25"/>
          <p:cNvSpPr txBox="1"/>
          <p:nvPr/>
        </p:nvSpPr>
        <p:spPr>
          <a:xfrm>
            <a:off x="836050" y="123750"/>
            <a:ext cx="7813500" cy="507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vi" sz="2100" u="none" cap="none" strike="noStrike">
                <a:solidFill>
                  <a:schemeClr val="dk1"/>
                </a:solidFill>
                <a:latin typeface="Times New Roman"/>
                <a:ea typeface="Times New Roman"/>
                <a:cs typeface="Times New Roman"/>
                <a:sym typeface="Times New Roman"/>
              </a:rPr>
              <a:t>2.2 Để đạt Testability cao thì dự án này cần đáp ứng những tiêu chí testability như thế nào?</a:t>
            </a:r>
            <a:endParaRPr b="1" i="0" sz="2142"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rgbClr val="000000"/>
              </a:buClr>
              <a:buSzPts val="1400"/>
              <a:buFont typeface="Times New Roman"/>
              <a:buChar char="❖"/>
            </a:pPr>
            <a:r>
              <a:rPr b="1" i="0" lang="vi" sz="2142" u="none" cap="none" strike="noStrike">
                <a:solidFill>
                  <a:schemeClr val="dk1"/>
                </a:solidFill>
                <a:latin typeface="Times New Roman"/>
                <a:ea typeface="Times New Roman"/>
                <a:cs typeface="Times New Roman"/>
                <a:sym typeface="Times New Roman"/>
              </a:rPr>
              <a:t>Observability (Khả năng quan sát)</a:t>
            </a:r>
            <a:r>
              <a:rPr b="1" i="0" lang="vi" sz="1800" u="none" cap="none" strike="noStrike">
                <a:solidFill>
                  <a:schemeClr val="dk1"/>
                </a:solidFill>
                <a:latin typeface="Times New Roman"/>
                <a:ea typeface="Times New Roman"/>
                <a:cs typeface="Times New Roman"/>
                <a:sym typeface="Times New Roman"/>
              </a:rPr>
              <a:t>: </a:t>
            </a:r>
            <a:r>
              <a:rPr b="1" i="0" lang="vi" sz="2000" u="none" cap="none" strike="noStrike">
                <a:solidFill>
                  <a:schemeClr val="dk1"/>
                </a:solidFill>
                <a:latin typeface="Times New Roman"/>
                <a:ea typeface="Times New Roman"/>
                <a:cs typeface="Times New Roman"/>
                <a:sym typeface="Times New Roman"/>
              </a:rPr>
              <a:t>có thể kiểm tra lặp đi lặp lại các điều kiện bằng cách khám phá dữ liệu đó có khả năng như thế nào về trạng thái hệ thống , quan sát và đưa ra các giải pháp rõ ràng.</a:t>
            </a:r>
            <a:r>
              <a:rPr b="1" i="0" lang="vi" sz="2000" u="none" cap="none" strike="noStrike">
                <a:solidFill>
                  <a:schemeClr val="dk1"/>
                </a:solidFill>
                <a:highlight>
                  <a:schemeClr val="lt1"/>
                </a:highlight>
                <a:latin typeface="Times New Roman"/>
                <a:ea typeface="Times New Roman"/>
                <a:cs typeface="Times New Roman"/>
                <a:sym typeface="Times New Roman"/>
              </a:rPr>
              <a:t> Một hệ thống phần mềm có thể quan sát cung cấp khả năng hiểu bất kỳ vấn đề nào phát sinh và biến dữ liệu thành câu trả lời đòi hỏi nhiều hơn quan sát hệ thống có được.</a:t>
            </a:r>
            <a:endParaRPr b="1" i="0" sz="20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highlight>
                <a:schemeClr val="lt1"/>
              </a:highlight>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1" i="0" lang="vi" sz="2142" u="none" cap="none" strike="noStrike">
                <a:solidFill>
                  <a:schemeClr val="dk1"/>
                </a:solidFill>
                <a:latin typeface="Times New Roman"/>
                <a:ea typeface="Times New Roman"/>
                <a:cs typeface="Times New Roman"/>
                <a:sym typeface="Times New Roman"/>
              </a:rPr>
              <a:t>Stability (Sự ổn định)</a:t>
            </a:r>
            <a:r>
              <a:rPr b="1" i="0" lang="vi" sz="1800" u="none" cap="none" strike="noStrike">
                <a:solidFill>
                  <a:schemeClr val="dk1"/>
                </a:solidFill>
                <a:latin typeface="Times New Roman"/>
                <a:ea typeface="Times New Roman"/>
                <a:cs typeface="Times New Roman"/>
                <a:sym typeface="Times New Roman"/>
              </a:rPr>
              <a:t>: </a:t>
            </a:r>
            <a:r>
              <a:rPr b="1" i="0" lang="vi" sz="2000" u="none" cap="none" strike="noStrike">
                <a:solidFill>
                  <a:schemeClr val="dk1"/>
                </a:solidFill>
                <a:highlight>
                  <a:schemeClr val="lt1"/>
                </a:highlight>
                <a:latin typeface="Times New Roman"/>
                <a:ea typeface="Times New Roman"/>
                <a:cs typeface="Times New Roman"/>
                <a:sym typeface="Times New Roman"/>
              </a:rPr>
              <a:t>trong quá trình làm tránh và không nên thay đổi requirement,requirement rõ ràng, xác định được vấn đề và triển khai rõ ràng. Tránh rủi ro và chi phí phát sinh trong quá trình thực hiện.</a:t>
            </a:r>
            <a:r>
              <a:rPr b="1" i="0" lang="vi" sz="1800" u="none" cap="none" strike="noStrike">
                <a:solidFill>
                  <a:schemeClr val="dk1"/>
                </a:solidFill>
                <a:highlight>
                  <a:schemeClr val="lt1"/>
                </a:highlight>
                <a:latin typeface="Times New Roman"/>
                <a:ea typeface="Times New Roman"/>
                <a:cs typeface="Times New Roman"/>
                <a:sym typeface="Times New Roman"/>
              </a:rPr>
              <a:t>  </a:t>
            </a:r>
            <a:endParaRPr b="1" i="0" sz="18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2142"/>
              <a:buFont typeface="Arial"/>
              <a:buNone/>
            </a:pPr>
            <a:r>
              <a:t/>
            </a:r>
            <a:endParaRPr b="1" i="0" sz="2142"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f49b143bfa_12_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73" name="Google Shape;173;g1f49b143bfa_12_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
        <p:nvSpPr>
          <p:cNvPr id="174" name="Google Shape;174;g1f49b143bfa_12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vi"/>
              <a:t>‹#›</a:t>
            </a:fld>
            <a:endParaRPr/>
          </a:p>
        </p:txBody>
      </p:sp>
      <p:pic>
        <p:nvPicPr>
          <p:cNvPr id="175" name="Google Shape;175;g1f49b143bfa_12_0"/>
          <p:cNvPicPr preferRelativeResize="0"/>
          <p:nvPr/>
        </p:nvPicPr>
        <p:blipFill rotWithShape="1">
          <a:blip r:embed="rId3">
            <a:alphaModFix/>
          </a:blip>
          <a:srcRect b="0" l="69" r="78" t="0"/>
          <a:stretch/>
        </p:blipFill>
        <p:spPr>
          <a:xfrm>
            <a:off x="73775" y="0"/>
            <a:ext cx="9144000" cy="5143500"/>
          </a:xfrm>
          <a:prstGeom prst="rect">
            <a:avLst/>
          </a:prstGeom>
          <a:noFill/>
          <a:ln>
            <a:noFill/>
          </a:ln>
        </p:spPr>
      </p:pic>
      <p:sp>
        <p:nvSpPr>
          <p:cNvPr id="176" name="Google Shape;176;g1f49b143bfa_12_0"/>
          <p:cNvSpPr txBox="1"/>
          <p:nvPr/>
        </p:nvSpPr>
        <p:spPr>
          <a:xfrm>
            <a:off x="724375" y="404725"/>
            <a:ext cx="7644900" cy="348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vi" sz="2100" u="none" cap="none" strike="noStrike">
                <a:solidFill>
                  <a:schemeClr val="dk1"/>
                </a:solidFill>
                <a:latin typeface="Times New Roman"/>
                <a:ea typeface="Times New Roman"/>
                <a:cs typeface="Times New Roman"/>
                <a:sym typeface="Times New Roman"/>
              </a:rPr>
              <a:t>2.2 Để đạt Testability cao thì dự án này cần đáp ứng những tiêu chí testability như thế nào?</a:t>
            </a:r>
            <a:endParaRPr b="1" i="0" sz="2142" u="none" cap="none" strike="noStrike">
              <a:solidFill>
                <a:schemeClr val="dk1"/>
              </a:solidFill>
              <a:latin typeface="Times New Roman"/>
              <a:ea typeface="Times New Roman"/>
              <a:cs typeface="Times New Roman"/>
              <a:sym typeface="Times New Roman"/>
            </a:endParaRPr>
          </a:p>
          <a:p>
            <a:pPr indent="-364648" lvl="0" marL="4572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Understandability (Tính dễ hiểu): </a:t>
            </a:r>
            <a:endParaRPr b="1" i="0" sz="2142" u="none" cap="none" strike="noStrike">
              <a:solidFill>
                <a:schemeClr val="dk1"/>
              </a:solidFill>
              <a:latin typeface="Times New Roman"/>
              <a:ea typeface="Times New Roman"/>
              <a:cs typeface="Times New Roman"/>
              <a:sym typeface="Times New Roman"/>
            </a:endParaRPr>
          </a:p>
          <a:p>
            <a:pPr indent="457200" lvl="0" marL="0" marR="0" rtl="0" algn="l">
              <a:lnSpc>
                <a:spcPct val="115000"/>
              </a:lnSpc>
              <a:spcBef>
                <a:spcPts val="0"/>
              </a:spcBef>
              <a:spcAft>
                <a:spcPts val="0"/>
              </a:spcAft>
              <a:buClr>
                <a:schemeClr val="dk1"/>
              </a:buClr>
              <a:buSzPts val="1100"/>
              <a:buFont typeface="Arial"/>
              <a:buNone/>
            </a:pPr>
            <a:r>
              <a:rPr b="1" i="0" lang="vi" sz="2142" u="none" cap="none" strike="noStrike">
                <a:solidFill>
                  <a:schemeClr val="dk1"/>
                </a:solidFill>
                <a:latin typeface="Times New Roman"/>
                <a:ea typeface="Times New Roman"/>
                <a:cs typeface="Times New Roman"/>
                <a:sym typeface="Times New Roman"/>
              </a:rPr>
              <a:t>Thể hiện sự rõ ràng của thiết kế hệ thống</a:t>
            </a:r>
            <a:r>
              <a:rPr b="1" i="0" lang="vi" sz="2442" u="none" cap="none" strike="noStrike">
                <a:solidFill>
                  <a:schemeClr val="dk1"/>
                </a:solidFill>
                <a:latin typeface="Times New Roman"/>
                <a:ea typeface="Times New Roman"/>
                <a:cs typeface="Times New Roman"/>
                <a:sym typeface="Times New Roman"/>
              </a:rPr>
              <a:t> (ví dụ : </a:t>
            </a:r>
            <a:r>
              <a:rPr b="1" i="0" lang="vi" sz="2142" u="none" cap="none" strike="noStrike">
                <a:solidFill>
                  <a:schemeClr val="dk1"/>
                </a:solidFill>
                <a:latin typeface="Times New Roman"/>
                <a:ea typeface="Times New Roman"/>
                <a:cs typeface="Times New Roman"/>
                <a:sym typeface="Times New Roman"/>
              </a:rPr>
              <a:t>sử dụng các thực hành kỹ thuật phần mềm mạnh và các kỹ thuật hướng đối tượng hoặc dựa trên thành phần) ,khi các nhà phát triển mới tham gia dự án họ có thể hiểu dễ dàng các chi tiết triển khai và nhanh chóng bắt đầu đóng góp cho dự án.</a:t>
            </a:r>
            <a:endParaRPr b="0" i="0" sz="1500" u="none" cap="none" strike="noStrike">
              <a:solidFill>
                <a:schemeClr val="dk1"/>
              </a:solidFill>
              <a:latin typeface="Times New Roman"/>
              <a:ea typeface="Times New Roman"/>
              <a:cs typeface="Times New Roman"/>
              <a:sym typeface="Times New Roman"/>
            </a:endParaRPr>
          </a:p>
          <a:p>
            <a:pPr indent="457200" lvl="0" marL="0" marR="0" rtl="0" algn="l">
              <a:lnSpc>
                <a:spcPct val="115000"/>
              </a:lnSpc>
              <a:spcBef>
                <a:spcPts val="0"/>
              </a:spcBef>
              <a:spcAft>
                <a:spcPts val="0"/>
              </a:spcAft>
              <a:buClr>
                <a:schemeClr val="dk1"/>
              </a:buClr>
              <a:buSzPts val="1100"/>
              <a:buFont typeface="Arial"/>
              <a:buNone/>
            </a:pPr>
            <a:r>
              <a:t/>
            </a:r>
            <a:endParaRPr b="1" i="0" sz="2142"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f5a501b7ee_0_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82" name="Google Shape;182;g1f5a501b7ee_0_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
        <p:nvSpPr>
          <p:cNvPr id="183" name="Google Shape;183;g1f5a501b7ee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vi"/>
              <a:t>‹#›</a:t>
            </a:fld>
            <a:endParaRPr/>
          </a:p>
        </p:txBody>
      </p:sp>
      <p:pic>
        <p:nvPicPr>
          <p:cNvPr id="184" name="Google Shape;184;g1f5a501b7ee_0_0"/>
          <p:cNvPicPr preferRelativeResize="0"/>
          <p:nvPr/>
        </p:nvPicPr>
        <p:blipFill rotWithShape="1">
          <a:blip r:embed="rId3">
            <a:alphaModFix/>
          </a:blip>
          <a:srcRect b="0" l="69" r="78" t="0"/>
          <a:stretch/>
        </p:blipFill>
        <p:spPr>
          <a:xfrm>
            <a:off x="73775" y="0"/>
            <a:ext cx="9144000" cy="5143500"/>
          </a:xfrm>
          <a:prstGeom prst="rect">
            <a:avLst/>
          </a:prstGeom>
          <a:noFill/>
          <a:ln>
            <a:noFill/>
          </a:ln>
        </p:spPr>
      </p:pic>
      <p:sp>
        <p:nvSpPr>
          <p:cNvPr id="185" name="Google Shape;185;g1f5a501b7ee_0_0"/>
          <p:cNvSpPr txBox="1"/>
          <p:nvPr/>
        </p:nvSpPr>
        <p:spPr>
          <a:xfrm>
            <a:off x="73775" y="150"/>
            <a:ext cx="9144000" cy="5143500"/>
          </a:xfrm>
          <a:prstGeom prst="rect">
            <a:avLst/>
          </a:prstGeom>
          <a:noFill/>
          <a:ln>
            <a:noFill/>
          </a:ln>
        </p:spPr>
        <p:txBody>
          <a:bodyPr anchorCtr="0" anchor="ctr" bIns="91425" lIns="91425" spcFirstLastPara="1" rIns="91425" wrap="square" tIns="91425">
            <a:noAutofit/>
          </a:bodyPr>
          <a:lstStyle/>
          <a:p>
            <a:pPr indent="457200" lvl="0" marL="0" marR="0" rtl="0" algn="ctr">
              <a:lnSpc>
                <a:spcPct val="115000"/>
              </a:lnSpc>
              <a:spcBef>
                <a:spcPts val="0"/>
              </a:spcBef>
              <a:spcAft>
                <a:spcPts val="0"/>
              </a:spcAft>
              <a:buClr>
                <a:schemeClr val="dk1"/>
              </a:buClr>
              <a:buSzPts val="1100"/>
              <a:buFont typeface="Arial"/>
              <a:buNone/>
            </a:pPr>
            <a:r>
              <a:rPr b="1" i="0" lang="vi" sz="4500" u="none" cap="none" strike="noStrike">
                <a:solidFill>
                  <a:schemeClr val="dk1"/>
                </a:solidFill>
                <a:latin typeface="Times New Roman"/>
                <a:ea typeface="Times New Roman"/>
                <a:cs typeface="Times New Roman"/>
                <a:sym typeface="Times New Roman"/>
              </a:rPr>
              <a:t>THANK YOU</a:t>
            </a:r>
            <a:endParaRPr b="0" i="0" sz="4500" u="none" cap="none" strike="noStrike">
              <a:solidFill>
                <a:schemeClr val="dk1"/>
              </a:solidFill>
              <a:latin typeface="Times New Roman"/>
              <a:ea typeface="Times New Roman"/>
              <a:cs typeface="Times New Roman"/>
              <a:sym typeface="Times New Roman"/>
            </a:endParaRPr>
          </a:p>
          <a:p>
            <a:pPr indent="457200" lvl="0" marL="0" marR="0" rtl="0" algn="ctr">
              <a:lnSpc>
                <a:spcPct val="115000"/>
              </a:lnSpc>
              <a:spcBef>
                <a:spcPts val="0"/>
              </a:spcBef>
              <a:spcAft>
                <a:spcPts val="0"/>
              </a:spcAft>
              <a:buClr>
                <a:schemeClr val="dk1"/>
              </a:buClr>
              <a:buSzPts val="1100"/>
              <a:buFont typeface="Arial"/>
              <a:buNone/>
            </a:pPr>
            <a:r>
              <a:t/>
            </a:r>
            <a:endParaRPr b="1" i="0" sz="2142"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g21236fe0a5e_0_0"/>
          <p:cNvSpPr txBox="1"/>
          <p:nvPr>
            <p:ph idx="1" type="subTitle"/>
          </p:nvPr>
        </p:nvSpPr>
        <p:spPr>
          <a:xfrm>
            <a:off x="457350" y="19057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b="1" lang="vi" sz="3600">
                <a:solidFill>
                  <a:schemeClr val="dk1"/>
                </a:solidFill>
                <a:latin typeface="Times New Roman"/>
                <a:ea typeface="Times New Roman"/>
                <a:cs typeface="Times New Roman"/>
                <a:sym typeface="Times New Roman"/>
              </a:rPr>
              <a:t>Nội dung </a:t>
            </a:r>
            <a:endParaRPr b="1" sz="3600">
              <a:solidFill>
                <a:schemeClr val="dk1"/>
              </a:solidFill>
              <a:latin typeface="Times New Roman"/>
              <a:ea typeface="Times New Roman"/>
              <a:cs typeface="Times New Roman"/>
              <a:sym typeface="Times New Roman"/>
            </a:endParaRPr>
          </a:p>
        </p:txBody>
      </p:sp>
      <p:sp>
        <p:nvSpPr>
          <p:cNvPr id="61" name="Google Shape;61;g21236fe0a5e_0_0"/>
          <p:cNvSpPr txBox="1"/>
          <p:nvPr>
            <p:ph idx="1" type="subTitle"/>
          </p:nvPr>
        </p:nvSpPr>
        <p:spPr>
          <a:xfrm>
            <a:off x="1030650" y="786325"/>
            <a:ext cx="7557600" cy="301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b="1" sz="2100">
              <a:solidFill>
                <a:schemeClr val="dk1"/>
              </a:solidFill>
              <a:latin typeface="Times New Roman"/>
              <a:ea typeface="Times New Roman"/>
              <a:cs typeface="Times New Roman"/>
              <a:sym typeface="Times New Roman"/>
            </a:endParaRPr>
          </a:p>
          <a:p>
            <a:pPr indent="0" lvl="0" marL="114300" rtl="0" algn="l">
              <a:lnSpc>
                <a:spcPct val="100000"/>
              </a:lnSpc>
              <a:spcBef>
                <a:spcPts val="0"/>
              </a:spcBef>
              <a:spcAft>
                <a:spcPts val="0"/>
              </a:spcAft>
              <a:buClr>
                <a:schemeClr val="dk1"/>
              </a:buClr>
              <a:buSzPts val="1800"/>
              <a:buNone/>
            </a:pPr>
            <a:r>
              <a:t/>
            </a:r>
            <a:endParaRPr b="1" sz="2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800"/>
              <a:buNone/>
            </a:pPr>
            <a:r>
              <a:rPr b="1" lang="vi" sz="2300">
                <a:solidFill>
                  <a:schemeClr val="dk1"/>
                </a:solidFill>
                <a:latin typeface="Times New Roman"/>
                <a:ea typeface="Times New Roman"/>
                <a:cs typeface="Times New Roman"/>
                <a:sym typeface="Times New Roman"/>
              </a:rPr>
              <a:t>Team DT</a:t>
            </a:r>
            <a:endParaRPr b="1" sz="2300">
              <a:solidFill>
                <a:schemeClr val="dk1"/>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chemeClr val="dk1"/>
              </a:buClr>
              <a:buSzPts val="2100"/>
              <a:buFont typeface="Times New Roman"/>
              <a:buChar char="●"/>
            </a:pPr>
            <a:r>
              <a:rPr b="1" lang="vi" sz="2100">
                <a:solidFill>
                  <a:schemeClr val="dk1"/>
                </a:solidFill>
                <a:latin typeface="Times New Roman"/>
                <a:ea typeface="Times New Roman"/>
                <a:cs typeface="Times New Roman"/>
                <a:sym typeface="Times New Roman"/>
              </a:rPr>
              <a:t>Testability là gì?</a:t>
            </a:r>
            <a:endParaRPr b="1" sz="2100">
              <a:solidFill>
                <a:schemeClr val="dk1"/>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chemeClr val="dk1"/>
              </a:buClr>
              <a:buSzPts val="2100"/>
              <a:buFont typeface="Times New Roman"/>
              <a:buChar char="●"/>
            </a:pPr>
            <a:r>
              <a:rPr b="1" lang="vi" sz="2100">
                <a:solidFill>
                  <a:schemeClr val="dk1"/>
                </a:solidFill>
                <a:latin typeface="Times New Roman"/>
                <a:ea typeface="Times New Roman"/>
                <a:cs typeface="Times New Roman"/>
                <a:sym typeface="Times New Roman"/>
              </a:rPr>
              <a:t>Để đạt Testability cao thì dự án này cần đáp ứng những tiêu chí testability như thế nào?</a:t>
            </a:r>
            <a:endParaRPr b="1" sz="2100">
              <a:solidFill>
                <a:schemeClr val="dk1"/>
              </a:solidFill>
              <a:latin typeface="Times New Roman"/>
              <a:ea typeface="Times New Roman"/>
              <a:cs typeface="Times New Roman"/>
              <a:sym typeface="Times New Roman"/>
            </a:endParaRPr>
          </a:p>
        </p:txBody>
      </p:sp>
      <p:sp>
        <p:nvSpPr>
          <p:cNvPr id="62" name="Google Shape;62;g21236fe0a5e_0_0"/>
          <p:cNvSpPr txBox="1"/>
          <p:nvPr>
            <p:ph idx="12" type="sldNum"/>
          </p:nvPr>
        </p:nvSpPr>
        <p:spPr>
          <a:xfrm>
            <a:off x="7374408" y="46301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500"/>
              <a:buNone/>
            </a:pPr>
            <a:fld id="{00000000-1234-1234-1234-123412341234}" type="slidenum">
              <a:rPr lang="vi" sz="1500"/>
              <a:t>‹#›</a:t>
            </a:fld>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2"/>
          <p:cNvPicPr preferRelativeResize="0"/>
          <p:nvPr/>
        </p:nvPicPr>
        <p:blipFill rotWithShape="1">
          <a:blip r:embed="rId3">
            <a:alphaModFix/>
          </a:blip>
          <a:srcRect b="0" l="69" r="77" t="0"/>
          <a:stretch/>
        </p:blipFill>
        <p:spPr>
          <a:xfrm>
            <a:off x="73775" y="0"/>
            <a:ext cx="9144000" cy="5143500"/>
          </a:xfrm>
          <a:prstGeom prst="rect">
            <a:avLst/>
          </a:prstGeom>
          <a:noFill/>
          <a:ln>
            <a:noFill/>
          </a:ln>
        </p:spPr>
      </p:pic>
      <p:sp>
        <p:nvSpPr>
          <p:cNvPr id="68" name="Google Shape;68;p2"/>
          <p:cNvSpPr txBox="1"/>
          <p:nvPr/>
        </p:nvSpPr>
        <p:spPr>
          <a:xfrm>
            <a:off x="335550" y="1622575"/>
            <a:ext cx="8472900" cy="1178700"/>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ctr">
              <a:lnSpc>
                <a:spcPct val="100000"/>
              </a:lnSpc>
              <a:spcBef>
                <a:spcPts val="0"/>
              </a:spcBef>
              <a:spcAft>
                <a:spcPts val="0"/>
              </a:spcAft>
              <a:buClr>
                <a:srgbClr val="000000"/>
              </a:buClr>
              <a:buSzPct val="100000"/>
              <a:buFont typeface="Arial"/>
              <a:buNone/>
            </a:pPr>
            <a:r>
              <a:t/>
            </a:r>
            <a:endParaRPr b="1" i="0" sz="3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ct val="100000"/>
              <a:buFont typeface="Arial"/>
              <a:buNone/>
            </a:pPr>
            <a:r>
              <a:rPr b="1" i="0" lang="vi" sz="3000" u="none" cap="none" strike="noStrike">
                <a:solidFill>
                  <a:srgbClr val="000000"/>
                </a:solidFill>
                <a:latin typeface="Times New Roman"/>
                <a:ea typeface="Times New Roman"/>
                <a:cs typeface="Times New Roman"/>
                <a:sym typeface="Times New Roman"/>
              </a:rPr>
              <a:t>(Pressman[2][Pg.482]) James Bach1 provides the following definition for testability: </a:t>
            </a:r>
            <a:endParaRPr b="1" i="0" sz="3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ct val="100000"/>
              <a:buFont typeface="Arial"/>
              <a:buNone/>
            </a:pPr>
            <a:r>
              <a:rPr b="1" i="0" lang="vi" sz="3000" u="none" cap="none" strike="noStrike">
                <a:solidFill>
                  <a:srgbClr val="000000"/>
                </a:solidFill>
                <a:latin typeface="Times New Roman"/>
                <a:ea typeface="Times New Roman"/>
                <a:cs typeface="Times New Roman"/>
                <a:sym typeface="Times New Roman"/>
              </a:rPr>
              <a:t>“Software testability is simply how easily [a computer program] can be tested.” </a:t>
            </a:r>
            <a:endParaRPr b="1" i="0" sz="3000" u="none" cap="none" strike="noStrike">
              <a:solidFill>
                <a:srgbClr val="000000"/>
              </a:solidFill>
              <a:latin typeface="Times New Roman"/>
              <a:ea typeface="Times New Roman"/>
              <a:cs typeface="Times New Roman"/>
              <a:sym typeface="Times New Roman"/>
            </a:endParaRPr>
          </a:p>
        </p:txBody>
      </p:sp>
      <p:sp>
        <p:nvSpPr>
          <p:cNvPr id="69" name="Google Shape;69;p2"/>
          <p:cNvSpPr txBox="1"/>
          <p:nvPr>
            <p:ph idx="12" type="sldNum"/>
          </p:nvPr>
        </p:nvSpPr>
        <p:spPr>
          <a:xfrm>
            <a:off x="736615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500"/>
              <a:buNone/>
            </a:pPr>
            <a:fld id="{00000000-1234-1234-1234-123412341234}" type="slidenum">
              <a:rPr lang="vi" sz="1500"/>
              <a:t>‹#›</a:t>
            </a:fld>
            <a:endParaRPr sz="1500"/>
          </a:p>
        </p:txBody>
      </p:sp>
      <p:sp>
        <p:nvSpPr>
          <p:cNvPr id="70" name="Google Shape;70;p2"/>
          <p:cNvSpPr txBox="1"/>
          <p:nvPr/>
        </p:nvSpPr>
        <p:spPr>
          <a:xfrm>
            <a:off x="1077550" y="759100"/>
            <a:ext cx="3075600" cy="5232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chemeClr val="dk1"/>
              </a:buClr>
              <a:buSzPts val="2200"/>
              <a:buFont typeface="Times New Roman"/>
              <a:buAutoNum type="arabicPeriod"/>
            </a:pPr>
            <a:r>
              <a:rPr b="1" i="0" lang="vi" sz="2200" u="none" cap="none" strike="noStrike">
                <a:solidFill>
                  <a:schemeClr val="dk1"/>
                </a:solidFill>
                <a:latin typeface="Times New Roman"/>
                <a:ea typeface="Times New Roman"/>
                <a:cs typeface="Times New Roman"/>
                <a:sym typeface="Times New Roman"/>
              </a:rPr>
              <a:t>Testability là gì</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g21236fe0a5e_0_13"/>
          <p:cNvPicPr preferRelativeResize="0"/>
          <p:nvPr/>
        </p:nvPicPr>
        <p:blipFill rotWithShape="1">
          <a:blip r:embed="rId3">
            <a:alphaModFix/>
          </a:blip>
          <a:srcRect b="0" l="69" r="78" t="0"/>
          <a:stretch/>
        </p:blipFill>
        <p:spPr>
          <a:xfrm>
            <a:off x="73775" y="76200"/>
            <a:ext cx="9144000" cy="5143500"/>
          </a:xfrm>
          <a:prstGeom prst="rect">
            <a:avLst/>
          </a:prstGeom>
          <a:noFill/>
          <a:ln>
            <a:noFill/>
          </a:ln>
        </p:spPr>
      </p:pic>
      <p:sp>
        <p:nvSpPr>
          <p:cNvPr id="76" name="Google Shape;76;g21236fe0a5e_0_13"/>
          <p:cNvSpPr txBox="1"/>
          <p:nvPr>
            <p:ph idx="12" type="sldNum"/>
          </p:nvPr>
        </p:nvSpPr>
        <p:spPr>
          <a:xfrm>
            <a:off x="736615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500"/>
              <a:buNone/>
            </a:pPr>
            <a:fld id="{00000000-1234-1234-1234-123412341234}" type="slidenum">
              <a:rPr lang="vi" sz="1500"/>
              <a:t>‹#›</a:t>
            </a:fld>
            <a:endParaRPr sz="1500"/>
          </a:p>
        </p:txBody>
      </p:sp>
      <p:sp>
        <p:nvSpPr>
          <p:cNvPr id="77" name="Google Shape;77;g21236fe0a5e_0_13"/>
          <p:cNvSpPr txBox="1"/>
          <p:nvPr/>
        </p:nvSpPr>
        <p:spPr>
          <a:xfrm>
            <a:off x="1038275" y="392625"/>
            <a:ext cx="7499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vi" sz="2100" u="none" cap="none" strike="noStrike">
                <a:solidFill>
                  <a:schemeClr val="dk1"/>
                </a:solidFill>
                <a:latin typeface="Times New Roman"/>
                <a:ea typeface="Times New Roman"/>
                <a:cs typeface="Times New Roman"/>
                <a:sym typeface="Times New Roman"/>
              </a:rPr>
              <a:t>2.  Để đạt Testability cao thì dự án này cần đáp ứng những tiêu chí testability như thế nào?</a:t>
            </a:r>
            <a:endParaRPr b="0" i="0" sz="1500" u="none" cap="none" strike="noStrike">
              <a:solidFill>
                <a:srgbClr val="000000"/>
              </a:solidFill>
              <a:latin typeface="Arial"/>
              <a:ea typeface="Arial"/>
              <a:cs typeface="Arial"/>
              <a:sym typeface="Arial"/>
            </a:endParaRPr>
          </a:p>
        </p:txBody>
      </p:sp>
      <p:sp>
        <p:nvSpPr>
          <p:cNvPr id="78" name="Google Shape;78;g21236fe0a5e_0_13"/>
          <p:cNvSpPr txBox="1"/>
          <p:nvPr/>
        </p:nvSpPr>
        <p:spPr>
          <a:xfrm>
            <a:off x="1258150" y="1223925"/>
            <a:ext cx="6572700" cy="267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500"/>
              <a:buFont typeface="Arial"/>
              <a:buNone/>
            </a:pPr>
            <a:r>
              <a:rPr b="1" i="0" lang="vi" sz="2500" u="none" cap="none" strike="noStrike">
                <a:solidFill>
                  <a:schemeClr val="dk1"/>
                </a:solidFill>
                <a:latin typeface="Times New Roman"/>
                <a:ea typeface="Times New Roman"/>
                <a:cs typeface="Times New Roman"/>
                <a:sym typeface="Times New Roman"/>
              </a:rPr>
              <a:t>2.1 Những tiêu chí testability: Có 7 tiêu chí</a:t>
            </a:r>
            <a:endParaRPr b="1" i="0" sz="2500" u="none" cap="none" strike="noStrike">
              <a:solidFill>
                <a:schemeClr val="dk1"/>
              </a:solidFill>
              <a:latin typeface="Times New Roman"/>
              <a:ea typeface="Times New Roman"/>
              <a:cs typeface="Times New Roman"/>
              <a:sym typeface="Times New Roman"/>
            </a:endParaRPr>
          </a:p>
          <a:p>
            <a:pPr indent="-364648" lvl="0" marL="914400" marR="0" rtl="0" algn="l">
              <a:lnSpc>
                <a:spcPct val="115000"/>
              </a:lnSpc>
              <a:spcBef>
                <a:spcPts val="0"/>
              </a:spcBef>
              <a:spcAft>
                <a:spcPts val="0"/>
              </a:spcAft>
              <a:buClr>
                <a:srgbClr val="000000"/>
              </a:buClr>
              <a:buSzPts val="2143"/>
              <a:buFont typeface="Times New Roman"/>
              <a:buChar char="●"/>
            </a:pPr>
            <a:r>
              <a:rPr b="1" i="0" lang="vi" sz="2142" u="none" cap="none" strike="noStrike">
                <a:solidFill>
                  <a:srgbClr val="000000"/>
                </a:solidFill>
                <a:latin typeface="Times New Roman"/>
                <a:ea typeface="Times New Roman"/>
                <a:cs typeface="Times New Roman"/>
                <a:sym typeface="Times New Roman"/>
              </a:rPr>
              <a:t>Operability (Khả năng hoạt động)</a:t>
            </a:r>
            <a:endParaRPr b="1" i="0" sz="2142" u="none" cap="none" strike="noStrike">
              <a:solidFill>
                <a:srgbClr val="000000"/>
              </a:solidFill>
              <a:latin typeface="Times New Roman"/>
              <a:ea typeface="Times New Roman"/>
              <a:cs typeface="Times New Roman"/>
              <a:sym typeface="Times New Roman"/>
            </a:endParaRPr>
          </a:p>
          <a:p>
            <a:pPr indent="-364648" lvl="0" marL="914400" marR="0" rtl="0" algn="l">
              <a:lnSpc>
                <a:spcPct val="115000"/>
              </a:lnSpc>
              <a:spcBef>
                <a:spcPts val="0"/>
              </a:spcBef>
              <a:spcAft>
                <a:spcPts val="0"/>
              </a:spcAft>
              <a:buClr>
                <a:srgbClr val="000000"/>
              </a:buClr>
              <a:buSzPts val="2143"/>
              <a:buFont typeface="Times New Roman"/>
              <a:buChar char="●"/>
            </a:pPr>
            <a:r>
              <a:rPr b="1" i="0" lang="vi" sz="2142" u="none" cap="none" strike="noStrike">
                <a:solidFill>
                  <a:srgbClr val="000000"/>
                </a:solidFill>
                <a:latin typeface="Times New Roman"/>
                <a:ea typeface="Times New Roman"/>
                <a:cs typeface="Times New Roman"/>
                <a:sym typeface="Times New Roman"/>
              </a:rPr>
              <a:t>Observability (Khả năng quan sát)</a:t>
            </a:r>
            <a:endParaRPr b="1" i="0" sz="2142" u="none" cap="none" strike="noStrike">
              <a:solidFill>
                <a:srgbClr val="000000"/>
              </a:solidFill>
              <a:latin typeface="Times New Roman"/>
              <a:ea typeface="Times New Roman"/>
              <a:cs typeface="Times New Roman"/>
              <a:sym typeface="Times New Roman"/>
            </a:endParaRPr>
          </a:p>
          <a:p>
            <a:pPr indent="-364648" lvl="0" marL="914400" marR="0" rtl="0" algn="l">
              <a:lnSpc>
                <a:spcPct val="115000"/>
              </a:lnSpc>
              <a:spcBef>
                <a:spcPts val="0"/>
              </a:spcBef>
              <a:spcAft>
                <a:spcPts val="0"/>
              </a:spcAft>
              <a:buClr>
                <a:srgbClr val="000000"/>
              </a:buClr>
              <a:buSzPts val="2143"/>
              <a:buFont typeface="Times New Roman"/>
              <a:buChar char="●"/>
            </a:pPr>
            <a:r>
              <a:rPr b="1" i="0" lang="vi" sz="2142" u="none" cap="none" strike="noStrike">
                <a:solidFill>
                  <a:srgbClr val="000000"/>
                </a:solidFill>
                <a:latin typeface="Times New Roman"/>
                <a:ea typeface="Times New Roman"/>
                <a:cs typeface="Times New Roman"/>
                <a:sym typeface="Times New Roman"/>
              </a:rPr>
              <a:t>Controllability (Khả năng kiểm soát)</a:t>
            </a:r>
            <a:endParaRPr b="1" i="0" sz="2142" u="none" cap="none" strike="noStrike">
              <a:solidFill>
                <a:srgbClr val="000000"/>
              </a:solidFill>
              <a:latin typeface="Times New Roman"/>
              <a:ea typeface="Times New Roman"/>
              <a:cs typeface="Times New Roman"/>
              <a:sym typeface="Times New Roman"/>
            </a:endParaRPr>
          </a:p>
          <a:p>
            <a:pPr indent="-364648" lvl="0" marL="914400" marR="0" rtl="0" algn="l">
              <a:lnSpc>
                <a:spcPct val="115000"/>
              </a:lnSpc>
              <a:spcBef>
                <a:spcPts val="0"/>
              </a:spcBef>
              <a:spcAft>
                <a:spcPts val="0"/>
              </a:spcAft>
              <a:buClr>
                <a:srgbClr val="000000"/>
              </a:buClr>
              <a:buSzPts val="2143"/>
              <a:buFont typeface="Times New Roman"/>
              <a:buChar char="●"/>
            </a:pPr>
            <a:r>
              <a:rPr b="1" i="0" lang="vi" sz="2142" u="none" cap="none" strike="noStrike">
                <a:solidFill>
                  <a:srgbClr val="000000"/>
                </a:solidFill>
                <a:latin typeface="Times New Roman"/>
                <a:ea typeface="Times New Roman"/>
                <a:cs typeface="Times New Roman"/>
                <a:sym typeface="Times New Roman"/>
              </a:rPr>
              <a:t>Decomposability(Khả năng phân tách)</a:t>
            </a:r>
            <a:endParaRPr b="1" i="0" sz="2142" u="none" cap="none" strike="noStrike">
              <a:solidFill>
                <a:srgbClr val="000000"/>
              </a:solidFill>
              <a:latin typeface="Times New Roman"/>
              <a:ea typeface="Times New Roman"/>
              <a:cs typeface="Times New Roman"/>
              <a:sym typeface="Times New Roman"/>
            </a:endParaRPr>
          </a:p>
          <a:p>
            <a:pPr indent="-364648" lvl="0" marL="914400" marR="0" rtl="0" algn="l">
              <a:lnSpc>
                <a:spcPct val="115000"/>
              </a:lnSpc>
              <a:spcBef>
                <a:spcPts val="0"/>
              </a:spcBef>
              <a:spcAft>
                <a:spcPts val="0"/>
              </a:spcAft>
              <a:buClr>
                <a:srgbClr val="000000"/>
              </a:buClr>
              <a:buSzPts val="2143"/>
              <a:buFont typeface="Times New Roman"/>
              <a:buChar char="●"/>
            </a:pPr>
            <a:r>
              <a:rPr b="1" i="0" lang="vi" sz="2142" u="none" cap="none" strike="noStrike">
                <a:solidFill>
                  <a:srgbClr val="000000"/>
                </a:solidFill>
                <a:latin typeface="Times New Roman"/>
                <a:ea typeface="Times New Roman"/>
                <a:cs typeface="Times New Roman"/>
                <a:sym typeface="Times New Roman"/>
              </a:rPr>
              <a:t>Simplicity (Sự đơn giản)</a:t>
            </a:r>
            <a:endParaRPr b="1" i="0" sz="2142" u="none" cap="none" strike="noStrike">
              <a:solidFill>
                <a:srgbClr val="000000"/>
              </a:solidFill>
              <a:latin typeface="Times New Roman"/>
              <a:ea typeface="Times New Roman"/>
              <a:cs typeface="Times New Roman"/>
              <a:sym typeface="Times New Roman"/>
            </a:endParaRPr>
          </a:p>
          <a:p>
            <a:pPr indent="-364648" lvl="0" marL="914400" marR="0" rtl="0" algn="l">
              <a:lnSpc>
                <a:spcPct val="115000"/>
              </a:lnSpc>
              <a:spcBef>
                <a:spcPts val="0"/>
              </a:spcBef>
              <a:spcAft>
                <a:spcPts val="0"/>
              </a:spcAft>
              <a:buClr>
                <a:srgbClr val="000000"/>
              </a:buClr>
              <a:buSzPts val="2143"/>
              <a:buFont typeface="Times New Roman"/>
              <a:buChar char="●"/>
            </a:pPr>
            <a:r>
              <a:rPr b="1" i="0" lang="vi" sz="2142" u="none" cap="none" strike="noStrike">
                <a:solidFill>
                  <a:srgbClr val="000000"/>
                </a:solidFill>
                <a:latin typeface="Times New Roman"/>
                <a:ea typeface="Times New Roman"/>
                <a:cs typeface="Times New Roman"/>
                <a:sym typeface="Times New Roman"/>
              </a:rPr>
              <a:t>Stability (Sự ổn định)</a:t>
            </a:r>
            <a:endParaRPr b="1" i="0" sz="2142" u="none" cap="none" strike="noStrike">
              <a:solidFill>
                <a:srgbClr val="000000"/>
              </a:solidFill>
              <a:latin typeface="Times New Roman"/>
              <a:ea typeface="Times New Roman"/>
              <a:cs typeface="Times New Roman"/>
              <a:sym typeface="Times New Roman"/>
            </a:endParaRPr>
          </a:p>
          <a:p>
            <a:pPr indent="-364648" lvl="0" marL="914400" marR="0" rtl="0" algn="l">
              <a:lnSpc>
                <a:spcPct val="115000"/>
              </a:lnSpc>
              <a:spcBef>
                <a:spcPts val="0"/>
              </a:spcBef>
              <a:spcAft>
                <a:spcPts val="0"/>
              </a:spcAft>
              <a:buClr>
                <a:srgbClr val="000000"/>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Understandability (Tính dễ hiểu)</a:t>
            </a:r>
            <a:endParaRPr b="1" i="0" sz="2142"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000000"/>
              </a:buClr>
              <a:buSzPts val="1425"/>
              <a:buFont typeface="Arial"/>
              <a:buNone/>
            </a:pPr>
            <a:r>
              <a:t/>
            </a:r>
            <a:endParaRPr b="1" i="0" sz="1382"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g21236fe0a5e_0_30"/>
          <p:cNvPicPr preferRelativeResize="0"/>
          <p:nvPr/>
        </p:nvPicPr>
        <p:blipFill rotWithShape="1">
          <a:blip r:embed="rId3">
            <a:alphaModFix/>
          </a:blip>
          <a:srcRect b="0" l="69" r="78" t="0"/>
          <a:stretch/>
        </p:blipFill>
        <p:spPr>
          <a:xfrm>
            <a:off x="73775" y="76200"/>
            <a:ext cx="9144000" cy="5143500"/>
          </a:xfrm>
          <a:prstGeom prst="rect">
            <a:avLst/>
          </a:prstGeom>
          <a:noFill/>
          <a:ln>
            <a:noFill/>
          </a:ln>
        </p:spPr>
      </p:pic>
      <p:sp>
        <p:nvSpPr>
          <p:cNvPr id="84" name="Google Shape;84;g21236fe0a5e_0_30"/>
          <p:cNvSpPr txBox="1"/>
          <p:nvPr/>
        </p:nvSpPr>
        <p:spPr>
          <a:xfrm>
            <a:off x="335550" y="1622575"/>
            <a:ext cx="8472900" cy="1178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p:txBody>
      </p:sp>
      <p:sp>
        <p:nvSpPr>
          <p:cNvPr id="85" name="Google Shape;85;g21236fe0a5e_0_30"/>
          <p:cNvSpPr txBox="1"/>
          <p:nvPr>
            <p:ph idx="12" type="sldNum"/>
          </p:nvPr>
        </p:nvSpPr>
        <p:spPr>
          <a:xfrm>
            <a:off x="736615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500"/>
              <a:buNone/>
            </a:pPr>
            <a:fld id="{00000000-1234-1234-1234-123412341234}" type="slidenum">
              <a:rPr lang="vi" sz="1500"/>
              <a:t>‹#›</a:t>
            </a:fld>
            <a:endParaRPr sz="1500"/>
          </a:p>
        </p:txBody>
      </p:sp>
      <p:sp>
        <p:nvSpPr>
          <p:cNvPr id="86" name="Google Shape;86;g21236fe0a5e_0_30"/>
          <p:cNvSpPr txBox="1"/>
          <p:nvPr/>
        </p:nvSpPr>
        <p:spPr>
          <a:xfrm>
            <a:off x="1033475" y="682525"/>
            <a:ext cx="7224600" cy="3672300"/>
          </a:xfrm>
          <a:prstGeom prst="rect">
            <a:avLst/>
          </a:prstGeom>
          <a:noFill/>
          <a:ln>
            <a:noFill/>
          </a:ln>
        </p:spPr>
        <p:txBody>
          <a:bodyPr anchorCtr="0" anchor="t" bIns="91425" lIns="91425" spcFirstLastPara="1" rIns="91425" wrap="square" tIns="91425">
            <a:spAutoFit/>
          </a:bodyPr>
          <a:lstStyle/>
          <a:p>
            <a:pPr indent="-364648" lvl="0" marL="4572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Operability (Khả năng hoạt động)</a:t>
            </a:r>
            <a:endParaRPr b="1" i="0" sz="2142" u="none" cap="none" strike="noStrike">
              <a:solidFill>
                <a:schemeClr val="dk1"/>
              </a:solidFill>
              <a:latin typeface="Times New Roman"/>
              <a:ea typeface="Times New Roman"/>
              <a:cs typeface="Times New Roman"/>
              <a:sym typeface="Times New Roman"/>
            </a:endParaRPr>
          </a:p>
          <a:p>
            <a:pPr indent="-370998" lvl="0" marL="914400" marR="0" rtl="0" algn="just">
              <a:lnSpc>
                <a:spcPct val="115000"/>
              </a:lnSpc>
              <a:spcBef>
                <a:spcPts val="0"/>
              </a:spcBef>
              <a:spcAft>
                <a:spcPts val="0"/>
              </a:spcAft>
              <a:buClr>
                <a:schemeClr val="dk1"/>
              </a:buClr>
              <a:buSzPts val="2243"/>
              <a:buFont typeface="Times New Roman"/>
              <a:buChar char="➢"/>
            </a:pPr>
            <a:r>
              <a:rPr b="1" i="0" lang="vi" sz="2242" u="none" cap="none" strike="noStrike">
                <a:solidFill>
                  <a:schemeClr val="dk1"/>
                </a:solidFill>
                <a:latin typeface="Times New Roman"/>
                <a:ea typeface="Times New Roman"/>
                <a:cs typeface="Times New Roman"/>
                <a:sym typeface="Times New Roman"/>
              </a:rPr>
              <a:t>“The better it works, the more efficiently it can be tested.” - "Nó hoạt động tốt hơn, nó càng có thể được kiểm tra hiệu quả hơn."</a:t>
            </a:r>
            <a:endParaRPr b="1" i="0" sz="2242" u="none" cap="none" strike="noStrike">
              <a:solidFill>
                <a:schemeClr val="dk1"/>
              </a:solidFill>
              <a:latin typeface="Times New Roman"/>
              <a:ea typeface="Times New Roman"/>
              <a:cs typeface="Times New Roman"/>
              <a:sym typeface="Times New Roman"/>
            </a:endParaRPr>
          </a:p>
          <a:p>
            <a:pPr indent="-370998" lvl="0" marL="914400" marR="0" rtl="0" algn="just">
              <a:lnSpc>
                <a:spcPct val="115000"/>
              </a:lnSpc>
              <a:spcBef>
                <a:spcPts val="0"/>
              </a:spcBef>
              <a:spcAft>
                <a:spcPts val="0"/>
              </a:spcAft>
              <a:buClr>
                <a:schemeClr val="dk1"/>
              </a:buClr>
              <a:buSzPts val="2243"/>
              <a:buFont typeface="Times New Roman"/>
              <a:buChar char="➢"/>
            </a:pPr>
            <a:r>
              <a:rPr b="1" i="0" lang="vi" sz="2242" u="none" cap="none" strike="noStrike">
                <a:solidFill>
                  <a:schemeClr val="dk1"/>
                </a:solidFill>
                <a:latin typeface="Times New Roman"/>
                <a:ea typeface="Times New Roman"/>
                <a:cs typeface="Times New Roman"/>
                <a:sym typeface="Times New Roman"/>
              </a:rPr>
              <a:t>Không có bất kỳ sự cố nào để ngăn chặn việc thực hiện các bài kiểm tra.</a:t>
            </a:r>
            <a:endParaRPr b="1" i="0" sz="2242" u="none" cap="none" strike="noStrike">
              <a:solidFill>
                <a:schemeClr val="dk1"/>
              </a:solidFill>
              <a:latin typeface="Times New Roman"/>
              <a:ea typeface="Times New Roman"/>
              <a:cs typeface="Times New Roman"/>
              <a:sym typeface="Times New Roman"/>
            </a:endParaRPr>
          </a:p>
          <a:p>
            <a:pPr indent="-370998" lvl="0" marL="914400" marR="0" rtl="0" algn="just">
              <a:lnSpc>
                <a:spcPct val="115000"/>
              </a:lnSpc>
              <a:spcBef>
                <a:spcPts val="0"/>
              </a:spcBef>
              <a:spcAft>
                <a:spcPts val="0"/>
              </a:spcAft>
              <a:buClr>
                <a:schemeClr val="dk1"/>
              </a:buClr>
              <a:buSzPts val="2243"/>
              <a:buFont typeface="Times New Roman"/>
              <a:buChar char="➢"/>
            </a:pPr>
            <a:r>
              <a:rPr b="1" i="0" lang="vi" sz="2242" u="none" cap="none" strike="noStrike">
                <a:solidFill>
                  <a:schemeClr val="dk1"/>
                </a:solidFill>
                <a:latin typeface="Times New Roman"/>
                <a:ea typeface="Times New Roman"/>
                <a:cs typeface="Times New Roman"/>
                <a:sym typeface="Times New Roman"/>
              </a:rPr>
              <a:t>Sản phẩm phát triển trong các giai đoạn chức năng (cho phép thử nghiệm phát triển đồng thời).</a:t>
            </a:r>
            <a:endParaRPr b="1" i="0" sz="2242" u="none" cap="none" strike="noStrike">
              <a:solidFill>
                <a:schemeClr val="dk1"/>
              </a:solidFill>
              <a:latin typeface="Times New Roman"/>
              <a:ea typeface="Times New Roman"/>
              <a:cs typeface="Times New Roman"/>
              <a:sym typeface="Times New Roman"/>
            </a:endParaRPr>
          </a:p>
          <a:p>
            <a:pPr indent="0" lvl="0" marL="914400" marR="0" rtl="0" algn="just">
              <a:lnSpc>
                <a:spcPct val="115000"/>
              </a:lnSpc>
              <a:spcBef>
                <a:spcPts val="0"/>
              </a:spcBef>
              <a:spcAft>
                <a:spcPts val="0"/>
              </a:spcAft>
              <a:buClr>
                <a:srgbClr val="000000"/>
              </a:buClr>
              <a:buSzPts val="2142"/>
              <a:buFont typeface="Arial"/>
              <a:buNone/>
            </a:pPr>
            <a:r>
              <a:t/>
            </a:r>
            <a:endParaRPr b="1" i="0" sz="2142"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g21236fe0a5e_0_45"/>
          <p:cNvPicPr preferRelativeResize="0"/>
          <p:nvPr/>
        </p:nvPicPr>
        <p:blipFill rotWithShape="1">
          <a:blip r:embed="rId3">
            <a:alphaModFix/>
          </a:blip>
          <a:srcRect b="0" l="69" r="78" t="0"/>
          <a:stretch/>
        </p:blipFill>
        <p:spPr>
          <a:xfrm>
            <a:off x="73775" y="0"/>
            <a:ext cx="9144000" cy="5143500"/>
          </a:xfrm>
          <a:prstGeom prst="rect">
            <a:avLst/>
          </a:prstGeom>
          <a:noFill/>
          <a:ln>
            <a:noFill/>
          </a:ln>
        </p:spPr>
      </p:pic>
      <p:sp>
        <p:nvSpPr>
          <p:cNvPr id="92" name="Google Shape;92;g21236fe0a5e_0_45"/>
          <p:cNvSpPr txBox="1"/>
          <p:nvPr/>
        </p:nvSpPr>
        <p:spPr>
          <a:xfrm>
            <a:off x="335550" y="1622575"/>
            <a:ext cx="8472900" cy="1178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p:txBody>
      </p:sp>
      <p:sp>
        <p:nvSpPr>
          <p:cNvPr id="93" name="Google Shape;93;g21236fe0a5e_0_45"/>
          <p:cNvSpPr txBox="1"/>
          <p:nvPr>
            <p:ph idx="12" type="sldNum"/>
          </p:nvPr>
        </p:nvSpPr>
        <p:spPr>
          <a:xfrm>
            <a:off x="736615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500"/>
              <a:buNone/>
            </a:pPr>
            <a:fld id="{00000000-1234-1234-1234-123412341234}" type="slidenum">
              <a:rPr lang="vi" sz="1500"/>
              <a:t>‹#›</a:t>
            </a:fld>
            <a:endParaRPr sz="1500"/>
          </a:p>
        </p:txBody>
      </p:sp>
      <p:sp>
        <p:nvSpPr>
          <p:cNvPr id="94" name="Google Shape;94;g21236fe0a5e_0_45"/>
          <p:cNvSpPr txBox="1"/>
          <p:nvPr/>
        </p:nvSpPr>
        <p:spPr>
          <a:xfrm>
            <a:off x="833525" y="318925"/>
            <a:ext cx="7624500" cy="3786000"/>
          </a:xfrm>
          <a:prstGeom prst="rect">
            <a:avLst/>
          </a:prstGeom>
          <a:noFill/>
          <a:ln>
            <a:noFill/>
          </a:ln>
        </p:spPr>
        <p:txBody>
          <a:bodyPr anchorCtr="0" anchor="t" bIns="91425" lIns="91425" spcFirstLastPara="1" rIns="91425" wrap="square" tIns="91425">
            <a:spAutoFit/>
          </a:bodyPr>
          <a:lstStyle/>
          <a:p>
            <a:pPr indent="-364648" lvl="0" marL="9144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Controllability (Khả năng kiểm soát)</a:t>
            </a:r>
            <a:endParaRPr b="1" i="0" sz="2142" u="none" cap="none" strike="noStrike">
              <a:solidFill>
                <a:schemeClr val="dk1"/>
              </a:solidFill>
              <a:latin typeface="Times New Roman"/>
              <a:ea typeface="Times New Roman"/>
              <a:cs typeface="Times New Roman"/>
              <a:sym typeface="Times New Roman"/>
            </a:endParaRPr>
          </a:p>
          <a:p>
            <a:pPr indent="-358298" lvl="0" marL="1371600" marR="0" rtl="0" algn="l">
              <a:lnSpc>
                <a:spcPct val="115000"/>
              </a:lnSpc>
              <a:spcBef>
                <a:spcPts val="0"/>
              </a:spcBef>
              <a:spcAft>
                <a:spcPts val="0"/>
              </a:spcAft>
              <a:buClr>
                <a:schemeClr val="dk1"/>
              </a:buClr>
              <a:buSzPts val="2042"/>
              <a:buFont typeface="Times New Roman"/>
              <a:buChar char="➢"/>
            </a:pPr>
            <a:r>
              <a:rPr b="1" i="0" lang="vi" sz="2042" u="none" cap="none" strike="noStrike">
                <a:solidFill>
                  <a:schemeClr val="dk1"/>
                </a:solidFill>
                <a:latin typeface="Times New Roman"/>
                <a:ea typeface="Times New Roman"/>
                <a:cs typeface="Times New Roman"/>
                <a:sym typeface="Times New Roman"/>
              </a:rPr>
              <a:t>“The better we can control the software, the more the testing can be automated and optimized.” - "Chúng tôi càng có thể kiểm tra phần mềm tốt hơn, kiểm tra càng có thể được tự động hóa và tối ưu hóa."</a:t>
            </a:r>
            <a:endParaRPr b="1" i="0" sz="2042" u="none" cap="none" strike="noStrike">
              <a:solidFill>
                <a:schemeClr val="dk1"/>
              </a:solidFill>
              <a:latin typeface="Times New Roman"/>
              <a:ea typeface="Times New Roman"/>
              <a:cs typeface="Times New Roman"/>
              <a:sym typeface="Times New Roman"/>
            </a:endParaRPr>
          </a:p>
          <a:p>
            <a:pPr indent="-358298" lvl="0" marL="1371600" marR="0" rtl="0" algn="l">
              <a:lnSpc>
                <a:spcPct val="115000"/>
              </a:lnSpc>
              <a:spcBef>
                <a:spcPts val="0"/>
              </a:spcBef>
              <a:spcAft>
                <a:spcPts val="0"/>
              </a:spcAft>
              <a:buClr>
                <a:schemeClr val="dk1"/>
              </a:buClr>
              <a:buSzPts val="2042"/>
              <a:buFont typeface="Times New Roman"/>
              <a:buChar char="➢"/>
            </a:pPr>
            <a:r>
              <a:rPr b="1" i="0" lang="vi" sz="2042" u="none" cap="none" strike="noStrike">
                <a:solidFill>
                  <a:schemeClr val="dk1"/>
                </a:solidFill>
                <a:latin typeface="Times New Roman"/>
                <a:ea typeface="Times New Roman"/>
                <a:cs typeface="Times New Roman"/>
                <a:sym typeface="Times New Roman"/>
              </a:rPr>
              <a:t>Các trạng thái và biến phần mềm và phần cứng có thể được kiểm tra giám sát trực tiếp bởi kỹ sư kiểm tra.</a:t>
            </a:r>
            <a:endParaRPr b="1" i="0" sz="2042" u="none" cap="none" strike="noStrike">
              <a:solidFill>
                <a:schemeClr val="dk1"/>
              </a:solidFill>
              <a:latin typeface="Times New Roman"/>
              <a:ea typeface="Times New Roman"/>
              <a:cs typeface="Times New Roman"/>
              <a:sym typeface="Times New Roman"/>
            </a:endParaRPr>
          </a:p>
          <a:p>
            <a:pPr indent="-358298" lvl="0" marL="1357199" marR="0" rtl="0" algn="l">
              <a:lnSpc>
                <a:spcPct val="115000"/>
              </a:lnSpc>
              <a:spcBef>
                <a:spcPts val="0"/>
              </a:spcBef>
              <a:spcAft>
                <a:spcPts val="0"/>
              </a:spcAft>
              <a:buClr>
                <a:schemeClr val="dk1"/>
              </a:buClr>
              <a:buSzPts val="2042"/>
              <a:buFont typeface="Times New Roman"/>
              <a:buChar char="➢"/>
            </a:pPr>
            <a:r>
              <a:rPr b="1" i="0" lang="vi" sz="2042" u="none" cap="none" strike="noStrike">
                <a:solidFill>
                  <a:schemeClr val="dk1"/>
                </a:solidFill>
                <a:latin typeface="Times New Roman"/>
                <a:ea typeface="Times New Roman"/>
                <a:cs typeface="Times New Roman"/>
                <a:sym typeface="Times New Roman"/>
              </a:rPr>
              <a:t>Định dạng đầu vào và đầu ra là quán nhất và có cấu trúc.</a:t>
            </a:r>
            <a:endParaRPr b="1" i="0" sz="2042"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2142"/>
              <a:buFont typeface="Arial"/>
              <a:buNone/>
            </a:pPr>
            <a:r>
              <a:t/>
            </a:r>
            <a:endParaRPr b="1" i="0" sz="2142"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g21236fe0a5e_0_38"/>
          <p:cNvPicPr preferRelativeResize="0"/>
          <p:nvPr/>
        </p:nvPicPr>
        <p:blipFill rotWithShape="1">
          <a:blip r:embed="rId3">
            <a:alphaModFix/>
          </a:blip>
          <a:srcRect b="0" l="69" r="78" t="0"/>
          <a:stretch/>
        </p:blipFill>
        <p:spPr>
          <a:xfrm>
            <a:off x="73775" y="0"/>
            <a:ext cx="9144000" cy="5143500"/>
          </a:xfrm>
          <a:prstGeom prst="rect">
            <a:avLst/>
          </a:prstGeom>
          <a:noFill/>
          <a:ln>
            <a:noFill/>
          </a:ln>
        </p:spPr>
      </p:pic>
      <p:sp>
        <p:nvSpPr>
          <p:cNvPr id="100" name="Google Shape;100;g21236fe0a5e_0_38"/>
          <p:cNvSpPr txBox="1"/>
          <p:nvPr/>
        </p:nvSpPr>
        <p:spPr>
          <a:xfrm>
            <a:off x="335550" y="1622575"/>
            <a:ext cx="8472900" cy="1178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p:txBody>
      </p:sp>
      <p:sp>
        <p:nvSpPr>
          <p:cNvPr id="101" name="Google Shape;101;g21236fe0a5e_0_38"/>
          <p:cNvSpPr txBox="1"/>
          <p:nvPr>
            <p:ph idx="12" type="sldNum"/>
          </p:nvPr>
        </p:nvSpPr>
        <p:spPr>
          <a:xfrm>
            <a:off x="736615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500"/>
              <a:buNone/>
            </a:pPr>
            <a:fld id="{00000000-1234-1234-1234-123412341234}" type="slidenum">
              <a:rPr lang="vi" sz="1500"/>
              <a:t>‹#›</a:t>
            </a:fld>
            <a:endParaRPr sz="1500"/>
          </a:p>
        </p:txBody>
      </p:sp>
      <p:sp>
        <p:nvSpPr>
          <p:cNvPr id="102" name="Google Shape;102;g21236fe0a5e_0_38"/>
          <p:cNvSpPr txBox="1"/>
          <p:nvPr/>
        </p:nvSpPr>
        <p:spPr>
          <a:xfrm>
            <a:off x="1088075" y="123950"/>
            <a:ext cx="7486200" cy="4686300"/>
          </a:xfrm>
          <a:prstGeom prst="rect">
            <a:avLst/>
          </a:prstGeom>
          <a:noFill/>
          <a:ln>
            <a:noFill/>
          </a:ln>
        </p:spPr>
        <p:txBody>
          <a:bodyPr anchorCtr="0" anchor="t" bIns="91425" lIns="91425" spcFirstLastPara="1" rIns="91425" wrap="square" tIns="91425">
            <a:spAutoFit/>
          </a:bodyPr>
          <a:lstStyle/>
          <a:p>
            <a:pPr indent="-364648" lvl="0" marL="9144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Observability (Khả năng quan sát)</a:t>
            </a:r>
            <a:endParaRPr b="1" i="0" sz="2142" u="none" cap="none" strike="noStrike">
              <a:solidFill>
                <a:schemeClr val="dk1"/>
              </a:solidFill>
              <a:latin typeface="Times New Roman"/>
              <a:ea typeface="Times New Roman"/>
              <a:cs typeface="Times New Roman"/>
              <a:sym typeface="Times New Roman"/>
            </a:endParaRPr>
          </a:p>
          <a:p>
            <a:pPr indent="-351948" lvl="0" marL="1371600" marR="0" rtl="0" algn="l">
              <a:lnSpc>
                <a:spcPct val="115000"/>
              </a:lnSpc>
              <a:spcBef>
                <a:spcPts val="0"/>
              </a:spcBef>
              <a:spcAft>
                <a:spcPts val="0"/>
              </a:spcAft>
              <a:buClr>
                <a:schemeClr val="dk1"/>
              </a:buClr>
              <a:buSzPts val="1942"/>
              <a:buFont typeface="Times New Roman"/>
              <a:buChar char="➢"/>
            </a:pPr>
            <a:r>
              <a:rPr b="1" i="0" lang="vi" sz="1942" u="none" cap="none" strike="noStrike">
                <a:solidFill>
                  <a:schemeClr val="dk1"/>
                </a:solidFill>
                <a:latin typeface="Times New Roman"/>
                <a:ea typeface="Times New Roman"/>
                <a:cs typeface="Times New Roman"/>
                <a:sym typeface="Times New Roman"/>
              </a:rPr>
              <a:t>“</a:t>
            </a:r>
            <a:r>
              <a:rPr b="1" i="0" lang="vi" sz="2142" u="none" cap="none" strike="noStrike">
                <a:solidFill>
                  <a:schemeClr val="dk1"/>
                </a:solidFill>
                <a:latin typeface="Times New Roman"/>
                <a:ea typeface="Times New Roman"/>
                <a:cs typeface="Times New Roman"/>
                <a:sym typeface="Times New Roman"/>
              </a:rPr>
              <a:t>What you see is what you test.” - "Những gì bạn thấy là những gì bạn kiểm tra."</a:t>
            </a:r>
            <a:endParaRPr b="1" i="0" sz="2142" u="none" cap="none" strike="noStrike">
              <a:solidFill>
                <a:schemeClr val="dk1"/>
              </a:solidFill>
              <a:latin typeface="Times New Roman"/>
              <a:ea typeface="Times New Roman"/>
              <a:cs typeface="Times New Roman"/>
              <a:sym typeface="Times New Roman"/>
            </a:endParaRPr>
          </a:p>
          <a:p>
            <a:pPr indent="-364647" lvl="1" marL="1349999"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Các trạng thái và biến hệ thống có thể nhìn thấy hoặc truy vấn được trong quá trình thực thi. Các trạng thái và biến hệ thống trong quá khứ có thể nhìn thấy hoặc truy vấn được. Ví dụ: nhật ký giao dịch.</a:t>
            </a:r>
            <a:endParaRPr b="1" i="0" sz="2142" u="none" cap="none" strike="noStrike">
              <a:solidFill>
                <a:schemeClr val="dk1"/>
              </a:solidFill>
              <a:latin typeface="Times New Roman"/>
              <a:ea typeface="Times New Roman"/>
              <a:cs typeface="Times New Roman"/>
              <a:sym typeface="Times New Roman"/>
            </a:endParaRPr>
          </a:p>
          <a:p>
            <a:pPr indent="-364648" lvl="0" marL="1439999"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Tất cả các yếu tố ảnh hưởng đến đầu ra đều có thể nhìn thấy.</a:t>
            </a:r>
            <a:endParaRPr b="1" i="0" sz="2142" u="none" cap="none" strike="noStrike">
              <a:solidFill>
                <a:schemeClr val="dk1"/>
              </a:solidFill>
              <a:latin typeface="Times New Roman"/>
              <a:ea typeface="Times New Roman"/>
              <a:cs typeface="Times New Roman"/>
              <a:sym typeface="Times New Roman"/>
            </a:endParaRPr>
          </a:p>
          <a:p>
            <a:pPr indent="-364648" lvl="0" marL="1439999"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Đầu ra không chính xác được xác định dễ dàng.</a:t>
            </a:r>
            <a:endParaRPr b="1" i="0" sz="2142"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142"/>
              <a:buFont typeface="Arial"/>
              <a:buNone/>
            </a:pPr>
            <a:r>
              <a:t/>
            </a:r>
            <a:endParaRPr b="1" i="0" sz="2142"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g21236fe0a5e_0_52"/>
          <p:cNvPicPr preferRelativeResize="0"/>
          <p:nvPr/>
        </p:nvPicPr>
        <p:blipFill rotWithShape="1">
          <a:blip r:embed="rId3">
            <a:alphaModFix/>
          </a:blip>
          <a:srcRect b="0" l="69" r="78" t="0"/>
          <a:stretch/>
        </p:blipFill>
        <p:spPr>
          <a:xfrm>
            <a:off x="73775" y="0"/>
            <a:ext cx="9144000" cy="5143500"/>
          </a:xfrm>
          <a:prstGeom prst="rect">
            <a:avLst/>
          </a:prstGeom>
          <a:noFill/>
          <a:ln>
            <a:noFill/>
          </a:ln>
        </p:spPr>
      </p:pic>
      <p:sp>
        <p:nvSpPr>
          <p:cNvPr id="108" name="Google Shape;108;g21236fe0a5e_0_52"/>
          <p:cNvSpPr txBox="1"/>
          <p:nvPr/>
        </p:nvSpPr>
        <p:spPr>
          <a:xfrm>
            <a:off x="335550" y="1622575"/>
            <a:ext cx="8472900" cy="1178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p:txBody>
      </p:sp>
      <p:sp>
        <p:nvSpPr>
          <p:cNvPr id="109" name="Google Shape;109;g21236fe0a5e_0_52"/>
          <p:cNvSpPr txBox="1"/>
          <p:nvPr>
            <p:ph idx="12" type="sldNum"/>
          </p:nvPr>
        </p:nvSpPr>
        <p:spPr>
          <a:xfrm>
            <a:off x="736615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500"/>
              <a:buNone/>
            </a:pPr>
            <a:fld id="{00000000-1234-1234-1234-123412341234}" type="slidenum">
              <a:rPr lang="vi" sz="1500"/>
              <a:t>‹#›</a:t>
            </a:fld>
            <a:endParaRPr sz="1500"/>
          </a:p>
        </p:txBody>
      </p:sp>
      <p:sp>
        <p:nvSpPr>
          <p:cNvPr id="110" name="Google Shape;110;g21236fe0a5e_0_52"/>
          <p:cNvSpPr txBox="1"/>
          <p:nvPr/>
        </p:nvSpPr>
        <p:spPr>
          <a:xfrm>
            <a:off x="1077550" y="228600"/>
            <a:ext cx="7432500" cy="4686300"/>
          </a:xfrm>
          <a:prstGeom prst="rect">
            <a:avLst/>
          </a:prstGeom>
          <a:noFill/>
          <a:ln>
            <a:noFill/>
          </a:ln>
        </p:spPr>
        <p:txBody>
          <a:bodyPr anchorCtr="0" anchor="t" bIns="91425" lIns="91425" spcFirstLastPara="1" rIns="91425" wrap="square" tIns="91425">
            <a:spAutoFit/>
          </a:bodyPr>
          <a:lstStyle/>
          <a:p>
            <a:pPr indent="-364648" lvl="0" marL="9144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Decomposability(Khả năng phân tách)</a:t>
            </a:r>
            <a:endParaRPr b="1" i="0" sz="2142" u="none" cap="none" strike="noStrike">
              <a:solidFill>
                <a:schemeClr val="dk1"/>
              </a:solidFill>
              <a:latin typeface="Times New Roman"/>
              <a:ea typeface="Times New Roman"/>
              <a:cs typeface="Times New Roman"/>
              <a:sym typeface="Times New Roman"/>
            </a:endParaRPr>
          </a:p>
          <a:p>
            <a:pPr indent="-364647" lvl="0" marL="13716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“By controlling the scope of testing, we can more quickly isolate problems and perform smarter retesting.” - "Bằng cách kiểm tra phạm vi thử nghiệm, chúng tôi có thể gặp nhiều vấn đề hơn và thực hiện kiểm tra lại thông minh hơn." nhanh chóng cô lập</a:t>
            </a:r>
            <a:endParaRPr b="1" i="0" sz="2142" u="none" cap="none" strike="noStrike">
              <a:solidFill>
                <a:schemeClr val="dk1"/>
              </a:solidFill>
              <a:latin typeface="Times New Roman"/>
              <a:ea typeface="Times New Roman"/>
              <a:cs typeface="Times New Roman"/>
              <a:sym typeface="Times New Roman"/>
            </a:endParaRPr>
          </a:p>
          <a:p>
            <a:pPr indent="-364647" lvl="0" marL="13716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Hệ thống phần mềm được xây dựng từ các mô-đun độc lập.</a:t>
            </a:r>
            <a:endParaRPr b="1" i="0" sz="2142" u="none" cap="none" strike="noStrike">
              <a:solidFill>
                <a:schemeClr val="dk1"/>
              </a:solidFill>
              <a:latin typeface="Times New Roman"/>
              <a:ea typeface="Times New Roman"/>
              <a:cs typeface="Times New Roman"/>
              <a:sym typeface="Times New Roman"/>
            </a:endParaRPr>
          </a:p>
          <a:p>
            <a:pPr indent="-364647" lvl="0" marL="13716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Các mô-đun phần mềm có thể được kiểm tra độc lập.</a:t>
            </a:r>
            <a:endParaRPr b="1" i="0" sz="2142"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2142"/>
              <a:buFont typeface="Arial"/>
              <a:buNone/>
            </a:pPr>
            <a:r>
              <a:t/>
            </a:r>
            <a:endParaRPr b="1" i="0" sz="2142"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g21236fe0a5e_0_59"/>
          <p:cNvPicPr preferRelativeResize="0"/>
          <p:nvPr/>
        </p:nvPicPr>
        <p:blipFill rotWithShape="1">
          <a:blip r:embed="rId3">
            <a:alphaModFix/>
          </a:blip>
          <a:srcRect b="0" l="69" r="78" t="0"/>
          <a:stretch/>
        </p:blipFill>
        <p:spPr>
          <a:xfrm>
            <a:off x="73775" y="0"/>
            <a:ext cx="9144000" cy="5143500"/>
          </a:xfrm>
          <a:prstGeom prst="rect">
            <a:avLst/>
          </a:prstGeom>
          <a:noFill/>
          <a:ln>
            <a:noFill/>
          </a:ln>
        </p:spPr>
      </p:pic>
      <p:sp>
        <p:nvSpPr>
          <p:cNvPr id="116" name="Google Shape;116;g21236fe0a5e_0_59"/>
          <p:cNvSpPr txBox="1"/>
          <p:nvPr/>
        </p:nvSpPr>
        <p:spPr>
          <a:xfrm>
            <a:off x="335550" y="1622575"/>
            <a:ext cx="8472900" cy="1178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Times New Roman"/>
              <a:ea typeface="Times New Roman"/>
              <a:cs typeface="Times New Roman"/>
              <a:sym typeface="Times New Roman"/>
            </a:endParaRPr>
          </a:p>
        </p:txBody>
      </p:sp>
      <p:sp>
        <p:nvSpPr>
          <p:cNvPr id="117" name="Google Shape;117;g21236fe0a5e_0_59"/>
          <p:cNvSpPr txBox="1"/>
          <p:nvPr>
            <p:ph idx="12" type="sldNum"/>
          </p:nvPr>
        </p:nvSpPr>
        <p:spPr>
          <a:xfrm>
            <a:off x="736615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500"/>
              <a:buNone/>
            </a:pPr>
            <a:fld id="{00000000-1234-1234-1234-123412341234}" type="slidenum">
              <a:rPr lang="vi" sz="1500"/>
              <a:t>‹#›</a:t>
            </a:fld>
            <a:endParaRPr sz="1500"/>
          </a:p>
        </p:txBody>
      </p:sp>
      <p:sp>
        <p:nvSpPr>
          <p:cNvPr id="118" name="Google Shape;118;g21236fe0a5e_0_59"/>
          <p:cNvSpPr txBox="1"/>
          <p:nvPr/>
        </p:nvSpPr>
        <p:spPr>
          <a:xfrm>
            <a:off x="1223375" y="117800"/>
            <a:ext cx="7273500" cy="5861100"/>
          </a:xfrm>
          <a:prstGeom prst="rect">
            <a:avLst/>
          </a:prstGeom>
          <a:noFill/>
          <a:ln>
            <a:noFill/>
          </a:ln>
        </p:spPr>
        <p:txBody>
          <a:bodyPr anchorCtr="0" anchor="t" bIns="91425" lIns="91425" spcFirstLastPara="1" rIns="91425" wrap="square" tIns="91425">
            <a:spAutoFit/>
          </a:bodyPr>
          <a:lstStyle/>
          <a:p>
            <a:pPr indent="-370998" lvl="0" marL="457200" marR="0" rtl="0" algn="l">
              <a:lnSpc>
                <a:spcPct val="115000"/>
              </a:lnSpc>
              <a:spcBef>
                <a:spcPts val="0"/>
              </a:spcBef>
              <a:spcAft>
                <a:spcPts val="0"/>
              </a:spcAft>
              <a:buClr>
                <a:schemeClr val="dk1"/>
              </a:buClr>
              <a:buSzPts val="2243"/>
              <a:buFont typeface="Times New Roman"/>
              <a:buChar char="❖"/>
            </a:pPr>
            <a:r>
              <a:rPr b="1" i="0" lang="vi" sz="2242" u="none" cap="none" strike="noStrike">
                <a:solidFill>
                  <a:schemeClr val="dk1"/>
                </a:solidFill>
                <a:latin typeface="Times New Roman"/>
                <a:ea typeface="Times New Roman"/>
                <a:cs typeface="Times New Roman"/>
                <a:sym typeface="Times New Roman"/>
              </a:rPr>
              <a:t>Simplicity (Sự đơn giản)</a:t>
            </a:r>
            <a:endParaRPr b="1" i="0" sz="2242" u="none" cap="none" strike="noStrike">
              <a:solidFill>
                <a:schemeClr val="dk1"/>
              </a:solidFill>
              <a:latin typeface="Times New Roman"/>
              <a:ea typeface="Times New Roman"/>
              <a:cs typeface="Times New Roman"/>
              <a:sym typeface="Times New Roman"/>
            </a:endParaRPr>
          </a:p>
          <a:p>
            <a:pPr indent="-364647" lvl="0" marL="13716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“The less there is to test, the more quickly we can test it.” - "Càng ít để kiểm tra, chúng ta càng có thể kiểm tra nó nhanh hơn."</a:t>
            </a:r>
            <a:endParaRPr b="1" i="0" sz="2142" u="none" cap="none" strike="noStrike">
              <a:solidFill>
                <a:schemeClr val="dk1"/>
              </a:solidFill>
              <a:latin typeface="Times New Roman"/>
              <a:ea typeface="Times New Roman"/>
              <a:cs typeface="Times New Roman"/>
              <a:sym typeface="Times New Roman"/>
            </a:endParaRPr>
          </a:p>
          <a:p>
            <a:pPr indent="-364647" lvl="0" marL="13716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Chức năng đơn giản (ví dụ: bộ tính năng là mức tối thiểu cần thiết để đáp ứng các yêu cầu).</a:t>
            </a:r>
            <a:endParaRPr b="1" i="0" sz="2142" u="none" cap="none" strike="noStrike">
              <a:solidFill>
                <a:schemeClr val="dk1"/>
              </a:solidFill>
              <a:latin typeface="Times New Roman"/>
              <a:ea typeface="Times New Roman"/>
              <a:cs typeface="Times New Roman"/>
              <a:sym typeface="Times New Roman"/>
            </a:endParaRPr>
          </a:p>
          <a:p>
            <a:pPr indent="-364647" lvl="1" marL="13716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Cấu hình đơn giản cấu trúc (ví dụ: kiến trúc được mô-đun hóa để hạn chế sự lan truyền của các lỗi).</a:t>
            </a:r>
            <a:endParaRPr b="1" i="0" sz="2142" u="none" cap="none" strike="noStrike">
              <a:solidFill>
                <a:schemeClr val="dk1"/>
              </a:solidFill>
              <a:latin typeface="Times New Roman"/>
              <a:ea typeface="Times New Roman"/>
              <a:cs typeface="Times New Roman"/>
              <a:sym typeface="Times New Roman"/>
            </a:endParaRPr>
          </a:p>
          <a:p>
            <a:pPr indent="-364647" lvl="1" marL="1371600" marR="0" rtl="0" algn="l">
              <a:lnSpc>
                <a:spcPct val="115000"/>
              </a:lnSpc>
              <a:spcBef>
                <a:spcPts val="0"/>
              </a:spcBef>
              <a:spcAft>
                <a:spcPts val="0"/>
              </a:spcAft>
              <a:buClr>
                <a:schemeClr val="dk1"/>
              </a:buClr>
              <a:buSzPts val="2143"/>
              <a:buFont typeface="Times New Roman"/>
              <a:buChar char="➢"/>
            </a:pPr>
            <a:r>
              <a:rPr b="1" i="0" lang="vi" sz="2142" u="none" cap="none" strike="noStrike">
                <a:solidFill>
                  <a:schemeClr val="dk1"/>
                </a:solidFill>
                <a:latin typeface="Times New Roman"/>
                <a:ea typeface="Times New Roman"/>
                <a:cs typeface="Times New Roman"/>
                <a:sym typeface="Times New Roman"/>
              </a:rPr>
              <a:t>Mã đơn giản (ví dụ: tiêu chuẩn hóa mã hóa được áp dụng để dễ dàng kiểm tra và bảo trì).</a:t>
            </a:r>
            <a:endParaRPr b="1" i="0" sz="2142"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2142"/>
              <a:buFont typeface="Arial"/>
              <a:buNone/>
            </a:pPr>
            <a:r>
              <a:t/>
            </a:r>
            <a:endParaRPr b="1" i="0" sz="2142" u="none" cap="none" strike="noStrike">
              <a:solidFill>
                <a:schemeClr val="dk1"/>
              </a:solidFill>
              <a:latin typeface="Times New Roman"/>
              <a:ea typeface="Times New Roman"/>
              <a:cs typeface="Times New Roman"/>
              <a:sym typeface="Times New Roman"/>
            </a:endParaRPr>
          </a:p>
          <a:p>
            <a:pPr indent="0" lvl="0" marL="457200" marR="0" rtl="0" algn="l">
              <a:lnSpc>
                <a:spcPct val="158000"/>
              </a:lnSpc>
              <a:spcBef>
                <a:spcPts val="0"/>
              </a:spcBef>
              <a:spcAft>
                <a:spcPts val="0"/>
              </a:spcAft>
              <a:buClr>
                <a:srgbClr val="000000"/>
              </a:buClr>
              <a:buSzPts val="1300"/>
              <a:buFont typeface="Arial"/>
              <a:buNone/>
            </a:pPr>
            <a:r>
              <a:t/>
            </a:r>
            <a:endParaRPr b="0" i="0" sz="1300" u="none" cap="none" strike="noStrike">
              <a:solidFill>
                <a:srgbClr val="FFFFFF"/>
              </a:solidFill>
              <a:highlight>
                <a:srgbClr val="131417"/>
              </a:highlight>
              <a:latin typeface="Arial"/>
              <a:ea typeface="Arial"/>
              <a:cs typeface="Arial"/>
              <a:sym typeface="Arial"/>
            </a:endParaRPr>
          </a:p>
          <a:p>
            <a:pPr indent="0" lvl="0" marL="457200" marR="0" rtl="0" algn="l">
              <a:lnSpc>
                <a:spcPct val="115000"/>
              </a:lnSpc>
              <a:spcBef>
                <a:spcPts val="3600"/>
              </a:spcBef>
              <a:spcAft>
                <a:spcPts val="0"/>
              </a:spcAft>
              <a:buClr>
                <a:srgbClr val="000000"/>
              </a:buClr>
              <a:buSzPts val="2142"/>
              <a:buFont typeface="Arial"/>
              <a:buNone/>
            </a:pPr>
            <a:r>
              <a:t/>
            </a:r>
            <a:endParaRPr b="1" i="0" sz="2142"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Nguyen Le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2023-02-27T05:01:06Z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a2d96e13-105e-46b5-a375-4504a7bb6d5a</vt:lpwstr>
  </property>
  <property fmtid="{D5CDD505-2E9C-101B-9397-08002B2CF9AE}" pid="7" name="MSIP_Label_defa4170-0d19-0005-0004-bc88714345d2_ActionId">
    <vt:lpwstr>ad748b73-3bed-4b14-89a5-e416fc935334</vt:lpwstr>
  </property>
  <property fmtid="{D5CDD505-2E9C-101B-9397-08002B2CF9AE}" pid="8" name="MSIP_Label_defa4170-0d19-0005-0004-bc88714345d2_ContentBits">
    <vt:lpwstr>0</vt:lpwstr>
  </property>
</Properties>
</file>