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2" r:id="rId6"/>
    <p:sldId id="258" r:id="rId7"/>
    <p:sldId id="268" r:id="rId8"/>
    <p:sldId id="261" r:id="rId9"/>
    <p:sldId id="269" r:id="rId10"/>
    <p:sldId id="267" r:id="rId11"/>
    <p:sldId id="266" r:id="rId12"/>
    <p:sldId id="264" r:id="rId13"/>
    <p:sldId id="270" r:id="rId14"/>
    <p:sldId id="26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1" autoAdjust="0"/>
    <p:restoredTop sz="94680" autoAdjust="0"/>
  </p:normalViewPr>
  <p:slideViewPr>
    <p:cSldViewPr snapToGrid="0">
      <p:cViewPr varScale="1">
        <p:scale>
          <a:sx n="84" d="100"/>
          <a:sy n="84" d="100"/>
        </p:scale>
        <p:origin x="4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7526-8FD0-4E6B-B538-B615AFF75E9B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3F1F-B174-4796-90BF-E7C849D66C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69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7526-8FD0-4E6B-B538-B615AFF75E9B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3F1F-B174-4796-90BF-E7C849D66C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84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7526-8FD0-4E6B-B538-B615AFF75E9B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3F1F-B174-4796-90BF-E7C849D66C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2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7526-8FD0-4E6B-B538-B615AFF75E9B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3F1F-B174-4796-90BF-E7C849D66C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16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7526-8FD0-4E6B-B538-B615AFF75E9B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3F1F-B174-4796-90BF-E7C849D66C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03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7526-8FD0-4E6B-B538-B615AFF75E9B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3F1F-B174-4796-90BF-E7C849D66C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58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7526-8FD0-4E6B-B538-B615AFF75E9B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3F1F-B174-4796-90BF-E7C849D66C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6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7526-8FD0-4E6B-B538-B615AFF75E9B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3F1F-B174-4796-90BF-E7C849D66C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84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7526-8FD0-4E6B-B538-B615AFF75E9B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3F1F-B174-4796-90BF-E7C849D66C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18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7526-8FD0-4E6B-B538-B615AFF75E9B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3F1F-B174-4796-90BF-E7C849D66C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41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7526-8FD0-4E6B-B538-B615AFF75E9B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3F1F-B174-4796-90BF-E7C849D66C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70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97526-8FD0-4E6B-B538-B615AFF75E9B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3F1F-B174-4796-90BF-E7C849D66C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4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/7/tutorial/jms-concepts.htm#BNCDQ" TargetMode="External"/><Relationship Id="rId2" Type="http://schemas.openxmlformats.org/officeDocument/2006/relationships/hyperlink" Target="http://www.jcp.org/en/jsr/detail?id=34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ee/7/tutorial/jms-examples.htm#BNCG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ÐÐ°ÑÑÐ¸Ð½ÐºÐ¸ Ð¿Ð¾ Ð·Ð°Ð¿ÑÐ¾ÑÑ j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4765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JMS Message </a:t>
            </a:r>
            <a:r>
              <a:rPr lang="en-US" smtClean="0"/>
              <a:t>Selectors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r>
              <a:rPr lang="en-US" dirty="0"/>
              <a:t>the messages </a:t>
            </a:r>
          </a:p>
          <a:p>
            <a:r>
              <a:rPr lang="en-US" dirty="0" smtClean="0"/>
              <a:t>is a String that contains an expression</a:t>
            </a:r>
          </a:p>
          <a:p>
            <a:r>
              <a:rPr lang="en-US" dirty="0"/>
              <a:t>SQL92 conditional expression </a:t>
            </a:r>
            <a:r>
              <a:rPr lang="en-US" dirty="0" smtClean="0"/>
              <a:t>syntax</a:t>
            </a:r>
          </a:p>
          <a:p>
            <a:r>
              <a:rPr lang="en-US" dirty="0"/>
              <a:t>receives only messages whose headers and properties match the selector</a:t>
            </a:r>
            <a:endParaRPr lang="en-US" dirty="0" smtClean="0"/>
          </a:p>
          <a:p>
            <a:r>
              <a:rPr lang="en-US" dirty="0"/>
              <a:t>cannot select messages on the basis of the content of the message body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94382" y="5144075"/>
            <a:ext cx="6803236" cy="628276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Sports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OR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Opinion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</a:t>
            </a:r>
            <a:r>
              <a:rPr lang="en-US" dirty="0"/>
              <a:t>browsers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</a:t>
            </a:r>
            <a:r>
              <a:rPr lang="en-US" dirty="0"/>
              <a:t>that allow an application to browse messages on a queue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118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elivery </a:t>
            </a:r>
            <a:r>
              <a:rPr lang="en-US" dirty="0"/>
              <a:t>modes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PERSISTENT</a:t>
            </a:r>
            <a:r>
              <a:rPr lang="en-US" smtClean="0"/>
              <a:t>(default) - </a:t>
            </a:r>
            <a:r>
              <a:rPr lang="en-US"/>
              <a:t>will not be lost in the event of JMS provider failure</a:t>
            </a:r>
            <a:endParaRPr lang="en-US" dirty="0" smtClean="0"/>
          </a:p>
          <a:p>
            <a:r>
              <a:rPr lang="en-US" smtClean="0"/>
              <a:t>NON_PERSISTENT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4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Message </a:t>
            </a:r>
            <a:r>
              <a:rPr lang="en-US" smtClean="0"/>
              <a:t>Acknowledgment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client receives the message.</a:t>
            </a:r>
          </a:p>
          <a:p>
            <a:r>
              <a:rPr lang="en-US"/>
              <a:t>The client processes the message.</a:t>
            </a:r>
          </a:p>
          <a:p>
            <a:r>
              <a:rPr lang="en-US"/>
              <a:t>The message is acknowledged.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transacted</a:t>
            </a:r>
            <a:r>
              <a:rPr lang="en-US"/>
              <a:t> </a:t>
            </a:r>
            <a:r>
              <a:rPr lang="en-US" smtClean="0"/>
              <a:t>- </a:t>
            </a:r>
            <a:r>
              <a:rPr lang="en-US"/>
              <a:t>a message is acknowledged when the </a:t>
            </a:r>
            <a:r>
              <a:rPr lang="en-US" smtClean="0"/>
              <a:t>session or transaction </a:t>
            </a:r>
            <a:r>
              <a:rPr lang="en-US"/>
              <a:t>is </a:t>
            </a:r>
            <a:r>
              <a:rPr lang="en-US" smtClean="0"/>
              <a:t>committed</a:t>
            </a:r>
          </a:p>
          <a:p>
            <a:r>
              <a:rPr lang="en-US" smtClean="0"/>
              <a:t>Nontransacted:</a:t>
            </a:r>
          </a:p>
          <a:p>
            <a:pPr lvl="1"/>
            <a:r>
              <a:rPr lang="en-US" smtClean="0"/>
              <a:t>JMSContext.AUTO_ACKNOWLEDGE(default)</a:t>
            </a:r>
          </a:p>
          <a:p>
            <a:pPr lvl="1"/>
            <a:r>
              <a:rPr lang="en-US" smtClean="0"/>
              <a:t>JMSContext.CLIENT_ACKNOWLEDGE</a:t>
            </a:r>
          </a:p>
          <a:p>
            <a:pPr lvl="1"/>
            <a:r>
              <a:rPr lang="en-US"/>
              <a:t>JMSContext.DUPS_OK_ACKNOWLEDGE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8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A87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http://www.jcp.org/en/jsr/detail?id=343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https://docs.oracle.com/javaee/7/tutorial/jms-concepts.htm#BNCDQ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https://docs.oracle.com/javaee/7/tutorial/jms-examples.htm#BNCGV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0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Message-Oriented Middleware (MOM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for developing loosely coupled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JSR343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provider wants the components not to depend on information about other components' interfaces, so components can be easily replaced.</a:t>
            </a:r>
          </a:p>
          <a:p>
            <a:r>
              <a:rPr lang="en-US" dirty="0"/>
              <a:t>The provider wants the application to run whether or not all components are up and running simultaneously.</a:t>
            </a:r>
          </a:p>
          <a:p>
            <a:r>
              <a:rPr lang="en-US" dirty="0"/>
              <a:t>The application business model allows a component to send information to another and to continue to operate without receiving an immediate response.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3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JMS provider: </a:t>
            </a:r>
            <a:r>
              <a:rPr lang="en-US" dirty="0" smtClean="0"/>
              <a:t>a messaging </a:t>
            </a:r>
            <a:r>
              <a:rPr lang="en-US" dirty="0"/>
              <a:t>system that implements the JMS interfaces and provides administrative and control features</a:t>
            </a:r>
          </a:p>
          <a:p>
            <a:r>
              <a:rPr lang="en-US" dirty="0"/>
              <a:t>JMS clients: Java applications that send and receive messages.</a:t>
            </a:r>
          </a:p>
          <a:p>
            <a:r>
              <a:rPr lang="en-US" dirty="0"/>
              <a:t>Messages: Objects that are used to communicate information between JMS clients.</a:t>
            </a:r>
          </a:p>
          <a:p>
            <a:r>
              <a:rPr lang="en-US" dirty="0"/>
              <a:t>Administered objects: Preconfigured JMS objects that are created by an administrator for the use of JMS clients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7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Figure 1: Producing and consuming mess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951" y="1341309"/>
            <a:ext cx="6990098" cy="417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662852"/>
            <a:ext cx="5157787" cy="823912"/>
          </a:xfrm>
        </p:spPr>
        <p:txBody>
          <a:bodyPr/>
          <a:lstStyle/>
          <a:p>
            <a:r>
              <a:rPr lang="en-US" dirty="0" smtClean="0"/>
              <a:t>point-to-point (queue)</a:t>
            </a:r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662852"/>
            <a:ext cx="5183188" cy="823912"/>
          </a:xfrm>
        </p:spPr>
        <p:txBody>
          <a:bodyPr/>
          <a:lstStyle/>
          <a:p>
            <a:r>
              <a:rPr lang="en-US" dirty="0" smtClean="0"/>
              <a:t>publish-subscribe(topic)</a:t>
            </a:r>
            <a:endParaRPr lang="ru-RU" dirty="0" smtClean="0"/>
          </a:p>
        </p:txBody>
      </p:sp>
      <p:pic>
        <p:nvPicPr>
          <p:cNvPr id="1026" name="Picture 2" descr="ÐÐ°ÑÑÐ¸Ð½ÐºÐ¸ Ð¿Ð¾ Ð·Ð°Ð¿ÑÐ¾ÑÑ point to point publish subscrib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74" y="2017641"/>
            <a:ext cx="9314802" cy="352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23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 </a:t>
            </a:r>
            <a:r>
              <a:rPr lang="en-US"/>
              <a:t>subscription 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durable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 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nondurable</a:t>
            </a:r>
            <a:endParaRPr lang="ru-RU"/>
          </a:p>
        </p:txBody>
      </p:sp>
      <p:sp>
        <p:nvSpPr>
          <p:cNvPr id="7" name="Текст 3"/>
          <p:cNvSpPr txBox="1">
            <a:spLocks/>
          </p:cNvSpPr>
          <p:nvPr/>
        </p:nvSpPr>
        <p:spPr>
          <a:xfrm>
            <a:off x="839788" y="5252707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shared</a:t>
            </a:r>
            <a:r>
              <a:rPr lang="en-US" b="0" dirty="0"/>
              <a:t> </a:t>
            </a:r>
            <a:r>
              <a:rPr lang="en-US" dirty="0"/>
              <a:t> </a:t>
            </a:r>
            <a:endParaRPr lang="ru-RU" dirty="0"/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6172200" y="5252707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unshared</a:t>
            </a:r>
            <a:endParaRPr lang="ru-RU"/>
          </a:p>
        </p:txBody>
      </p:sp>
      <p:pic>
        <p:nvPicPr>
          <p:cNvPr id="6146" name="Picture 2" descr="Description of Figure 45-6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2661261"/>
            <a:ext cx="34004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escription of Figure 45-7 foll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505075"/>
            <a:ext cx="39624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4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Message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Header(</a:t>
            </a:r>
            <a:r>
              <a:rPr lang="en-US" dirty="0" smtClean="0"/>
              <a:t>required)	</a:t>
            </a:r>
            <a:endParaRPr lang="en-US" i="1" dirty="0" smtClean="0"/>
          </a:p>
          <a:p>
            <a:r>
              <a:rPr lang="en-US" i="1" dirty="0" smtClean="0"/>
              <a:t>Properties(optional)</a:t>
            </a:r>
          </a:p>
          <a:p>
            <a:r>
              <a:rPr lang="en-US" i="1" dirty="0" smtClean="0"/>
              <a:t>Body(optional)</a:t>
            </a:r>
          </a:p>
          <a:p>
            <a:pPr lvl="1"/>
            <a:r>
              <a:rPr lang="en-US" dirty="0" smtClean="0"/>
              <a:t>Message(</a:t>
            </a:r>
            <a:r>
              <a:rPr lang="en-US" dirty="0"/>
              <a:t>without a </a:t>
            </a:r>
            <a:r>
              <a:rPr lang="en-US" dirty="0" smtClean="0"/>
              <a:t>body)</a:t>
            </a:r>
          </a:p>
          <a:p>
            <a:pPr lvl="1"/>
            <a:r>
              <a:rPr lang="en-US" dirty="0" err="1" smtClean="0"/>
              <a:t>StreamMessage</a:t>
            </a:r>
            <a:r>
              <a:rPr lang="en-US" dirty="0" smtClean="0"/>
              <a:t>(</a:t>
            </a:r>
            <a:r>
              <a:rPr lang="en-US" dirty="0"/>
              <a:t>stream of Java primitive </a:t>
            </a:r>
            <a:r>
              <a:rPr lang="en-US" dirty="0" smtClean="0"/>
              <a:t>types)</a:t>
            </a:r>
          </a:p>
          <a:p>
            <a:pPr lvl="1"/>
            <a:r>
              <a:rPr lang="en-US" dirty="0" err="1" smtClean="0"/>
              <a:t>MapMessage</a:t>
            </a:r>
            <a:r>
              <a:rPr lang="en-US" dirty="0" smtClean="0"/>
              <a:t>(</a:t>
            </a:r>
            <a:r>
              <a:rPr lang="en-US" dirty="0"/>
              <a:t>set of name/value pairs</a:t>
            </a:r>
            <a:r>
              <a:rPr lang="en-US" dirty="0" smtClean="0"/>
              <a:t>)</a:t>
            </a:r>
          </a:p>
          <a:p>
            <a:pPr lvl="1"/>
            <a:r>
              <a:rPr lang="en-US" smtClean="0"/>
              <a:t>TextMessage(java.lang.String object)</a:t>
            </a:r>
            <a:endParaRPr lang="en-US" dirty="0" smtClean="0"/>
          </a:p>
          <a:p>
            <a:pPr lvl="1"/>
            <a:r>
              <a:rPr lang="en-US" smtClean="0"/>
              <a:t>ObjectMessage(Serializable object)</a:t>
            </a:r>
            <a:endParaRPr lang="en-US" dirty="0" smtClean="0"/>
          </a:p>
          <a:p>
            <a:pPr lvl="1"/>
            <a:r>
              <a:rPr lang="en-US" smtClean="0"/>
              <a:t>BytesMessage(</a:t>
            </a:r>
            <a:r>
              <a:rPr lang="en-US"/>
              <a:t>stream of uninterpreted </a:t>
            </a:r>
            <a:r>
              <a:rPr lang="en-US" smtClean="0"/>
              <a:t>bytes)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3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31029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/>
              <a:t>Message </a:t>
            </a:r>
            <a:r>
              <a:rPr lang="en-US" sz="2400" b="1" smtClean="0"/>
              <a:t>Headers</a:t>
            </a:r>
            <a:endParaRPr lang="ru-RU" sz="2400" b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482138"/>
              </p:ext>
            </p:extLst>
          </p:nvPr>
        </p:nvGraphicFramePr>
        <p:xfrm>
          <a:off x="187035" y="537145"/>
          <a:ext cx="11710557" cy="626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3519"/>
                <a:gridCol w="3903519"/>
                <a:gridCol w="3903519"/>
              </a:tblGrid>
              <a:tr h="2950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b="1">
                          <a:effectLst/>
                        </a:rPr>
                        <a:t>Header Field</a:t>
                      </a:r>
                    </a:p>
                  </a:txBody>
                  <a:tcPr marL="22860" marR="22860" marT="22860" marB="2286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b="1" smtClean="0">
                          <a:effectLst/>
                        </a:rPr>
                        <a:t>Description</a:t>
                      </a:r>
                      <a:endParaRPr lang="en-US" b="1">
                        <a:effectLst/>
                      </a:endParaRPr>
                    </a:p>
                  </a:txBody>
                  <a:tcPr marL="22860" marR="22860" marT="22860" marB="22860" anchor="b"/>
                </a:tc>
                <a:tc>
                  <a:txBody>
                    <a:bodyPr/>
                    <a:lstStyle/>
                    <a:p>
                      <a:r>
                        <a:rPr lang="en-US" sz="1800" b="1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By</a:t>
                      </a:r>
                      <a:endParaRPr lang="ru-RU"/>
                    </a:p>
                  </a:txBody>
                  <a:tcPr/>
                </a:tc>
              </a:tr>
              <a:tr h="479497"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JMSMessageID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mtClean="0">
                          <a:effectLst/>
                        </a:rPr>
                        <a:t>Value </a:t>
                      </a:r>
                      <a:r>
                        <a:rPr lang="en-US">
                          <a:effectLst/>
                        </a:rPr>
                        <a:t>that uniquely identifies each message sent by a provider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mtClean="0">
                          <a:effectLst/>
                        </a:rPr>
                        <a:t>JMS </a:t>
                      </a:r>
                      <a:r>
                        <a:rPr lang="en-US">
                          <a:effectLst/>
                        </a:rPr>
                        <a:t>provider send method</a:t>
                      </a:r>
                    </a:p>
                  </a:txBody>
                  <a:tcPr marL="22860" marR="22860" marT="22860" marB="22860"/>
                </a:tc>
              </a:tr>
              <a:tr h="516381"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JMSDestination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 to which the message is being sent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JMS provider </a:t>
                      </a:r>
                      <a:r>
                        <a:rPr lang="en-US" smtClean="0"/>
                        <a:t>send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</a:t>
                      </a:r>
                      <a:endParaRPr lang="ru-RU"/>
                    </a:p>
                  </a:txBody>
                  <a:tcPr/>
                </a:tc>
              </a:tr>
              <a:tr h="516381"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JMSReplyTo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 where replies to the message should be sent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mtClean="0">
                          <a:effectLst/>
                        </a:rPr>
                        <a:t>Client </a:t>
                      </a:r>
                      <a:r>
                        <a:rPr lang="en-US">
                          <a:effectLst/>
                        </a:rPr>
                        <a:t>application</a:t>
                      </a:r>
                    </a:p>
                  </a:txBody>
                  <a:tcPr marL="22860" marR="22860" marT="22860" marB="22860"/>
                </a:tc>
              </a:tr>
              <a:tr h="737688"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JMSCorrelationID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that links one message to another; commonly the </a:t>
                      </a:r>
                      <a:r>
                        <a:rPr lang="en-US" smtClean="0"/>
                        <a:t>JMSMessageID 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is used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application</a:t>
                      </a:r>
                      <a:endParaRPr lang="ru-RU"/>
                    </a:p>
                  </a:txBody>
                  <a:tcPr/>
                </a:tc>
              </a:tr>
              <a:tr h="516381"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JMSType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identifier supplied by client application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application</a:t>
                      </a:r>
                      <a:endParaRPr lang="ru-RU"/>
                    </a:p>
                  </a:txBody>
                  <a:tcPr/>
                </a:tc>
              </a:tr>
              <a:tr h="479497"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JMSExpiration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mtClean="0">
                          <a:effectLst/>
                        </a:rPr>
                        <a:t>Expiration </a:t>
                      </a:r>
                      <a:r>
                        <a:rPr lang="en-US">
                          <a:effectLst/>
                        </a:rPr>
                        <a:t>time of the </a:t>
                      </a:r>
                      <a:r>
                        <a:rPr lang="en-US" smtClean="0">
                          <a:effectLst/>
                        </a:rPr>
                        <a:t>message (default</a:t>
                      </a:r>
                      <a:r>
                        <a:rPr lang="en-US" baseline="0" smtClean="0">
                          <a:effectLst/>
                        </a:rPr>
                        <a:t> – 0 never)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mtClean="0">
                          <a:effectLst/>
                        </a:rPr>
                        <a:t>JMS </a:t>
                      </a:r>
                      <a:r>
                        <a:rPr lang="en-US">
                          <a:effectLst/>
                        </a:rPr>
                        <a:t>provider send method</a:t>
                      </a:r>
                    </a:p>
                  </a:txBody>
                  <a:tcPr marL="22860" marR="22860" marT="22860" marB="22860"/>
                </a:tc>
              </a:tr>
              <a:tr h="516381"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JMSPriority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priority of the message</a:t>
                      </a:r>
                    </a:p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(lowest) to 9 (highest), default -</a:t>
                      </a:r>
                      <a:r>
                        <a:rPr lang="en-US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JMS provider </a:t>
                      </a:r>
                      <a:r>
                        <a:rPr lang="en-US" smtClean="0"/>
                        <a:t>send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</a:t>
                      </a:r>
                      <a:endParaRPr lang="ru-RU"/>
                    </a:p>
                  </a:txBody>
                  <a:tcPr/>
                </a:tc>
              </a:tr>
              <a:tr h="516381"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JMSDeliveryMode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 mode specified when the message was sent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JMS provider </a:t>
                      </a:r>
                      <a:r>
                        <a:rPr lang="en-US" smtClean="0"/>
                        <a:t>send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</a:t>
                      </a:r>
                      <a:endParaRPr lang="ru-RU"/>
                    </a:p>
                  </a:txBody>
                  <a:tcPr/>
                </a:tc>
              </a:tr>
              <a:tr h="479497"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JMSRedelivered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mtClean="0">
                          <a:effectLst/>
                        </a:rPr>
                        <a:t>Whether </a:t>
                      </a:r>
                      <a:r>
                        <a:rPr lang="en-US">
                          <a:effectLst/>
                        </a:rPr>
                        <a:t>the message is being redelivered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mtClean="0">
                          <a:effectLst/>
                        </a:rPr>
                        <a:t>JMS </a:t>
                      </a:r>
                      <a:r>
                        <a:rPr lang="en-US">
                          <a:effectLst/>
                        </a:rPr>
                        <a:t>provider prior to delivery</a:t>
                      </a:r>
                    </a:p>
                  </a:txBody>
                  <a:tcPr marL="22860" marR="22860" marT="22860" marB="228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15265</TotalTime>
  <Words>385</Words>
  <Application>Microsoft Office PowerPoint</Application>
  <PresentationFormat>Широкоэкранный</PresentationFormat>
  <Paragraphs>90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Message-Oriented Middleware (MOM)</vt:lpstr>
      <vt:lpstr>When to use</vt:lpstr>
      <vt:lpstr>Components</vt:lpstr>
      <vt:lpstr>Презентация PowerPoint</vt:lpstr>
      <vt:lpstr>Презентация PowerPoint</vt:lpstr>
      <vt:lpstr>Topic subscription </vt:lpstr>
      <vt:lpstr>JMS Message</vt:lpstr>
      <vt:lpstr>Message Headers</vt:lpstr>
      <vt:lpstr>JMS Message Selectors</vt:lpstr>
      <vt:lpstr>Queue browsers </vt:lpstr>
      <vt:lpstr>Delivery modes</vt:lpstr>
      <vt:lpstr>Controlling Message Acknowledgment</vt:lpstr>
      <vt:lpstr>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JMS</dc:title>
  <dc:creator>Elena Komarova</dc:creator>
  <cp:lastModifiedBy>Elena Komarova</cp:lastModifiedBy>
  <cp:revision>20</cp:revision>
  <dcterms:created xsi:type="dcterms:W3CDTF">2018-04-21T12:16:05Z</dcterms:created>
  <dcterms:modified xsi:type="dcterms:W3CDTF">2018-05-13T21:52:25Z</dcterms:modified>
</cp:coreProperties>
</file>