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59" r:id="rId4"/>
    <p:sldId id="262" r:id="rId5"/>
    <p:sldId id="263" r:id="rId6"/>
    <p:sldId id="264" r:id="rId7"/>
    <p:sldId id="265" r:id="rId8"/>
    <p:sldId id="266" r:id="rId9"/>
    <p:sldId id="267" r:id="rId10"/>
    <p:sldId id="268" r:id="rId11"/>
    <p:sldId id="270" r:id="rId12"/>
    <p:sldId id="269" r:id="rId13"/>
    <p:sldId id="271" r:id="rId14"/>
    <p:sldId id="260" r:id="rId15"/>
    <p:sldId id="261" r:id="rId16"/>
    <p:sldId id="272" r:id="rId17"/>
    <p:sldId id="273" r:id="rId18"/>
    <p:sldId id="274" r:id="rId19"/>
    <p:sldId id="276" r:id="rId20"/>
    <p:sldId id="277" r:id="rId21"/>
    <p:sldId id="275" r:id="rId22"/>
    <p:sldId id="281" r:id="rId23"/>
    <p:sldId id="282" r:id="rId24"/>
    <p:sldId id="278" r:id="rId25"/>
    <p:sldId id="279" r:id="rId26"/>
    <p:sldId id="280"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43B354-ACBA-4874-95FB-744CA9EEC4E3}" type="datetimeFigureOut">
              <a:rPr lang="en-GB" smtClean="0"/>
              <a:t>25/06/2024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3CDAAA-BA65-4F40-9783-C0302A90F0F3}" type="slidenum">
              <a:rPr lang="en-GB" smtClean="0"/>
              <a:t>‹#›</a:t>
            </a:fld>
            <a:endParaRPr lang="en-GB"/>
          </a:p>
        </p:txBody>
      </p:sp>
    </p:spTree>
    <p:extLst>
      <p:ext uri="{BB962C8B-B14F-4D97-AF65-F5344CB8AC3E}">
        <p14:creationId xmlns:p14="http://schemas.microsoft.com/office/powerpoint/2010/main" val="1789362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1679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2523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7327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2600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03074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05668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07043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01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99172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922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9900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6392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70977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29901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61333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9656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5584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5363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1767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30702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1358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15259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476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9326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8439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CE9B-B7DE-4A03-E4C4-1FA87EEAAC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A75A589-6F85-3210-3CF6-47B6A27151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BDDFEBD-4F86-87B8-5AB3-81063BE59E14}"/>
              </a:ext>
            </a:extLst>
          </p:cNvPr>
          <p:cNvSpPr>
            <a:spLocks noGrp="1"/>
          </p:cNvSpPr>
          <p:nvPr>
            <p:ph type="dt" sz="half" idx="10"/>
          </p:nvPr>
        </p:nvSpPr>
        <p:spPr/>
        <p:txBody>
          <a:bodyPr/>
          <a:lstStyle/>
          <a:p>
            <a:fld id="{E32F87F2-0A0F-4870-92D6-A8161441C108}" type="datetimeFigureOut">
              <a:rPr lang="en-GB" smtClean="0"/>
              <a:t>25/06/2024</a:t>
            </a:fld>
            <a:endParaRPr lang="en-GB"/>
          </a:p>
        </p:txBody>
      </p:sp>
      <p:sp>
        <p:nvSpPr>
          <p:cNvPr id="5" name="Footer Placeholder 4">
            <a:extLst>
              <a:ext uri="{FF2B5EF4-FFF2-40B4-BE49-F238E27FC236}">
                <a16:creationId xmlns:a16="http://schemas.microsoft.com/office/drawing/2014/main" id="{6CA42BD7-ABBF-B19B-46A6-AEF3C83329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CB8307-3639-F07E-4A3A-79213D8AD917}"/>
              </a:ext>
            </a:extLst>
          </p:cNvPr>
          <p:cNvSpPr>
            <a:spLocks noGrp="1"/>
          </p:cNvSpPr>
          <p:nvPr>
            <p:ph type="sldNum" sz="quarter" idx="12"/>
          </p:nvPr>
        </p:nvSpPr>
        <p:spPr/>
        <p:txBody>
          <a:bodyPr/>
          <a:lstStyle/>
          <a:p>
            <a:fld id="{4E031A5E-3EAD-4AFD-83F3-B07CDF780783}" type="slidenum">
              <a:rPr lang="en-GB" smtClean="0"/>
              <a:t>‹#›</a:t>
            </a:fld>
            <a:endParaRPr lang="en-GB"/>
          </a:p>
        </p:txBody>
      </p:sp>
    </p:spTree>
    <p:extLst>
      <p:ext uri="{BB962C8B-B14F-4D97-AF65-F5344CB8AC3E}">
        <p14:creationId xmlns:p14="http://schemas.microsoft.com/office/powerpoint/2010/main" val="39452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C25E-241F-0795-55C3-B8C278623E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EB702C3-2CC5-6329-429B-3CF57195D1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08BCF7-3B27-DC91-E8BC-9E99717C6428}"/>
              </a:ext>
            </a:extLst>
          </p:cNvPr>
          <p:cNvSpPr>
            <a:spLocks noGrp="1"/>
          </p:cNvSpPr>
          <p:nvPr>
            <p:ph type="dt" sz="half" idx="10"/>
          </p:nvPr>
        </p:nvSpPr>
        <p:spPr/>
        <p:txBody>
          <a:bodyPr/>
          <a:lstStyle/>
          <a:p>
            <a:fld id="{E32F87F2-0A0F-4870-92D6-A8161441C108}" type="datetimeFigureOut">
              <a:rPr lang="en-GB" smtClean="0"/>
              <a:t>25/06/2024</a:t>
            </a:fld>
            <a:endParaRPr lang="en-GB"/>
          </a:p>
        </p:txBody>
      </p:sp>
      <p:sp>
        <p:nvSpPr>
          <p:cNvPr id="5" name="Footer Placeholder 4">
            <a:extLst>
              <a:ext uri="{FF2B5EF4-FFF2-40B4-BE49-F238E27FC236}">
                <a16:creationId xmlns:a16="http://schemas.microsoft.com/office/drawing/2014/main" id="{335C70E0-A788-75DA-D011-07CC001E84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D2B032-B5F9-6823-80E7-C891798C374B}"/>
              </a:ext>
            </a:extLst>
          </p:cNvPr>
          <p:cNvSpPr>
            <a:spLocks noGrp="1"/>
          </p:cNvSpPr>
          <p:nvPr>
            <p:ph type="sldNum" sz="quarter" idx="12"/>
          </p:nvPr>
        </p:nvSpPr>
        <p:spPr/>
        <p:txBody>
          <a:bodyPr/>
          <a:lstStyle/>
          <a:p>
            <a:fld id="{4E031A5E-3EAD-4AFD-83F3-B07CDF780783}" type="slidenum">
              <a:rPr lang="en-GB" smtClean="0"/>
              <a:t>‹#›</a:t>
            </a:fld>
            <a:endParaRPr lang="en-GB"/>
          </a:p>
        </p:txBody>
      </p:sp>
    </p:spTree>
    <p:extLst>
      <p:ext uri="{BB962C8B-B14F-4D97-AF65-F5344CB8AC3E}">
        <p14:creationId xmlns:p14="http://schemas.microsoft.com/office/powerpoint/2010/main" val="276821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A10CA8-5095-5D0A-2EA6-0CCC1CA9CC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5727646-0AA4-24B9-7275-0E3B57464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32E87F-B15C-9171-ABA9-3DE48AD94DEB}"/>
              </a:ext>
            </a:extLst>
          </p:cNvPr>
          <p:cNvSpPr>
            <a:spLocks noGrp="1"/>
          </p:cNvSpPr>
          <p:nvPr>
            <p:ph type="dt" sz="half" idx="10"/>
          </p:nvPr>
        </p:nvSpPr>
        <p:spPr/>
        <p:txBody>
          <a:bodyPr/>
          <a:lstStyle/>
          <a:p>
            <a:fld id="{E32F87F2-0A0F-4870-92D6-A8161441C108}" type="datetimeFigureOut">
              <a:rPr lang="en-GB" smtClean="0"/>
              <a:t>25/06/2024</a:t>
            </a:fld>
            <a:endParaRPr lang="en-GB"/>
          </a:p>
        </p:txBody>
      </p:sp>
      <p:sp>
        <p:nvSpPr>
          <p:cNvPr id="5" name="Footer Placeholder 4">
            <a:extLst>
              <a:ext uri="{FF2B5EF4-FFF2-40B4-BE49-F238E27FC236}">
                <a16:creationId xmlns:a16="http://schemas.microsoft.com/office/drawing/2014/main" id="{52F7A416-219D-ADDF-641A-F56F55D668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5B5583-9904-50CE-F8F1-8C35559334A4}"/>
              </a:ext>
            </a:extLst>
          </p:cNvPr>
          <p:cNvSpPr>
            <a:spLocks noGrp="1"/>
          </p:cNvSpPr>
          <p:nvPr>
            <p:ph type="sldNum" sz="quarter" idx="12"/>
          </p:nvPr>
        </p:nvSpPr>
        <p:spPr/>
        <p:txBody>
          <a:bodyPr/>
          <a:lstStyle/>
          <a:p>
            <a:fld id="{4E031A5E-3EAD-4AFD-83F3-B07CDF780783}" type="slidenum">
              <a:rPr lang="en-GB" smtClean="0"/>
              <a:t>‹#›</a:t>
            </a:fld>
            <a:endParaRPr lang="en-GB"/>
          </a:p>
        </p:txBody>
      </p:sp>
    </p:spTree>
    <p:extLst>
      <p:ext uri="{BB962C8B-B14F-4D97-AF65-F5344CB8AC3E}">
        <p14:creationId xmlns:p14="http://schemas.microsoft.com/office/powerpoint/2010/main" val="417987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
        <p:cNvGrpSpPr/>
        <p:nvPr/>
      </p:nvGrpSpPr>
      <p:grpSpPr>
        <a:xfrm>
          <a:off x="0" y="0"/>
          <a:ext cx="0" cy="0"/>
          <a:chOff x="0" y="0"/>
          <a:chExt cx="0" cy="0"/>
        </a:xfrm>
      </p:grpSpPr>
      <p:sp>
        <p:nvSpPr>
          <p:cNvPr id="12" name="Google Shape;12;p36"/>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3" name="Google Shape;13;p36"/>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14" name="Google Shape;14;p3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Proxima Nova"/>
                <a:ea typeface="Proxima Nova"/>
                <a:cs typeface="Proxima Nova"/>
                <a:sym typeface="Proxima Nova"/>
              </a:defRPr>
            </a:lvl9pPr>
          </a:lstStyle>
          <a:p>
            <a:fld id="{00000000-1234-1234-1234-123412341234}" type="slidenum">
              <a:rPr lang="ru" smtClean="0"/>
              <a:pPr/>
              <a:t>‹#›</a:t>
            </a:fld>
            <a:endParaRPr lang="ru"/>
          </a:p>
        </p:txBody>
      </p:sp>
    </p:spTree>
    <p:extLst>
      <p:ext uri="{BB962C8B-B14F-4D97-AF65-F5344CB8AC3E}">
        <p14:creationId xmlns:p14="http://schemas.microsoft.com/office/powerpoint/2010/main" val="452276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ull Image">
  <p:cSld name="Full Image">
    <p:spTree>
      <p:nvGrpSpPr>
        <p:cNvPr id="1" name="Shape 9"/>
        <p:cNvGrpSpPr/>
        <p:nvPr/>
      </p:nvGrpSpPr>
      <p:grpSpPr>
        <a:xfrm>
          <a:off x="0" y="0"/>
          <a:ext cx="0" cy="0"/>
          <a:chOff x="0" y="0"/>
          <a:chExt cx="0" cy="0"/>
        </a:xfrm>
      </p:grpSpPr>
      <p:sp>
        <p:nvSpPr>
          <p:cNvPr id="10" name="Google Shape;10;p35"/>
          <p:cNvSpPr>
            <a:spLocks noGrp="1"/>
          </p:cNvSpPr>
          <p:nvPr>
            <p:ph type="pic" idx="2"/>
          </p:nvPr>
        </p:nvSpPr>
        <p:spPr>
          <a:xfrm>
            <a:off x="0" y="0"/>
            <a:ext cx="12292315" cy="6858000"/>
          </a:xfrm>
          <a:prstGeom prst="rect">
            <a:avLst/>
          </a:prstGeom>
          <a:noFill/>
          <a:ln>
            <a:noFill/>
          </a:ln>
        </p:spPr>
      </p:sp>
    </p:spTree>
    <p:extLst>
      <p:ext uri="{BB962C8B-B14F-4D97-AF65-F5344CB8AC3E}">
        <p14:creationId xmlns:p14="http://schemas.microsoft.com/office/powerpoint/2010/main" val="3387746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B5CE-E2FD-857A-B936-2DD45AC3E5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082F1C-AF93-4BA2-C6C3-B3A037941C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22EBAE-C616-2EE8-C147-0CE79A2AAF40}"/>
              </a:ext>
            </a:extLst>
          </p:cNvPr>
          <p:cNvSpPr>
            <a:spLocks noGrp="1"/>
          </p:cNvSpPr>
          <p:nvPr>
            <p:ph type="dt" sz="half" idx="10"/>
          </p:nvPr>
        </p:nvSpPr>
        <p:spPr/>
        <p:txBody>
          <a:bodyPr/>
          <a:lstStyle/>
          <a:p>
            <a:fld id="{E32F87F2-0A0F-4870-92D6-A8161441C108}" type="datetimeFigureOut">
              <a:rPr lang="en-GB" smtClean="0"/>
              <a:t>25/06/2024</a:t>
            </a:fld>
            <a:endParaRPr lang="en-GB"/>
          </a:p>
        </p:txBody>
      </p:sp>
      <p:sp>
        <p:nvSpPr>
          <p:cNvPr id="5" name="Footer Placeholder 4">
            <a:extLst>
              <a:ext uri="{FF2B5EF4-FFF2-40B4-BE49-F238E27FC236}">
                <a16:creationId xmlns:a16="http://schemas.microsoft.com/office/drawing/2014/main" id="{F83A55E3-7804-3AFE-3EE0-B32646D5BB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FDA050-4B26-B23F-E560-51A8C29C0AD7}"/>
              </a:ext>
            </a:extLst>
          </p:cNvPr>
          <p:cNvSpPr>
            <a:spLocks noGrp="1"/>
          </p:cNvSpPr>
          <p:nvPr>
            <p:ph type="sldNum" sz="quarter" idx="12"/>
          </p:nvPr>
        </p:nvSpPr>
        <p:spPr/>
        <p:txBody>
          <a:bodyPr/>
          <a:lstStyle/>
          <a:p>
            <a:fld id="{4E031A5E-3EAD-4AFD-83F3-B07CDF780783}" type="slidenum">
              <a:rPr lang="en-GB" smtClean="0"/>
              <a:t>‹#›</a:t>
            </a:fld>
            <a:endParaRPr lang="en-GB"/>
          </a:p>
        </p:txBody>
      </p:sp>
    </p:spTree>
    <p:extLst>
      <p:ext uri="{BB962C8B-B14F-4D97-AF65-F5344CB8AC3E}">
        <p14:creationId xmlns:p14="http://schemas.microsoft.com/office/powerpoint/2010/main" val="421546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45068-1FDB-ECFE-B105-63DB31E5A0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838CB07-64F0-EC1A-1AAD-7E98ED1993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D46B41-1459-53B0-2D94-AAFDE29BD45D}"/>
              </a:ext>
            </a:extLst>
          </p:cNvPr>
          <p:cNvSpPr>
            <a:spLocks noGrp="1"/>
          </p:cNvSpPr>
          <p:nvPr>
            <p:ph type="dt" sz="half" idx="10"/>
          </p:nvPr>
        </p:nvSpPr>
        <p:spPr/>
        <p:txBody>
          <a:bodyPr/>
          <a:lstStyle/>
          <a:p>
            <a:fld id="{E32F87F2-0A0F-4870-92D6-A8161441C108}" type="datetimeFigureOut">
              <a:rPr lang="en-GB" smtClean="0"/>
              <a:t>25/06/2024</a:t>
            </a:fld>
            <a:endParaRPr lang="en-GB"/>
          </a:p>
        </p:txBody>
      </p:sp>
      <p:sp>
        <p:nvSpPr>
          <p:cNvPr id="5" name="Footer Placeholder 4">
            <a:extLst>
              <a:ext uri="{FF2B5EF4-FFF2-40B4-BE49-F238E27FC236}">
                <a16:creationId xmlns:a16="http://schemas.microsoft.com/office/drawing/2014/main" id="{F5A0A669-4FDA-47FB-FCF0-D94ACF930A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137829-898B-7E9D-E97B-0C20ACB158BA}"/>
              </a:ext>
            </a:extLst>
          </p:cNvPr>
          <p:cNvSpPr>
            <a:spLocks noGrp="1"/>
          </p:cNvSpPr>
          <p:nvPr>
            <p:ph type="sldNum" sz="quarter" idx="12"/>
          </p:nvPr>
        </p:nvSpPr>
        <p:spPr/>
        <p:txBody>
          <a:bodyPr/>
          <a:lstStyle/>
          <a:p>
            <a:fld id="{4E031A5E-3EAD-4AFD-83F3-B07CDF780783}" type="slidenum">
              <a:rPr lang="en-GB" smtClean="0"/>
              <a:t>‹#›</a:t>
            </a:fld>
            <a:endParaRPr lang="en-GB"/>
          </a:p>
        </p:txBody>
      </p:sp>
    </p:spTree>
    <p:extLst>
      <p:ext uri="{BB962C8B-B14F-4D97-AF65-F5344CB8AC3E}">
        <p14:creationId xmlns:p14="http://schemas.microsoft.com/office/powerpoint/2010/main" val="81100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56F5-AC2A-045D-6887-06179FC083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CF1E53-B077-F747-F94E-7BF4074AFC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53DAE5-7546-3325-F3D4-AD83EA8E79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B9A8E9B-D11F-6FCB-7F42-82320E3BB7F0}"/>
              </a:ext>
            </a:extLst>
          </p:cNvPr>
          <p:cNvSpPr>
            <a:spLocks noGrp="1"/>
          </p:cNvSpPr>
          <p:nvPr>
            <p:ph type="dt" sz="half" idx="10"/>
          </p:nvPr>
        </p:nvSpPr>
        <p:spPr/>
        <p:txBody>
          <a:bodyPr/>
          <a:lstStyle/>
          <a:p>
            <a:fld id="{E32F87F2-0A0F-4870-92D6-A8161441C108}" type="datetimeFigureOut">
              <a:rPr lang="en-GB" smtClean="0"/>
              <a:t>25/06/2024</a:t>
            </a:fld>
            <a:endParaRPr lang="en-GB"/>
          </a:p>
        </p:txBody>
      </p:sp>
      <p:sp>
        <p:nvSpPr>
          <p:cNvPr id="6" name="Footer Placeholder 5">
            <a:extLst>
              <a:ext uri="{FF2B5EF4-FFF2-40B4-BE49-F238E27FC236}">
                <a16:creationId xmlns:a16="http://schemas.microsoft.com/office/drawing/2014/main" id="{591F9657-AB78-40D6-108B-30DC6820A2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E7E395-8383-FCEA-3E4D-E2432F7826E3}"/>
              </a:ext>
            </a:extLst>
          </p:cNvPr>
          <p:cNvSpPr>
            <a:spLocks noGrp="1"/>
          </p:cNvSpPr>
          <p:nvPr>
            <p:ph type="sldNum" sz="quarter" idx="12"/>
          </p:nvPr>
        </p:nvSpPr>
        <p:spPr/>
        <p:txBody>
          <a:bodyPr/>
          <a:lstStyle/>
          <a:p>
            <a:fld id="{4E031A5E-3EAD-4AFD-83F3-B07CDF780783}" type="slidenum">
              <a:rPr lang="en-GB" smtClean="0"/>
              <a:t>‹#›</a:t>
            </a:fld>
            <a:endParaRPr lang="en-GB"/>
          </a:p>
        </p:txBody>
      </p:sp>
    </p:spTree>
    <p:extLst>
      <p:ext uri="{BB962C8B-B14F-4D97-AF65-F5344CB8AC3E}">
        <p14:creationId xmlns:p14="http://schemas.microsoft.com/office/powerpoint/2010/main" val="36688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0B52-5130-03B3-1245-3C03216AD79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B03520D-013E-95A3-F02F-E223E29C6D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48186E-830C-909D-C735-E55EAAA563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DD3082D-EE42-5878-360E-C1D9DF5872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3BC84-B1D1-A4E4-D733-FC6BC24042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E9A2221-AA0F-80FA-A88D-B37484129689}"/>
              </a:ext>
            </a:extLst>
          </p:cNvPr>
          <p:cNvSpPr>
            <a:spLocks noGrp="1"/>
          </p:cNvSpPr>
          <p:nvPr>
            <p:ph type="dt" sz="half" idx="10"/>
          </p:nvPr>
        </p:nvSpPr>
        <p:spPr/>
        <p:txBody>
          <a:bodyPr/>
          <a:lstStyle/>
          <a:p>
            <a:fld id="{E32F87F2-0A0F-4870-92D6-A8161441C108}" type="datetimeFigureOut">
              <a:rPr lang="en-GB" smtClean="0"/>
              <a:t>25/06/2024</a:t>
            </a:fld>
            <a:endParaRPr lang="en-GB"/>
          </a:p>
        </p:txBody>
      </p:sp>
      <p:sp>
        <p:nvSpPr>
          <p:cNvPr id="8" name="Footer Placeholder 7">
            <a:extLst>
              <a:ext uri="{FF2B5EF4-FFF2-40B4-BE49-F238E27FC236}">
                <a16:creationId xmlns:a16="http://schemas.microsoft.com/office/drawing/2014/main" id="{60C3829E-9600-9C88-2701-8DBD7E52D5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1EF91F-7A7A-AEE4-DAB9-17C41C07BDC7}"/>
              </a:ext>
            </a:extLst>
          </p:cNvPr>
          <p:cNvSpPr>
            <a:spLocks noGrp="1"/>
          </p:cNvSpPr>
          <p:nvPr>
            <p:ph type="sldNum" sz="quarter" idx="12"/>
          </p:nvPr>
        </p:nvSpPr>
        <p:spPr/>
        <p:txBody>
          <a:bodyPr/>
          <a:lstStyle/>
          <a:p>
            <a:fld id="{4E031A5E-3EAD-4AFD-83F3-B07CDF780783}" type="slidenum">
              <a:rPr lang="en-GB" smtClean="0"/>
              <a:t>‹#›</a:t>
            </a:fld>
            <a:endParaRPr lang="en-GB"/>
          </a:p>
        </p:txBody>
      </p:sp>
    </p:spTree>
    <p:extLst>
      <p:ext uri="{BB962C8B-B14F-4D97-AF65-F5344CB8AC3E}">
        <p14:creationId xmlns:p14="http://schemas.microsoft.com/office/powerpoint/2010/main" val="1737550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87EBA-F159-D6E3-E3AC-C526D94A52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647533D-F855-883E-95A2-084968ED1220}"/>
              </a:ext>
            </a:extLst>
          </p:cNvPr>
          <p:cNvSpPr>
            <a:spLocks noGrp="1"/>
          </p:cNvSpPr>
          <p:nvPr>
            <p:ph type="dt" sz="half" idx="10"/>
          </p:nvPr>
        </p:nvSpPr>
        <p:spPr/>
        <p:txBody>
          <a:bodyPr/>
          <a:lstStyle/>
          <a:p>
            <a:fld id="{E32F87F2-0A0F-4870-92D6-A8161441C108}" type="datetimeFigureOut">
              <a:rPr lang="en-GB" smtClean="0"/>
              <a:t>25/06/2024</a:t>
            </a:fld>
            <a:endParaRPr lang="en-GB"/>
          </a:p>
        </p:txBody>
      </p:sp>
      <p:sp>
        <p:nvSpPr>
          <p:cNvPr id="4" name="Footer Placeholder 3">
            <a:extLst>
              <a:ext uri="{FF2B5EF4-FFF2-40B4-BE49-F238E27FC236}">
                <a16:creationId xmlns:a16="http://schemas.microsoft.com/office/drawing/2014/main" id="{1933EAB1-0485-BE26-E582-BE33F4D2623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0345066-02B8-5F01-6F35-9CAF0B04981A}"/>
              </a:ext>
            </a:extLst>
          </p:cNvPr>
          <p:cNvSpPr>
            <a:spLocks noGrp="1"/>
          </p:cNvSpPr>
          <p:nvPr>
            <p:ph type="sldNum" sz="quarter" idx="12"/>
          </p:nvPr>
        </p:nvSpPr>
        <p:spPr/>
        <p:txBody>
          <a:bodyPr/>
          <a:lstStyle/>
          <a:p>
            <a:fld id="{4E031A5E-3EAD-4AFD-83F3-B07CDF780783}" type="slidenum">
              <a:rPr lang="en-GB" smtClean="0"/>
              <a:t>‹#›</a:t>
            </a:fld>
            <a:endParaRPr lang="en-GB"/>
          </a:p>
        </p:txBody>
      </p:sp>
    </p:spTree>
    <p:extLst>
      <p:ext uri="{BB962C8B-B14F-4D97-AF65-F5344CB8AC3E}">
        <p14:creationId xmlns:p14="http://schemas.microsoft.com/office/powerpoint/2010/main" val="132146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E845B8-EFD3-BF81-D2E1-0F79168D9530}"/>
              </a:ext>
            </a:extLst>
          </p:cNvPr>
          <p:cNvSpPr>
            <a:spLocks noGrp="1"/>
          </p:cNvSpPr>
          <p:nvPr>
            <p:ph type="dt" sz="half" idx="10"/>
          </p:nvPr>
        </p:nvSpPr>
        <p:spPr/>
        <p:txBody>
          <a:bodyPr/>
          <a:lstStyle/>
          <a:p>
            <a:fld id="{E32F87F2-0A0F-4870-92D6-A8161441C108}" type="datetimeFigureOut">
              <a:rPr lang="en-GB" smtClean="0"/>
              <a:t>25/06/2024</a:t>
            </a:fld>
            <a:endParaRPr lang="en-GB"/>
          </a:p>
        </p:txBody>
      </p:sp>
      <p:sp>
        <p:nvSpPr>
          <p:cNvPr id="3" name="Footer Placeholder 2">
            <a:extLst>
              <a:ext uri="{FF2B5EF4-FFF2-40B4-BE49-F238E27FC236}">
                <a16:creationId xmlns:a16="http://schemas.microsoft.com/office/drawing/2014/main" id="{E18812F7-E12C-86C9-3F47-6BECCAB1789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0C1AD8-D0AB-0718-D3D7-A0842B49B493}"/>
              </a:ext>
            </a:extLst>
          </p:cNvPr>
          <p:cNvSpPr>
            <a:spLocks noGrp="1"/>
          </p:cNvSpPr>
          <p:nvPr>
            <p:ph type="sldNum" sz="quarter" idx="12"/>
          </p:nvPr>
        </p:nvSpPr>
        <p:spPr/>
        <p:txBody>
          <a:bodyPr/>
          <a:lstStyle/>
          <a:p>
            <a:fld id="{4E031A5E-3EAD-4AFD-83F3-B07CDF780783}" type="slidenum">
              <a:rPr lang="en-GB" smtClean="0"/>
              <a:t>‹#›</a:t>
            </a:fld>
            <a:endParaRPr lang="en-GB"/>
          </a:p>
        </p:txBody>
      </p:sp>
    </p:spTree>
    <p:extLst>
      <p:ext uri="{BB962C8B-B14F-4D97-AF65-F5344CB8AC3E}">
        <p14:creationId xmlns:p14="http://schemas.microsoft.com/office/powerpoint/2010/main" val="2475334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02225-7B2F-060E-A885-D217649B8A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73E5E8B-F66D-4594-C9F6-C3F8620E1C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580A90B-3716-6E66-AF47-0145EEE41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02F27-F37F-7D88-C79B-83D7084E5E67}"/>
              </a:ext>
            </a:extLst>
          </p:cNvPr>
          <p:cNvSpPr>
            <a:spLocks noGrp="1"/>
          </p:cNvSpPr>
          <p:nvPr>
            <p:ph type="dt" sz="half" idx="10"/>
          </p:nvPr>
        </p:nvSpPr>
        <p:spPr/>
        <p:txBody>
          <a:bodyPr/>
          <a:lstStyle/>
          <a:p>
            <a:fld id="{E32F87F2-0A0F-4870-92D6-A8161441C108}" type="datetimeFigureOut">
              <a:rPr lang="en-GB" smtClean="0"/>
              <a:t>25/06/2024</a:t>
            </a:fld>
            <a:endParaRPr lang="en-GB"/>
          </a:p>
        </p:txBody>
      </p:sp>
      <p:sp>
        <p:nvSpPr>
          <p:cNvPr id="6" name="Footer Placeholder 5">
            <a:extLst>
              <a:ext uri="{FF2B5EF4-FFF2-40B4-BE49-F238E27FC236}">
                <a16:creationId xmlns:a16="http://schemas.microsoft.com/office/drawing/2014/main" id="{FE8AA0A7-CA03-2B0C-7332-FA6E9786C6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C6B93A-0F6D-6F7D-B7CF-89DDC83E193C}"/>
              </a:ext>
            </a:extLst>
          </p:cNvPr>
          <p:cNvSpPr>
            <a:spLocks noGrp="1"/>
          </p:cNvSpPr>
          <p:nvPr>
            <p:ph type="sldNum" sz="quarter" idx="12"/>
          </p:nvPr>
        </p:nvSpPr>
        <p:spPr/>
        <p:txBody>
          <a:bodyPr/>
          <a:lstStyle/>
          <a:p>
            <a:fld id="{4E031A5E-3EAD-4AFD-83F3-B07CDF780783}" type="slidenum">
              <a:rPr lang="en-GB" smtClean="0"/>
              <a:t>‹#›</a:t>
            </a:fld>
            <a:endParaRPr lang="en-GB"/>
          </a:p>
        </p:txBody>
      </p:sp>
    </p:spTree>
    <p:extLst>
      <p:ext uri="{BB962C8B-B14F-4D97-AF65-F5344CB8AC3E}">
        <p14:creationId xmlns:p14="http://schemas.microsoft.com/office/powerpoint/2010/main" val="2426375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46B9-65F1-A5E7-AFBF-62AAF1D2D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37A90EC-3320-8CC9-99AD-94A0125374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B700D9-AEC5-DBD1-F834-9FE9E6C144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F9E66-D7B7-5D27-F23B-7B9553F93A22}"/>
              </a:ext>
            </a:extLst>
          </p:cNvPr>
          <p:cNvSpPr>
            <a:spLocks noGrp="1"/>
          </p:cNvSpPr>
          <p:nvPr>
            <p:ph type="dt" sz="half" idx="10"/>
          </p:nvPr>
        </p:nvSpPr>
        <p:spPr/>
        <p:txBody>
          <a:bodyPr/>
          <a:lstStyle/>
          <a:p>
            <a:fld id="{E32F87F2-0A0F-4870-92D6-A8161441C108}" type="datetimeFigureOut">
              <a:rPr lang="en-GB" smtClean="0"/>
              <a:t>25/06/2024</a:t>
            </a:fld>
            <a:endParaRPr lang="en-GB"/>
          </a:p>
        </p:txBody>
      </p:sp>
      <p:sp>
        <p:nvSpPr>
          <p:cNvPr id="6" name="Footer Placeholder 5">
            <a:extLst>
              <a:ext uri="{FF2B5EF4-FFF2-40B4-BE49-F238E27FC236}">
                <a16:creationId xmlns:a16="http://schemas.microsoft.com/office/drawing/2014/main" id="{DCFE9F42-A2E2-00C1-6EF4-761690B3E7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78FBE0-F765-4129-43A4-85114D850213}"/>
              </a:ext>
            </a:extLst>
          </p:cNvPr>
          <p:cNvSpPr>
            <a:spLocks noGrp="1"/>
          </p:cNvSpPr>
          <p:nvPr>
            <p:ph type="sldNum" sz="quarter" idx="12"/>
          </p:nvPr>
        </p:nvSpPr>
        <p:spPr/>
        <p:txBody>
          <a:bodyPr/>
          <a:lstStyle/>
          <a:p>
            <a:fld id="{4E031A5E-3EAD-4AFD-83F3-B07CDF780783}" type="slidenum">
              <a:rPr lang="en-GB" smtClean="0"/>
              <a:t>‹#›</a:t>
            </a:fld>
            <a:endParaRPr lang="en-GB"/>
          </a:p>
        </p:txBody>
      </p:sp>
    </p:spTree>
    <p:extLst>
      <p:ext uri="{BB962C8B-B14F-4D97-AF65-F5344CB8AC3E}">
        <p14:creationId xmlns:p14="http://schemas.microsoft.com/office/powerpoint/2010/main" val="96302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CC83C-DDFD-CD9C-96F7-16D841691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170A8DC-0D7E-DDCF-97E1-F759660986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4D2863-24EF-DB41-079E-ABFF6E03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2F87F2-0A0F-4870-92D6-A8161441C108}" type="datetimeFigureOut">
              <a:rPr lang="en-GB" smtClean="0"/>
              <a:t>25/06/2024</a:t>
            </a:fld>
            <a:endParaRPr lang="en-GB"/>
          </a:p>
        </p:txBody>
      </p:sp>
      <p:sp>
        <p:nvSpPr>
          <p:cNvPr id="5" name="Footer Placeholder 4">
            <a:extLst>
              <a:ext uri="{FF2B5EF4-FFF2-40B4-BE49-F238E27FC236}">
                <a16:creationId xmlns:a16="http://schemas.microsoft.com/office/drawing/2014/main" id="{262781C8-CCCD-0F22-080A-86ED5305B6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78CAE2-76A7-E400-3FD1-A9560A0729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031A5E-3EAD-4AFD-83F3-B07CDF780783}" type="slidenum">
              <a:rPr lang="en-GB" smtClean="0"/>
              <a:t>‹#›</a:t>
            </a:fld>
            <a:endParaRPr lang="en-GB"/>
          </a:p>
        </p:txBody>
      </p:sp>
    </p:spTree>
    <p:extLst>
      <p:ext uri="{BB962C8B-B14F-4D97-AF65-F5344CB8AC3E}">
        <p14:creationId xmlns:p14="http://schemas.microsoft.com/office/powerpoint/2010/main" val="897040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Promise" TargetMode="External"/><Relationship Id="rId7" Type="http://schemas.openxmlformats.org/officeDocument/2006/relationships/hyperlink" Target="https://developer.mozilla.org/en-US/docs/Web/JavaScript/Event_loop" TargetMode="External"/><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hyperlink" Target="https://developer.mozilla.org/en-US/docs/Web/API/Fetch_API" TargetMode="External"/><Relationship Id="rId5" Type="http://schemas.openxmlformats.org/officeDocument/2006/relationships/hyperlink" Target="https://developer.mozilla.org/en-US/docs/Web/JavaScript/Reference/Global_Objects/Error" TargetMode="External"/><Relationship Id="rId4" Type="http://schemas.openxmlformats.org/officeDocument/2006/relationships/hyperlink" Target="https://learn.javascript.ru/promis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
          <p:cNvSpPr/>
          <p:nvPr/>
        </p:nvSpPr>
        <p:spPr>
          <a:xfrm>
            <a:off x="-100315" y="1"/>
            <a:ext cx="12292315" cy="6858001"/>
          </a:xfrm>
          <a:custGeom>
            <a:avLst/>
            <a:gdLst/>
            <a:ahLst/>
            <a:cxnLst/>
            <a:rect l="l" t="t" r="r" b="b"/>
            <a:pathLst>
              <a:path w="12292314" h="6858001" extrusionOk="0">
                <a:moveTo>
                  <a:pt x="10763081" y="0"/>
                </a:moveTo>
                <a:lnTo>
                  <a:pt x="12292314" y="0"/>
                </a:lnTo>
                <a:lnTo>
                  <a:pt x="12292314" y="2807746"/>
                </a:lnTo>
                <a:lnTo>
                  <a:pt x="12208634" y="3102427"/>
                </a:lnTo>
                <a:cubicBezTo>
                  <a:pt x="11746379" y="4588624"/>
                  <a:pt x="10786576" y="5855609"/>
                  <a:pt x="9524061" y="6708547"/>
                </a:cubicBezTo>
                <a:lnTo>
                  <a:pt x="9290937" y="6858000"/>
                </a:lnTo>
                <a:lnTo>
                  <a:pt x="2191871" y="6858000"/>
                </a:lnTo>
                <a:lnTo>
                  <a:pt x="2175237" y="6858000"/>
                </a:lnTo>
                <a:lnTo>
                  <a:pt x="2169705" y="6854454"/>
                </a:lnTo>
                <a:lnTo>
                  <a:pt x="2169704" y="6854454"/>
                </a:lnTo>
                <a:lnTo>
                  <a:pt x="2175238" y="6858001"/>
                </a:lnTo>
                <a:lnTo>
                  <a:pt x="1" y="6858001"/>
                </a:lnTo>
                <a:lnTo>
                  <a:pt x="1" y="4704467"/>
                </a:lnTo>
                <a:lnTo>
                  <a:pt x="0" y="4704465"/>
                </a:lnTo>
                <a:lnTo>
                  <a:pt x="0" y="3456933"/>
                </a:lnTo>
                <a:lnTo>
                  <a:pt x="160288" y="3493927"/>
                </a:lnTo>
                <a:cubicBezTo>
                  <a:pt x="890348" y="3643319"/>
                  <a:pt x="1646247" y="3721773"/>
                  <a:pt x="2420471" y="3721773"/>
                </a:cubicBezTo>
                <a:cubicBezTo>
                  <a:pt x="5710922" y="3721773"/>
                  <a:pt x="8670396" y="2304697"/>
                  <a:pt x="10721904" y="47536"/>
                </a:cubicBezTo>
                <a:close/>
              </a:path>
            </a:pathLst>
          </a:custGeom>
          <a:gradFill>
            <a:gsLst>
              <a:gs pos="0">
                <a:srgbClr val="FF0000"/>
              </a:gs>
              <a:gs pos="8000">
                <a:srgbClr val="FF0000"/>
              </a:gs>
              <a:gs pos="60000">
                <a:srgbClr val="FFC000"/>
              </a:gs>
              <a:gs pos="100000">
                <a:srgbClr val="FFC000"/>
              </a:gs>
            </a:gsLst>
            <a:lin ang="20399999" scaled="0"/>
          </a:gradFill>
          <a:ln>
            <a:noFill/>
          </a:ln>
        </p:spPr>
        <p:txBody>
          <a:bodyPr spcFirstLastPara="1" wrap="square" lIns="121900" tIns="60933" rIns="121900" bIns="60933" anchor="ctr" anchorCtr="0">
            <a:noAutofit/>
          </a:bodyPr>
          <a:lstStyle/>
          <a:p>
            <a:pPr algn="ctr">
              <a:buClr>
                <a:srgbClr val="000000"/>
              </a:buClr>
              <a:buSzPts val="1050"/>
            </a:pPr>
            <a:endParaRPr sz="1400">
              <a:solidFill>
                <a:schemeClr val="lt1"/>
              </a:solidFill>
              <a:latin typeface="Arial"/>
              <a:ea typeface="Arial"/>
              <a:cs typeface="Arial"/>
              <a:sym typeface="Arial"/>
            </a:endParaRPr>
          </a:p>
        </p:txBody>
      </p:sp>
      <p:sp>
        <p:nvSpPr>
          <p:cNvPr id="54" name="Google Shape;54;p1"/>
          <p:cNvSpPr/>
          <p:nvPr/>
        </p:nvSpPr>
        <p:spPr>
          <a:xfrm>
            <a:off x="6931024" y="-1"/>
            <a:ext cx="7119643" cy="6858001"/>
          </a:xfrm>
          <a:custGeom>
            <a:avLst/>
            <a:gdLst/>
            <a:ahLst/>
            <a:cxnLst/>
            <a:rect l="l" t="t" r="r" b="b"/>
            <a:pathLst>
              <a:path w="21600" h="21546" extrusionOk="0">
                <a:moveTo>
                  <a:pt x="15677" y="10464"/>
                </a:moveTo>
                <a:cubicBezTo>
                  <a:pt x="15612" y="9463"/>
                  <a:pt x="15249" y="8545"/>
                  <a:pt x="14675" y="7797"/>
                </a:cubicBezTo>
                <a:lnTo>
                  <a:pt x="16458" y="6009"/>
                </a:lnTo>
                <a:cubicBezTo>
                  <a:pt x="17478" y="7223"/>
                  <a:pt x="18117" y="8770"/>
                  <a:pt x="18189" y="10464"/>
                </a:cubicBezTo>
                <a:cubicBezTo>
                  <a:pt x="18189" y="10464"/>
                  <a:pt x="15677" y="10464"/>
                  <a:pt x="15677" y="10464"/>
                </a:cubicBezTo>
                <a:close/>
                <a:moveTo>
                  <a:pt x="16286" y="15755"/>
                </a:moveTo>
                <a:lnTo>
                  <a:pt x="14509" y="13973"/>
                </a:lnTo>
                <a:cubicBezTo>
                  <a:pt x="15102" y="13281"/>
                  <a:pt x="15506" y="12420"/>
                  <a:pt x="15639" y="11473"/>
                </a:cubicBezTo>
                <a:lnTo>
                  <a:pt x="18164" y="11473"/>
                </a:lnTo>
                <a:cubicBezTo>
                  <a:pt x="18013" y="13114"/>
                  <a:pt x="17329" y="14600"/>
                  <a:pt x="16286" y="15755"/>
                </a:cubicBezTo>
                <a:close/>
                <a:moveTo>
                  <a:pt x="11303" y="18180"/>
                </a:moveTo>
                <a:lnTo>
                  <a:pt x="11303" y="15658"/>
                </a:lnTo>
                <a:cubicBezTo>
                  <a:pt x="12230" y="15563"/>
                  <a:pt x="13079" y="15208"/>
                  <a:pt x="13779" y="14668"/>
                </a:cubicBezTo>
                <a:lnTo>
                  <a:pt x="15562" y="16456"/>
                </a:lnTo>
                <a:cubicBezTo>
                  <a:pt x="14395" y="17441"/>
                  <a:pt x="12921" y="18071"/>
                  <a:pt x="11303" y="18180"/>
                </a:cubicBezTo>
                <a:close/>
                <a:moveTo>
                  <a:pt x="10800" y="12817"/>
                </a:moveTo>
                <a:cubicBezTo>
                  <a:pt x="9680" y="12817"/>
                  <a:pt x="8772" y="11906"/>
                  <a:pt x="8772" y="10783"/>
                </a:cubicBezTo>
                <a:cubicBezTo>
                  <a:pt x="8772" y="9660"/>
                  <a:pt x="9680" y="8750"/>
                  <a:pt x="10800" y="8750"/>
                </a:cubicBezTo>
                <a:cubicBezTo>
                  <a:pt x="11920" y="8750"/>
                  <a:pt x="12828" y="9660"/>
                  <a:pt x="12828" y="10783"/>
                </a:cubicBezTo>
                <a:cubicBezTo>
                  <a:pt x="12828" y="11906"/>
                  <a:pt x="11920" y="12817"/>
                  <a:pt x="10800" y="12817"/>
                </a:cubicBezTo>
                <a:close/>
                <a:moveTo>
                  <a:pt x="10297" y="18180"/>
                </a:moveTo>
                <a:cubicBezTo>
                  <a:pt x="8680" y="18071"/>
                  <a:pt x="7205" y="17441"/>
                  <a:pt x="6038" y="16456"/>
                </a:cubicBezTo>
                <a:lnTo>
                  <a:pt x="7821" y="14668"/>
                </a:lnTo>
                <a:cubicBezTo>
                  <a:pt x="8521" y="15208"/>
                  <a:pt x="9370" y="15563"/>
                  <a:pt x="10297" y="15658"/>
                </a:cubicBezTo>
                <a:cubicBezTo>
                  <a:pt x="10297" y="15658"/>
                  <a:pt x="10297" y="18180"/>
                  <a:pt x="10297" y="18180"/>
                </a:cubicBezTo>
                <a:close/>
                <a:moveTo>
                  <a:pt x="5314" y="15755"/>
                </a:moveTo>
                <a:cubicBezTo>
                  <a:pt x="4271" y="14600"/>
                  <a:pt x="3587" y="13114"/>
                  <a:pt x="3437" y="11473"/>
                </a:cubicBezTo>
                <a:lnTo>
                  <a:pt x="5961" y="11473"/>
                </a:lnTo>
                <a:cubicBezTo>
                  <a:pt x="6094" y="12421"/>
                  <a:pt x="6498" y="13281"/>
                  <a:pt x="7091" y="13973"/>
                </a:cubicBezTo>
                <a:cubicBezTo>
                  <a:pt x="7091" y="13973"/>
                  <a:pt x="5314" y="15755"/>
                  <a:pt x="5314" y="15755"/>
                </a:cubicBezTo>
                <a:close/>
                <a:moveTo>
                  <a:pt x="5142" y="6009"/>
                </a:moveTo>
                <a:lnTo>
                  <a:pt x="6925" y="7797"/>
                </a:lnTo>
                <a:cubicBezTo>
                  <a:pt x="6351" y="8545"/>
                  <a:pt x="5988" y="9463"/>
                  <a:pt x="5923" y="10464"/>
                </a:cubicBezTo>
                <a:lnTo>
                  <a:pt x="3412" y="10464"/>
                </a:lnTo>
                <a:cubicBezTo>
                  <a:pt x="3483" y="8770"/>
                  <a:pt x="4122" y="7223"/>
                  <a:pt x="5142" y="6009"/>
                </a:cubicBezTo>
                <a:close/>
                <a:moveTo>
                  <a:pt x="10297" y="3387"/>
                </a:moveTo>
                <a:lnTo>
                  <a:pt x="10297" y="5909"/>
                </a:lnTo>
                <a:cubicBezTo>
                  <a:pt x="9279" y="6013"/>
                  <a:pt x="8354" y="6432"/>
                  <a:pt x="7618" y="7065"/>
                </a:cubicBezTo>
                <a:lnTo>
                  <a:pt x="5841" y="5283"/>
                </a:lnTo>
                <a:cubicBezTo>
                  <a:pt x="7036" y="4199"/>
                  <a:pt x="8587" y="3502"/>
                  <a:pt x="10297" y="3387"/>
                </a:cubicBezTo>
                <a:close/>
                <a:moveTo>
                  <a:pt x="11303" y="3387"/>
                </a:moveTo>
                <a:cubicBezTo>
                  <a:pt x="13013" y="3502"/>
                  <a:pt x="14564" y="4199"/>
                  <a:pt x="15759" y="5283"/>
                </a:cubicBezTo>
                <a:lnTo>
                  <a:pt x="13982" y="7065"/>
                </a:lnTo>
                <a:cubicBezTo>
                  <a:pt x="13246" y="6432"/>
                  <a:pt x="12321" y="6013"/>
                  <a:pt x="11303" y="5909"/>
                </a:cubicBezTo>
                <a:cubicBezTo>
                  <a:pt x="11303" y="5909"/>
                  <a:pt x="11303" y="3387"/>
                  <a:pt x="11303" y="3387"/>
                </a:cubicBezTo>
                <a:close/>
                <a:moveTo>
                  <a:pt x="21036" y="9876"/>
                </a:moveTo>
                <a:lnTo>
                  <a:pt x="20798" y="9910"/>
                </a:lnTo>
                <a:cubicBezTo>
                  <a:pt x="20421" y="9965"/>
                  <a:pt x="20045" y="9749"/>
                  <a:pt x="19928" y="9386"/>
                </a:cubicBezTo>
                <a:cubicBezTo>
                  <a:pt x="19778" y="8916"/>
                  <a:pt x="20090" y="8441"/>
                  <a:pt x="20555" y="8374"/>
                </a:cubicBezTo>
                <a:lnTo>
                  <a:pt x="20768" y="8343"/>
                </a:lnTo>
                <a:cubicBezTo>
                  <a:pt x="21060" y="8301"/>
                  <a:pt x="21249" y="8009"/>
                  <a:pt x="21166" y="7724"/>
                </a:cubicBezTo>
                <a:cubicBezTo>
                  <a:pt x="21125" y="7584"/>
                  <a:pt x="21081" y="7445"/>
                  <a:pt x="21035" y="7308"/>
                </a:cubicBezTo>
                <a:cubicBezTo>
                  <a:pt x="20943" y="7034"/>
                  <a:pt x="20634" y="6900"/>
                  <a:pt x="20372" y="7020"/>
                </a:cubicBezTo>
                <a:lnTo>
                  <a:pt x="20151" y="7121"/>
                </a:lnTo>
                <a:cubicBezTo>
                  <a:pt x="19804" y="7280"/>
                  <a:pt x="19383" y="7180"/>
                  <a:pt x="19169" y="6864"/>
                </a:cubicBezTo>
                <a:cubicBezTo>
                  <a:pt x="18892" y="6456"/>
                  <a:pt x="19058" y="5912"/>
                  <a:pt x="19486" y="5716"/>
                </a:cubicBezTo>
                <a:lnTo>
                  <a:pt x="19680" y="5627"/>
                </a:lnTo>
                <a:cubicBezTo>
                  <a:pt x="19949" y="5504"/>
                  <a:pt x="20048" y="5170"/>
                  <a:pt x="19887" y="4920"/>
                </a:cubicBezTo>
                <a:cubicBezTo>
                  <a:pt x="19809" y="4798"/>
                  <a:pt x="19728" y="4677"/>
                  <a:pt x="19644" y="4558"/>
                </a:cubicBezTo>
                <a:cubicBezTo>
                  <a:pt x="19479" y="4322"/>
                  <a:pt x="19145" y="4281"/>
                  <a:pt x="18928" y="4470"/>
                </a:cubicBezTo>
                <a:lnTo>
                  <a:pt x="18729" y="4643"/>
                </a:lnTo>
                <a:cubicBezTo>
                  <a:pt x="18406" y="4923"/>
                  <a:pt x="17914" y="4888"/>
                  <a:pt x="17635" y="4564"/>
                </a:cubicBezTo>
                <a:cubicBezTo>
                  <a:pt x="17226" y="4564"/>
                  <a:pt x="17036" y="4055"/>
                  <a:pt x="17345" y="3787"/>
                </a:cubicBezTo>
                <a:lnTo>
                  <a:pt x="17873" y="3329"/>
                </a:lnTo>
                <a:cubicBezTo>
                  <a:pt x="18096" y="3134"/>
                  <a:pt x="18097" y="2786"/>
                  <a:pt x="17874" y="2592"/>
                </a:cubicBezTo>
                <a:cubicBezTo>
                  <a:pt x="17764" y="2497"/>
                  <a:pt x="17653" y="2404"/>
                  <a:pt x="17540" y="2313"/>
                </a:cubicBezTo>
                <a:cubicBezTo>
                  <a:pt x="17315" y="2133"/>
                  <a:pt x="16983" y="2187"/>
                  <a:pt x="16827" y="2430"/>
                </a:cubicBezTo>
                <a:lnTo>
                  <a:pt x="16685" y="2652"/>
                </a:lnTo>
                <a:cubicBezTo>
                  <a:pt x="16454" y="3011"/>
                  <a:pt x="15972" y="3117"/>
                  <a:pt x="15613" y="2886"/>
                </a:cubicBezTo>
                <a:cubicBezTo>
                  <a:pt x="15254" y="2654"/>
                  <a:pt x="15149" y="2171"/>
                  <a:pt x="15380" y="1811"/>
                </a:cubicBezTo>
                <a:lnTo>
                  <a:pt x="15496" y="1630"/>
                </a:lnTo>
                <a:cubicBezTo>
                  <a:pt x="15655" y="1381"/>
                  <a:pt x="15559" y="1047"/>
                  <a:pt x="15290" y="924"/>
                </a:cubicBezTo>
                <a:cubicBezTo>
                  <a:pt x="15158" y="863"/>
                  <a:pt x="15025" y="805"/>
                  <a:pt x="14890" y="750"/>
                </a:cubicBezTo>
                <a:cubicBezTo>
                  <a:pt x="14623" y="640"/>
                  <a:pt x="14320" y="787"/>
                  <a:pt x="14239" y="1064"/>
                </a:cubicBezTo>
                <a:lnTo>
                  <a:pt x="14164" y="1319"/>
                </a:lnTo>
                <a:cubicBezTo>
                  <a:pt x="14044" y="1729"/>
                  <a:pt x="13611" y="1966"/>
                  <a:pt x="13202" y="1846"/>
                </a:cubicBezTo>
                <a:lnTo>
                  <a:pt x="13202" y="1846"/>
                </a:lnTo>
                <a:cubicBezTo>
                  <a:pt x="12792" y="1725"/>
                  <a:pt x="12556" y="1291"/>
                  <a:pt x="12676" y="880"/>
                </a:cubicBezTo>
                <a:lnTo>
                  <a:pt x="12736" y="676"/>
                </a:lnTo>
                <a:cubicBezTo>
                  <a:pt x="12819" y="391"/>
                  <a:pt x="12632" y="98"/>
                  <a:pt x="12339" y="56"/>
                </a:cubicBezTo>
                <a:cubicBezTo>
                  <a:pt x="12196" y="35"/>
                  <a:pt x="12052" y="17"/>
                  <a:pt x="11907" y="2"/>
                </a:cubicBezTo>
                <a:cubicBezTo>
                  <a:pt x="11620" y="-27"/>
                  <a:pt x="11371" y="199"/>
                  <a:pt x="11371" y="488"/>
                </a:cubicBezTo>
                <a:lnTo>
                  <a:pt x="11371" y="751"/>
                </a:lnTo>
                <a:cubicBezTo>
                  <a:pt x="11371" y="1179"/>
                  <a:pt x="11022" y="1529"/>
                  <a:pt x="10595" y="1529"/>
                </a:cubicBezTo>
                <a:lnTo>
                  <a:pt x="10595" y="1529"/>
                </a:lnTo>
                <a:cubicBezTo>
                  <a:pt x="10169" y="1529"/>
                  <a:pt x="9820" y="1179"/>
                  <a:pt x="9820" y="751"/>
                </a:cubicBezTo>
                <a:lnTo>
                  <a:pt x="9820" y="538"/>
                </a:lnTo>
                <a:cubicBezTo>
                  <a:pt x="9820" y="242"/>
                  <a:pt x="9558" y="13"/>
                  <a:pt x="9266" y="55"/>
                </a:cubicBezTo>
                <a:cubicBezTo>
                  <a:pt x="9121" y="76"/>
                  <a:pt x="8978" y="99"/>
                  <a:pt x="8836" y="125"/>
                </a:cubicBezTo>
                <a:cubicBezTo>
                  <a:pt x="8552" y="177"/>
                  <a:pt x="8376" y="465"/>
                  <a:pt x="8457" y="742"/>
                </a:cubicBezTo>
                <a:lnTo>
                  <a:pt x="8525" y="975"/>
                </a:lnTo>
                <a:cubicBezTo>
                  <a:pt x="8633" y="1341"/>
                  <a:pt x="8474" y="1745"/>
                  <a:pt x="8131" y="1912"/>
                </a:cubicBezTo>
                <a:cubicBezTo>
                  <a:pt x="7689" y="2129"/>
                  <a:pt x="7176" y="1887"/>
                  <a:pt x="7043" y="1434"/>
                </a:cubicBezTo>
                <a:lnTo>
                  <a:pt x="6983" y="1228"/>
                </a:lnTo>
                <a:cubicBezTo>
                  <a:pt x="6899" y="943"/>
                  <a:pt x="6583" y="798"/>
                  <a:pt x="6314" y="921"/>
                </a:cubicBezTo>
                <a:cubicBezTo>
                  <a:pt x="6182" y="982"/>
                  <a:pt x="6051" y="1045"/>
                  <a:pt x="5922" y="1111"/>
                </a:cubicBezTo>
                <a:cubicBezTo>
                  <a:pt x="5665" y="1242"/>
                  <a:pt x="5577" y="1567"/>
                  <a:pt x="5733" y="1810"/>
                </a:cubicBezTo>
                <a:lnTo>
                  <a:pt x="5876" y="2033"/>
                </a:lnTo>
                <a:cubicBezTo>
                  <a:pt x="6107" y="2393"/>
                  <a:pt x="6001" y="2876"/>
                  <a:pt x="5643" y="3107"/>
                </a:cubicBezTo>
                <a:lnTo>
                  <a:pt x="5643" y="3107"/>
                </a:lnTo>
                <a:cubicBezTo>
                  <a:pt x="5284" y="3339"/>
                  <a:pt x="4802" y="3233"/>
                  <a:pt x="4571" y="2874"/>
                </a:cubicBezTo>
                <a:lnTo>
                  <a:pt x="4456" y="2695"/>
                </a:lnTo>
                <a:cubicBezTo>
                  <a:pt x="4296" y="2445"/>
                  <a:pt x="3952" y="2395"/>
                  <a:pt x="3729" y="2590"/>
                </a:cubicBezTo>
                <a:cubicBezTo>
                  <a:pt x="3619" y="2685"/>
                  <a:pt x="3512" y="2782"/>
                  <a:pt x="3406" y="2882"/>
                </a:cubicBezTo>
                <a:cubicBezTo>
                  <a:pt x="3196" y="3079"/>
                  <a:pt x="3203" y="3417"/>
                  <a:pt x="3421" y="3606"/>
                </a:cubicBezTo>
                <a:lnTo>
                  <a:pt x="3619" y="3778"/>
                </a:lnTo>
                <a:cubicBezTo>
                  <a:pt x="3941" y="4058"/>
                  <a:pt x="3977" y="4551"/>
                  <a:pt x="3697" y="4875"/>
                </a:cubicBezTo>
                <a:cubicBezTo>
                  <a:pt x="3418" y="5198"/>
                  <a:pt x="2926" y="5233"/>
                  <a:pt x="2603" y="4953"/>
                </a:cubicBezTo>
                <a:lnTo>
                  <a:pt x="2442" y="4813"/>
                </a:lnTo>
                <a:cubicBezTo>
                  <a:pt x="2219" y="4619"/>
                  <a:pt x="1875" y="4668"/>
                  <a:pt x="1715" y="4917"/>
                </a:cubicBezTo>
                <a:cubicBezTo>
                  <a:pt x="1637" y="5039"/>
                  <a:pt x="1561" y="5163"/>
                  <a:pt x="1487" y="5288"/>
                </a:cubicBezTo>
                <a:cubicBezTo>
                  <a:pt x="1341" y="5538"/>
                  <a:pt x="1442" y="5859"/>
                  <a:pt x="1704" y="5979"/>
                </a:cubicBezTo>
                <a:lnTo>
                  <a:pt x="1944" y="6089"/>
                </a:lnTo>
                <a:cubicBezTo>
                  <a:pt x="2332" y="6267"/>
                  <a:pt x="2505" y="6731"/>
                  <a:pt x="2328" y="7120"/>
                </a:cubicBezTo>
                <a:lnTo>
                  <a:pt x="2327" y="7120"/>
                </a:lnTo>
                <a:cubicBezTo>
                  <a:pt x="2150" y="7509"/>
                  <a:pt x="1688" y="7681"/>
                  <a:pt x="1300" y="7504"/>
                </a:cubicBezTo>
                <a:lnTo>
                  <a:pt x="1105" y="7415"/>
                </a:lnTo>
                <a:cubicBezTo>
                  <a:pt x="836" y="7291"/>
                  <a:pt x="519" y="7435"/>
                  <a:pt x="436" y="7720"/>
                </a:cubicBezTo>
                <a:cubicBezTo>
                  <a:pt x="395" y="7859"/>
                  <a:pt x="357" y="8000"/>
                  <a:pt x="322" y="8141"/>
                </a:cubicBezTo>
                <a:cubicBezTo>
                  <a:pt x="252" y="8422"/>
                  <a:pt x="439" y="8701"/>
                  <a:pt x="725" y="8743"/>
                </a:cubicBezTo>
                <a:lnTo>
                  <a:pt x="986" y="8780"/>
                </a:lnTo>
                <a:cubicBezTo>
                  <a:pt x="1409" y="8841"/>
                  <a:pt x="1705" y="9237"/>
                  <a:pt x="1644" y="9660"/>
                </a:cubicBezTo>
                <a:cubicBezTo>
                  <a:pt x="1583" y="10084"/>
                  <a:pt x="1188" y="10380"/>
                  <a:pt x="766" y="10320"/>
                </a:cubicBezTo>
                <a:lnTo>
                  <a:pt x="555" y="10289"/>
                </a:lnTo>
                <a:cubicBezTo>
                  <a:pt x="264" y="10247"/>
                  <a:pt x="0" y="10472"/>
                  <a:pt x="0" y="10767"/>
                </a:cubicBezTo>
                <a:cubicBezTo>
                  <a:pt x="0" y="10769"/>
                  <a:pt x="0" y="10771"/>
                  <a:pt x="0" y="10773"/>
                </a:cubicBezTo>
                <a:cubicBezTo>
                  <a:pt x="0" y="10919"/>
                  <a:pt x="3" y="11065"/>
                  <a:pt x="9" y="11210"/>
                </a:cubicBezTo>
                <a:cubicBezTo>
                  <a:pt x="21" y="11498"/>
                  <a:pt x="280" y="11711"/>
                  <a:pt x="564" y="11670"/>
                </a:cubicBezTo>
                <a:lnTo>
                  <a:pt x="824" y="11633"/>
                </a:lnTo>
                <a:cubicBezTo>
                  <a:pt x="1246" y="11572"/>
                  <a:pt x="1641" y="11868"/>
                  <a:pt x="1702" y="12292"/>
                </a:cubicBezTo>
                <a:cubicBezTo>
                  <a:pt x="1763" y="12715"/>
                  <a:pt x="1467" y="13111"/>
                  <a:pt x="1045" y="13172"/>
                </a:cubicBezTo>
                <a:lnTo>
                  <a:pt x="832" y="13202"/>
                </a:lnTo>
                <a:cubicBezTo>
                  <a:pt x="540" y="13245"/>
                  <a:pt x="352" y="13537"/>
                  <a:pt x="434" y="13822"/>
                </a:cubicBezTo>
                <a:cubicBezTo>
                  <a:pt x="475" y="13962"/>
                  <a:pt x="519" y="14100"/>
                  <a:pt x="565" y="14238"/>
                </a:cubicBezTo>
                <a:cubicBezTo>
                  <a:pt x="657" y="14512"/>
                  <a:pt x="966" y="14646"/>
                  <a:pt x="1228" y="14526"/>
                </a:cubicBezTo>
                <a:lnTo>
                  <a:pt x="1470" y="14415"/>
                </a:lnTo>
                <a:cubicBezTo>
                  <a:pt x="1858" y="14238"/>
                  <a:pt x="2320" y="14411"/>
                  <a:pt x="2497" y="14800"/>
                </a:cubicBezTo>
                <a:cubicBezTo>
                  <a:pt x="2675" y="15189"/>
                  <a:pt x="2502" y="15652"/>
                  <a:pt x="2114" y="15830"/>
                </a:cubicBezTo>
                <a:lnTo>
                  <a:pt x="1920" y="15919"/>
                </a:lnTo>
                <a:cubicBezTo>
                  <a:pt x="1651" y="16042"/>
                  <a:pt x="1553" y="16376"/>
                  <a:pt x="1713" y="16626"/>
                </a:cubicBezTo>
                <a:cubicBezTo>
                  <a:pt x="1792" y="16748"/>
                  <a:pt x="1872" y="16869"/>
                  <a:pt x="1956" y="16988"/>
                </a:cubicBezTo>
                <a:cubicBezTo>
                  <a:pt x="2121" y="17224"/>
                  <a:pt x="2455" y="17265"/>
                  <a:pt x="2673" y="17076"/>
                </a:cubicBezTo>
                <a:lnTo>
                  <a:pt x="2871" y="16903"/>
                </a:lnTo>
                <a:cubicBezTo>
                  <a:pt x="3194" y="16623"/>
                  <a:pt x="3686" y="16658"/>
                  <a:pt x="3965" y="16981"/>
                </a:cubicBezTo>
                <a:cubicBezTo>
                  <a:pt x="4374" y="16981"/>
                  <a:pt x="4564" y="17491"/>
                  <a:pt x="4255" y="17759"/>
                </a:cubicBezTo>
                <a:lnTo>
                  <a:pt x="3727" y="18217"/>
                </a:lnTo>
                <a:cubicBezTo>
                  <a:pt x="3504" y="18412"/>
                  <a:pt x="3503" y="18760"/>
                  <a:pt x="3726" y="18954"/>
                </a:cubicBezTo>
                <a:cubicBezTo>
                  <a:pt x="3836" y="19049"/>
                  <a:pt x="3947" y="19142"/>
                  <a:pt x="4060" y="19233"/>
                </a:cubicBezTo>
                <a:cubicBezTo>
                  <a:pt x="4285" y="19413"/>
                  <a:pt x="4617" y="19359"/>
                  <a:pt x="4774" y="19115"/>
                </a:cubicBezTo>
                <a:lnTo>
                  <a:pt x="4903" y="18913"/>
                </a:lnTo>
                <a:cubicBezTo>
                  <a:pt x="5109" y="18591"/>
                  <a:pt x="5517" y="18448"/>
                  <a:pt x="5868" y="18597"/>
                </a:cubicBezTo>
                <a:cubicBezTo>
                  <a:pt x="6321" y="18791"/>
                  <a:pt x="6475" y="19338"/>
                  <a:pt x="6220" y="19735"/>
                </a:cubicBezTo>
                <a:lnTo>
                  <a:pt x="6104" y="19915"/>
                </a:lnTo>
                <a:cubicBezTo>
                  <a:pt x="5945" y="20165"/>
                  <a:pt x="6042" y="20499"/>
                  <a:pt x="6310" y="20622"/>
                </a:cubicBezTo>
                <a:cubicBezTo>
                  <a:pt x="6442" y="20683"/>
                  <a:pt x="6576" y="20741"/>
                  <a:pt x="6710" y="20796"/>
                </a:cubicBezTo>
                <a:cubicBezTo>
                  <a:pt x="6977" y="20905"/>
                  <a:pt x="7280" y="20759"/>
                  <a:pt x="7361" y="20482"/>
                </a:cubicBezTo>
                <a:lnTo>
                  <a:pt x="7431" y="20245"/>
                </a:lnTo>
                <a:cubicBezTo>
                  <a:pt x="7537" y="19884"/>
                  <a:pt x="7881" y="19633"/>
                  <a:pt x="8255" y="19672"/>
                </a:cubicBezTo>
                <a:cubicBezTo>
                  <a:pt x="8751" y="19723"/>
                  <a:pt x="9058" y="20209"/>
                  <a:pt x="8924" y="20665"/>
                </a:cubicBezTo>
                <a:lnTo>
                  <a:pt x="8864" y="20870"/>
                </a:lnTo>
                <a:cubicBezTo>
                  <a:pt x="8781" y="21155"/>
                  <a:pt x="8968" y="21448"/>
                  <a:pt x="9261" y="21490"/>
                </a:cubicBezTo>
                <a:cubicBezTo>
                  <a:pt x="9404" y="21511"/>
                  <a:pt x="9548" y="21529"/>
                  <a:pt x="9693" y="21544"/>
                </a:cubicBezTo>
                <a:cubicBezTo>
                  <a:pt x="9980" y="21573"/>
                  <a:pt x="10229" y="21347"/>
                  <a:pt x="10229" y="21058"/>
                </a:cubicBezTo>
                <a:lnTo>
                  <a:pt x="10229" y="20795"/>
                </a:lnTo>
                <a:cubicBezTo>
                  <a:pt x="10229" y="20367"/>
                  <a:pt x="10578" y="20017"/>
                  <a:pt x="11005" y="20017"/>
                </a:cubicBezTo>
                <a:cubicBezTo>
                  <a:pt x="11431" y="20017"/>
                  <a:pt x="11780" y="20367"/>
                  <a:pt x="11780" y="20795"/>
                </a:cubicBezTo>
                <a:lnTo>
                  <a:pt x="11780" y="21008"/>
                </a:lnTo>
                <a:cubicBezTo>
                  <a:pt x="11780" y="21304"/>
                  <a:pt x="12042" y="21532"/>
                  <a:pt x="12335" y="21491"/>
                </a:cubicBezTo>
                <a:cubicBezTo>
                  <a:pt x="12479" y="21470"/>
                  <a:pt x="12622" y="21447"/>
                  <a:pt x="12764" y="21421"/>
                </a:cubicBezTo>
                <a:cubicBezTo>
                  <a:pt x="13048" y="21369"/>
                  <a:pt x="13224" y="21081"/>
                  <a:pt x="13143" y="20803"/>
                </a:cubicBezTo>
                <a:lnTo>
                  <a:pt x="13075" y="20571"/>
                </a:lnTo>
                <a:cubicBezTo>
                  <a:pt x="12968" y="20204"/>
                  <a:pt x="13126" y="19801"/>
                  <a:pt x="13469" y="19633"/>
                </a:cubicBezTo>
                <a:cubicBezTo>
                  <a:pt x="13911" y="19417"/>
                  <a:pt x="14425" y="19659"/>
                  <a:pt x="14557" y="20112"/>
                </a:cubicBezTo>
                <a:lnTo>
                  <a:pt x="14618" y="20318"/>
                </a:lnTo>
                <a:cubicBezTo>
                  <a:pt x="14701" y="20603"/>
                  <a:pt x="15017" y="20748"/>
                  <a:pt x="15286" y="20625"/>
                </a:cubicBezTo>
                <a:cubicBezTo>
                  <a:pt x="15418" y="20564"/>
                  <a:pt x="15549" y="20501"/>
                  <a:pt x="15678" y="20435"/>
                </a:cubicBezTo>
                <a:cubicBezTo>
                  <a:pt x="15935" y="20304"/>
                  <a:pt x="16023" y="19979"/>
                  <a:pt x="15867" y="19736"/>
                </a:cubicBezTo>
                <a:lnTo>
                  <a:pt x="15736" y="19532"/>
                </a:lnTo>
                <a:cubicBezTo>
                  <a:pt x="15530" y="19210"/>
                  <a:pt x="15569" y="18778"/>
                  <a:pt x="15851" y="18521"/>
                </a:cubicBezTo>
                <a:cubicBezTo>
                  <a:pt x="16214" y="18188"/>
                  <a:pt x="16775" y="18276"/>
                  <a:pt x="17029" y="18672"/>
                </a:cubicBezTo>
                <a:lnTo>
                  <a:pt x="17144" y="18851"/>
                </a:lnTo>
                <a:cubicBezTo>
                  <a:pt x="17304" y="19100"/>
                  <a:pt x="17648" y="19151"/>
                  <a:pt x="17871" y="18956"/>
                </a:cubicBezTo>
                <a:cubicBezTo>
                  <a:pt x="17981" y="18861"/>
                  <a:pt x="18088" y="18764"/>
                  <a:pt x="18194" y="18664"/>
                </a:cubicBezTo>
                <a:cubicBezTo>
                  <a:pt x="18404" y="18466"/>
                  <a:pt x="18397" y="18130"/>
                  <a:pt x="18179" y="17940"/>
                </a:cubicBezTo>
                <a:lnTo>
                  <a:pt x="17998" y="17783"/>
                </a:lnTo>
                <a:cubicBezTo>
                  <a:pt x="17710" y="17533"/>
                  <a:pt x="17626" y="17107"/>
                  <a:pt x="17824" y="16780"/>
                </a:cubicBezTo>
                <a:cubicBezTo>
                  <a:pt x="18079" y="16359"/>
                  <a:pt x="18641" y="16284"/>
                  <a:pt x="18997" y="16593"/>
                </a:cubicBezTo>
                <a:lnTo>
                  <a:pt x="19158" y="16733"/>
                </a:lnTo>
                <a:cubicBezTo>
                  <a:pt x="19381" y="16927"/>
                  <a:pt x="19725" y="16878"/>
                  <a:pt x="19885" y="16629"/>
                </a:cubicBezTo>
                <a:cubicBezTo>
                  <a:pt x="19963" y="16507"/>
                  <a:pt x="20039" y="16383"/>
                  <a:pt x="20113" y="16258"/>
                </a:cubicBezTo>
                <a:cubicBezTo>
                  <a:pt x="20259" y="16008"/>
                  <a:pt x="20158" y="15687"/>
                  <a:pt x="19896" y="15566"/>
                </a:cubicBezTo>
                <a:lnTo>
                  <a:pt x="19656" y="15457"/>
                </a:lnTo>
                <a:cubicBezTo>
                  <a:pt x="19268" y="15279"/>
                  <a:pt x="19096" y="14815"/>
                  <a:pt x="19273" y="14426"/>
                </a:cubicBezTo>
                <a:cubicBezTo>
                  <a:pt x="19273" y="14026"/>
                  <a:pt x="19686" y="13761"/>
                  <a:pt x="20048" y="13927"/>
                </a:cubicBezTo>
                <a:lnTo>
                  <a:pt x="20495" y="14131"/>
                </a:lnTo>
                <a:cubicBezTo>
                  <a:pt x="20764" y="14254"/>
                  <a:pt x="21081" y="14111"/>
                  <a:pt x="21164" y="13826"/>
                </a:cubicBezTo>
                <a:cubicBezTo>
                  <a:pt x="21205" y="13687"/>
                  <a:pt x="21243" y="13546"/>
                  <a:pt x="21278" y="13404"/>
                </a:cubicBezTo>
                <a:cubicBezTo>
                  <a:pt x="21348" y="13124"/>
                  <a:pt x="21161" y="12845"/>
                  <a:pt x="20875" y="12803"/>
                </a:cubicBezTo>
                <a:lnTo>
                  <a:pt x="20614" y="12766"/>
                </a:lnTo>
                <a:cubicBezTo>
                  <a:pt x="20148" y="12699"/>
                  <a:pt x="19836" y="12224"/>
                  <a:pt x="19987" y="11754"/>
                </a:cubicBezTo>
                <a:cubicBezTo>
                  <a:pt x="20103" y="11390"/>
                  <a:pt x="20479" y="11175"/>
                  <a:pt x="20856" y="11230"/>
                </a:cubicBezTo>
                <a:lnTo>
                  <a:pt x="21045" y="11257"/>
                </a:lnTo>
                <a:cubicBezTo>
                  <a:pt x="21336" y="11299"/>
                  <a:pt x="21600" y="11074"/>
                  <a:pt x="21600" y="10779"/>
                </a:cubicBezTo>
                <a:cubicBezTo>
                  <a:pt x="21600" y="10777"/>
                  <a:pt x="21600" y="10775"/>
                  <a:pt x="21600" y="10773"/>
                </a:cubicBezTo>
                <a:cubicBezTo>
                  <a:pt x="21600" y="10626"/>
                  <a:pt x="21597" y="10481"/>
                  <a:pt x="21591" y="10336"/>
                </a:cubicBezTo>
                <a:cubicBezTo>
                  <a:pt x="21579" y="10048"/>
                  <a:pt x="21320" y="9835"/>
                  <a:pt x="21036" y="9876"/>
                </a:cubicBezTo>
                <a:close/>
              </a:path>
            </a:pathLst>
          </a:custGeom>
          <a:solidFill>
            <a:srgbClr val="000000">
              <a:alpha val="13725"/>
            </a:srgbClr>
          </a:solidFill>
          <a:ln>
            <a:noFill/>
          </a:ln>
        </p:spPr>
        <p:txBody>
          <a:bodyPr spcFirstLastPara="1" wrap="square" lIns="0" tIns="0" rIns="0" bIns="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55" name="Google Shape;55;p1"/>
          <p:cNvSpPr txBox="1"/>
          <p:nvPr/>
        </p:nvSpPr>
        <p:spPr>
          <a:xfrm>
            <a:off x="603632" y="4689314"/>
            <a:ext cx="8186000" cy="865439"/>
          </a:xfrm>
          <a:prstGeom prst="rect">
            <a:avLst/>
          </a:prstGeom>
          <a:noFill/>
          <a:ln>
            <a:noFill/>
          </a:ln>
        </p:spPr>
        <p:txBody>
          <a:bodyPr spcFirstLastPara="1" wrap="square" lIns="121900" tIns="60933" rIns="121900" bIns="60933" anchor="t" anchorCtr="0">
            <a:spAutoFit/>
          </a:bodyPr>
          <a:lstStyle/>
          <a:p>
            <a:pPr>
              <a:lnSpc>
                <a:spcPct val="66666"/>
              </a:lnSpc>
              <a:buClr>
                <a:srgbClr val="000000"/>
              </a:buClr>
              <a:buSzPts val="5400"/>
            </a:pPr>
            <a:r>
              <a:rPr lang="ru-RU" sz="7200" b="1" dirty="0">
                <a:solidFill>
                  <a:schemeClr val="lt1"/>
                </a:solidFill>
                <a:latin typeface="Times New Roman"/>
                <a:ea typeface="Times New Roman"/>
                <a:cs typeface="Times New Roman"/>
                <a:sym typeface="Times New Roman"/>
              </a:rPr>
              <a:t>Асинхронность</a:t>
            </a:r>
            <a:endParaRPr sz="6400" b="1" dirty="0">
              <a:solidFill>
                <a:schemeClr val="lt1"/>
              </a:solidFill>
              <a:latin typeface="Times New Roman"/>
              <a:ea typeface="Times New Roman"/>
              <a:cs typeface="Times New Roman"/>
              <a:sym typeface="Times New Roman"/>
            </a:endParaRPr>
          </a:p>
        </p:txBody>
      </p:sp>
      <p:pic>
        <p:nvPicPr>
          <p:cNvPr id="56" name="Google Shape;56;p1"/>
          <p:cNvPicPr preferRelativeResize="0"/>
          <p:nvPr/>
        </p:nvPicPr>
        <p:blipFill rotWithShape="1">
          <a:blip r:embed="rId3">
            <a:alphaModFix/>
          </a:blip>
          <a:srcRect/>
          <a:stretch/>
        </p:blipFill>
        <p:spPr>
          <a:xfrm flipH="1">
            <a:off x="7377073" y="1709402"/>
            <a:ext cx="5260976" cy="5148599"/>
          </a:xfrm>
          <a:prstGeom prst="rect">
            <a:avLst/>
          </a:prstGeom>
          <a:noFill/>
          <a:ln>
            <a:noFill/>
          </a:ln>
        </p:spPr>
      </p:pic>
      <p:sp>
        <p:nvSpPr>
          <p:cNvPr id="57" name="Google Shape;57;p1"/>
          <p:cNvSpPr txBox="1"/>
          <p:nvPr/>
        </p:nvSpPr>
        <p:spPr>
          <a:xfrm>
            <a:off x="778633" y="469167"/>
            <a:ext cx="5899600" cy="615513"/>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ru" sz="1867">
                <a:solidFill>
                  <a:srgbClr val="000000"/>
                </a:solidFill>
                <a:latin typeface="Proxima Nova"/>
                <a:ea typeface="Proxima Nova"/>
                <a:cs typeface="Proxima Nova"/>
                <a:sym typeface="Proxima Nova"/>
              </a:rPr>
              <a:t>Created by Anatol</a:t>
            </a:r>
            <a:r>
              <a:rPr lang="ru" sz="2400">
                <a:latin typeface="Proxima Nova"/>
                <a:ea typeface="Proxima Nova"/>
                <a:cs typeface="Proxima Nova"/>
                <a:sym typeface="Proxima Nova"/>
              </a:rPr>
              <a:t>y</a:t>
            </a:r>
            <a:r>
              <a:rPr lang="ru" sz="1867">
                <a:solidFill>
                  <a:srgbClr val="000000"/>
                </a:solidFill>
                <a:latin typeface="Proxima Nova"/>
                <a:ea typeface="Proxima Nova"/>
                <a:cs typeface="Proxima Nova"/>
                <a:sym typeface="Proxima Nova"/>
              </a:rPr>
              <a:t> Karpovich</a:t>
            </a:r>
            <a:endParaRPr sz="1867">
              <a:solidFill>
                <a:srgbClr val="000000"/>
              </a:solidFill>
              <a:latin typeface="Proxima Nova"/>
              <a:ea typeface="Proxima Nova"/>
              <a:cs typeface="Proxima Nova"/>
              <a:sym typeface="Proxima Nova"/>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54"/>
                                        </p:tgtEl>
                                        <p:attrNameLst>
                                          <p:attrName>r</p:attrName>
                                        </p:attrNameLst>
                                      </p:cBhvr>
                                    </p:animRot>
                                  </p:childTnLst>
                                </p:cTn>
                              </p:par>
                              <p:par>
                                <p:cTn id="7" presetID="2" presetClass="entr" presetSubtype="4" fill="hold" nodeType="withEffect">
                                  <p:stCondLst>
                                    <p:cond delay="0"/>
                                  </p:stCondLst>
                                  <p:childTnLst>
                                    <p:set>
                                      <p:cBhvr>
                                        <p:cTn id="8" dur="1" fill="hold">
                                          <p:stCondLst>
                                            <p:cond delay="0"/>
                                          </p:stCondLst>
                                        </p:cTn>
                                        <p:tgtEl>
                                          <p:spTgt spid="56"/>
                                        </p:tgtEl>
                                        <p:attrNameLst>
                                          <p:attrName>style.visibility</p:attrName>
                                        </p:attrNameLst>
                                      </p:cBhvr>
                                      <p:to>
                                        <p:strVal val="visible"/>
                                      </p:to>
                                    </p:set>
                                    <p:anim calcmode="lin" valueType="num">
                                      <p:cBhvr additive="base">
                                        <p:cTn id="9" dur="1000"/>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Promises – </a:t>
            </a:r>
            <a:r>
              <a:rPr lang="en-US" sz="4267" b="1" dirty="0" err="1">
                <a:solidFill>
                  <a:srgbClr val="F85210"/>
                </a:solidFill>
                <a:latin typeface="Times New Roman"/>
                <a:ea typeface="Times New Roman"/>
                <a:cs typeface="Times New Roman"/>
                <a:sym typeface="Times New Roman"/>
              </a:rPr>
              <a:t>Promise.all</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en-US" sz="2400" dirty="0" err="1">
                <a:solidFill>
                  <a:schemeClr val="dk2"/>
                </a:solidFill>
                <a:latin typeface="Proxima Nova"/>
                <a:ea typeface="Proxima Nova"/>
                <a:cs typeface="Proxima Nova"/>
                <a:sym typeface="Proxima Nova"/>
              </a:rPr>
              <a:t>Promise.all</a:t>
            </a:r>
            <a:r>
              <a:rPr lang="en-US" sz="2400" dirty="0">
                <a:solidFill>
                  <a:schemeClr val="dk2"/>
                </a:solidFill>
                <a:latin typeface="Proxima Nova"/>
                <a:ea typeface="Proxima Nova"/>
                <a:cs typeface="Proxima Nova"/>
                <a:sym typeface="Proxima Nova"/>
              </a:rPr>
              <a:t> </a:t>
            </a:r>
            <a:r>
              <a:rPr lang="ru-RU" sz="2400" dirty="0"/>
              <a:t>— метод, который принимает массив промисов и возвращает новый промис. Этот промис разрешается только тогда, когда все промисы в массиве разрешены, или отклоняется, если хотя бы один промис отклонен.</a:t>
            </a:r>
          </a:p>
          <a:p>
            <a:pPr marL="152396">
              <a:buClr>
                <a:schemeClr val="dk2"/>
              </a:buClr>
              <a:buSzPts val="1800"/>
            </a:pPr>
            <a:r>
              <a:rPr lang="ru-RU" sz="2400" dirty="0"/>
              <a:t>Синтаксис - </a:t>
            </a:r>
            <a:r>
              <a:rPr lang="en-GB" sz="2400" b="0" dirty="0" err="1">
                <a:solidFill>
                  <a:srgbClr val="4EC9B0"/>
                </a:solidFill>
                <a:effectLst/>
                <a:highlight>
                  <a:srgbClr val="1F1F1F"/>
                </a:highlight>
                <a:latin typeface="Consolas" panose="020B0609020204030204" pitchFamily="49" charset="0"/>
              </a:rPr>
              <a:t>Promise</a:t>
            </a:r>
            <a:r>
              <a:rPr lang="en-GB" sz="2400" b="0" dirty="0" err="1">
                <a:solidFill>
                  <a:srgbClr val="CCCCCC"/>
                </a:solidFill>
                <a:effectLst/>
                <a:highlight>
                  <a:srgbClr val="1F1F1F"/>
                </a:highlight>
                <a:latin typeface="Consolas" panose="020B0609020204030204" pitchFamily="49" charset="0"/>
              </a:rPr>
              <a:t>.</a:t>
            </a:r>
            <a:r>
              <a:rPr lang="en-GB" sz="2400" b="0" dirty="0" err="1">
                <a:solidFill>
                  <a:srgbClr val="DCDCAA"/>
                </a:solidFill>
                <a:effectLst/>
                <a:highlight>
                  <a:srgbClr val="1F1F1F"/>
                </a:highlight>
                <a:latin typeface="Consolas" panose="020B0609020204030204" pitchFamily="49" charset="0"/>
              </a:rPr>
              <a:t>all</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promise1</a:t>
            </a:r>
            <a:r>
              <a:rPr lang="en-GB" sz="2400" b="0" dirty="0">
                <a:solidFill>
                  <a:srgbClr val="CCCCCC"/>
                </a:solidFill>
                <a:effectLst/>
                <a:highlight>
                  <a:srgbClr val="1F1F1F"/>
                </a:highlight>
                <a:latin typeface="Consolas" panose="020B0609020204030204" pitchFamily="49" charset="0"/>
              </a:rPr>
              <a:t>, </a:t>
            </a:r>
            <a:r>
              <a:rPr lang="en-GB" sz="2400" b="0" dirty="0">
                <a:solidFill>
                  <a:srgbClr val="9CDCFE"/>
                </a:solidFill>
                <a:effectLst/>
                <a:highlight>
                  <a:srgbClr val="1F1F1F"/>
                </a:highlight>
                <a:latin typeface="Consolas" panose="020B0609020204030204" pitchFamily="49" charset="0"/>
              </a:rPr>
              <a:t>promise2</a:t>
            </a:r>
            <a:r>
              <a:rPr lang="en-GB" sz="2400" b="0" dirty="0">
                <a:solidFill>
                  <a:srgbClr val="CCCCCC"/>
                </a:solidFill>
                <a:effectLst/>
                <a:highlight>
                  <a:srgbClr val="1F1F1F"/>
                </a:highlight>
                <a:latin typeface="Consolas" panose="020B0609020204030204" pitchFamily="49" charset="0"/>
              </a:rPr>
              <a:t>])</a:t>
            </a:r>
          </a:p>
          <a:p>
            <a:pPr marL="152396">
              <a:buClr>
                <a:schemeClr val="dk2"/>
              </a:buClr>
              <a:buSzPts val="1800"/>
            </a:pPr>
            <a:endParaRPr lang="en-GB" sz="2400" b="0" dirty="0">
              <a:solidFill>
                <a:srgbClr val="CCCCCC"/>
              </a:solidFill>
              <a:effectLst/>
              <a:highlight>
                <a:srgbClr val="1F1F1F"/>
              </a:highlight>
              <a:latin typeface="Consolas" panose="020B0609020204030204" pitchFamily="49" charset="0"/>
            </a:endParaRPr>
          </a:p>
          <a:p>
            <a:pPr marL="152396">
              <a:buClr>
                <a:schemeClr val="dk2"/>
              </a:buClr>
              <a:buSzPts val="1800"/>
            </a:pPr>
            <a:r>
              <a:rPr lang="ru-RU" sz="2400" dirty="0"/>
              <a:t>Результат: Promise.all разрешается массивом значений всех исходных промисов в том же порядке, в котором они переданы.</a:t>
            </a:r>
            <a:endParaRPr lang="en-US" sz="2400" dirty="0"/>
          </a:p>
          <a:p>
            <a:pPr marL="152396">
              <a:buClr>
                <a:schemeClr val="dk2"/>
              </a:buClr>
              <a:buSzPts val="1800"/>
            </a:pPr>
            <a:endParaRPr lang="en-US" sz="2400" dirty="0"/>
          </a:p>
          <a:p>
            <a:pPr marL="152396">
              <a:buClr>
                <a:schemeClr val="dk2"/>
              </a:buClr>
              <a:buSzPts val="1800"/>
            </a:pPr>
            <a:r>
              <a:rPr lang="ru-RU" sz="2400" dirty="0"/>
              <a:t>Если хотя бы один промис отклоняется, Promise.all отклоняется с причиной этого промиса, и остальные промисы игнорируются.</a:t>
            </a:r>
            <a:endParaRPr lang="en-US" sz="2400" dirty="0"/>
          </a:p>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2585807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Promises – </a:t>
            </a:r>
            <a:r>
              <a:rPr lang="en-US" sz="4267" b="1" dirty="0" err="1">
                <a:solidFill>
                  <a:srgbClr val="F85210"/>
                </a:solidFill>
                <a:latin typeface="Times New Roman"/>
                <a:ea typeface="Times New Roman"/>
                <a:cs typeface="Times New Roman"/>
                <a:sym typeface="Times New Roman"/>
              </a:rPr>
              <a:t>Promise.all</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endParaRPr lang="en-US" sz="2400" dirty="0"/>
          </a:p>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0559B46A-FA36-A934-5DD2-BF648B7DC544}"/>
              </a:ext>
            </a:extLst>
          </p:cNvPr>
          <p:cNvPicPr>
            <a:picLocks noChangeAspect="1"/>
          </p:cNvPicPr>
          <p:nvPr/>
        </p:nvPicPr>
        <p:blipFill>
          <a:blip r:embed="rId3"/>
          <a:stretch>
            <a:fillRect/>
          </a:stretch>
        </p:blipFill>
        <p:spPr>
          <a:xfrm>
            <a:off x="520733" y="1321267"/>
            <a:ext cx="5762625" cy="3400425"/>
          </a:xfrm>
          <a:prstGeom prst="rect">
            <a:avLst/>
          </a:prstGeom>
        </p:spPr>
      </p:pic>
    </p:spTree>
    <p:extLst>
      <p:ext uri="{BB962C8B-B14F-4D97-AF65-F5344CB8AC3E}">
        <p14:creationId xmlns:p14="http://schemas.microsoft.com/office/powerpoint/2010/main" val="2334883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Promises – </a:t>
            </a:r>
            <a:r>
              <a:rPr lang="en-US" sz="4267" b="1" dirty="0" err="1">
                <a:solidFill>
                  <a:srgbClr val="F85210"/>
                </a:solidFill>
                <a:latin typeface="Times New Roman"/>
                <a:ea typeface="Times New Roman"/>
                <a:cs typeface="Times New Roman"/>
                <a:sym typeface="Times New Roman"/>
              </a:rPr>
              <a:t>Promise.allSettled</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en-US" sz="2400" dirty="0" err="1">
                <a:solidFill>
                  <a:schemeClr val="dk2"/>
                </a:solidFill>
                <a:latin typeface="Proxima Nova"/>
                <a:ea typeface="Proxima Nova"/>
                <a:cs typeface="Proxima Nova"/>
                <a:sym typeface="Proxima Nova"/>
              </a:rPr>
              <a:t>Promise.allSettled</a:t>
            </a:r>
            <a:r>
              <a:rPr lang="en-US" sz="2400" dirty="0">
                <a:solidFill>
                  <a:schemeClr val="dk2"/>
                </a:solidFill>
                <a:latin typeface="Proxima Nova"/>
                <a:ea typeface="Proxima Nova"/>
                <a:cs typeface="Proxima Nova"/>
                <a:sym typeface="Proxima Nova"/>
              </a:rPr>
              <a:t> </a:t>
            </a:r>
            <a:r>
              <a:rPr lang="ru-RU" sz="2400" dirty="0"/>
              <a:t>— метод, который принимает массив промисов и возвращает новый промис. Этот промис разрешается, когда все промисы в массиве либо разрешены, либо отклонены, и возвращает массив объектов с информацией о каждом промисе (разрешен или отклонен).</a:t>
            </a:r>
            <a:endParaRPr lang="en-US" sz="2400" dirty="0"/>
          </a:p>
          <a:p>
            <a:pPr marL="152396">
              <a:buClr>
                <a:schemeClr val="dk2"/>
              </a:buClr>
              <a:buSzPts val="1800"/>
            </a:pPr>
            <a:r>
              <a:rPr lang="ru-RU" sz="2400" dirty="0"/>
              <a:t>Синтаксис - </a:t>
            </a:r>
            <a:r>
              <a:rPr lang="en-GB" sz="2400" b="0" dirty="0" err="1">
                <a:solidFill>
                  <a:srgbClr val="4EC9B0"/>
                </a:solidFill>
                <a:effectLst/>
                <a:highlight>
                  <a:srgbClr val="1F1F1F"/>
                </a:highlight>
                <a:latin typeface="Consolas" panose="020B0609020204030204" pitchFamily="49" charset="0"/>
              </a:rPr>
              <a:t>Promise</a:t>
            </a:r>
            <a:r>
              <a:rPr lang="en-GB" sz="2400" b="0" dirty="0" err="1">
                <a:solidFill>
                  <a:srgbClr val="CCCCCC"/>
                </a:solidFill>
                <a:effectLst/>
                <a:highlight>
                  <a:srgbClr val="1F1F1F"/>
                </a:highlight>
                <a:latin typeface="Consolas" panose="020B0609020204030204" pitchFamily="49" charset="0"/>
              </a:rPr>
              <a:t>.</a:t>
            </a:r>
            <a:r>
              <a:rPr lang="en-GB" sz="2400" b="0" dirty="0" err="1">
                <a:solidFill>
                  <a:srgbClr val="DCDCAA"/>
                </a:solidFill>
                <a:effectLst/>
                <a:highlight>
                  <a:srgbClr val="1F1F1F"/>
                </a:highlight>
                <a:latin typeface="Consolas" panose="020B0609020204030204" pitchFamily="49" charset="0"/>
              </a:rPr>
              <a:t>allSettled</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promise1</a:t>
            </a:r>
            <a:r>
              <a:rPr lang="en-GB" sz="2400" b="0" dirty="0">
                <a:solidFill>
                  <a:srgbClr val="CCCCCC"/>
                </a:solidFill>
                <a:effectLst/>
                <a:highlight>
                  <a:srgbClr val="1F1F1F"/>
                </a:highlight>
                <a:latin typeface="Consolas" panose="020B0609020204030204" pitchFamily="49" charset="0"/>
              </a:rPr>
              <a:t>, </a:t>
            </a:r>
            <a:r>
              <a:rPr lang="en-GB" sz="2400" b="0" dirty="0">
                <a:solidFill>
                  <a:srgbClr val="9CDCFE"/>
                </a:solidFill>
                <a:effectLst/>
                <a:highlight>
                  <a:srgbClr val="1F1F1F"/>
                </a:highlight>
                <a:latin typeface="Consolas" panose="020B0609020204030204" pitchFamily="49" charset="0"/>
              </a:rPr>
              <a:t>promise2</a:t>
            </a:r>
            <a:r>
              <a:rPr lang="en-GB" sz="2400" b="0" dirty="0">
                <a:solidFill>
                  <a:srgbClr val="CCCCCC"/>
                </a:solidFill>
                <a:effectLst/>
                <a:highlight>
                  <a:srgbClr val="1F1F1F"/>
                </a:highlight>
                <a:latin typeface="Consolas" panose="020B0609020204030204" pitchFamily="49" charset="0"/>
              </a:rPr>
              <a:t>])</a:t>
            </a:r>
            <a:endParaRPr lang="ru-RU" sz="2400" b="0" dirty="0">
              <a:solidFill>
                <a:srgbClr val="CCCCCC"/>
              </a:solidFill>
              <a:effectLst/>
              <a:highlight>
                <a:srgbClr val="1F1F1F"/>
              </a:highlight>
              <a:latin typeface="Consolas" panose="020B0609020204030204" pitchFamily="49" charset="0"/>
            </a:endParaRPr>
          </a:p>
          <a:p>
            <a:pPr marL="152396">
              <a:buClr>
                <a:schemeClr val="dk2"/>
              </a:buClr>
              <a:buSzPts val="1800"/>
            </a:pPr>
            <a:endParaRPr lang="en-GB" sz="2400" b="0" dirty="0">
              <a:solidFill>
                <a:srgbClr val="CCCCCC"/>
              </a:solidFill>
              <a:effectLst/>
              <a:highlight>
                <a:srgbClr val="1F1F1F"/>
              </a:highlight>
              <a:latin typeface="Consolas" panose="020B0609020204030204" pitchFamily="49" charset="0"/>
            </a:endParaRPr>
          </a:p>
          <a:p>
            <a:pPr marL="152396">
              <a:buClr>
                <a:schemeClr val="dk2"/>
              </a:buClr>
              <a:buSzPts val="1800"/>
            </a:pPr>
            <a:r>
              <a:rPr lang="ru-RU" sz="2400" dirty="0"/>
              <a:t>Результат: Promise.allSettled возвращает массив объектов, каждый из которых имеет свойства status (со значением "fulfilled" или "rejected") и либо value (если промис выполнен), либо reason (если промис отклонен).</a:t>
            </a:r>
          </a:p>
          <a:p>
            <a:pPr marL="152396">
              <a:buClr>
                <a:schemeClr val="dk2"/>
              </a:buClr>
              <a:buSzPts val="1800"/>
            </a:pPr>
            <a:endParaRPr lang="ru-RU" sz="2400" dirty="0"/>
          </a:p>
          <a:p>
            <a:pPr marL="152396">
              <a:buClr>
                <a:schemeClr val="dk2"/>
              </a:buClr>
              <a:buSzPts val="1800"/>
            </a:pPr>
            <a:r>
              <a:rPr lang="ru-RU" sz="2400" dirty="0"/>
              <a:t>Promise.allSettled никогда не отклоняется, поэтому вы всегда можете быть уверены, что получите результаты всех переданных промисов, независимо от их исходов.</a:t>
            </a:r>
            <a:endParaRPr lang="en-US" sz="2400" dirty="0"/>
          </a:p>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64206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Promises – </a:t>
            </a:r>
            <a:r>
              <a:rPr lang="en-US" sz="4267" b="1" dirty="0" err="1">
                <a:solidFill>
                  <a:srgbClr val="F85210"/>
                </a:solidFill>
                <a:latin typeface="Times New Roman"/>
                <a:ea typeface="Times New Roman"/>
                <a:cs typeface="Times New Roman"/>
                <a:sym typeface="Times New Roman"/>
              </a:rPr>
              <a:t>Promise.allSettled</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endParaRPr lang="en-US" sz="2400" dirty="0"/>
          </a:p>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C99079D8-CBC3-1995-3C49-CEB49583C79C}"/>
              </a:ext>
            </a:extLst>
          </p:cNvPr>
          <p:cNvPicPr>
            <a:picLocks noChangeAspect="1"/>
          </p:cNvPicPr>
          <p:nvPr/>
        </p:nvPicPr>
        <p:blipFill>
          <a:blip r:embed="rId3"/>
          <a:stretch>
            <a:fillRect/>
          </a:stretch>
        </p:blipFill>
        <p:spPr>
          <a:xfrm>
            <a:off x="520733" y="1164104"/>
            <a:ext cx="7682490" cy="5144772"/>
          </a:xfrm>
          <a:prstGeom prst="rect">
            <a:avLst/>
          </a:prstGeom>
        </p:spPr>
      </p:pic>
    </p:spTree>
    <p:extLst>
      <p:ext uri="{BB962C8B-B14F-4D97-AF65-F5344CB8AC3E}">
        <p14:creationId xmlns:p14="http://schemas.microsoft.com/office/powerpoint/2010/main" val="1332563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Event Loop</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Call Stack (стек вызовов): Место, где выполняются функции. Когда функция вызывается, она добавляется в стек вызовов. Когда функция завершается, она удаляется из стека.</a:t>
            </a:r>
            <a:endParaRPr lang="en-GB"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Queue (очередь задач): Список задач (или сообщений) для обработки. Когда стек вызовов пуст, Event Loop берет первую задачу из очереди и отправляет ее в стек вызовов для выполнения.</a:t>
            </a:r>
            <a:endParaRPr lang="en-GB"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Microtask Queue (очередь микрозадач): Отдельная очередь для микрозадач, таких как обработчики промисов. Микрозадачи всегда выполняются перед макрозадачами из основной очереди.</a:t>
            </a:r>
          </a:p>
        </p:txBody>
      </p:sp>
    </p:spTree>
    <p:extLst>
      <p:ext uri="{BB962C8B-B14F-4D97-AF65-F5344CB8AC3E}">
        <p14:creationId xmlns:p14="http://schemas.microsoft.com/office/powerpoint/2010/main" val="2852837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Event Loop</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endParaRPr lang="ru-RU"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endParaRPr lang="ru-RU" sz="2400" dirty="0">
              <a:solidFill>
                <a:schemeClr val="dk2"/>
              </a:solidFill>
              <a:latin typeface="Proxima Nova"/>
              <a:ea typeface="Proxima Nova"/>
              <a:cs typeface="Proxima Nova"/>
              <a:sym typeface="Proxima Nova"/>
            </a:endParaRPr>
          </a:p>
        </p:txBody>
      </p:sp>
      <p:pic>
        <p:nvPicPr>
          <p:cNvPr id="10" name="Picture 9" descr="A screenshot of a computer program&#10;&#10;Description automatically generated">
            <a:extLst>
              <a:ext uri="{FF2B5EF4-FFF2-40B4-BE49-F238E27FC236}">
                <a16:creationId xmlns:a16="http://schemas.microsoft.com/office/drawing/2014/main" id="{D76BC6F9-1C32-C199-9C42-FB9C6EBDA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08" y="1244695"/>
            <a:ext cx="8382000" cy="4714875"/>
          </a:xfrm>
          <a:prstGeom prst="rect">
            <a:avLst/>
          </a:prstGeom>
        </p:spPr>
      </p:pic>
    </p:spTree>
    <p:extLst>
      <p:ext uri="{BB962C8B-B14F-4D97-AF65-F5344CB8AC3E}">
        <p14:creationId xmlns:p14="http://schemas.microsoft.com/office/powerpoint/2010/main" val="189293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Async/Await</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rPr>
              <a:t>A</a:t>
            </a:r>
            <a:r>
              <a:rPr lang="ru-RU" sz="2400" dirty="0">
                <a:solidFill>
                  <a:schemeClr val="dk2"/>
                </a:solidFill>
                <a:latin typeface="Proxima Nova"/>
                <a:ea typeface="Proxima Nova"/>
                <a:cs typeface="Proxima Nova"/>
                <a:sym typeface="Proxima Nova"/>
              </a:rPr>
              <a:t>sync</a:t>
            </a:r>
            <a:r>
              <a:rPr lang="en-US" sz="2400" dirty="0">
                <a:solidFill>
                  <a:schemeClr val="dk2"/>
                </a:solidFill>
                <a:latin typeface="Proxima Nova"/>
                <a:ea typeface="Proxima Nova"/>
                <a:cs typeface="Proxima Nova"/>
                <a:sym typeface="Proxima Nova"/>
              </a:rPr>
              <a:t> - </a:t>
            </a:r>
            <a:r>
              <a:rPr lang="ru-RU" sz="2400" dirty="0">
                <a:solidFill>
                  <a:schemeClr val="dk2"/>
                </a:solidFill>
                <a:latin typeface="Proxima Nova"/>
                <a:ea typeface="Proxima Nova"/>
                <a:cs typeface="Proxima Nova"/>
                <a:sym typeface="Proxima Nova"/>
              </a:rPr>
              <a:t>Делает функцию асинхронной, возвращающей промис.</a:t>
            </a:r>
            <a:endParaRPr lang="en-US"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rPr>
              <a:t>A</a:t>
            </a:r>
            <a:r>
              <a:rPr lang="ru-RU" sz="2400" dirty="0">
                <a:solidFill>
                  <a:schemeClr val="dk2"/>
                </a:solidFill>
                <a:latin typeface="Proxima Nova"/>
                <a:ea typeface="Proxima Nova"/>
                <a:cs typeface="Proxima Nova"/>
                <a:sym typeface="Proxima Nova"/>
              </a:rPr>
              <a:t>wait</a:t>
            </a:r>
            <a:r>
              <a:rPr lang="en-US" sz="2400" dirty="0">
                <a:solidFill>
                  <a:schemeClr val="dk2"/>
                </a:solidFill>
                <a:latin typeface="Proxima Nova"/>
                <a:ea typeface="Proxima Nova"/>
                <a:cs typeface="Proxima Nova"/>
                <a:sym typeface="Proxima Nova"/>
              </a:rPr>
              <a:t> - </a:t>
            </a:r>
            <a:r>
              <a:rPr lang="ru-RU" sz="2400" dirty="0">
                <a:solidFill>
                  <a:schemeClr val="dk2"/>
                </a:solidFill>
                <a:latin typeface="Proxima Nova"/>
                <a:ea typeface="Proxima Nova"/>
                <a:cs typeface="Proxima Nova"/>
                <a:sym typeface="Proxima Nova"/>
              </a:rPr>
              <a:t>Приостанавливает выполнение функции до разрешения промиса.</a:t>
            </a:r>
            <a:endParaRPr lang="en-US"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Синтаксис </a:t>
            </a:r>
            <a:r>
              <a:rPr lang="en-US" sz="2400" dirty="0">
                <a:solidFill>
                  <a:schemeClr val="dk2"/>
                </a:solidFill>
                <a:latin typeface="Proxima Nova"/>
                <a:ea typeface="Proxima Nova"/>
                <a:cs typeface="Proxima Nova"/>
                <a:sym typeface="Proxima Nova"/>
              </a:rPr>
              <a:t>async/await</a:t>
            </a:r>
            <a:r>
              <a:rPr lang="ru-RU" sz="2400" dirty="0">
                <a:solidFill>
                  <a:schemeClr val="dk2"/>
                </a:solidFill>
                <a:latin typeface="Proxima Nova"/>
                <a:ea typeface="Proxima Nova"/>
                <a:cs typeface="Proxima Nova"/>
                <a:sym typeface="Proxima Nova"/>
              </a:rPr>
              <a:t> доступен только в асинхронных функциях</a:t>
            </a:r>
          </a:p>
          <a:p>
            <a:pPr marL="495296" indent="-342900">
              <a:buClr>
                <a:schemeClr val="dk2"/>
              </a:buClr>
              <a:buSzPts val="1800"/>
              <a:buFont typeface="Arial" panose="020B0604020202020204" pitchFamily="34" charset="0"/>
              <a:buChar char="•"/>
            </a:pPr>
            <a:endParaRPr lang="ru-RU"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A9DAF014-B6AA-0571-AB29-3167A22CEE82}"/>
              </a:ext>
            </a:extLst>
          </p:cNvPr>
          <p:cNvPicPr>
            <a:picLocks noChangeAspect="1"/>
          </p:cNvPicPr>
          <p:nvPr/>
        </p:nvPicPr>
        <p:blipFill>
          <a:blip r:embed="rId3"/>
          <a:stretch>
            <a:fillRect/>
          </a:stretch>
        </p:blipFill>
        <p:spPr>
          <a:xfrm>
            <a:off x="877032" y="3001363"/>
            <a:ext cx="7106383" cy="2984252"/>
          </a:xfrm>
          <a:prstGeom prst="rect">
            <a:avLst/>
          </a:prstGeom>
        </p:spPr>
      </p:pic>
    </p:spTree>
    <p:extLst>
      <p:ext uri="{BB962C8B-B14F-4D97-AF65-F5344CB8AC3E}">
        <p14:creationId xmlns:p14="http://schemas.microsoft.com/office/powerpoint/2010/main" val="1299622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Async functions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Функции, объявленные с ключевым словом async.</a:t>
            </a: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Всегда возвращают промис</a:t>
            </a:r>
          </a:p>
        </p:txBody>
      </p:sp>
      <p:pic>
        <p:nvPicPr>
          <p:cNvPr id="4" name="Picture 3">
            <a:extLst>
              <a:ext uri="{FF2B5EF4-FFF2-40B4-BE49-F238E27FC236}">
                <a16:creationId xmlns:a16="http://schemas.microsoft.com/office/drawing/2014/main" id="{C8A2D19F-33A9-71EB-B84F-2BAF35153731}"/>
              </a:ext>
            </a:extLst>
          </p:cNvPr>
          <p:cNvPicPr>
            <a:picLocks noChangeAspect="1"/>
          </p:cNvPicPr>
          <p:nvPr/>
        </p:nvPicPr>
        <p:blipFill>
          <a:blip r:embed="rId3"/>
          <a:stretch>
            <a:fillRect/>
          </a:stretch>
        </p:blipFill>
        <p:spPr>
          <a:xfrm>
            <a:off x="971550" y="2462212"/>
            <a:ext cx="3955750" cy="2092203"/>
          </a:xfrm>
          <a:prstGeom prst="rect">
            <a:avLst/>
          </a:prstGeom>
        </p:spPr>
      </p:pic>
    </p:spTree>
    <p:extLst>
      <p:ext uri="{BB962C8B-B14F-4D97-AF65-F5344CB8AC3E}">
        <p14:creationId xmlns:p14="http://schemas.microsoft.com/office/powerpoint/2010/main" val="1358986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Try/catch/finally</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Блок try используется для оборачивания кода, который может вызвать исключение. Если в блоке try возникает ошибка, выполнение кода внутри этого блока останавливается, и управление передается в блок catch.</a:t>
            </a:r>
          </a:p>
        </p:txBody>
      </p:sp>
      <p:pic>
        <p:nvPicPr>
          <p:cNvPr id="5" name="Picture 4">
            <a:extLst>
              <a:ext uri="{FF2B5EF4-FFF2-40B4-BE49-F238E27FC236}">
                <a16:creationId xmlns:a16="http://schemas.microsoft.com/office/drawing/2014/main" id="{1D13FA0B-7C76-F6F5-640D-C2253F43DB9C}"/>
              </a:ext>
            </a:extLst>
          </p:cNvPr>
          <p:cNvPicPr>
            <a:picLocks noChangeAspect="1"/>
          </p:cNvPicPr>
          <p:nvPr/>
        </p:nvPicPr>
        <p:blipFill>
          <a:blip r:embed="rId3"/>
          <a:stretch>
            <a:fillRect/>
          </a:stretch>
        </p:blipFill>
        <p:spPr>
          <a:xfrm>
            <a:off x="2287099" y="2746497"/>
            <a:ext cx="4918048" cy="2924541"/>
          </a:xfrm>
          <a:prstGeom prst="rect">
            <a:avLst/>
          </a:prstGeom>
        </p:spPr>
      </p:pic>
    </p:spTree>
    <p:extLst>
      <p:ext uri="{BB962C8B-B14F-4D97-AF65-F5344CB8AC3E}">
        <p14:creationId xmlns:p14="http://schemas.microsoft.com/office/powerpoint/2010/main" val="1970842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Try/catch/finally</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Блок catch используется для обработки ошибок, которые возникают в блоке try. Он принимает один аргумент — объект ошибки, который содержит информацию о возникшей ошибке.</a:t>
            </a:r>
          </a:p>
        </p:txBody>
      </p:sp>
      <p:pic>
        <p:nvPicPr>
          <p:cNvPr id="6" name="Picture 5">
            <a:extLst>
              <a:ext uri="{FF2B5EF4-FFF2-40B4-BE49-F238E27FC236}">
                <a16:creationId xmlns:a16="http://schemas.microsoft.com/office/drawing/2014/main" id="{B2B7F57B-9958-8B9E-F503-832951F289EE}"/>
              </a:ext>
            </a:extLst>
          </p:cNvPr>
          <p:cNvPicPr>
            <a:picLocks noChangeAspect="1"/>
          </p:cNvPicPr>
          <p:nvPr/>
        </p:nvPicPr>
        <p:blipFill>
          <a:blip r:embed="rId3"/>
          <a:stretch>
            <a:fillRect/>
          </a:stretch>
        </p:blipFill>
        <p:spPr>
          <a:xfrm>
            <a:off x="996094" y="2612414"/>
            <a:ext cx="9725025" cy="3514725"/>
          </a:xfrm>
          <a:prstGeom prst="rect">
            <a:avLst/>
          </a:prstGeom>
        </p:spPr>
      </p:pic>
    </p:spTree>
    <p:extLst>
      <p:ext uri="{BB962C8B-B14F-4D97-AF65-F5344CB8AC3E}">
        <p14:creationId xmlns:p14="http://schemas.microsoft.com/office/powerpoint/2010/main" val="1711797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err="1">
                <a:solidFill>
                  <a:srgbClr val="F85210"/>
                </a:solidFill>
                <a:latin typeface="Times New Roman"/>
                <a:ea typeface="Times New Roman"/>
                <a:cs typeface="Times New Roman"/>
                <a:sym typeface="Times New Roman"/>
              </a:rPr>
              <a:t>setTimeout</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Используется для выполнения функции один раз после задержки</a:t>
            </a: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Синтаксис: </a:t>
            </a:r>
            <a:r>
              <a:rPr lang="en-GB" sz="2400" dirty="0" err="1"/>
              <a:t>setTimeout</a:t>
            </a:r>
            <a:r>
              <a:rPr lang="en-GB" sz="2400" dirty="0"/>
              <a:t>(function, delay)</a:t>
            </a:r>
            <a:r>
              <a:rPr lang="ru-RU" sz="2400" dirty="0"/>
              <a:t> , где</a:t>
            </a:r>
          </a:p>
          <a:p>
            <a:pPr marL="952496" lvl="1" indent="-342900">
              <a:buClr>
                <a:schemeClr val="dk2"/>
              </a:buClr>
              <a:buSzPts val="1800"/>
              <a:buFont typeface="Arial" panose="020B0604020202020204" pitchFamily="34" charset="0"/>
              <a:buChar char="•"/>
            </a:pPr>
            <a:r>
              <a:rPr lang="en-US" sz="2400" dirty="0">
                <a:solidFill>
                  <a:schemeClr val="dk2"/>
                </a:solidFill>
                <a:latin typeface="Proxima Nova"/>
                <a:ea typeface="Proxima Nova"/>
                <a:cs typeface="Proxima Nova"/>
                <a:sym typeface="Proxima Nova"/>
              </a:rPr>
              <a:t>function – </a:t>
            </a:r>
            <a:r>
              <a:rPr lang="ru-RU" sz="2400" dirty="0">
                <a:solidFill>
                  <a:schemeClr val="dk2"/>
                </a:solidFill>
                <a:latin typeface="Proxima Nova"/>
                <a:ea typeface="Proxima Nova"/>
                <a:cs typeface="Proxima Nova"/>
                <a:sym typeface="Proxima Nova"/>
              </a:rPr>
              <a:t>переданный коллбэк</a:t>
            </a:r>
          </a:p>
          <a:p>
            <a:pPr marL="952496" lvl="1" indent="-342900">
              <a:buClr>
                <a:schemeClr val="dk2"/>
              </a:buClr>
              <a:buSzPts val="1800"/>
              <a:buFont typeface="Arial" panose="020B0604020202020204" pitchFamily="34" charset="0"/>
              <a:buChar char="•"/>
            </a:pPr>
            <a:r>
              <a:rPr lang="en-US" sz="2400" dirty="0">
                <a:solidFill>
                  <a:schemeClr val="dk2"/>
                </a:solidFill>
                <a:latin typeface="Proxima Nova"/>
                <a:ea typeface="Proxima Nova"/>
                <a:cs typeface="Proxima Nova"/>
                <a:sym typeface="Proxima Nova"/>
              </a:rPr>
              <a:t>delay – </a:t>
            </a:r>
            <a:r>
              <a:rPr lang="ru-RU" sz="2400" dirty="0">
                <a:solidFill>
                  <a:schemeClr val="dk2"/>
                </a:solidFill>
                <a:latin typeface="Proxima Nova"/>
                <a:ea typeface="Proxima Nova"/>
                <a:cs typeface="Proxima Nova"/>
                <a:sym typeface="Proxima Nova"/>
              </a:rPr>
              <a:t>задержка в миллисеундах (1000 === 1 секунда)</a:t>
            </a:r>
            <a:endParaRPr lang="en-US"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Пример:</a:t>
            </a:r>
          </a:p>
          <a:p>
            <a:pPr marL="495296" indent="-342900">
              <a:buClr>
                <a:schemeClr val="dk2"/>
              </a:buClr>
              <a:buSzPts val="1800"/>
              <a:buFont typeface="Arial" panose="020B0604020202020204" pitchFamily="34" charset="0"/>
              <a:buChar char="•"/>
            </a:pPr>
            <a:endParaRPr lang="ru-RU"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endParaRPr lang="ru-RU" sz="2400" dirty="0">
              <a:solidFill>
                <a:schemeClr val="dk2"/>
              </a:solidFill>
              <a:latin typeface="Proxima Nova"/>
              <a:ea typeface="Proxima Nova"/>
              <a:cs typeface="Proxima Nova"/>
              <a:sym typeface="Proxima Nova"/>
            </a:endParaRPr>
          </a:p>
        </p:txBody>
      </p:sp>
      <p:pic>
        <p:nvPicPr>
          <p:cNvPr id="5" name="Picture 4">
            <a:extLst>
              <a:ext uri="{FF2B5EF4-FFF2-40B4-BE49-F238E27FC236}">
                <a16:creationId xmlns:a16="http://schemas.microsoft.com/office/drawing/2014/main" id="{0A063E91-0854-286B-BEF6-780B79BDE1F3}"/>
              </a:ext>
            </a:extLst>
          </p:cNvPr>
          <p:cNvPicPr>
            <a:picLocks noChangeAspect="1"/>
          </p:cNvPicPr>
          <p:nvPr/>
        </p:nvPicPr>
        <p:blipFill>
          <a:blip r:embed="rId3"/>
          <a:stretch>
            <a:fillRect/>
          </a:stretch>
        </p:blipFill>
        <p:spPr>
          <a:xfrm>
            <a:off x="1130410" y="3331717"/>
            <a:ext cx="2743200" cy="8763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Try/catch/finally</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Блок finally используется для выполнения кода, который должен быть выполнен независимо от того, была ли ошибка или нет. Это полезно для выполнения очистки или других завершающих действий, которые должны произойти независимо от результата блока try.</a:t>
            </a:r>
          </a:p>
        </p:txBody>
      </p:sp>
      <p:pic>
        <p:nvPicPr>
          <p:cNvPr id="4" name="Picture 3">
            <a:extLst>
              <a:ext uri="{FF2B5EF4-FFF2-40B4-BE49-F238E27FC236}">
                <a16:creationId xmlns:a16="http://schemas.microsoft.com/office/drawing/2014/main" id="{65F109E8-1DFE-ED89-28CC-73CA4E325277}"/>
              </a:ext>
            </a:extLst>
          </p:cNvPr>
          <p:cNvPicPr>
            <a:picLocks noChangeAspect="1"/>
          </p:cNvPicPr>
          <p:nvPr/>
        </p:nvPicPr>
        <p:blipFill>
          <a:blip r:embed="rId3"/>
          <a:stretch>
            <a:fillRect/>
          </a:stretch>
        </p:blipFill>
        <p:spPr>
          <a:xfrm>
            <a:off x="997195" y="3115773"/>
            <a:ext cx="4095750" cy="2543175"/>
          </a:xfrm>
          <a:prstGeom prst="rect">
            <a:avLst/>
          </a:prstGeom>
        </p:spPr>
      </p:pic>
    </p:spTree>
    <p:extLst>
      <p:ext uri="{BB962C8B-B14F-4D97-AF65-F5344CB8AC3E}">
        <p14:creationId xmlns:p14="http://schemas.microsoft.com/office/powerpoint/2010/main" val="1533739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fetch</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fetch — это встроенная функция в JavaScript для выполнения HTTP-запросов. Она возвращает промис и позволяет выполнять асинхронные запросы к серверу для получения данных.</a:t>
            </a: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fetch возвращает промис, который можно обрабатывать с помощью .then(), .catch() и async/await.</a:t>
            </a: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Поддержка всех основных методов (GET, POST, PUT, DELETE и др.).</a:t>
            </a: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Используйте методы объекта Response для преобразования ответа (например, json(), text()).</a:t>
            </a: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Обязательно обрабатывайте возможные ошибки с помощью .catch() или try/catch.</a:t>
            </a:r>
          </a:p>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450992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fetch</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Объект Response, который возвращается промисом fetch, имеет несколько полезных методов:</a:t>
            </a: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text(): Преобразует ответ в обычный текст.</a:t>
            </a: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json(): Преобразует ответ в объект JSON.</a:t>
            </a: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blob(): Преобразует ответ в бинарные данные.</a:t>
            </a: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clone(): Клонирует объект Response.</a:t>
            </a: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ok: Булево значение, указывающее на успешность запроса (код состояния в диапазоне 200–299).</a:t>
            </a:r>
          </a:p>
        </p:txBody>
      </p:sp>
    </p:spTree>
    <p:extLst>
      <p:ext uri="{BB962C8B-B14F-4D97-AF65-F5344CB8AC3E}">
        <p14:creationId xmlns:p14="http://schemas.microsoft.com/office/powerpoint/2010/main" val="3481950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fetch</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B4C49ECE-69F0-1D68-6E53-E789A61882A7}"/>
              </a:ext>
            </a:extLst>
          </p:cNvPr>
          <p:cNvPicPr>
            <a:picLocks noChangeAspect="1"/>
          </p:cNvPicPr>
          <p:nvPr/>
        </p:nvPicPr>
        <p:blipFill>
          <a:blip r:embed="rId3"/>
          <a:stretch>
            <a:fillRect/>
          </a:stretch>
        </p:blipFill>
        <p:spPr>
          <a:xfrm>
            <a:off x="520733" y="1391490"/>
            <a:ext cx="5048250" cy="2971800"/>
          </a:xfrm>
          <a:prstGeom prst="rect">
            <a:avLst/>
          </a:prstGeom>
        </p:spPr>
      </p:pic>
      <p:pic>
        <p:nvPicPr>
          <p:cNvPr id="4" name="Picture 3">
            <a:extLst>
              <a:ext uri="{FF2B5EF4-FFF2-40B4-BE49-F238E27FC236}">
                <a16:creationId xmlns:a16="http://schemas.microsoft.com/office/drawing/2014/main" id="{2CB9F218-2FCC-D683-6749-38FF8464D839}"/>
              </a:ext>
            </a:extLst>
          </p:cNvPr>
          <p:cNvPicPr>
            <a:picLocks noChangeAspect="1"/>
          </p:cNvPicPr>
          <p:nvPr/>
        </p:nvPicPr>
        <p:blipFill>
          <a:blip r:embed="rId4"/>
          <a:stretch>
            <a:fillRect/>
          </a:stretch>
        </p:blipFill>
        <p:spPr>
          <a:xfrm>
            <a:off x="5642300" y="1391490"/>
            <a:ext cx="6134100" cy="3324225"/>
          </a:xfrm>
          <a:prstGeom prst="rect">
            <a:avLst/>
          </a:prstGeom>
        </p:spPr>
      </p:pic>
    </p:spTree>
    <p:extLst>
      <p:ext uri="{BB962C8B-B14F-4D97-AF65-F5344CB8AC3E}">
        <p14:creationId xmlns:p14="http://schemas.microsoft.com/office/powerpoint/2010/main" val="3779742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Error</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Error — это встроенный объект в JavaScript, который представляет ошибку. Объект ошибки может содержать информацию о типе ошибки и описании проблемы</a:t>
            </a:r>
          </a:p>
        </p:txBody>
      </p:sp>
      <p:pic>
        <p:nvPicPr>
          <p:cNvPr id="3" name="Picture 2">
            <a:extLst>
              <a:ext uri="{FF2B5EF4-FFF2-40B4-BE49-F238E27FC236}">
                <a16:creationId xmlns:a16="http://schemas.microsoft.com/office/drawing/2014/main" id="{90B26A56-834E-5C2E-988C-20755268FCF4}"/>
              </a:ext>
            </a:extLst>
          </p:cNvPr>
          <p:cNvPicPr>
            <a:picLocks noChangeAspect="1"/>
          </p:cNvPicPr>
          <p:nvPr/>
        </p:nvPicPr>
        <p:blipFill>
          <a:blip r:embed="rId3"/>
          <a:stretch>
            <a:fillRect/>
          </a:stretch>
        </p:blipFill>
        <p:spPr>
          <a:xfrm>
            <a:off x="1045918" y="2771408"/>
            <a:ext cx="4772025" cy="752475"/>
          </a:xfrm>
          <a:prstGeom prst="rect">
            <a:avLst/>
          </a:prstGeom>
        </p:spPr>
      </p:pic>
    </p:spTree>
    <p:extLst>
      <p:ext uri="{BB962C8B-B14F-4D97-AF65-F5344CB8AC3E}">
        <p14:creationId xmlns:p14="http://schemas.microsoft.com/office/powerpoint/2010/main" val="2284746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Error</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Есть несколько встроенных типов ошибок в JavaScript:</a:t>
            </a:r>
            <a:endParaRPr lang="en-US"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SyntaxError: Ошибка синтаксиса.</a:t>
            </a:r>
            <a:endParaRPr lang="en-US"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ReferenceError: Ошибка ссылки, когда не удается найти переменную.</a:t>
            </a:r>
            <a:endParaRPr lang="en-US"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TypeError: Ошибка типа, когда операция выполняется на несовместимых типах.</a:t>
            </a:r>
            <a:endParaRPr lang="en-US"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RangeError: Ошибка диапазона, когда числовая переменная или параметр выходит за допустимые границы.</a:t>
            </a:r>
            <a:endParaRPr lang="en-US"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EvalError: Ошибка, связанная с функцией eval.</a:t>
            </a:r>
            <a:endParaRPr lang="en-US"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ea typeface="Proxima Nova"/>
                <a:cs typeface="Proxima Nova"/>
                <a:sym typeface="Proxima Nova"/>
              </a:rPr>
              <a:t>URIError: Ошибка, связанная с некорректным использованием глобальных URI функций.</a:t>
            </a:r>
          </a:p>
        </p:txBody>
      </p:sp>
    </p:spTree>
    <p:extLst>
      <p:ext uri="{BB962C8B-B14F-4D97-AF65-F5344CB8AC3E}">
        <p14:creationId xmlns:p14="http://schemas.microsoft.com/office/powerpoint/2010/main" val="452138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Error</a:t>
            </a: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ea typeface="Proxima Nova"/>
                <a:cs typeface="Proxima Nova"/>
                <a:sym typeface="Proxima Nova"/>
              </a:rPr>
              <a:t>throw — это оператор, который используется для выбрасывания исключений. Когда ошибка выбрасывается, выполнение текущей функции останавливается, и управление передается в ближайший блок catch.</a:t>
            </a:r>
          </a:p>
        </p:txBody>
      </p:sp>
      <p:pic>
        <p:nvPicPr>
          <p:cNvPr id="3" name="Picture 2">
            <a:extLst>
              <a:ext uri="{FF2B5EF4-FFF2-40B4-BE49-F238E27FC236}">
                <a16:creationId xmlns:a16="http://schemas.microsoft.com/office/drawing/2014/main" id="{1B8E4900-9036-82DA-1912-D3534C2AFF14}"/>
              </a:ext>
            </a:extLst>
          </p:cNvPr>
          <p:cNvPicPr>
            <a:picLocks noChangeAspect="1"/>
          </p:cNvPicPr>
          <p:nvPr/>
        </p:nvPicPr>
        <p:blipFill>
          <a:blip r:embed="rId3"/>
          <a:stretch>
            <a:fillRect/>
          </a:stretch>
        </p:blipFill>
        <p:spPr>
          <a:xfrm>
            <a:off x="706000" y="2711327"/>
            <a:ext cx="4905375" cy="3000375"/>
          </a:xfrm>
          <a:prstGeom prst="rect">
            <a:avLst/>
          </a:prstGeom>
        </p:spPr>
      </p:pic>
    </p:spTree>
    <p:extLst>
      <p:ext uri="{BB962C8B-B14F-4D97-AF65-F5344CB8AC3E}">
        <p14:creationId xmlns:p14="http://schemas.microsoft.com/office/powerpoint/2010/main" val="2939339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ru-RU" sz="4267" b="1" dirty="0">
                <a:solidFill>
                  <a:srgbClr val="F85210"/>
                </a:solidFill>
                <a:latin typeface="Times New Roman"/>
                <a:ea typeface="Times New Roman"/>
                <a:cs typeface="Times New Roman"/>
                <a:sym typeface="Times New Roman"/>
              </a:rPr>
              <a:t>Полезные ссылки</a:t>
            </a:r>
            <a:endParaRPr lang="en-US"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8"/>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hlinkClick r:id="rId3"/>
              </a:rPr>
              <a:t>https://khalilstemmler.com/articles/async-return-values-tutorial/</a:t>
            </a:r>
            <a:endParaRPr lang="ru-RU" sz="2400" dirty="0">
              <a:solidFill>
                <a:schemeClr val="dk2"/>
              </a:solidFill>
              <a:latin typeface="Proxima Nova"/>
              <a:ea typeface="Proxima Nova"/>
              <a:cs typeface="Proxima Nova"/>
              <a:sym typeface="Proxima Nova"/>
              <a:hlinkClick r:id="rId3"/>
            </a:endParaRP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hlinkClick r:id="rId3"/>
              </a:rPr>
              <a:t>https://www.youtube.com/watch?v=zDlg64fsQow</a:t>
            </a:r>
            <a:endParaRPr lang="ru-RU" sz="2400" dirty="0">
              <a:solidFill>
                <a:schemeClr val="dk2"/>
              </a:solidFill>
              <a:latin typeface="Proxima Nova"/>
              <a:ea typeface="Proxima Nova"/>
              <a:cs typeface="Proxima Nova"/>
              <a:sym typeface="Proxima Nova"/>
              <a:hlinkClick r:id="rId3"/>
            </a:endParaRP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hlinkClick r:id="rId3"/>
              </a:rPr>
              <a:t>https://www.youtube.com/watch?v=8aGhZQkoFbQ</a:t>
            </a: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hlinkClick r:id="rId3"/>
              </a:rPr>
              <a:t>https://developer.mozilla.org/en-US/docs/Web/JavaScript/Reference/Global_Objects/Promise</a:t>
            </a:r>
            <a:endParaRPr lang="en-GB"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hlinkClick r:id="rId4"/>
              </a:rPr>
              <a:t>https://learn.javascript.ru/promise</a:t>
            </a:r>
            <a:endParaRPr lang="en-GB"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hlinkClick r:id="rId5"/>
              </a:rPr>
              <a:t>https://developer.mozilla.org/en-US/docs/Web/JavaScript/Reference/Global_Objects/Error</a:t>
            </a:r>
            <a:endParaRPr lang="en-GB"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hlinkClick r:id="rId6"/>
              </a:rPr>
              <a:t>https://developer.mozilla.org/en-US/docs/Web/API/Fetch_API</a:t>
            </a:r>
            <a:endParaRPr lang="en-GB"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r>
              <a:rPr lang="en-GB" sz="2400" dirty="0">
                <a:solidFill>
                  <a:schemeClr val="dk2"/>
                </a:solidFill>
                <a:latin typeface="Proxima Nova"/>
                <a:ea typeface="Proxima Nova"/>
                <a:cs typeface="Proxima Nova"/>
                <a:sym typeface="Proxima Nova"/>
                <a:hlinkClick r:id="rId7"/>
              </a:rPr>
              <a:t>https://developer.mozilla.org/en-US/docs/Web/JavaScript/Event_loop</a:t>
            </a:r>
            <a:endParaRPr lang="ru-RU"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endParaRPr lang="en-GB" sz="2400" dirty="0">
              <a:solidFill>
                <a:schemeClr val="dk2"/>
              </a:solidFill>
              <a:latin typeface="Proxima Nova"/>
              <a:ea typeface="Proxima Nova"/>
              <a:cs typeface="Proxima Nova"/>
              <a:sym typeface="Proxima Nova"/>
            </a:endParaRPr>
          </a:p>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180896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err="1">
                <a:solidFill>
                  <a:srgbClr val="F85210"/>
                </a:solidFill>
                <a:latin typeface="Times New Roman"/>
                <a:ea typeface="Times New Roman"/>
                <a:cs typeface="Times New Roman"/>
                <a:sym typeface="Times New Roman"/>
              </a:rPr>
              <a:t>setInterval</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495296" indent="-342900">
              <a:buClr>
                <a:schemeClr val="dk2"/>
              </a:buClr>
              <a:buSzPts val="1800"/>
              <a:buFont typeface="Arial" panose="020B0604020202020204" pitchFamily="34" charset="0"/>
              <a:buChar char="•"/>
            </a:pPr>
            <a:r>
              <a:rPr lang="ru-RU" sz="2400" dirty="0">
                <a:solidFill>
                  <a:schemeClr val="dk2"/>
                </a:solidFill>
                <a:latin typeface="Proxima Nova"/>
              </a:rPr>
              <a:t>Используется для выполнения функции повторно через определенные интервалы времени.</a:t>
            </a:r>
            <a:endParaRPr lang="en-US" sz="2400" dirty="0">
              <a:solidFill>
                <a:schemeClr val="dk2"/>
              </a:solidFill>
              <a:latin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sym typeface="Proxima Nova"/>
              </a:rPr>
              <a:t>Синтаксис: </a:t>
            </a:r>
            <a:r>
              <a:rPr lang="en-GB" sz="2400" dirty="0" err="1">
                <a:solidFill>
                  <a:schemeClr val="dk2"/>
                </a:solidFill>
                <a:latin typeface="Proxima Nova"/>
              </a:rPr>
              <a:t>setInterval</a:t>
            </a:r>
            <a:r>
              <a:rPr lang="en-GB" sz="2400" dirty="0">
                <a:solidFill>
                  <a:schemeClr val="dk2"/>
                </a:solidFill>
                <a:latin typeface="Proxima Nova"/>
              </a:rPr>
              <a:t>(function, interval)</a:t>
            </a:r>
            <a:r>
              <a:rPr lang="ru-RU" sz="2400" dirty="0">
                <a:solidFill>
                  <a:schemeClr val="dk2"/>
                </a:solidFill>
                <a:latin typeface="Proxima Nova"/>
              </a:rPr>
              <a:t>, где</a:t>
            </a:r>
          </a:p>
          <a:p>
            <a:pPr marL="952496" lvl="1" indent="-342900">
              <a:buClr>
                <a:schemeClr val="dk2"/>
              </a:buClr>
              <a:buSzPts val="1800"/>
              <a:buFont typeface="Arial" panose="020B0604020202020204" pitchFamily="34" charset="0"/>
              <a:buChar char="•"/>
            </a:pPr>
            <a:r>
              <a:rPr lang="en-US" sz="2400" dirty="0">
                <a:solidFill>
                  <a:schemeClr val="dk2"/>
                </a:solidFill>
                <a:latin typeface="Proxima Nova"/>
                <a:sym typeface="Proxima Nova"/>
              </a:rPr>
              <a:t>function – </a:t>
            </a:r>
            <a:r>
              <a:rPr lang="ru-RU" sz="2400" dirty="0">
                <a:solidFill>
                  <a:schemeClr val="dk2"/>
                </a:solidFill>
                <a:latin typeface="Proxima Nova"/>
                <a:sym typeface="Proxima Nova"/>
              </a:rPr>
              <a:t>переданный коллбэк</a:t>
            </a:r>
          </a:p>
          <a:p>
            <a:pPr marL="952496" lvl="1" indent="-342900">
              <a:buClr>
                <a:schemeClr val="dk2"/>
              </a:buClr>
              <a:buSzPts val="1800"/>
              <a:buFont typeface="Arial" panose="020B0604020202020204" pitchFamily="34" charset="0"/>
              <a:buChar char="•"/>
            </a:pPr>
            <a:r>
              <a:rPr lang="en-GB" sz="2400" dirty="0"/>
              <a:t>interval</a:t>
            </a:r>
            <a:r>
              <a:rPr lang="en-US" sz="2400" dirty="0">
                <a:solidFill>
                  <a:schemeClr val="dk2"/>
                </a:solidFill>
                <a:latin typeface="Proxima Nova"/>
                <a:sym typeface="Proxima Nova"/>
              </a:rPr>
              <a:t> – </a:t>
            </a:r>
            <a:r>
              <a:rPr lang="ru-RU" sz="2400" dirty="0">
                <a:solidFill>
                  <a:schemeClr val="dk2"/>
                </a:solidFill>
                <a:latin typeface="Proxima Nova"/>
                <a:sym typeface="Proxima Nova"/>
              </a:rPr>
              <a:t>интервал в миллисеундах (1000 === 1 секунда)</a:t>
            </a:r>
            <a:endParaRPr lang="en-US" sz="2400" dirty="0">
              <a:solidFill>
                <a:schemeClr val="dk2"/>
              </a:solidFill>
              <a:latin typeface="Proxima Nova"/>
              <a:sym typeface="Proxima Nova"/>
            </a:endParaRPr>
          </a:p>
          <a:p>
            <a:pPr marL="495296" indent="-342900">
              <a:buClr>
                <a:schemeClr val="dk2"/>
              </a:buClr>
              <a:buSzPts val="1800"/>
              <a:buFont typeface="Arial" panose="020B0604020202020204" pitchFamily="34" charset="0"/>
              <a:buChar char="•"/>
            </a:pPr>
            <a:r>
              <a:rPr lang="ru-RU" sz="2400" dirty="0">
                <a:solidFill>
                  <a:schemeClr val="dk2"/>
                </a:solidFill>
                <a:latin typeface="Proxima Nova"/>
                <a:sym typeface="Proxima Nova"/>
              </a:rPr>
              <a:t>Пример:</a:t>
            </a:r>
          </a:p>
          <a:p>
            <a:pPr marL="495296" indent="-342900">
              <a:buClr>
                <a:schemeClr val="dk2"/>
              </a:buClr>
              <a:buSzPts val="1800"/>
              <a:buFont typeface="Arial" panose="020B0604020202020204" pitchFamily="34" charset="0"/>
              <a:buChar char="•"/>
            </a:pPr>
            <a:endParaRPr lang="ru-RU"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endParaRPr lang="ru-RU"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064BE492-1827-B9C8-8D2D-13375769D7FA}"/>
              </a:ext>
            </a:extLst>
          </p:cNvPr>
          <p:cNvPicPr>
            <a:picLocks noChangeAspect="1"/>
          </p:cNvPicPr>
          <p:nvPr/>
        </p:nvPicPr>
        <p:blipFill>
          <a:blip r:embed="rId3"/>
          <a:stretch>
            <a:fillRect/>
          </a:stretch>
        </p:blipFill>
        <p:spPr>
          <a:xfrm>
            <a:off x="1065101" y="3881479"/>
            <a:ext cx="4448175" cy="971550"/>
          </a:xfrm>
          <a:prstGeom prst="rect">
            <a:avLst/>
          </a:prstGeom>
        </p:spPr>
      </p:pic>
    </p:spTree>
    <p:extLst>
      <p:ext uri="{BB962C8B-B14F-4D97-AF65-F5344CB8AC3E}">
        <p14:creationId xmlns:p14="http://schemas.microsoft.com/office/powerpoint/2010/main" val="1666019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Promises</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rPr>
              <a:t>Объект, представляющий завершение или неудачу асинхронной операции.</a:t>
            </a:r>
            <a:endParaRPr lang="en-US" sz="2400" dirty="0">
              <a:solidFill>
                <a:schemeClr val="dk2"/>
              </a:solidFill>
              <a:latin typeface="Proxima Nova"/>
            </a:endParaRPr>
          </a:p>
          <a:p>
            <a:r>
              <a:rPr lang="ru-RU" sz="2400" dirty="0">
                <a:solidFill>
                  <a:schemeClr val="dk2"/>
                </a:solidFill>
                <a:latin typeface="Proxima Nova"/>
                <a:sym typeface="Proxima Nova"/>
              </a:rPr>
              <a:t>Синтаксис: </a:t>
            </a:r>
            <a:endParaRPr lang="en-US" sz="2400" dirty="0">
              <a:solidFill>
                <a:schemeClr val="dk2"/>
              </a:solidFill>
              <a:latin typeface="Proxima Nova"/>
              <a:sym typeface="Proxima Nova"/>
            </a:endParaRPr>
          </a:p>
          <a:p>
            <a:r>
              <a:rPr lang="en-GB" sz="1600" b="0" dirty="0" err="1">
                <a:solidFill>
                  <a:srgbClr val="569CD6"/>
                </a:solidFill>
                <a:effectLst/>
                <a:highlight>
                  <a:srgbClr val="1F1F1F"/>
                </a:highlight>
                <a:latin typeface="Consolas" panose="020B0609020204030204" pitchFamily="49" charset="0"/>
              </a:rPr>
              <a:t>const</a:t>
            </a:r>
            <a:r>
              <a:rPr lang="en-GB" sz="1600" b="0" dirty="0">
                <a:solidFill>
                  <a:srgbClr val="CCCCCC"/>
                </a:solidFill>
                <a:effectLst/>
                <a:highlight>
                  <a:srgbClr val="1F1F1F"/>
                </a:highlight>
                <a:latin typeface="Consolas" panose="020B0609020204030204" pitchFamily="49" charset="0"/>
              </a:rPr>
              <a:t> </a:t>
            </a:r>
            <a:r>
              <a:rPr lang="en-GB" sz="1600" b="0" dirty="0">
                <a:solidFill>
                  <a:srgbClr val="4FC1FF"/>
                </a:solidFill>
                <a:effectLst/>
                <a:highlight>
                  <a:srgbClr val="1F1F1F"/>
                </a:highlight>
                <a:latin typeface="Consolas" panose="020B0609020204030204" pitchFamily="49" charset="0"/>
              </a:rPr>
              <a:t>promise</a:t>
            </a:r>
            <a:r>
              <a:rPr lang="en-GB" sz="1600" b="0" dirty="0">
                <a:solidFill>
                  <a:srgbClr val="CCCCCC"/>
                </a:solidFill>
                <a:effectLst/>
                <a:highlight>
                  <a:srgbClr val="1F1F1F"/>
                </a:highlight>
                <a:latin typeface="Consolas" panose="020B0609020204030204" pitchFamily="49" charset="0"/>
              </a:rPr>
              <a:t> </a:t>
            </a:r>
            <a:r>
              <a:rPr lang="en-GB" sz="1600" b="0" dirty="0">
                <a:solidFill>
                  <a:srgbClr val="D4D4D4"/>
                </a:solidFill>
                <a:effectLst/>
                <a:highlight>
                  <a:srgbClr val="1F1F1F"/>
                </a:highlight>
                <a:latin typeface="Consolas" panose="020B0609020204030204" pitchFamily="49" charset="0"/>
              </a:rPr>
              <a:t>=</a:t>
            </a:r>
            <a:r>
              <a:rPr lang="en-GB" sz="1600" b="0" dirty="0">
                <a:solidFill>
                  <a:srgbClr val="CCCCCC"/>
                </a:solidFill>
                <a:effectLst/>
                <a:highlight>
                  <a:srgbClr val="1F1F1F"/>
                </a:highlight>
                <a:latin typeface="Consolas" panose="020B0609020204030204" pitchFamily="49" charset="0"/>
              </a:rPr>
              <a:t> </a:t>
            </a:r>
            <a:r>
              <a:rPr lang="en-GB" sz="1600" b="0" dirty="0">
                <a:solidFill>
                  <a:srgbClr val="569CD6"/>
                </a:solidFill>
                <a:effectLst/>
                <a:highlight>
                  <a:srgbClr val="1F1F1F"/>
                </a:highlight>
                <a:latin typeface="Consolas" panose="020B0609020204030204" pitchFamily="49" charset="0"/>
              </a:rPr>
              <a:t>new</a:t>
            </a:r>
            <a:r>
              <a:rPr lang="en-GB" sz="1600" b="0" dirty="0">
                <a:solidFill>
                  <a:srgbClr val="CCCCCC"/>
                </a:solidFill>
                <a:effectLst/>
                <a:highlight>
                  <a:srgbClr val="1F1F1F"/>
                </a:highlight>
                <a:latin typeface="Consolas" panose="020B0609020204030204" pitchFamily="49" charset="0"/>
              </a:rPr>
              <a:t> </a:t>
            </a:r>
            <a:r>
              <a:rPr lang="en-GB" sz="1600" b="0" dirty="0">
                <a:solidFill>
                  <a:srgbClr val="4EC9B0"/>
                </a:solidFill>
                <a:effectLst/>
                <a:highlight>
                  <a:srgbClr val="1F1F1F"/>
                </a:highlight>
                <a:latin typeface="Consolas" panose="020B0609020204030204" pitchFamily="49" charset="0"/>
              </a:rPr>
              <a:t>Promise</a:t>
            </a:r>
            <a:r>
              <a:rPr lang="en-GB" sz="1600" b="0" dirty="0">
                <a:solidFill>
                  <a:srgbClr val="CCCCCC"/>
                </a:solidFill>
                <a:effectLst/>
                <a:highlight>
                  <a:srgbClr val="1F1F1F"/>
                </a:highlight>
                <a:latin typeface="Consolas" panose="020B0609020204030204" pitchFamily="49" charset="0"/>
              </a:rPr>
              <a:t>((</a:t>
            </a:r>
            <a:r>
              <a:rPr lang="en-GB" sz="1600" b="0" dirty="0">
                <a:solidFill>
                  <a:srgbClr val="DCDCAA"/>
                </a:solidFill>
                <a:effectLst/>
                <a:highlight>
                  <a:srgbClr val="1F1F1F"/>
                </a:highlight>
                <a:latin typeface="Consolas" panose="020B0609020204030204" pitchFamily="49" charset="0"/>
              </a:rPr>
              <a:t>resolve</a:t>
            </a:r>
            <a:r>
              <a:rPr lang="en-GB" sz="1600" b="0" dirty="0">
                <a:solidFill>
                  <a:srgbClr val="CCCCCC"/>
                </a:solidFill>
                <a:effectLst/>
                <a:highlight>
                  <a:srgbClr val="1F1F1F"/>
                </a:highlight>
                <a:latin typeface="Consolas" panose="020B0609020204030204" pitchFamily="49" charset="0"/>
              </a:rPr>
              <a:t>, </a:t>
            </a:r>
            <a:r>
              <a:rPr lang="en-GB" sz="1600" b="0" dirty="0">
                <a:solidFill>
                  <a:srgbClr val="DCDCAA"/>
                </a:solidFill>
                <a:effectLst/>
                <a:highlight>
                  <a:srgbClr val="1F1F1F"/>
                </a:highlight>
                <a:latin typeface="Consolas" panose="020B0609020204030204" pitchFamily="49" charset="0"/>
              </a:rPr>
              <a:t>reject</a:t>
            </a:r>
            <a:r>
              <a:rPr lang="en-GB" sz="1600" b="0" dirty="0">
                <a:solidFill>
                  <a:srgbClr val="CCCCCC"/>
                </a:solidFill>
                <a:effectLst/>
                <a:highlight>
                  <a:srgbClr val="1F1F1F"/>
                </a:highlight>
                <a:latin typeface="Consolas" panose="020B0609020204030204" pitchFamily="49" charset="0"/>
              </a:rPr>
              <a:t>) </a:t>
            </a:r>
            <a:r>
              <a:rPr lang="en-GB" sz="1600" b="0" dirty="0">
                <a:solidFill>
                  <a:srgbClr val="569CD6"/>
                </a:solidFill>
                <a:effectLst/>
                <a:highlight>
                  <a:srgbClr val="1F1F1F"/>
                </a:highlight>
                <a:latin typeface="Consolas" panose="020B0609020204030204" pitchFamily="49" charset="0"/>
              </a:rPr>
              <a:t>=&gt;</a:t>
            </a:r>
            <a:r>
              <a:rPr lang="en-GB" sz="1600" b="0" dirty="0">
                <a:solidFill>
                  <a:srgbClr val="CCCCCC"/>
                </a:solidFill>
                <a:effectLst/>
                <a:highlight>
                  <a:srgbClr val="1F1F1F"/>
                </a:highlight>
                <a:latin typeface="Consolas" panose="020B0609020204030204" pitchFamily="49" charset="0"/>
              </a:rPr>
              <a:t> {</a:t>
            </a:r>
          </a:p>
          <a:p>
            <a:r>
              <a:rPr lang="en-GB" sz="1600" b="0" dirty="0">
                <a:solidFill>
                  <a:srgbClr val="CCCCCC"/>
                </a:solidFill>
                <a:effectLst/>
                <a:highlight>
                  <a:srgbClr val="1F1F1F"/>
                </a:highlight>
                <a:latin typeface="Consolas" panose="020B0609020204030204" pitchFamily="49" charset="0"/>
              </a:rPr>
              <a:t>  </a:t>
            </a:r>
            <a:r>
              <a:rPr lang="en-GB" sz="1600" b="0" dirty="0">
                <a:solidFill>
                  <a:srgbClr val="DCDCAA"/>
                </a:solidFill>
                <a:effectLst/>
                <a:highlight>
                  <a:srgbClr val="1F1F1F"/>
                </a:highlight>
                <a:latin typeface="Consolas" panose="020B0609020204030204" pitchFamily="49" charset="0"/>
              </a:rPr>
              <a:t>resolve</a:t>
            </a:r>
            <a:r>
              <a:rPr lang="en-GB" sz="1600" b="0" dirty="0">
                <a:solidFill>
                  <a:srgbClr val="CCCCCC"/>
                </a:solidFill>
                <a:effectLst/>
                <a:highlight>
                  <a:srgbClr val="1F1F1F"/>
                </a:highlight>
                <a:latin typeface="Consolas" panose="020B0609020204030204" pitchFamily="49" charset="0"/>
              </a:rPr>
              <a:t>(</a:t>
            </a:r>
            <a:r>
              <a:rPr lang="en-GB" sz="1600" b="0" dirty="0">
                <a:solidFill>
                  <a:srgbClr val="CE9178"/>
                </a:solidFill>
                <a:effectLst/>
                <a:highlight>
                  <a:srgbClr val="1F1F1F"/>
                </a:highlight>
                <a:latin typeface="Consolas" panose="020B0609020204030204" pitchFamily="49" charset="0"/>
              </a:rPr>
              <a:t>"Promise resolved"</a:t>
            </a:r>
            <a:r>
              <a:rPr lang="en-GB" sz="1600" b="0" dirty="0">
                <a:solidFill>
                  <a:srgbClr val="CCCCCC"/>
                </a:solidFill>
                <a:effectLst/>
                <a:highlight>
                  <a:srgbClr val="1F1F1F"/>
                </a:highlight>
                <a:latin typeface="Consolas" panose="020B0609020204030204" pitchFamily="49" charset="0"/>
              </a:rPr>
              <a:t>);</a:t>
            </a:r>
          </a:p>
          <a:p>
            <a:r>
              <a:rPr lang="en-GB" sz="1600" b="0" dirty="0">
                <a:solidFill>
                  <a:srgbClr val="CCCCCC"/>
                </a:solidFill>
                <a:effectLst/>
                <a:highlight>
                  <a:srgbClr val="1F1F1F"/>
                </a:highlight>
                <a:latin typeface="Consolas" panose="020B0609020204030204" pitchFamily="49" charset="0"/>
              </a:rPr>
              <a:t>});</a:t>
            </a:r>
          </a:p>
          <a:p>
            <a:r>
              <a:rPr lang="en-GB" sz="1600" b="0" dirty="0" err="1">
                <a:solidFill>
                  <a:srgbClr val="569CD6"/>
                </a:solidFill>
                <a:effectLst/>
                <a:highlight>
                  <a:srgbClr val="1F1F1F"/>
                </a:highlight>
                <a:latin typeface="Consolas" panose="020B0609020204030204" pitchFamily="49" charset="0"/>
              </a:rPr>
              <a:t>const</a:t>
            </a:r>
            <a:r>
              <a:rPr lang="en-GB" sz="1600" b="0" dirty="0">
                <a:solidFill>
                  <a:srgbClr val="CCCCCC"/>
                </a:solidFill>
                <a:effectLst/>
                <a:highlight>
                  <a:srgbClr val="1F1F1F"/>
                </a:highlight>
                <a:latin typeface="Consolas" panose="020B0609020204030204" pitchFamily="49" charset="0"/>
              </a:rPr>
              <a:t> </a:t>
            </a:r>
            <a:r>
              <a:rPr lang="en-GB" sz="1600" b="0" dirty="0">
                <a:solidFill>
                  <a:srgbClr val="4FC1FF"/>
                </a:solidFill>
                <a:effectLst/>
                <a:highlight>
                  <a:srgbClr val="1F1F1F"/>
                </a:highlight>
                <a:latin typeface="Consolas" panose="020B0609020204030204" pitchFamily="49" charset="0"/>
              </a:rPr>
              <a:t>promise</a:t>
            </a:r>
            <a:r>
              <a:rPr lang="en-GB" sz="1600" b="0" dirty="0">
                <a:solidFill>
                  <a:srgbClr val="CCCCCC"/>
                </a:solidFill>
                <a:effectLst/>
                <a:highlight>
                  <a:srgbClr val="1F1F1F"/>
                </a:highlight>
                <a:latin typeface="Consolas" panose="020B0609020204030204" pitchFamily="49" charset="0"/>
              </a:rPr>
              <a:t> </a:t>
            </a:r>
            <a:r>
              <a:rPr lang="en-GB" sz="1600" b="0" dirty="0">
                <a:solidFill>
                  <a:srgbClr val="D4D4D4"/>
                </a:solidFill>
                <a:effectLst/>
                <a:highlight>
                  <a:srgbClr val="1F1F1F"/>
                </a:highlight>
                <a:latin typeface="Consolas" panose="020B0609020204030204" pitchFamily="49" charset="0"/>
              </a:rPr>
              <a:t>=</a:t>
            </a:r>
            <a:r>
              <a:rPr lang="en-GB" sz="1600" b="0" dirty="0">
                <a:solidFill>
                  <a:srgbClr val="CCCCCC"/>
                </a:solidFill>
                <a:effectLst/>
                <a:highlight>
                  <a:srgbClr val="1F1F1F"/>
                </a:highlight>
                <a:latin typeface="Consolas" panose="020B0609020204030204" pitchFamily="49" charset="0"/>
              </a:rPr>
              <a:t> </a:t>
            </a:r>
            <a:r>
              <a:rPr lang="en-GB" sz="1600" b="0" dirty="0">
                <a:solidFill>
                  <a:srgbClr val="569CD6"/>
                </a:solidFill>
                <a:effectLst/>
                <a:highlight>
                  <a:srgbClr val="1F1F1F"/>
                </a:highlight>
                <a:latin typeface="Consolas" panose="020B0609020204030204" pitchFamily="49" charset="0"/>
              </a:rPr>
              <a:t>new</a:t>
            </a:r>
            <a:r>
              <a:rPr lang="en-GB" sz="1600" b="0" dirty="0">
                <a:solidFill>
                  <a:srgbClr val="CCCCCC"/>
                </a:solidFill>
                <a:effectLst/>
                <a:highlight>
                  <a:srgbClr val="1F1F1F"/>
                </a:highlight>
                <a:latin typeface="Consolas" panose="020B0609020204030204" pitchFamily="49" charset="0"/>
              </a:rPr>
              <a:t> </a:t>
            </a:r>
            <a:r>
              <a:rPr lang="en-GB" sz="1600" b="0" dirty="0">
                <a:solidFill>
                  <a:srgbClr val="4EC9B0"/>
                </a:solidFill>
                <a:effectLst/>
                <a:highlight>
                  <a:srgbClr val="1F1F1F"/>
                </a:highlight>
                <a:latin typeface="Consolas" panose="020B0609020204030204" pitchFamily="49" charset="0"/>
              </a:rPr>
              <a:t>Promise</a:t>
            </a:r>
            <a:r>
              <a:rPr lang="en-GB" sz="1600" b="0" dirty="0">
                <a:solidFill>
                  <a:srgbClr val="CCCCCC"/>
                </a:solidFill>
                <a:effectLst/>
                <a:highlight>
                  <a:srgbClr val="1F1F1F"/>
                </a:highlight>
                <a:latin typeface="Consolas" panose="020B0609020204030204" pitchFamily="49" charset="0"/>
              </a:rPr>
              <a:t>((</a:t>
            </a:r>
            <a:r>
              <a:rPr lang="en-GB" sz="1600" b="0" dirty="0">
                <a:solidFill>
                  <a:srgbClr val="DCDCAA"/>
                </a:solidFill>
                <a:effectLst/>
                <a:highlight>
                  <a:srgbClr val="1F1F1F"/>
                </a:highlight>
                <a:latin typeface="Consolas" panose="020B0609020204030204" pitchFamily="49" charset="0"/>
              </a:rPr>
              <a:t>resolve</a:t>
            </a:r>
            <a:r>
              <a:rPr lang="en-GB" sz="1600" b="0" dirty="0">
                <a:solidFill>
                  <a:srgbClr val="CCCCCC"/>
                </a:solidFill>
                <a:effectLst/>
                <a:highlight>
                  <a:srgbClr val="1F1F1F"/>
                </a:highlight>
                <a:latin typeface="Consolas" panose="020B0609020204030204" pitchFamily="49" charset="0"/>
              </a:rPr>
              <a:t>, </a:t>
            </a:r>
            <a:r>
              <a:rPr lang="en-GB" sz="1600" b="0" dirty="0">
                <a:solidFill>
                  <a:srgbClr val="DCDCAA"/>
                </a:solidFill>
                <a:effectLst/>
                <a:highlight>
                  <a:srgbClr val="1F1F1F"/>
                </a:highlight>
                <a:latin typeface="Consolas" panose="020B0609020204030204" pitchFamily="49" charset="0"/>
              </a:rPr>
              <a:t>reject</a:t>
            </a:r>
            <a:r>
              <a:rPr lang="en-GB" sz="1600" b="0" dirty="0">
                <a:solidFill>
                  <a:srgbClr val="CCCCCC"/>
                </a:solidFill>
                <a:effectLst/>
                <a:highlight>
                  <a:srgbClr val="1F1F1F"/>
                </a:highlight>
                <a:latin typeface="Consolas" panose="020B0609020204030204" pitchFamily="49" charset="0"/>
              </a:rPr>
              <a:t>) </a:t>
            </a:r>
            <a:r>
              <a:rPr lang="en-GB" sz="1600" b="0" dirty="0">
                <a:solidFill>
                  <a:srgbClr val="569CD6"/>
                </a:solidFill>
                <a:effectLst/>
                <a:highlight>
                  <a:srgbClr val="1F1F1F"/>
                </a:highlight>
                <a:latin typeface="Consolas" panose="020B0609020204030204" pitchFamily="49" charset="0"/>
              </a:rPr>
              <a:t>=&gt;</a:t>
            </a:r>
            <a:r>
              <a:rPr lang="en-GB" sz="1600" b="0" dirty="0">
                <a:solidFill>
                  <a:srgbClr val="CCCCCC"/>
                </a:solidFill>
                <a:effectLst/>
                <a:highlight>
                  <a:srgbClr val="1F1F1F"/>
                </a:highlight>
                <a:latin typeface="Consolas" panose="020B0609020204030204" pitchFamily="49" charset="0"/>
              </a:rPr>
              <a:t> {</a:t>
            </a:r>
          </a:p>
          <a:p>
            <a:r>
              <a:rPr lang="en-GB" sz="1600" b="0" dirty="0">
                <a:solidFill>
                  <a:srgbClr val="CCCCCC"/>
                </a:solidFill>
                <a:effectLst/>
                <a:highlight>
                  <a:srgbClr val="1F1F1F"/>
                </a:highlight>
                <a:latin typeface="Consolas" panose="020B0609020204030204" pitchFamily="49" charset="0"/>
              </a:rPr>
              <a:t>  </a:t>
            </a:r>
            <a:r>
              <a:rPr lang="en-GB" sz="1600" b="0" dirty="0">
                <a:solidFill>
                  <a:srgbClr val="DCDCAA"/>
                </a:solidFill>
                <a:effectLst/>
                <a:highlight>
                  <a:srgbClr val="1F1F1F"/>
                </a:highlight>
                <a:latin typeface="Consolas" panose="020B0609020204030204" pitchFamily="49" charset="0"/>
              </a:rPr>
              <a:t>reject</a:t>
            </a:r>
            <a:r>
              <a:rPr lang="en-GB" sz="1600" b="0" dirty="0">
                <a:solidFill>
                  <a:srgbClr val="CCCCCC"/>
                </a:solidFill>
                <a:effectLst/>
                <a:highlight>
                  <a:srgbClr val="1F1F1F"/>
                </a:highlight>
                <a:latin typeface="Consolas" panose="020B0609020204030204" pitchFamily="49" charset="0"/>
              </a:rPr>
              <a:t>(</a:t>
            </a:r>
            <a:r>
              <a:rPr lang="en-GB" sz="1600" b="0" dirty="0">
                <a:solidFill>
                  <a:srgbClr val="CE9178"/>
                </a:solidFill>
                <a:effectLst/>
                <a:highlight>
                  <a:srgbClr val="1F1F1F"/>
                </a:highlight>
                <a:latin typeface="Consolas" panose="020B0609020204030204" pitchFamily="49" charset="0"/>
              </a:rPr>
              <a:t>"Promise rejected"</a:t>
            </a:r>
            <a:r>
              <a:rPr lang="en-GB" sz="1600" b="0" dirty="0">
                <a:solidFill>
                  <a:srgbClr val="CCCCCC"/>
                </a:solidFill>
                <a:effectLst/>
                <a:highlight>
                  <a:srgbClr val="1F1F1F"/>
                </a:highlight>
                <a:latin typeface="Consolas" panose="020B0609020204030204" pitchFamily="49" charset="0"/>
              </a:rPr>
              <a:t>);</a:t>
            </a:r>
          </a:p>
          <a:p>
            <a:r>
              <a:rPr lang="en-GB" sz="1600" b="0" dirty="0">
                <a:solidFill>
                  <a:srgbClr val="CCCCCC"/>
                </a:solidFill>
                <a:effectLst/>
                <a:highlight>
                  <a:srgbClr val="1F1F1F"/>
                </a:highlight>
                <a:latin typeface="Consolas" panose="020B0609020204030204" pitchFamily="49" charset="0"/>
              </a:rPr>
              <a:t>});</a:t>
            </a:r>
          </a:p>
          <a:p>
            <a:pPr marL="152396">
              <a:buClr>
                <a:schemeClr val="dk2"/>
              </a:buClr>
              <a:buSzPts val="1800"/>
            </a:pPr>
            <a:r>
              <a:rPr lang="ru-RU" sz="2400" dirty="0">
                <a:solidFill>
                  <a:schemeClr val="dk2"/>
                </a:solidFill>
                <a:latin typeface="Proxima Nova"/>
              </a:rPr>
              <a:t>resolve и reject — это функции, которые используются для изменения состояния промиса. Промис может находиться в одном из трёх состояний: ожидание (pending), выполнен (fulfilled) или отклонен (rejected).</a:t>
            </a:r>
            <a:endParaRPr lang="ru-RU" sz="2400" dirty="0">
              <a:solidFill>
                <a:schemeClr val="dk2"/>
              </a:solidFill>
              <a:latin typeface="Proxima Nova"/>
              <a:ea typeface="Proxima Nova"/>
              <a:cs typeface="Proxima Nova"/>
              <a:sym typeface="Proxima Nova"/>
            </a:endParaRPr>
          </a:p>
          <a:p>
            <a:pPr marL="495296" indent="-342900">
              <a:buClr>
                <a:schemeClr val="dk2"/>
              </a:buClr>
              <a:buSzPts val="1800"/>
              <a:buFont typeface="Arial" panose="020B0604020202020204" pitchFamily="34" charset="0"/>
              <a:buChar char="•"/>
            </a:pPr>
            <a:endParaRPr lang="ru-RU"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148189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Promises - resolve</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en-GB" sz="2400" dirty="0">
                <a:solidFill>
                  <a:schemeClr val="dk2"/>
                </a:solidFill>
                <a:latin typeface="Proxima Nova"/>
              </a:rPr>
              <a:t>resolve(value)</a:t>
            </a:r>
            <a:r>
              <a:rPr lang="ru-RU" sz="2400" dirty="0">
                <a:solidFill>
                  <a:schemeClr val="dk2"/>
                </a:solidFill>
                <a:latin typeface="Proxima Nova"/>
              </a:rPr>
              <a:t> — это функция, которая переводит промис из состояния ожидания (pending) в состояние выполнения (fulfilled). При вызове resolve мы можем передать значение, которое будет считаться результатом выполнения промиса и будет доступно в методе .then.</a:t>
            </a:r>
            <a:endParaRPr lang="en-GB" sz="2400" dirty="0">
              <a:solidFill>
                <a:schemeClr val="dk2"/>
              </a:solidFill>
              <a:latin typeface="Proxima Nova"/>
            </a:endParaRPr>
          </a:p>
          <a:p>
            <a:pPr marL="152396">
              <a:buClr>
                <a:schemeClr val="dk2"/>
              </a:buClr>
              <a:buSzPts val="1800"/>
            </a:pPr>
            <a:endParaRPr lang="en-GB" sz="2400" dirty="0">
              <a:solidFill>
                <a:schemeClr val="dk2"/>
              </a:solidFill>
              <a:latin typeface="Proxima Nova"/>
              <a:ea typeface="Proxima Nova"/>
              <a:cs typeface="Proxima Nova"/>
              <a:sym typeface="Proxima Nova"/>
            </a:endParaRPr>
          </a:p>
          <a:p>
            <a:r>
              <a:rPr lang="en-GB" sz="2400" b="0" dirty="0" err="1">
                <a:solidFill>
                  <a:srgbClr val="569CD6"/>
                </a:solidFill>
                <a:effectLst/>
                <a:highlight>
                  <a:srgbClr val="1F1F1F"/>
                </a:highlight>
                <a:latin typeface="Consolas" panose="020B0609020204030204" pitchFamily="49" charset="0"/>
              </a:rPr>
              <a:t>const</a:t>
            </a:r>
            <a:r>
              <a:rPr lang="en-GB" sz="2400" b="0" dirty="0">
                <a:solidFill>
                  <a:srgbClr val="CCCCCC"/>
                </a:solidFill>
                <a:effectLst/>
                <a:highlight>
                  <a:srgbClr val="1F1F1F"/>
                </a:highlight>
                <a:latin typeface="Consolas" panose="020B0609020204030204" pitchFamily="49" charset="0"/>
              </a:rPr>
              <a:t> </a:t>
            </a:r>
            <a:r>
              <a:rPr lang="en-GB" sz="2400" b="0" dirty="0">
                <a:solidFill>
                  <a:srgbClr val="4FC1FF"/>
                </a:solidFill>
                <a:effectLst/>
                <a:highlight>
                  <a:srgbClr val="1F1F1F"/>
                </a:highlight>
                <a:latin typeface="Consolas" panose="020B0609020204030204" pitchFamily="49" charset="0"/>
              </a:rPr>
              <a:t>promise</a:t>
            </a:r>
            <a:r>
              <a:rPr lang="en-GB" sz="2400" b="0" dirty="0">
                <a:solidFill>
                  <a:srgbClr val="CCCCCC"/>
                </a:solidFill>
                <a:effectLst/>
                <a:highlight>
                  <a:srgbClr val="1F1F1F"/>
                </a:highlight>
                <a:latin typeface="Consolas" panose="020B0609020204030204" pitchFamily="49" charset="0"/>
              </a:rPr>
              <a:t> </a:t>
            </a:r>
            <a:r>
              <a:rPr lang="en-GB" sz="2400" b="0" dirty="0">
                <a:solidFill>
                  <a:srgbClr val="D4D4D4"/>
                </a:solidFill>
                <a:effectLst/>
                <a:highlight>
                  <a:srgbClr val="1F1F1F"/>
                </a:highlight>
                <a:latin typeface="Consolas" panose="020B0609020204030204" pitchFamily="49" charset="0"/>
              </a:rPr>
              <a:t>=</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new</a:t>
            </a:r>
            <a:r>
              <a:rPr lang="en-GB" sz="2400" b="0" dirty="0">
                <a:solidFill>
                  <a:srgbClr val="CCCCCC"/>
                </a:solidFill>
                <a:effectLst/>
                <a:highlight>
                  <a:srgbClr val="1F1F1F"/>
                </a:highlight>
                <a:latin typeface="Consolas" panose="020B0609020204030204" pitchFamily="49" charset="0"/>
              </a:rPr>
              <a:t> </a:t>
            </a:r>
            <a:r>
              <a:rPr lang="en-GB" sz="2400" b="0" dirty="0">
                <a:solidFill>
                  <a:srgbClr val="4EC9B0"/>
                </a:solidFill>
                <a:effectLst/>
                <a:highlight>
                  <a:srgbClr val="1F1F1F"/>
                </a:highlight>
                <a:latin typeface="Consolas" panose="020B0609020204030204" pitchFamily="49" charset="0"/>
              </a:rPr>
              <a:t>Promise</a:t>
            </a:r>
            <a:r>
              <a:rPr lang="en-GB" sz="2400" b="0" dirty="0">
                <a:solidFill>
                  <a:srgbClr val="CCCCCC"/>
                </a:solidFill>
                <a:effectLst/>
                <a:highlight>
                  <a:srgbClr val="1F1F1F"/>
                </a:highlight>
                <a:latin typeface="Consolas" panose="020B0609020204030204" pitchFamily="49" charset="0"/>
              </a:rPr>
              <a:t>((</a:t>
            </a:r>
            <a:r>
              <a:rPr lang="en-GB" sz="2400" b="0" dirty="0">
                <a:solidFill>
                  <a:srgbClr val="DCDCAA"/>
                </a:solidFill>
                <a:effectLst/>
                <a:highlight>
                  <a:srgbClr val="1F1F1F"/>
                </a:highlight>
                <a:latin typeface="Consolas" panose="020B0609020204030204" pitchFamily="49" charset="0"/>
              </a:rPr>
              <a:t>resolve</a:t>
            </a:r>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reject</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=&gt;</a:t>
            </a:r>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resolve</a:t>
            </a:r>
            <a:r>
              <a:rPr lang="en-GB" sz="2400" b="0" dirty="0">
                <a:solidFill>
                  <a:srgbClr val="CCCCCC"/>
                </a:solidFill>
                <a:effectLst/>
                <a:highlight>
                  <a:srgbClr val="1F1F1F"/>
                </a:highlight>
                <a:latin typeface="Consolas" panose="020B0609020204030204" pitchFamily="49" charset="0"/>
              </a:rPr>
              <a:t>(</a:t>
            </a:r>
            <a:r>
              <a:rPr lang="en-GB" sz="2400" b="0" dirty="0">
                <a:solidFill>
                  <a:srgbClr val="CE9178"/>
                </a:solidFill>
                <a:effectLst/>
                <a:highlight>
                  <a:srgbClr val="1F1F1F"/>
                </a:highlight>
                <a:latin typeface="Consolas" panose="020B0609020204030204" pitchFamily="49" charset="0"/>
              </a:rPr>
              <a:t>"Promise resolved successfully!"</a:t>
            </a:r>
            <a:r>
              <a:rPr lang="en-GB" sz="2400" b="0" dirty="0">
                <a:solidFill>
                  <a:srgbClr val="CCCCCC"/>
                </a:solidFill>
                <a:effectLst/>
                <a:highlight>
                  <a:srgbClr val="1F1F1F"/>
                </a:highlight>
                <a:latin typeface="Consolas" panose="020B0609020204030204" pitchFamily="49" charset="0"/>
              </a:rPr>
              <a:t>);</a:t>
            </a:r>
          </a:p>
          <a:p>
            <a:r>
              <a:rPr lang="en-GB" sz="2400" b="0" dirty="0">
                <a:solidFill>
                  <a:srgbClr val="CCCCCC"/>
                </a:solidFill>
                <a:effectLst/>
                <a:highlight>
                  <a:srgbClr val="1F1F1F"/>
                </a:highlight>
                <a:latin typeface="Consolas" panose="020B0609020204030204" pitchFamily="49" charset="0"/>
              </a:rPr>
              <a:t>});</a:t>
            </a:r>
          </a:p>
          <a:p>
            <a:br>
              <a:rPr lang="en-GB" sz="2400" b="0" dirty="0">
                <a:solidFill>
                  <a:srgbClr val="CCCCCC"/>
                </a:solidFill>
                <a:effectLst/>
                <a:highlight>
                  <a:srgbClr val="1F1F1F"/>
                </a:highlight>
                <a:latin typeface="Consolas" panose="020B0609020204030204" pitchFamily="49" charset="0"/>
              </a:rPr>
            </a:br>
            <a:r>
              <a:rPr lang="en-GB" sz="2400" b="0" dirty="0" err="1">
                <a:solidFill>
                  <a:srgbClr val="4FC1FF"/>
                </a:solidFill>
                <a:effectLst/>
                <a:highlight>
                  <a:srgbClr val="1F1F1F"/>
                </a:highlight>
                <a:latin typeface="Consolas" panose="020B0609020204030204" pitchFamily="49" charset="0"/>
              </a:rPr>
              <a:t>promise</a:t>
            </a:r>
            <a:r>
              <a:rPr lang="en-GB" sz="2400" b="0" dirty="0" err="1">
                <a:solidFill>
                  <a:srgbClr val="CCCCCC"/>
                </a:solidFill>
                <a:effectLst/>
                <a:highlight>
                  <a:srgbClr val="1F1F1F"/>
                </a:highlight>
                <a:latin typeface="Consolas" panose="020B0609020204030204" pitchFamily="49" charset="0"/>
              </a:rPr>
              <a:t>.</a:t>
            </a:r>
            <a:r>
              <a:rPr lang="en-GB" sz="2400" b="0" dirty="0" err="1">
                <a:solidFill>
                  <a:srgbClr val="DCDCAA"/>
                </a:solidFill>
                <a:effectLst/>
                <a:highlight>
                  <a:srgbClr val="1F1F1F"/>
                </a:highlight>
                <a:latin typeface="Consolas" panose="020B0609020204030204" pitchFamily="49" charset="0"/>
              </a:rPr>
              <a:t>then</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message</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=&gt;</a:t>
            </a:r>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9CDCFE"/>
                </a:solidFill>
                <a:effectLst/>
                <a:highlight>
                  <a:srgbClr val="1F1F1F"/>
                </a:highlight>
                <a:latin typeface="Consolas" panose="020B0609020204030204" pitchFamily="49" charset="0"/>
              </a:rPr>
              <a:t>console</a:t>
            </a:r>
            <a:r>
              <a:rPr lang="en-GB" sz="2400" b="0" dirty="0">
                <a:solidFill>
                  <a:srgbClr val="CCCCCC"/>
                </a:solidFill>
                <a:effectLst/>
                <a:highlight>
                  <a:srgbClr val="1F1F1F"/>
                </a:highlight>
                <a:latin typeface="Consolas" panose="020B0609020204030204" pitchFamily="49" charset="0"/>
              </a:rPr>
              <a:t>.</a:t>
            </a:r>
            <a:r>
              <a:rPr lang="en-GB" sz="2400" b="0" dirty="0">
                <a:solidFill>
                  <a:srgbClr val="DCDCAA"/>
                </a:solidFill>
                <a:effectLst/>
                <a:highlight>
                  <a:srgbClr val="1F1F1F"/>
                </a:highlight>
                <a:latin typeface="Consolas" panose="020B0609020204030204" pitchFamily="49" charset="0"/>
              </a:rPr>
              <a:t>log</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message</a:t>
            </a:r>
            <a:r>
              <a:rPr lang="en-GB" sz="2400" b="0" dirty="0">
                <a:solidFill>
                  <a:srgbClr val="CCCCCC"/>
                </a:solidFill>
                <a:effectLst/>
                <a:highlight>
                  <a:srgbClr val="1F1F1F"/>
                </a:highlight>
                <a:latin typeface="Consolas" panose="020B0609020204030204" pitchFamily="49" charset="0"/>
              </a:rPr>
              <a:t>); </a:t>
            </a:r>
            <a:r>
              <a:rPr lang="en-GB" sz="2400" b="0" dirty="0">
                <a:solidFill>
                  <a:srgbClr val="6A9955"/>
                </a:solidFill>
                <a:effectLst/>
                <a:highlight>
                  <a:srgbClr val="1F1F1F"/>
                </a:highlight>
                <a:latin typeface="Consolas" panose="020B0609020204030204" pitchFamily="49" charset="0"/>
              </a:rPr>
              <a:t>// </a:t>
            </a:r>
            <a:r>
              <a:rPr lang="ru-RU" sz="2400" b="0" dirty="0">
                <a:solidFill>
                  <a:srgbClr val="6A9955"/>
                </a:solidFill>
                <a:effectLst/>
                <a:highlight>
                  <a:srgbClr val="1F1F1F"/>
                </a:highlight>
                <a:latin typeface="Consolas" panose="020B0609020204030204" pitchFamily="49" charset="0"/>
              </a:rPr>
              <a:t>Выведет: </a:t>
            </a:r>
            <a:r>
              <a:rPr lang="en-GB" sz="2400" b="0" dirty="0">
                <a:solidFill>
                  <a:srgbClr val="6A9955"/>
                </a:solidFill>
                <a:effectLst/>
                <a:highlight>
                  <a:srgbClr val="1F1F1F"/>
                </a:highlight>
                <a:latin typeface="Consolas" panose="020B0609020204030204" pitchFamily="49" charset="0"/>
              </a:rPr>
              <a:t>Promise resolved successfully!</a:t>
            </a:r>
            <a:endParaRPr lang="en-GB" sz="2400" b="0" dirty="0">
              <a:solidFill>
                <a:srgbClr val="CCCCCC"/>
              </a:solidFill>
              <a:effectLst/>
              <a:highlight>
                <a:srgbClr val="1F1F1F"/>
              </a:highlight>
              <a:latin typeface="Consolas" panose="020B0609020204030204" pitchFamily="49" charset="0"/>
            </a:endParaRPr>
          </a:p>
          <a:p>
            <a:r>
              <a:rPr lang="en-GB" sz="2400" b="0" dirty="0">
                <a:solidFill>
                  <a:srgbClr val="CCCCCC"/>
                </a:solidFill>
                <a:effectLst/>
                <a:highlight>
                  <a:srgbClr val="1F1F1F"/>
                </a:highlight>
                <a:latin typeface="Consolas" panose="020B0609020204030204" pitchFamily="49" charset="0"/>
              </a:rPr>
              <a:t>});</a:t>
            </a:r>
          </a:p>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130620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Promises - reject</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rPr>
              <a:t>reject</a:t>
            </a:r>
            <a:r>
              <a:rPr lang="en-GB" sz="2400" dirty="0">
                <a:solidFill>
                  <a:schemeClr val="dk2"/>
                </a:solidFill>
                <a:latin typeface="Proxima Nova"/>
              </a:rPr>
              <a:t>(reason)</a:t>
            </a:r>
            <a:r>
              <a:rPr lang="ru-RU" sz="2400" dirty="0">
                <a:solidFill>
                  <a:schemeClr val="dk2"/>
                </a:solidFill>
                <a:latin typeface="Proxima Nova"/>
              </a:rPr>
              <a:t> — это функция, которая переводит промис из состояния ожидания (pending) в состояние отклонения (rejected). При вызове reject мы можем передать значение или объект ошибки, который будет доступен в методе .catch.</a:t>
            </a:r>
            <a:endParaRPr lang="en-GB" sz="2400" dirty="0">
              <a:solidFill>
                <a:schemeClr val="dk2"/>
              </a:solidFill>
              <a:latin typeface="Proxima Nova"/>
              <a:ea typeface="Proxima Nova"/>
              <a:cs typeface="Proxima Nova"/>
              <a:sym typeface="Proxima Nova"/>
            </a:endParaRPr>
          </a:p>
          <a:p>
            <a:r>
              <a:rPr lang="en-GB" sz="2400" b="0" dirty="0" err="1">
                <a:solidFill>
                  <a:srgbClr val="569CD6"/>
                </a:solidFill>
                <a:effectLst/>
                <a:highlight>
                  <a:srgbClr val="1F1F1F"/>
                </a:highlight>
                <a:latin typeface="Consolas" panose="020B0609020204030204" pitchFamily="49" charset="0"/>
              </a:rPr>
              <a:t>const</a:t>
            </a:r>
            <a:r>
              <a:rPr lang="en-GB" sz="2400" b="0" dirty="0">
                <a:solidFill>
                  <a:srgbClr val="CCCCCC"/>
                </a:solidFill>
                <a:effectLst/>
                <a:highlight>
                  <a:srgbClr val="1F1F1F"/>
                </a:highlight>
                <a:latin typeface="Consolas" panose="020B0609020204030204" pitchFamily="49" charset="0"/>
              </a:rPr>
              <a:t> </a:t>
            </a:r>
            <a:r>
              <a:rPr lang="en-GB" sz="2400" b="0" dirty="0">
                <a:solidFill>
                  <a:srgbClr val="4FC1FF"/>
                </a:solidFill>
                <a:effectLst/>
                <a:highlight>
                  <a:srgbClr val="1F1F1F"/>
                </a:highlight>
                <a:latin typeface="Consolas" panose="020B0609020204030204" pitchFamily="49" charset="0"/>
              </a:rPr>
              <a:t>promise</a:t>
            </a:r>
            <a:r>
              <a:rPr lang="en-GB" sz="2400" b="0" dirty="0">
                <a:solidFill>
                  <a:srgbClr val="CCCCCC"/>
                </a:solidFill>
                <a:effectLst/>
                <a:highlight>
                  <a:srgbClr val="1F1F1F"/>
                </a:highlight>
                <a:latin typeface="Consolas" panose="020B0609020204030204" pitchFamily="49" charset="0"/>
              </a:rPr>
              <a:t> </a:t>
            </a:r>
            <a:r>
              <a:rPr lang="en-GB" sz="2400" b="0" dirty="0">
                <a:solidFill>
                  <a:srgbClr val="D4D4D4"/>
                </a:solidFill>
                <a:effectLst/>
                <a:highlight>
                  <a:srgbClr val="1F1F1F"/>
                </a:highlight>
                <a:latin typeface="Consolas" panose="020B0609020204030204" pitchFamily="49" charset="0"/>
              </a:rPr>
              <a:t>=</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new</a:t>
            </a:r>
            <a:r>
              <a:rPr lang="en-GB" sz="2400" b="0" dirty="0">
                <a:solidFill>
                  <a:srgbClr val="CCCCCC"/>
                </a:solidFill>
                <a:effectLst/>
                <a:highlight>
                  <a:srgbClr val="1F1F1F"/>
                </a:highlight>
                <a:latin typeface="Consolas" panose="020B0609020204030204" pitchFamily="49" charset="0"/>
              </a:rPr>
              <a:t> </a:t>
            </a:r>
            <a:r>
              <a:rPr lang="en-GB" sz="2400" b="0" dirty="0">
                <a:solidFill>
                  <a:srgbClr val="4EC9B0"/>
                </a:solidFill>
                <a:effectLst/>
                <a:highlight>
                  <a:srgbClr val="1F1F1F"/>
                </a:highlight>
                <a:latin typeface="Consolas" panose="020B0609020204030204" pitchFamily="49" charset="0"/>
              </a:rPr>
              <a:t>Promise</a:t>
            </a:r>
            <a:r>
              <a:rPr lang="en-GB" sz="2400" b="0" dirty="0">
                <a:solidFill>
                  <a:srgbClr val="CCCCCC"/>
                </a:solidFill>
                <a:effectLst/>
                <a:highlight>
                  <a:srgbClr val="1F1F1F"/>
                </a:highlight>
                <a:latin typeface="Consolas" panose="020B0609020204030204" pitchFamily="49" charset="0"/>
              </a:rPr>
              <a:t>((</a:t>
            </a:r>
            <a:r>
              <a:rPr lang="en-GB" sz="2400" b="0" dirty="0">
                <a:solidFill>
                  <a:srgbClr val="DCDCAA"/>
                </a:solidFill>
                <a:effectLst/>
                <a:highlight>
                  <a:srgbClr val="1F1F1F"/>
                </a:highlight>
                <a:latin typeface="Consolas" panose="020B0609020204030204" pitchFamily="49" charset="0"/>
              </a:rPr>
              <a:t>resolve</a:t>
            </a:r>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reject</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=&gt;</a:t>
            </a:r>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reject</a:t>
            </a:r>
            <a:r>
              <a:rPr lang="en-GB" sz="2400" b="0" dirty="0">
                <a:solidFill>
                  <a:srgbClr val="CCCCCC"/>
                </a:solidFill>
                <a:effectLst/>
                <a:highlight>
                  <a:srgbClr val="1F1F1F"/>
                </a:highlight>
                <a:latin typeface="Consolas" panose="020B0609020204030204" pitchFamily="49" charset="0"/>
              </a:rPr>
              <a:t>(</a:t>
            </a:r>
            <a:r>
              <a:rPr lang="en-GB" sz="2400" b="0" dirty="0">
                <a:solidFill>
                  <a:srgbClr val="CE9178"/>
                </a:solidFill>
                <a:effectLst/>
                <a:highlight>
                  <a:srgbClr val="1F1F1F"/>
                </a:highlight>
                <a:latin typeface="Consolas" panose="020B0609020204030204" pitchFamily="49" charset="0"/>
              </a:rPr>
              <a:t>"Something went wrong!"</a:t>
            </a:r>
            <a:r>
              <a:rPr lang="en-GB" sz="2400" b="0" dirty="0">
                <a:solidFill>
                  <a:srgbClr val="CCCCCC"/>
                </a:solidFill>
                <a:effectLst/>
                <a:highlight>
                  <a:srgbClr val="1F1F1F"/>
                </a:highlight>
                <a:latin typeface="Consolas" panose="020B0609020204030204" pitchFamily="49" charset="0"/>
              </a:rPr>
              <a:t>);</a:t>
            </a:r>
          </a:p>
          <a:p>
            <a:r>
              <a:rPr lang="en-GB" sz="2400" b="0" dirty="0">
                <a:solidFill>
                  <a:srgbClr val="CCCCCC"/>
                </a:solidFill>
                <a:effectLst/>
                <a:highlight>
                  <a:srgbClr val="1F1F1F"/>
                </a:highlight>
                <a:latin typeface="Consolas" panose="020B0609020204030204" pitchFamily="49" charset="0"/>
              </a:rPr>
              <a:t>});</a:t>
            </a:r>
            <a:br>
              <a:rPr lang="en-GB" sz="2400" b="0" dirty="0">
                <a:solidFill>
                  <a:srgbClr val="CCCCCC"/>
                </a:solidFill>
                <a:effectLst/>
                <a:highlight>
                  <a:srgbClr val="1F1F1F"/>
                </a:highlight>
                <a:latin typeface="Consolas" panose="020B0609020204030204" pitchFamily="49" charset="0"/>
              </a:rPr>
            </a:br>
            <a:r>
              <a:rPr lang="en-GB" sz="2400" b="0" dirty="0">
                <a:solidFill>
                  <a:srgbClr val="4FC1FF"/>
                </a:solidFill>
                <a:effectLst/>
                <a:highlight>
                  <a:srgbClr val="1F1F1F"/>
                </a:highlight>
                <a:latin typeface="Consolas" panose="020B0609020204030204" pitchFamily="49" charset="0"/>
              </a:rPr>
              <a:t>promise</a:t>
            </a:r>
            <a:endParaRPr lang="en-GB" sz="2400" b="0" dirty="0">
              <a:solidFill>
                <a:srgbClr val="CCCCCC"/>
              </a:solidFill>
              <a:effectLst/>
              <a:highlight>
                <a:srgbClr val="1F1F1F"/>
              </a:highlight>
              <a:latin typeface="Consolas" panose="020B0609020204030204" pitchFamily="49" charset="0"/>
            </a:endParaRP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then</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message</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=&gt;</a:t>
            </a:r>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9CDCFE"/>
                </a:solidFill>
                <a:effectLst/>
                <a:highlight>
                  <a:srgbClr val="1F1F1F"/>
                </a:highlight>
                <a:latin typeface="Consolas" panose="020B0609020204030204" pitchFamily="49" charset="0"/>
              </a:rPr>
              <a:t>console</a:t>
            </a:r>
            <a:r>
              <a:rPr lang="en-GB" sz="2400" b="0" dirty="0">
                <a:solidFill>
                  <a:srgbClr val="CCCCCC"/>
                </a:solidFill>
                <a:effectLst/>
                <a:highlight>
                  <a:srgbClr val="1F1F1F"/>
                </a:highlight>
                <a:latin typeface="Consolas" panose="020B0609020204030204" pitchFamily="49" charset="0"/>
              </a:rPr>
              <a:t>.</a:t>
            </a:r>
            <a:r>
              <a:rPr lang="en-GB" sz="2400" b="0" dirty="0">
                <a:solidFill>
                  <a:srgbClr val="DCDCAA"/>
                </a:solidFill>
                <a:effectLst/>
                <a:highlight>
                  <a:srgbClr val="1F1F1F"/>
                </a:highlight>
                <a:latin typeface="Consolas" panose="020B0609020204030204" pitchFamily="49" charset="0"/>
              </a:rPr>
              <a:t>log</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message</a:t>
            </a:r>
            <a:r>
              <a:rPr lang="en-GB" sz="2400" b="0" dirty="0">
                <a:solidFill>
                  <a:srgbClr val="CCCCCC"/>
                </a:solidFill>
                <a:effectLst/>
                <a:highlight>
                  <a:srgbClr val="1F1F1F"/>
                </a:highlight>
                <a:latin typeface="Consolas" panose="020B0609020204030204" pitchFamily="49" charset="0"/>
              </a:rPr>
              <a:t>);</a:t>
            </a:r>
          </a:p>
          <a:p>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catch</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error</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=&gt;</a:t>
            </a:r>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err="1">
                <a:solidFill>
                  <a:srgbClr val="9CDCFE"/>
                </a:solidFill>
                <a:effectLst/>
                <a:highlight>
                  <a:srgbClr val="1F1F1F"/>
                </a:highlight>
                <a:latin typeface="Consolas" panose="020B0609020204030204" pitchFamily="49" charset="0"/>
              </a:rPr>
              <a:t>console</a:t>
            </a:r>
            <a:r>
              <a:rPr lang="en-GB" sz="2400" b="0" dirty="0" err="1">
                <a:solidFill>
                  <a:srgbClr val="CCCCCC"/>
                </a:solidFill>
                <a:effectLst/>
                <a:highlight>
                  <a:srgbClr val="1F1F1F"/>
                </a:highlight>
                <a:latin typeface="Consolas" panose="020B0609020204030204" pitchFamily="49" charset="0"/>
              </a:rPr>
              <a:t>.</a:t>
            </a:r>
            <a:r>
              <a:rPr lang="en-GB" sz="2400" b="0" dirty="0" err="1">
                <a:solidFill>
                  <a:srgbClr val="DCDCAA"/>
                </a:solidFill>
                <a:effectLst/>
                <a:highlight>
                  <a:srgbClr val="1F1F1F"/>
                </a:highlight>
                <a:latin typeface="Consolas" panose="020B0609020204030204" pitchFamily="49" charset="0"/>
              </a:rPr>
              <a:t>error</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error</a:t>
            </a:r>
            <a:r>
              <a:rPr lang="en-GB" sz="2400" b="0" dirty="0">
                <a:solidFill>
                  <a:srgbClr val="CCCCCC"/>
                </a:solidFill>
                <a:effectLst/>
                <a:highlight>
                  <a:srgbClr val="1F1F1F"/>
                </a:highlight>
                <a:latin typeface="Consolas" panose="020B0609020204030204" pitchFamily="49" charset="0"/>
              </a:rPr>
              <a:t>); </a:t>
            </a:r>
            <a:r>
              <a:rPr lang="en-GB" sz="2400" b="0" dirty="0">
                <a:solidFill>
                  <a:srgbClr val="6A9955"/>
                </a:solidFill>
                <a:effectLst/>
                <a:highlight>
                  <a:srgbClr val="1F1F1F"/>
                </a:highlight>
                <a:latin typeface="Consolas" panose="020B0609020204030204" pitchFamily="49" charset="0"/>
              </a:rPr>
              <a:t>// </a:t>
            </a:r>
            <a:r>
              <a:rPr lang="ru-RU" sz="2400" b="0" dirty="0">
                <a:solidFill>
                  <a:srgbClr val="6A9955"/>
                </a:solidFill>
                <a:effectLst/>
                <a:highlight>
                  <a:srgbClr val="1F1F1F"/>
                </a:highlight>
                <a:latin typeface="Consolas" panose="020B0609020204030204" pitchFamily="49" charset="0"/>
              </a:rPr>
              <a:t>Выведет: </a:t>
            </a:r>
            <a:r>
              <a:rPr lang="en-GB" sz="2400" b="0" dirty="0">
                <a:solidFill>
                  <a:srgbClr val="6A9955"/>
                </a:solidFill>
                <a:effectLst/>
                <a:highlight>
                  <a:srgbClr val="1F1F1F"/>
                </a:highlight>
                <a:latin typeface="Consolas" panose="020B0609020204030204" pitchFamily="49" charset="0"/>
              </a:rPr>
              <a:t>Something went wrong!</a:t>
            </a:r>
            <a:endParaRPr lang="en-GB" sz="2400" b="0" dirty="0">
              <a:solidFill>
                <a:srgbClr val="CCCCCC"/>
              </a:solidFill>
              <a:effectLst/>
              <a:highlight>
                <a:srgbClr val="1F1F1F"/>
              </a:highlight>
              <a:latin typeface="Consolas" panose="020B0609020204030204" pitchFamily="49" charset="0"/>
            </a:endParaRPr>
          </a:p>
          <a:p>
            <a:r>
              <a:rPr lang="en-GB" sz="2400" b="0" dirty="0">
                <a:solidFill>
                  <a:srgbClr val="CCCCCC"/>
                </a:solidFill>
                <a:effectLst/>
                <a:highlight>
                  <a:srgbClr val="1F1F1F"/>
                </a:highlight>
                <a:latin typeface="Consolas" panose="020B0609020204030204" pitchFamily="49" charset="0"/>
              </a:rPr>
              <a:t>  });</a:t>
            </a:r>
          </a:p>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363630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Promises - then</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rPr>
              <a:t>then — это метод, который используется для обработки успешного выполнения промиса. Он принимает два аргумента: функцию для обработки результата выполнения промиса и (необязательно) функцию для обработки ошибки.</a:t>
            </a:r>
            <a:endParaRPr lang="en-GB" sz="2400" dirty="0">
              <a:solidFill>
                <a:schemeClr val="dk2"/>
              </a:solidFill>
              <a:latin typeface="Proxima Nova"/>
            </a:endParaRPr>
          </a:p>
          <a:p>
            <a:r>
              <a:rPr lang="en-GB" sz="2400" b="0" dirty="0" err="1">
                <a:solidFill>
                  <a:srgbClr val="569CD6"/>
                </a:solidFill>
                <a:effectLst/>
                <a:highlight>
                  <a:srgbClr val="1F1F1F"/>
                </a:highlight>
                <a:latin typeface="Consolas" panose="020B0609020204030204" pitchFamily="49" charset="0"/>
              </a:rPr>
              <a:t>const</a:t>
            </a:r>
            <a:r>
              <a:rPr lang="en-GB" sz="2400" b="0" dirty="0">
                <a:solidFill>
                  <a:srgbClr val="CCCCCC"/>
                </a:solidFill>
                <a:effectLst/>
                <a:highlight>
                  <a:srgbClr val="1F1F1F"/>
                </a:highlight>
                <a:latin typeface="Consolas" panose="020B0609020204030204" pitchFamily="49" charset="0"/>
              </a:rPr>
              <a:t> </a:t>
            </a:r>
            <a:r>
              <a:rPr lang="en-GB" sz="2400" b="0" dirty="0">
                <a:solidFill>
                  <a:srgbClr val="4FC1FF"/>
                </a:solidFill>
                <a:effectLst/>
                <a:highlight>
                  <a:srgbClr val="1F1F1F"/>
                </a:highlight>
                <a:latin typeface="Consolas" panose="020B0609020204030204" pitchFamily="49" charset="0"/>
              </a:rPr>
              <a:t>promise</a:t>
            </a:r>
            <a:r>
              <a:rPr lang="en-GB" sz="2400" b="0" dirty="0">
                <a:solidFill>
                  <a:srgbClr val="CCCCCC"/>
                </a:solidFill>
                <a:effectLst/>
                <a:highlight>
                  <a:srgbClr val="1F1F1F"/>
                </a:highlight>
                <a:latin typeface="Consolas" panose="020B0609020204030204" pitchFamily="49" charset="0"/>
              </a:rPr>
              <a:t> </a:t>
            </a:r>
            <a:r>
              <a:rPr lang="en-GB" sz="2400" b="0" dirty="0">
                <a:solidFill>
                  <a:srgbClr val="D4D4D4"/>
                </a:solidFill>
                <a:effectLst/>
                <a:highlight>
                  <a:srgbClr val="1F1F1F"/>
                </a:highlight>
                <a:latin typeface="Consolas" panose="020B0609020204030204" pitchFamily="49" charset="0"/>
              </a:rPr>
              <a:t>=</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new</a:t>
            </a:r>
            <a:r>
              <a:rPr lang="en-GB" sz="2400" b="0" dirty="0">
                <a:solidFill>
                  <a:srgbClr val="CCCCCC"/>
                </a:solidFill>
                <a:effectLst/>
                <a:highlight>
                  <a:srgbClr val="1F1F1F"/>
                </a:highlight>
                <a:latin typeface="Consolas" panose="020B0609020204030204" pitchFamily="49" charset="0"/>
              </a:rPr>
              <a:t> </a:t>
            </a:r>
            <a:r>
              <a:rPr lang="en-GB" sz="2400" b="0" dirty="0">
                <a:solidFill>
                  <a:srgbClr val="4EC9B0"/>
                </a:solidFill>
                <a:effectLst/>
                <a:highlight>
                  <a:srgbClr val="1F1F1F"/>
                </a:highlight>
                <a:latin typeface="Consolas" panose="020B0609020204030204" pitchFamily="49" charset="0"/>
              </a:rPr>
              <a:t>Promise</a:t>
            </a:r>
            <a:r>
              <a:rPr lang="en-GB" sz="2400" b="0" dirty="0">
                <a:solidFill>
                  <a:srgbClr val="CCCCCC"/>
                </a:solidFill>
                <a:effectLst/>
                <a:highlight>
                  <a:srgbClr val="1F1F1F"/>
                </a:highlight>
                <a:latin typeface="Consolas" panose="020B0609020204030204" pitchFamily="49" charset="0"/>
              </a:rPr>
              <a:t>((</a:t>
            </a:r>
            <a:r>
              <a:rPr lang="en-GB" sz="2400" b="0" dirty="0">
                <a:solidFill>
                  <a:srgbClr val="DCDCAA"/>
                </a:solidFill>
                <a:effectLst/>
                <a:highlight>
                  <a:srgbClr val="1F1F1F"/>
                </a:highlight>
                <a:latin typeface="Consolas" panose="020B0609020204030204" pitchFamily="49" charset="0"/>
              </a:rPr>
              <a:t>resolve</a:t>
            </a:r>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reject</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=&gt;</a:t>
            </a:r>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resolve</a:t>
            </a:r>
            <a:r>
              <a:rPr lang="en-GB" sz="2400" b="0" dirty="0">
                <a:solidFill>
                  <a:srgbClr val="CCCCCC"/>
                </a:solidFill>
                <a:effectLst/>
                <a:highlight>
                  <a:srgbClr val="1F1F1F"/>
                </a:highlight>
                <a:latin typeface="Consolas" panose="020B0609020204030204" pitchFamily="49" charset="0"/>
              </a:rPr>
              <a:t>(</a:t>
            </a:r>
            <a:r>
              <a:rPr lang="en-GB" sz="2400" b="0" dirty="0">
                <a:solidFill>
                  <a:srgbClr val="CE9178"/>
                </a:solidFill>
                <a:effectLst/>
                <a:highlight>
                  <a:srgbClr val="1F1F1F"/>
                </a:highlight>
                <a:latin typeface="Consolas" panose="020B0609020204030204" pitchFamily="49" charset="0"/>
              </a:rPr>
              <a:t>"Success!"</a:t>
            </a:r>
            <a:r>
              <a:rPr lang="en-GB" sz="2400" b="0" dirty="0">
                <a:solidFill>
                  <a:srgbClr val="CCCCCC"/>
                </a:solidFill>
                <a:effectLst/>
                <a:highlight>
                  <a:srgbClr val="1F1F1F"/>
                </a:highlight>
                <a:latin typeface="Consolas" panose="020B0609020204030204" pitchFamily="49" charset="0"/>
              </a:rPr>
              <a:t>);</a:t>
            </a:r>
          </a:p>
          <a:p>
            <a:r>
              <a:rPr lang="en-GB" sz="2400" b="0" dirty="0">
                <a:solidFill>
                  <a:srgbClr val="CCCCCC"/>
                </a:solidFill>
                <a:effectLst/>
                <a:highlight>
                  <a:srgbClr val="1F1F1F"/>
                </a:highlight>
                <a:latin typeface="Consolas" panose="020B0609020204030204" pitchFamily="49" charset="0"/>
              </a:rPr>
              <a:t>});</a:t>
            </a:r>
          </a:p>
          <a:p>
            <a:br>
              <a:rPr lang="en-GB" sz="2400" b="0" dirty="0">
                <a:solidFill>
                  <a:srgbClr val="CCCCCC"/>
                </a:solidFill>
                <a:effectLst/>
                <a:highlight>
                  <a:srgbClr val="1F1F1F"/>
                </a:highlight>
                <a:latin typeface="Consolas" panose="020B0609020204030204" pitchFamily="49" charset="0"/>
              </a:rPr>
            </a:br>
            <a:r>
              <a:rPr lang="en-GB" sz="2400" b="0" dirty="0" err="1">
                <a:solidFill>
                  <a:srgbClr val="4FC1FF"/>
                </a:solidFill>
                <a:effectLst/>
                <a:highlight>
                  <a:srgbClr val="1F1F1F"/>
                </a:highlight>
                <a:latin typeface="Consolas" panose="020B0609020204030204" pitchFamily="49" charset="0"/>
              </a:rPr>
              <a:t>promise</a:t>
            </a:r>
            <a:r>
              <a:rPr lang="en-GB" sz="2400" b="0" dirty="0" err="1">
                <a:solidFill>
                  <a:srgbClr val="CCCCCC"/>
                </a:solidFill>
                <a:effectLst/>
                <a:highlight>
                  <a:srgbClr val="1F1F1F"/>
                </a:highlight>
                <a:latin typeface="Consolas" panose="020B0609020204030204" pitchFamily="49" charset="0"/>
              </a:rPr>
              <a:t>.</a:t>
            </a:r>
            <a:r>
              <a:rPr lang="en-GB" sz="2400" b="0" dirty="0" err="1">
                <a:solidFill>
                  <a:srgbClr val="DCDCAA"/>
                </a:solidFill>
                <a:effectLst/>
                <a:highlight>
                  <a:srgbClr val="1F1F1F"/>
                </a:highlight>
                <a:latin typeface="Consolas" panose="020B0609020204030204" pitchFamily="49" charset="0"/>
              </a:rPr>
              <a:t>then</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result</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=&gt;</a:t>
            </a:r>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9CDCFE"/>
                </a:solidFill>
                <a:effectLst/>
                <a:highlight>
                  <a:srgbClr val="1F1F1F"/>
                </a:highlight>
                <a:latin typeface="Consolas" panose="020B0609020204030204" pitchFamily="49" charset="0"/>
              </a:rPr>
              <a:t>console</a:t>
            </a:r>
            <a:r>
              <a:rPr lang="en-GB" sz="2400" b="0" dirty="0">
                <a:solidFill>
                  <a:srgbClr val="CCCCCC"/>
                </a:solidFill>
                <a:effectLst/>
                <a:highlight>
                  <a:srgbClr val="1F1F1F"/>
                </a:highlight>
                <a:latin typeface="Consolas" panose="020B0609020204030204" pitchFamily="49" charset="0"/>
              </a:rPr>
              <a:t>.</a:t>
            </a:r>
            <a:r>
              <a:rPr lang="en-GB" sz="2400" b="0" dirty="0">
                <a:solidFill>
                  <a:srgbClr val="DCDCAA"/>
                </a:solidFill>
                <a:effectLst/>
                <a:highlight>
                  <a:srgbClr val="1F1F1F"/>
                </a:highlight>
                <a:latin typeface="Consolas" panose="020B0609020204030204" pitchFamily="49" charset="0"/>
              </a:rPr>
              <a:t>log</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result</a:t>
            </a:r>
            <a:r>
              <a:rPr lang="en-GB" sz="2400" b="0" dirty="0">
                <a:solidFill>
                  <a:srgbClr val="CCCCCC"/>
                </a:solidFill>
                <a:effectLst/>
                <a:highlight>
                  <a:srgbClr val="1F1F1F"/>
                </a:highlight>
                <a:latin typeface="Consolas" panose="020B0609020204030204" pitchFamily="49" charset="0"/>
              </a:rPr>
              <a:t>); </a:t>
            </a:r>
            <a:r>
              <a:rPr lang="en-GB" sz="2400" b="0" dirty="0">
                <a:solidFill>
                  <a:srgbClr val="6A9955"/>
                </a:solidFill>
                <a:effectLst/>
                <a:highlight>
                  <a:srgbClr val="1F1F1F"/>
                </a:highlight>
                <a:latin typeface="Consolas" panose="020B0609020204030204" pitchFamily="49" charset="0"/>
              </a:rPr>
              <a:t>// </a:t>
            </a:r>
            <a:r>
              <a:rPr lang="ru-RU" sz="2400" b="0" dirty="0">
                <a:solidFill>
                  <a:srgbClr val="6A9955"/>
                </a:solidFill>
                <a:effectLst/>
                <a:highlight>
                  <a:srgbClr val="1F1F1F"/>
                </a:highlight>
                <a:latin typeface="Consolas" panose="020B0609020204030204" pitchFamily="49" charset="0"/>
              </a:rPr>
              <a:t>Выведет: </a:t>
            </a:r>
            <a:r>
              <a:rPr lang="en-GB" sz="2400" b="0" dirty="0">
                <a:solidFill>
                  <a:srgbClr val="6A9955"/>
                </a:solidFill>
                <a:effectLst/>
                <a:highlight>
                  <a:srgbClr val="1F1F1F"/>
                </a:highlight>
                <a:latin typeface="Consolas" panose="020B0609020204030204" pitchFamily="49" charset="0"/>
              </a:rPr>
              <a:t>Success!</a:t>
            </a:r>
            <a:endParaRPr lang="en-GB" sz="2400" b="0" dirty="0">
              <a:solidFill>
                <a:srgbClr val="CCCCCC"/>
              </a:solidFill>
              <a:effectLst/>
              <a:highlight>
                <a:srgbClr val="1F1F1F"/>
              </a:highlight>
              <a:latin typeface="Consolas" panose="020B0609020204030204" pitchFamily="49" charset="0"/>
            </a:endParaRPr>
          </a:p>
          <a:p>
            <a:r>
              <a:rPr lang="en-GB" sz="2400" b="0" dirty="0">
                <a:solidFill>
                  <a:srgbClr val="CCCCCC"/>
                </a:solidFill>
                <a:effectLst/>
                <a:highlight>
                  <a:srgbClr val="1F1F1F"/>
                </a:highlight>
                <a:latin typeface="Consolas" panose="020B0609020204030204" pitchFamily="49" charset="0"/>
              </a:rPr>
              <a:t>});</a:t>
            </a:r>
          </a:p>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37725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Promises - catch</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rPr>
              <a:t>catch — это метод, который используется для обработки ошибок или отклонений промиса. Он принимает одну функцию в качестве аргумента, которая будет вызвана в случае отклонения промиса.</a:t>
            </a:r>
            <a:endParaRPr lang="en-GB" sz="2400" dirty="0">
              <a:solidFill>
                <a:schemeClr val="dk2"/>
              </a:solidFill>
              <a:latin typeface="Proxima Nova"/>
            </a:endParaRPr>
          </a:p>
          <a:p>
            <a:r>
              <a:rPr lang="en-GB" sz="2400" b="0" dirty="0" err="1">
                <a:solidFill>
                  <a:srgbClr val="569CD6"/>
                </a:solidFill>
                <a:effectLst/>
                <a:highlight>
                  <a:srgbClr val="1F1F1F"/>
                </a:highlight>
                <a:latin typeface="Consolas" panose="020B0609020204030204" pitchFamily="49" charset="0"/>
              </a:rPr>
              <a:t>const</a:t>
            </a:r>
            <a:r>
              <a:rPr lang="en-GB" sz="2400" b="0" dirty="0">
                <a:solidFill>
                  <a:srgbClr val="CCCCCC"/>
                </a:solidFill>
                <a:effectLst/>
                <a:highlight>
                  <a:srgbClr val="1F1F1F"/>
                </a:highlight>
                <a:latin typeface="Consolas" panose="020B0609020204030204" pitchFamily="49" charset="0"/>
              </a:rPr>
              <a:t> </a:t>
            </a:r>
            <a:r>
              <a:rPr lang="en-GB" sz="2400" b="0" dirty="0">
                <a:solidFill>
                  <a:srgbClr val="4FC1FF"/>
                </a:solidFill>
                <a:effectLst/>
                <a:highlight>
                  <a:srgbClr val="1F1F1F"/>
                </a:highlight>
                <a:latin typeface="Consolas" panose="020B0609020204030204" pitchFamily="49" charset="0"/>
              </a:rPr>
              <a:t>promise</a:t>
            </a:r>
            <a:r>
              <a:rPr lang="en-GB" sz="2400" b="0" dirty="0">
                <a:solidFill>
                  <a:srgbClr val="CCCCCC"/>
                </a:solidFill>
                <a:effectLst/>
                <a:highlight>
                  <a:srgbClr val="1F1F1F"/>
                </a:highlight>
                <a:latin typeface="Consolas" panose="020B0609020204030204" pitchFamily="49" charset="0"/>
              </a:rPr>
              <a:t> </a:t>
            </a:r>
            <a:r>
              <a:rPr lang="en-GB" sz="2400" b="0" dirty="0">
                <a:solidFill>
                  <a:srgbClr val="D4D4D4"/>
                </a:solidFill>
                <a:effectLst/>
                <a:highlight>
                  <a:srgbClr val="1F1F1F"/>
                </a:highlight>
                <a:latin typeface="Consolas" panose="020B0609020204030204" pitchFamily="49" charset="0"/>
              </a:rPr>
              <a:t>=</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new</a:t>
            </a:r>
            <a:r>
              <a:rPr lang="en-GB" sz="2400" b="0" dirty="0">
                <a:solidFill>
                  <a:srgbClr val="CCCCCC"/>
                </a:solidFill>
                <a:effectLst/>
                <a:highlight>
                  <a:srgbClr val="1F1F1F"/>
                </a:highlight>
                <a:latin typeface="Consolas" panose="020B0609020204030204" pitchFamily="49" charset="0"/>
              </a:rPr>
              <a:t> </a:t>
            </a:r>
            <a:r>
              <a:rPr lang="en-GB" sz="2400" b="0" dirty="0">
                <a:solidFill>
                  <a:srgbClr val="4EC9B0"/>
                </a:solidFill>
                <a:effectLst/>
                <a:highlight>
                  <a:srgbClr val="1F1F1F"/>
                </a:highlight>
                <a:latin typeface="Consolas" panose="020B0609020204030204" pitchFamily="49" charset="0"/>
              </a:rPr>
              <a:t>Promise</a:t>
            </a:r>
            <a:r>
              <a:rPr lang="en-GB" sz="2400" b="0" dirty="0">
                <a:solidFill>
                  <a:srgbClr val="CCCCCC"/>
                </a:solidFill>
                <a:effectLst/>
                <a:highlight>
                  <a:srgbClr val="1F1F1F"/>
                </a:highlight>
                <a:latin typeface="Consolas" panose="020B0609020204030204" pitchFamily="49" charset="0"/>
              </a:rPr>
              <a:t>((</a:t>
            </a:r>
            <a:r>
              <a:rPr lang="en-GB" sz="2400" b="0" dirty="0">
                <a:solidFill>
                  <a:srgbClr val="DCDCAA"/>
                </a:solidFill>
                <a:effectLst/>
                <a:highlight>
                  <a:srgbClr val="1F1F1F"/>
                </a:highlight>
                <a:latin typeface="Consolas" panose="020B0609020204030204" pitchFamily="49" charset="0"/>
              </a:rPr>
              <a:t>resolve</a:t>
            </a:r>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reject</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=&gt;</a:t>
            </a:r>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reject</a:t>
            </a:r>
            <a:r>
              <a:rPr lang="en-GB" sz="2400" b="0" dirty="0">
                <a:solidFill>
                  <a:srgbClr val="CCCCCC"/>
                </a:solidFill>
                <a:effectLst/>
                <a:highlight>
                  <a:srgbClr val="1F1F1F"/>
                </a:highlight>
                <a:latin typeface="Consolas" panose="020B0609020204030204" pitchFamily="49" charset="0"/>
              </a:rPr>
              <a:t>(</a:t>
            </a:r>
            <a:r>
              <a:rPr lang="en-GB" sz="2400" b="0" dirty="0">
                <a:solidFill>
                  <a:srgbClr val="569CD6"/>
                </a:solidFill>
                <a:effectLst/>
                <a:highlight>
                  <a:srgbClr val="1F1F1F"/>
                </a:highlight>
                <a:latin typeface="Consolas" panose="020B0609020204030204" pitchFamily="49" charset="0"/>
              </a:rPr>
              <a:t>new</a:t>
            </a:r>
            <a:r>
              <a:rPr lang="en-GB" sz="2400" b="0" dirty="0">
                <a:solidFill>
                  <a:srgbClr val="CCCCCC"/>
                </a:solidFill>
                <a:effectLst/>
                <a:highlight>
                  <a:srgbClr val="1F1F1F"/>
                </a:highlight>
                <a:latin typeface="Consolas" panose="020B0609020204030204" pitchFamily="49" charset="0"/>
              </a:rPr>
              <a:t> </a:t>
            </a:r>
            <a:r>
              <a:rPr lang="en-GB" sz="2400" b="0" dirty="0">
                <a:solidFill>
                  <a:srgbClr val="4EC9B0"/>
                </a:solidFill>
                <a:effectLst/>
                <a:highlight>
                  <a:srgbClr val="1F1F1F"/>
                </a:highlight>
                <a:latin typeface="Consolas" panose="020B0609020204030204" pitchFamily="49" charset="0"/>
              </a:rPr>
              <a:t>Error</a:t>
            </a:r>
            <a:r>
              <a:rPr lang="en-GB" sz="2400" b="0" dirty="0">
                <a:solidFill>
                  <a:srgbClr val="CCCCCC"/>
                </a:solidFill>
                <a:effectLst/>
                <a:highlight>
                  <a:srgbClr val="1F1F1F"/>
                </a:highlight>
                <a:latin typeface="Consolas" panose="020B0609020204030204" pitchFamily="49" charset="0"/>
              </a:rPr>
              <a:t>(</a:t>
            </a:r>
            <a:r>
              <a:rPr lang="en-GB" sz="2400" b="0" dirty="0">
                <a:solidFill>
                  <a:srgbClr val="CE9178"/>
                </a:solidFill>
                <a:effectLst/>
                <a:highlight>
                  <a:srgbClr val="1F1F1F"/>
                </a:highlight>
                <a:latin typeface="Consolas" panose="020B0609020204030204" pitchFamily="49" charset="0"/>
              </a:rPr>
              <a:t>"Error!"</a:t>
            </a:r>
            <a:r>
              <a:rPr lang="en-GB" sz="2400" b="0" dirty="0">
                <a:solidFill>
                  <a:srgbClr val="CCCCCC"/>
                </a:solidFill>
                <a:effectLst/>
                <a:highlight>
                  <a:srgbClr val="1F1F1F"/>
                </a:highlight>
                <a:latin typeface="Consolas" panose="020B0609020204030204" pitchFamily="49" charset="0"/>
              </a:rPr>
              <a:t>));</a:t>
            </a:r>
          </a:p>
          <a:p>
            <a:r>
              <a:rPr lang="en-GB" sz="2400" b="0" dirty="0">
                <a:solidFill>
                  <a:srgbClr val="CCCCCC"/>
                </a:solidFill>
                <a:effectLst/>
                <a:highlight>
                  <a:srgbClr val="1F1F1F"/>
                </a:highlight>
                <a:latin typeface="Consolas" panose="020B0609020204030204" pitchFamily="49" charset="0"/>
              </a:rPr>
              <a:t>});</a:t>
            </a:r>
          </a:p>
          <a:p>
            <a:br>
              <a:rPr lang="en-GB" sz="2400" b="0" dirty="0">
                <a:solidFill>
                  <a:srgbClr val="CCCCCC"/>
                </a:solidFill>
                <a:effectLst/>
                <a:highlight>
                  <a:srgbClr val="1F1F1F"/>
                </a:highlight>
                <a:latin typeface="Consolas" panose="020B0609020204030204" pitchFamily="49" charset="0"/>
              </a:rPr>
            </a:br>
            <a:r>
              <a:rPr lang="en-GB" sz="2400" b="0" dirty="0">
                <a:solidFill>
                  <a:srgbClr val="4FC1FF"/>
                </a:solidFill>
                <a:effectLst/>
                <a:highlight>
                  <a:srgbClr val="1F1F1F"/>
                </a:highlight>
                <a:latin typeface="Consolas" panose="020B0609020204030204" pitchFamily="49" charset="0"/>
              </a:rPr>
              <a:t>promise</a:t>
            </a:r>
            <a:endParaRPr lang="en-GB" sz="2400" b="0" dirty="0">
              <a:solidFill>
                <a:srgbClr val="CCCCCC"/>
              </a:solidFill>
              <a:effectLst/>
              <a:highlight>
                <a:srgbClr val="1F1F1F"/>
              </a:highlight>
              <a:latin typeface="Consolas" panose="020B0609020204030204" pitchFamily="49" charset="0"/>
            </a:endParaRP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then</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result</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=&gt;</a:t>
            </a:r>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9CDCFE"/>
                </a:solidFill>
                <a:effectLst/>
                <a:highlight>
                  <a:srgbClr val="1F1F1F"/>
                </a:highlight>
                <a:latin typeface="Consolas" panose="020B0609020204030204" pitchFamily="49" charset="0"/>
              </a:rPr>
              <a:t>console</a:t>
            </a:r>
            <a:r>
              <a:rPr lang="en-GB" sz="2400" b="0" dirty="0">
                <a:solidFill>
                  <a:srgbClr val="CCCCCC"/>
                </a:solidFill>
                <a:effectLst/>
                <a:highlight>
                  <a:srgbClr val="1F1F1F"/>
                </a:highlight>
                <a:latin typeface="Consolas" panose="020B0609020204030204" pitchFamily="49" charset="0"/>
              </a:rPr>
              <a:t>.</a:t>
            </a:r>
            <a:r>
              <a:rPr lang="en-GB" sz="2400" b="0" dirty="0">
                <a:solidFill>
                  <a:srgbClr val="DCDCAA"/>
                </a:solidFill>
                <a:effectLst/>
                <a:highlight>
                  <a:srgbClr val="1F1F1F"/>
                </a:highlight>
                <a:latin typeface="Consolas" panose="020B0609020204030204" pitchFamily="49" charset="0"/>
              </a:rPr>
              <a:t>log</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result</a:t>
            </a:r>
            <a:r>
              <a:rPr lang="en-GB" sz="2400" b="0" dirty="0">
                <a:solidFill>
                  <a:srgbClr val="CCCCCC"/>
                </a:solidFill>
                <a:effectLst/>
                <a:highlight>
                  <a:srgbClr val="1F1F1F"/>
                </a:highlight>
                <a:latin typeface="Consolas" panose="020B0609020204030204" pitchFamily="49" charset="0"/>
              </a:rPr>
              <a:t>);</a:t>
            </a:r>
          </a:p>
          <a:p>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a:solidFill>
                  <a:srgbClr val="DCDCAA"/>
                </a:solidFill>
                <a:effectLst/>
                <a:highlight>
                  <a:srgbClr val="1F1F1F"/>
                </a:highlight>
                <a:latin typeface="Consolas" panose="020B0609020204030204" pitchFamily="49" charset="0"/>
              </a:rPr>
              <a:t>catch</a:t>
            </a:r>
            <a:r>
              <a:rPr lang="en-GB" sz="2400" b="0" dirty="0">
                <a:solidFill>
                  <a:srgbClr val="CCCCCC"/>
                </a:solidFill>
                <a:effectLst/>
                <a:highlight>
                  <a:srgbClr val="1F1F1F"/>
                </a:highlight>
                <a:latin typeface="Consolas" panose="020B0609020204030204" pitchFamily="49" charset="0"/>
              </a:rPr>
              <a:t>((</a:t>
            </a:r>
            <a:r>
              <a:rPr lang="en-GB" sz="2400" b="0" dirty="0">
                <a:solidFill>
                  <a:srgbClr val="9CDCFE"/>
                </a:solidFill>
                <a:effectLst/>
                <a:highlight>
                  <a:srgbClr val="1F1F1F"/>
                </a:highlight>
                <a:latin typeface="Consolas" panose="020B0609020204030204" pitchFamily="49" charset="0"/>
              </a:rPr>
              <a:t>error</a:t>
            </a:r>
            <a:r>
              <a:rPr lang="en-GB" sz="2400" b="0" dirty="0">
                <a:solidFill>
                  <a:srgbClr val="CCCCCC"/>
                </a:solidFill>
                <a:effectLst/>
                <a:highlight>
                  <a:srgbClr val="1F1F1F"/>
                </a:highlight>
                <a:latin typeface="Consolas" panose="020B0609020204030204" pitchFamily="49" charset="0"/>
              </a:rPr>
              <a:t>) </a:t>
            </a:r>
            <a:r>
              <a:rPr lang="en-GB" sz="2400" b="0" dirty="0">
                <a:solidFill>
                  <a:srgbClr val="569CD6"/>
                </a:solidFill>
                <a:effectLst/>
                <a:highlight>
                  <a:srgbClr val="1F1F1F"/>
                </a:highlight>
                <a:latin typeface="Consolas" panose="020B0609020204030204" pitchFamily="49" charset="0"/>
              </a:rPr>
              <a:t>=&gt;</a:t>
            </a:r>
            <a:r>
              <a:rPr lang="en-GB" sz="2400" b="0" dirty="0">
                <a:solidFill>
                  <a:srgbClr val="CCCCCC"/>
                </a:solidFill>
                <a:effectLst/>
                <a:highlight>
                  <a:srgbClr val="1F1F1F"/>
                </a:highlight>
                <a:latin typeface="Consolas" panose="020B0609020204030204" pitchFamily="49" charset="0"/>
              </a:rPr>
              <a:t> {</a:t>
            </a:r>
          </a:p>
          <a:p>
            <a:r>
              <a:rPr lang="en-GB" sz="2400" b="0" dirty="0">
                <a:solidFill>
                  <a:srgbClr val="CCCCCC"/>
                </a:solidFill>
                <a:effectLst/>
                <a:highlight>
                  <a:srgbClr val="1F1F1F"/>
                </a:highlight>
                <a:latin typeface="Consolas" panose="020B0609020204030204" pitchFamily="49" charset="0"/>
              </a:rPr>
              <a:t>    </a:t>
            </a:r>
            <a:r>
              <a:rPr lang="en-GB" sz="2400" b="0" dirty="0" err="1">
                <a:solidFill>
                  <a:srgbClr val="9CDCFE"/>
                </a:solidFill>
                <a:effectLst/>
                <a:highlight>
                  <a:srgbClr val="1F1F1F"/>
                </a:highlight>
                <a:latin typeface="Consolas" panose="020B0609020204030204" pitchFamily="49" charset="0"/>
              </a:rPr>
              <a:t>console</a:t>
            </a:r>
            <a:r>
              <a:rPr lang="en-GB" sz="2400" b="0" dirty="0" err="1">
                <a:solidFill>
                  <a:srgbClr val="CCCCCC"/>
                </a:solidFill>
                <a:effectLst/>
                <a:highlight>
                  <a:srgbClr val="1F1F1F"/>
                </a:highlight>
                <a:latin typeface="Consolas" panose="020B0609020204030204" pitchFamily="49" charset="0"/>
              </a:rPr>
              <a:t>.</a:t>
            </a:r>
            <a:r>
              <a:rPr lang="en-GB" sz="2400" b="0" dirty="0" err="1">
                <a:solidFill>
                  <a:srgbClr val="DCDCAA"/>
                </a:solidFill>
                <a:effectLst/>
                <a:highlight>
                  <a:srgbClr val="1F1F1F"/>
                </a:highlight>
                <a:latin typeface="Consolas" panose="020B0609020204030204" pitchFamily="49" charset="0"/>
              </a:rPr>
              <a:t>error</a:t>
            </a:r>
            <a:r>
              <a:rPr lang="en-GB" sz="2400" b="0" dirty="0">
                <a:solidFill>
                  <a:srgbClr val="CCCCCC"/>
                </a:solidFill>
                <a:effectLst/>
                <a:highlight>
                  <a:srgbClr val="1F1F1F"/>
                </a:highlight>
                <a:latin typeface="Consolas" panose="020B0609020204030204" pitchFamily="49" charset="0"/>
              </a:rPr>
              <a:t>(</a:t>
            </a:r>
            <a:r>
              <a:rPr lang="en-GB" sz="2400" b="0" dirty="0" err="1">
                <a:solidFill>
                  <a:srgbClr val="9CDCFE"/>
                </a:solidFill>
                <a:effectLst/>
                <a:highlight>
                  <a:srgbClr val="1F1F1F"/>
                </a:highlight>
                <a:latin typeface="Consolas" panose="020B0609020204030204" pitchFamily="49" charset="0"/>
              </a:rPr>
              <a:t>error</a:t>
            </a:r>
            <a:r>
              <a:rPr lang="en-GB" sz="2400" b="0" dirty="0" err="1">
                <a:solidFill>
                  <a:srgbClr val="CCCCCC"/>
                </a:solidFill>
                <a:effectLst/>
                <a:highlight>
                  <a:srgbClr val="1F1F1F"/>
                </a:highlight>
                <a:latin typeface="Consolas" panose="020B0609020204030204" pitchFamily="49" charset="0"/>
              </a:rPr>
              <a:t>.</a:t>
            </a:r>
            <a:r>
              <a:rPr lang="en-GB" sz="2400" b="0" dirty="0" err="1">
                <a:solidFill>
                  <a:srgbClr val="9CDCFE"/>
                </a:solidFill>
                <a:effectLst/>
                <a:highlight>
                  <a:srgbClr val="1F1F1F"/>
                </a:highlight>
                <a:latin typeface="Consolas" panose="020B0609020204030204" pitchFamily="49" charset="0"/>
              </a:rPr>
              <a:t>message</a:t>
            </a:r>
            <a:r>
              <a:rPr lang="en-GB" sz="2400" b="0" dirty="0">
                <a:solidFill>
                  <a:srgbClr val="CCCCCC"/>
                </a:solidFill>
                <a:effectLst/>
                <a:highlight>
                  <a:srgbClr val="1F1F1F"/>
                </a:highlight>
                <a:latin typeface="Consolas" panose="020B0609020204030204" pitchFamily="49" charset="0"/>
              </a:rPr>
              <a:t>); </a:t>
            </a:r>
            <a:r>
              <a:rPr lang="en-GB" sz="2400" b="0" dirty="0">
                <a:solidFill>
                  <a:srgbClr val="6A9955"/>
                </a:solidFill>
                <a:effectLst/>
                <a:highlight>
                  <a:srgbClr val="1F1F1F"/>
                </a:highlight>
                <a:latin typeface="Consolas" panose="020B0609020204030204" pitchFamily="49" charset="0"/>
              </a:rPr>
              <a:t>// </a:t>
            </a:r>
            <a:r>
              <a:rPr lang="ru-RU" sz="2400" b="0" dirty="0">
                <a:solidFill>
                  <a:srgbClr val="6A9955"/>
                </a:solidFill>
                <a:effectLst/>
                <a:highlight>
                  <a:srgbClr val="1F1F1F"/>
                </a:highlight>
                <a:latin typeface="Consolas" panose="020B0609020204030204" pitchFamily="49" charset="0"/>
              </a:rPr>
              <a:t>Выведет: </a:t>
            </a:r>
            <a:r>
              <a:rPr lang="en-GB" sz="2400" b="0" dirty="0">
                <a:solidFill>
                  <a:srgbClr val="6A9955"/>
                </a:solidFill>
                <a:effectLst/>
                <a:highlight>
                  <a:srgbClr val="1F1F1F"/>
                </a:highlight>
                <a:latin typeface="Consolas" panose="020B0609020204030204" pitchFamily="49" charset="0"/>
              </a:rPr>
              <a:t>Error!</a:t>
            </a:r>
            <a:endParaRPr lang="en-GB" sz="2400" b="0" dirty="0">
              <a:solidFill>
                <a:srgbClr val="CCCCCC"/>
              </a:solidFill>
              <a:effectLst/>
              <a:highlight>
                <a:srgbClr val="1F1F1F"/>
              </a:highlight>
              <a:latin typeface="Consolas" panose="020B0609020204030204" pitchFamily="49" charset="0"/>
            </a:endParaRPr>
          </a:p>
          <a:p>
            <a:r>
              <a:rPr lang="en-GB" sz="2400" b="0" dirty="0">
                <a:solidFill>
                  <a:srgbClr val="CCCCCC"/>
                </a:solidFill>
                <a:effectLst/>
                <a:highlight>
                  <a:srgbClr val="1F1F1F"/>
                </a:highlight>
                <a:latin typeface="Consolas" panose="020B0609020204030204" pitchFamily="49" charset="0"/>
              </a:rPr>
              <a:t>  });</a:t>
            </a:r>
          </a:p>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spTree>
    <p:extLst>
      <p:ext uri="{BB962C8B-B14F-4D97-AF65-F5344CB8AC3E}">
        <p14:creationId xmlns:p14="http://schemas.microsoft.com/office/powerpoint/2010/main" val="2989075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520733" y="228901"/>
            <a:ext cx="10990800" cy="763600"/>
          </a:xfrm>
          <a:prstGeom prst="rect">
            <a:avLst/>
          </a:prstGeom>
          <a:noFill/>
          <a:ln>
            <a:noFill/>
          </a:ln>
        </p:spPr>
        <p:txBody>
          <a:bodyPr spcFirstLastPara="1" vert="horz" wrap="square" lIns="121900" tIns="121900" rIns="121900" bIns="121900" rtlCol="0" anchor="t" anchorCtr="0">
            <a:noAutofit/>
          </a:bodyPr>
          <a:lstStyle/>
          <a:p>
            <a:r>
              <a:rPr lang="en-US" sz="4267" b="1" dirty="0">
                <a:solidFill>
                  <a:srgbClr val="F85210"/>
                </a:solidFill>
                <a:latin typeface="Times New Roman"/>
                <a:ea typeface="Times New Roman"/>
                <a:cs typeface="Times New Roman"/>
                <a:sym typeface="Times New Roman"/>
              </a:rPr>
              <a:t>Promises - finally</a:t>
            </a:r>
            <a:endParaRPr sz="4267" b="1" dirty="0">
              <a:solidFill>
                <a:srgbClr val="F85210"/>
              </a:solidFill>
              <a:latin typeface="Times New Roman"/>
              <a:ea typeface="Times New Roman"/>
              <a:cs typeface="Times New Roman"/>
              <a:sym typeface="Times New Roman"/>
            </a:endParaRPr>
          </a:p>
        </p:txBody>
      </p:sp>
      <p:sp>
        <p:nvSpPr>
          <p:cNvPr id="76" name="Google Shape;76;p3"/>
          <p:cNvSpPr/>
          <p:nvPr/>
        </p:nvSpPr>
        <p:spPr>
          <a:xfrm>
            <a:off x="415600" y="1008114"/>
            <a:ext cx="11070600" cy="60959"/>
          </a:xfrm>
          <a:prstGeom prst="rect">
            <a:avLst/>
          </a:prstGeom>
          <a:gradFill>
            <a:gsLst>
              <a:gs pos="0">
                <a:srgbClr val="363636"/>
              </a:gs>
              <a:gs pos="50000">
                <a:srgbClr val="FF0000"/>
              </a:gs>
              <a:gs pos="98649">
                <a:srgbClr val="363636"/>
              </a:gs>
              <a:gs pos="100000">
                <a:srgbClr val="363636"/>
              </a:gs>
            </a:gsLst>
            <a:lin ang="20399999" scaled="0"/>
          </a:gradFill>
          <a:ln>
            <a:noFill/>
          </a:ln>
        </p:spPr>
        <p:txBody>
          <a:bodyPr spcFirstLastPara="1" wrap="square" lIns="121900" tIns="60933" rIns="121900" bIns="60933" anchor="ctr" anchorCtr="0">
            <a:noAutofit/>
          </a:bodyPr>
          <a:lstStyle/>
          <a:p>
            <a:pPr algn="ctr">
              <a:buClr>
                <a:srgbClr val="000000"/>
              </a:buClr>
              <a:buSzPts val="1400"/>
            </a:pPr>
            <a:endParaRPr sz="1867">
              <a:solidFill>
                <a:schemeClr val="lt1"/>
              </a:solidFill>
              <a:latin typeface="Arial"/>
              <a:ea typeface="Arial"/>
              <a:cs typeface="Arial"/>
              <a:sym typeface="Arial"/>
            </a:endParaRPr>
          </a:p>
        </p:txBody>
      </p:sp>
      <p:sp>
        <p:nvSpPr>
          <p:cNvPr id="77" name="Google Shape;77;p3"/>
          <p:cNvSpPr txBox="1"/>
          <p:nvPr/>
        </p:nvSpPr>
        <p:spPr>
          <a:xfrm>
            <a:off x="415600" y="1321267"/>
            <a:ext cx="11070400" cy="4897200"/>
          </a:xfrm>
          <a:prstGeom prst="rect">
            <a:avLst/>
          </a:prstGeom>
          <a:noFill/>
          <a:ln>
            <a:noFill/>
          </a:ln>
        </p:spPr>
        <p:txBody>
          <a:bodyPr spcFirstLastPara="1" wrap="square" lIns="121900" tIns="121900" rIns="121900" bIns="121900" anchor="t" anchorCtr="0">
            <a:noAutofit/>
          </a:bodyPr>
          <a:lstStyle/>
          <a:p>
            <a:pPr marL="152396">
              <a:buClr>
                <a:schemeClr val="dk2"/>
              </a:buClr>
              <a:buSzPts val="1800"/>
            </a:pPr>
            <a:r>
              <a:rPr lang="ru-RU" sz="2400" dirty="0">
                <a:solidFill>
                  <a:schemeClr val="dk2"/>
                </a:solidFill>
                <a:latin typeface="Proxima Nova"/>
              </a:rPr>
              <a:t>finally — это метод, который используется для выполнения кода независимо от того, выполнен промис успешно или отклонен. Он принимает одну функцию в качестве аргумента, которая будет вызвана в любом случае.</a:t>
            </a:r>
            <a:endParaRPr lang="en-GB" sz="2400" dirty="0">
              <a:solidFill>
                <a:schemeClr val="dk2"/>
              </a:solidFill>
              <a:latin typeface="Proxima Nova"/>
            </a:endParaRPr>
          </a:p>
          <a:p>
            <a:pPr marL="152396">
              <a:buClr>
                <a:schemeClr val="dk2"/>
              </a:buClr>
              <a:buSzPts val="1800"/>
            </a:pPr>
            <a:endParaRPr lang="ru-RU" sz="2400" dirty="0">
              <a:solidFill>
                <a:schemeClr val="dk2"/>
              </a:solidFill>
              <a:latin typeface="Proxima Nova"/>
              <a:ea typeface="Proxima Nova"/>
              <a:cs typeface="Proxima Nova"/>
              <a:sym typeface="Proxima Nova"/>
            </a:endParaRPr>
          </a:p>
        </p:txBody>
      </p:sp>
      <p:pic>
        <p:nvPicPr>
          <p:cNvPr id="3" name="Picture 2">
            <a:extLst>
              <a:ext uri="{FF2B5EF4-FFF2-40B4-BE49-F238E27FC236}">
                <a16:creationId xmlns:a16="http://schemas.microsoft.com/office/drawing/2014/main" id="{294E025B-BA4A-CDD7-7AD9-3A9B36C6F00D}"/>
              </a:ext>
            </a:extLst>
          </p:cNvPr>
          <p:cNvPicPr>
            <a:picLocks noChangeAspect="1"/>
          </p:cNvPicPr>
          <p:nvPr/>
        </p:nvPicPr>
        <p:blipFill>
          <a:blip r:embed="rId3"/>
          <a:stretch>
            <a:fillRect/>
          </a:stretch>
        </p:blipFill>
        <p:spPr>
          <a:xfrm>
            <a:off x="2945423" y="2613724"/>
            <a:ext cx="7333150" cy="3751429"/>
          </a:xfrm>
          <a:prstGeom prst="rect">
            <a:avLst/>
          </a:prstGeom>
        </p:spPr>
      </p:pic>
    </p:spTree>
    <p:extLst>
      <p:ext uri="{BB962C8B-B14F-4D97-AF65-F5344CB8AC3E}">
        <p14:creationId xmlns:p14="http://schemas.microsoft.com/office/powerpoint/2010/main" val="237028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TotalTime>
  <Words>1469</Words>
  <Application>Microsoft Office PowerPoint</Application>
  <PresentationFormat>Widescreen</PresentationFormat>
  <Paragraphs>135</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Consolas</vt:lpstr>
      <vt:lpstr>Proxima Nova</vt:lpstr>
      <vt:lpstr>Times New Roman</vt:lpstr>
      <vt:lpstr>Office Theme</vt:lpstr>
      <vt:lpstr>PowerPoint Presentation</vt:lpstr>
      <vt:lpstr>setTimeout</vt:lpstr>
      <vt:lpstr>setInterval</vt:lpstr>
      <vt:lpstr>Promises</vt:lpstr>
      <vt:lpstr>Promises - resolve</vt:lpstr>
      <vt:lpstr>Promises - reject</vt:lpstr>
      <vt:lpstr>Promises - then</vt:lpstr>
      <vt:lpstr>Promises - catch</vt:lpstr>
      <vt:lpstr>Promises - finally</vt:lpstr>
      <vt:lpstr>Promises – Promise.all</vt:lpstr>
      <vt:lpstr>Promises – Promise.all</vt:lpstr>
      <vt:lpstr>Promises – Promise.allSettled</vt:lpstr>
      <vt:lpstr>Promises – Promise.allSettled</vt:lpstr>
      <vt:lpstr>Event Loop</vt:lpstr>
      <vt:lpstr>Event Loop</vt:lpstr>
      <vt:lpstr>Async/Await</vt:lpstr>
      <vt:lpstr>Async functions</vt:lpstr>
      <vt:lpstr>Try/catch/finally</vt:lpstr>
      <vt:lpstr>Try/catch/finally</vt:lpstr>
      <vt:lpstr>Try/catch/finally</vt:lpstr>
      <vt:lpstr>fetch</vt:lpstr>
      <vt:lpstr>fetch</vt:lpstr>
      <vt:lpstr>fetch</vt:lpstr>
      <vt:lpstr>Error</vt:lpstr>
      <vt:lpstr>Error</vt:lpstr>
      <vt:lpstr>Error</vt:lpstr>
      <vt:lpstr>Полезные ссылки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Anatoly Karpovich</dc:creator>
  <cp:lastModifiedBy>Anatoly Karpovich</cp:lastModifiedBy>
  <cp:revision>6</cp:revision>
  <dcterms:created xsi:type="dcterms:W3CDTF">2024-06-23T10:36:08Z</dcterms:created>
  <dcterms:modified xsi:type="dcterms:W3CDTF">2024-06-25T20:48:11Z</dcterms:modified>
</cp:coreProperties>
</file>