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2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85" autoAdjust="0"/>
  </p:normalViewPr>
  <p:slideViewPr>
    <p:cSldViewPr>
      <p:cViewPr varScale="1">
        <p:scale>
          <a:sx n="49" d="100"/>
          <a:sy n="49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E78D5-EECE-429C-8422-1E3DD74F2009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20AB-30E2-4EAD-8A1B-5EAFC927E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9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рисунке виден начальный текст в text4.txt, промежуточный файл </a:t>
            </a:r>
            <a:r>
              <a:rPr lang="ru-RU" dirty="0" err="1" smtClean="0"/>
              <a:t>binary.bin</a:t>
            </a:r>
            <a:r>
              <a:rPr lang="ru-RU" dirty="0" smtClean="0"/>
              <a:t> с текстом, поступающим на кодирование и само построение дерева с последующей кодировкой. Рассмотрим результат более подробно на примере кодировки символа ‘c’ и ‘e’. Символ ‘c’ встречается в </a:t>
            </a:r>
            <a:r>
              <a:rPr lang="ru-RU" dirty="0" err="1" smtClean="0"/>
              <a:t>binary.bin</a:t>
            </a:r>
            <a:r>
              <a:rPr lang="ru-RU" dirty="0" smtClean="0"/>
              <a:t>  19 раз, а символ ‘e’-1 раз.  Данный момент правильно отображается в дереве символов.</a:t>
            </a:r>
          </a:p>
          <a:p>
            <a:r>
              <a:rPr lang="ru-RU" dirty="0" smtClean="0"/>
              <a:t>Проходимся по дереву для кодировки символов и сравниваем полученный результат вручную с результатом, полученным программным путем. На рисунке видно, что данная информация также верна.  Внизу рисунка видим кодировку символов, которая поступает на сжатие.</a:t>
            </a:r>
          </a:p>
          <a:p>
            <a:r>
              <a:rPr lang="ru-RU" dirty="0" smtClean="0"/>
              <a:t>Рассмотрим кодирование первых пяти байт, которые отвечают за размер информационного блока. Также сравниваем результат кодировки вручную (00017-0010 0010 0010 00011 00111) с результатом, полученным программным путем. Видим, что результат полностью совпал.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8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рисунке видно, что разархивация прошла успешно. Промежуточный файл </a:t>
            </a:r>
            <a:r>
              <a:rPr lang="ru-RU" dirty="0" err="1" smtClean="0"/>
              <a:t>unzipper.bin</a:t>
            </a:r>
            <a:r>
              <a:rPr lang="ru-RU" dirty="0" smtClean="0"/>
              <a:t> показывает какая информация получена при разархивации до того как этот файл будет разделен на отдельные файлы, в случае, если файлов, участвующих в архивации было несколько. При обычной работе не в режиме отладки данный файл до завершения работы по разархивации был бы удален и не отображался бы в конечном итоге.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6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сделан анализ успешности склейки нескольких файлов в один. Для этого, не удалялся полученный промежуточный файл до сжатия файла и проводился анализ его содержимого. На рисунке видно, что в результате мы получаем правильную информацию: 00047- размер в байтах информационного блока, 14 - размер в байтах текста в text1.txt и так далее. Точно также анализировался промежуточный файл при разархивации.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97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одной стороны, это связано с недостатком алгоритма кодирования Хаффмана. Для восстановления содержимого в файле декодер должен знать таблицу частот, которой пользовался кодер. Следовательно, длина сжатого сообщения увеличивается на длину таблицы частот, которая должна посылаться впереди данных, что соответственно увеличит размер файла-архива. Кроме того необходимость наличия полной частотной статистики перед началом собственно кодирования требует двух проходов по тексту: одного для построения модели (Таблицы частот и </a:t>
            </a:r>
            <a:r>
              <a:rPr lang="ru-RU" dirty="0" err="1" smtClean="0"/>
              <a:t>Hoff</a:t>
            </a:r>
            <a:r>
              <a:rPr lang="ru-RU" dirty="0" smtClean="0"/>
              <a:t>-дерева), другого для собственно кодирования. Это увеличивает время, затраченное на процесс архивации.</a:t>
            </a:r>
          </a:p>
          <a:p>
            <a:r>
              <a:rPr lang="ru-RU" dirty="0" smtClean="0"/>
              <a:t>С другой стороны, </a:t>
            </a:r>
            <a:r>
              <a:rPr lang="ru-RU" dirty="0" err="1" smtClean="0"/>
              <a:t>WinRAR</a:t>
            </a:r>
            <a:r>
              <a:rPr lang="ru-RU" dirty="0" smtClean="0"/>
              <a:t> использует множество различных алгоритмов в различных комбинациях при сжатии данных, а мы используем только один классический алгоритм Хаффмана. Это также, в свою очередь, объясняет полученные результаты.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запуска приложения в режиме консольного использования н первым параметром при запуске нужно передать «-</a:t>
            </a:r>
            <a:r>
              <a:rPr lang="ru-RU" dirty="0" err="1" smtClean="0"/>
              <a:t>no-gui</a:t>
            </a:r>
            <a:r>
              <a:rPr lang="ru-RU" dirty="0" smtClean="0"/>
              <a:t>». Данный параметр является обязательным при запуске через командную строку, если его не указывать система это проанализирует и запустит программу обычным способом. Следующие параметры указывают, что будет делать программа в следующий момент (архивировать или разархивировать), с какими файлами будет работать, как будет называться файл-архив и так далее. </a:t>
            </a:r>
          </a:p>
          <a:p>
            <a:r>
              <a:rPr lang="ru-RU" dirty="0" smtClean="0"/>
              <a:t>Второй параметр  «-</a:t>
            </a:r>
            <a:r>
              <a:rPr lang="ru-RU" dirty="0" err="1" smtClean="0"/>
              <a:t>pack</a:t>
            </a:r>
            <a:r>
              <a:rPr lang="ru-RU" dirty="0" smtClean="0"/>
              <a:t>» указывает на необходимость упаковки, а параметр «-</a:t>
            </a:r>
            <a:r>
              <a:rPr lang="ru-RU" dirty="0" err="1" smtClean="0"/>
              <a:t>unpack</a:t>
            </a:r>
            <a:r>
              <a:rPr lang="ru-RU" dirty="0" smtClean="0"/>
              <a:t>» - на необходимость распаковки. После того, как пользователь укажет, что сейчас будет делать программа, указывается третий параметр «-</a:t>
            </a:r>
            <a:r>
              <a:rPr lang="ru-RU" dirty="0" err="1" smtClean="0"/>
              <a:t>files</a:t>
            </a:r>
            <a:r>
              <a:rPr lang="ru-RU" dirty="0" smtClean="0"/>
              <a:t>», после которого прописывается путь к файлу(</a:t>
            </a:r>
            <a:r>
              <a:rPr lang="ru-RU" dirty="0" err="1" smtClean="0"/>
              <a:t>ам</a:t>
            </a:r>
            <a:r>
              <a:rPr lang="ru-RU" dirty="0" smtClean="0"/>
              <a:t>), с которыми программа будет работать.  Следующим параметром  должен быть «-</a:t>
            </a:r>
            <a:r>
              <a:rPr lang="ru-RU" dirty="0" err="1" smtClean="0"/>
              <a:t>path</a:t>
            </a:r>
            <a:r>
              <a:rPr lang="ru-RU" dirty="0" smtClean="0"/>
              <a:t>», после которого указывается путь, по которому будет располагаться файл(</a:t>
            </a:r>
            <a:r>
              <a:rPr lang="ru-RU" dirty="0" err="1" smtClean="0"/>
              <a:t>лы</a:t>
            </a:r>
            <a:r>
              <a:rPr lang="ru-RU" dirty="0" smtClean="0"/>
              <a:t>). Параметр «-</a:t>
            </a:r>
            <a:r>
              <a:rPr lang="ru-RU" dirty="0" err="1" smtClean="0"/>
              <a:t>name</a:t>
            </a:r>
            <a:r>
              <a:rPr lang="ru-RU" dirty="0" smtClean="0"/>
              <a:t>» используется при сжатии и позволяет указать имя для файла-архива. Параметр «-</a:t>
            </a:r>
            <a:r>
              <a:rPr lang="en-US" dirty="0" smtClean="0"/>
              <a:t>password</a:t>
            </a:r>
            <a:r>
              <a:rPr lang="ru-RU" dirty="0" smtClean="0"/>
              <a:t>» используется при необходимости</a:t>
            </a:r>
            <a:r>
              <a:rPr lang="ru-RU" baseline="0" dirty="0" smtClean="0"/>
              <a:t> засекретить архив с помощью пароля.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2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команды меню: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File</a:t>
            </a:r>
            <a:r>
              <a:rPr lang="ru-RU" dirty="0" smtClean="0"/>
              <a:t>/</a:t>
            </a:r>
            <a:r>
              <a:rPr lang="ru-RU" dirty="0" err="1" smtClean="0"/>
              <a:t>Open</a:t>
            </a:r>
            <a:r>
              <a:rPr lang="ru-RU" dirty="0" smtClean="0"/>
              <a:t> - открыть документ в программе. Открывшейся документ доступен для редактирования.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File</a:t>
            </a:r>
            <a:r>
              <a:rPr lang="ru-RU" dirty="0" smtClean="0"/>
              <a:t>/</a:t>
            </a:r>
            <a:r>
              <a:rPr lang="ru-RU" dirty="0" err="1" smtClean="0"/>
              <a:t>Save</a:t>
            </a:r>
            <a:r>
              <a:rPr lang="ru-RU" dirty="0" smtClean="0"/>
              <a:t> - сохранить документ.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Archive</a:t>
            </a:r>
            <a:r>
              <a:rPr lang="ru-RU" dirty="0" smtClean="0"/>
              <a:t>/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File</a:t>
            </a:r>
            <a:r>
              <a:rPr lang="ru-RU" dirty="0" smtClean="0"/>
              <a:t>(s)/</a:t>
            </a:r>
            <a:r>
              <a:rPr lang="ru-RU" dirty="0" err="1" smtClean="0"/>
              <a:t>ArchiveFile</a:t>
            </a:r>
            <a:r>
              <a:rPr lang="ru-RU" dirty="0" smtClean="0"/>
              <a:t> - архивация документа(</a:t>
            </a:r>
            <a:r>
              <a:rPr lang="ru-RU" dirty="0" err="1" smtClean="0"/>
              <a:t>ов</a:t>
            </a:r>
            <a:r>
              <a:rPr lang="ru-RU" dirty="0" smtClean="0"/>
              <a:t>). При выборе файлов для архивации пользователь может выбрать как один файл так и несколько. Для того, чтобы выбрать несколько файлов одновременно, нужно нажать и </a:t>
            </a:r>
            <a:r>
              <a:rPr lang="ru-RU" dirty="0" err="1" smtClean="0"/>
              <a:t>удерживавать</a:t>
            </a:r>
            <a:r>
              <a:rPr lang="ru-RU" dirty="0" smtClean="0"/>
              <a:t> </a:t>
            </a:r>
            <a:r>
              <a:rPr lang="ru-RU" dirty="0" err="1" smtClean="0"/>
              <a:t>Ctrl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Unarchive</a:t>
            </a:r>
            <a:r>
              <a:rPr lang="ru-RU" dirty="0" smtClean="0"/>
              <a:t>/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File</a:t>
            </a:r>
            <a:r>
              <a:rPr lang="ru-RU" dirty="0" smtClean="0"/>
              <a:t>/</a:t>
            </a:r>
            <a:r>
              <a:rPr lang="ru-RU" dirty="0" err="1" smtClean="0"/>
              <a:t>DearchiveFile</a:t>
            </a:r>
            <a:r>
              <a:rPr lang="ru-RU" dirty="0" smtClean="0"/>
              <a:t> - декомпрессия архива.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Help</a:t>
            </a:r>
            <a:r>
              <a:rPr lang="ru-RU" dirty="0" smtClean="0"/>
              <a:t>/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manual</a:t>
            </a:r>
            <a:r>
              <a:rPr lang="ru-RU" dirty="0" smtClean="0"/>
              <a:t> - система помощи.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About</a:t>
            </a:r>
            <a:r>
              <a:rPr lang="ru-RU" dirty="0" smtClean="0"/>
              <a:t>/</a:t>
            </a:r>
            <a:r>
              <a:rPr lang="ru-RU" dirty="0" err="1" smtClean="0"/>
              <a:t>About</a:t>
            </a:r>
            <a:r>
              <a:rPr lang="ru-RU" dirty="0" smtClean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progran</a:t>
            </a:r>
            <a:r>
              <a:rPr lang="ru-RU" dirty="0" smtClean="0"/>
              <a:t> -информация о программе и разработчике.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Exit</a:t>
            </a:r>
            <a:r>
              <a:rPr lang="ru-RU" dirty="0" smtClean="0"/>
              <a:t>/</a:t>
            </a:r>
            <a:r>
              <a:rPr lang="ru-RU" dirty="0" err="1" smtClean="0"/>
              <a:t>Exit</a:t>
            </a:r>
            <a:r>
              <a:rPr lang="ru-RU" dirty="0" smtClean="0"/>
              <a:t> - выход.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2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Процесс сжатия файлов также происходит в фоновом режиме. В это время на экране появляется знак ожидания и пользователь ничего не может сделать, т.к. все кнопки в главном меню становятся неактивные.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2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образом, в результате проведенных видов тестирования было получено более защищенное приложение, адекватно реагирующее на возможные ошибочные ситуации.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20AB-30E2-4EAD-8A1B-5EAFC927E10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06C23D-26B1-4820-A009-085018E432EE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875AA40-32AC-4BE7-8D0D-57A7D61116D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6476" y="620688"/>
            <a:ext cx="7772400" cy="6779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Утилита архи</a:t>
            </a:r>
            <a:r>
              <a:rPr lang="ru-RU" dirty="0"/>
              <a:t>в</a:t>
            </a:r>
            <a:r>
              <a:rPr lang="ru-RU" dirty="0" smtClean="0"/>
              <a:t>ации </a:t>
            </a:r>
            <a:r>
              <a:rPr lang="en-US" dirty="0" smtClean="0"/>
              <a:t>Zipper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2591"/>
            <a:ext cx="5976664" cy="28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1166843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Приложение будет осуществлять упаковку одного или несколько файлов в архив, а также распаковку архивов. При упаковке в архив будет происходить уменьшение (сжатие) размера конечного файла.  </a:t>
            </a:r>
          </a:p>
          <a:p>
            <a:r>
              <a:rPr lang="ru-RU" dirty="0"/>
              <a:t>	</a:t>
            </a:r>
            <a:r>
              <a:rPr lang="ru-RU" dirty="0" smtClean="0"/>
              <a:t>Приложение будет иметь простой графический интерфейс, который по принципу применения будет схож с </a:t>
            </a:r>
            <a:r>
              <a:rPr lang="ru-RU" dirty="0" err="1" smtClean="0"/>
              <a:t>WinRar</a:t>
            </a:r>
            <a:r>
              <a:rPr lang="ru-RU" dirty="0" smtClean="0"/>
              <a:t> и </a:t>
            </a:r>
            <a:r>
              <a:rPr lang="ru-RU" dirty="0" err="1" smtClean="0"/>
              <a:t>WinZip</a:t>
            </a:r>
            <a:r>
              <a:rPr lang="ru-RU" dirty="0" smtClean="0"/>
              <a:t>. Также, как и многие современные архиваторы оно будет поддерживать возможность работы с программой из командной строки для продвинутых пользователей</a:t>
            </a:r>
            <a:r>
              <a:rPr lang="en-US" dirty="0" smtClean="0"/>
              <a:t>, </a:t>
            </a:r>
            <a:r>
              <a:rPr lang="ru-RU" dirty="0" smtClean="0"/>
              <a:t>а также защита данных с помощью пароля.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2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3521" y="404664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Процесс </a:t>
            </a:r>
            <a:r>
              <a:rPr lang="ru-RU" sz="2000" dirty="0"/>
              <a:t>использования приложения в графическом режиме не должен вызывать проблем. Он прост и доступен большинству пользователей. </a:t>
            </a:r>
          </a:p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Главное </a:t>
            </a:r>
            <a:r>
              <a:rPr lang="ru-RU" sz="2000" dirty="0"/>
              <a:t>меню приложения находится в верхней части главного окна приложения и представляет собой секцию для расположения большого количества команд, из которых пользователь может выбирать нужную ему. Команды могут выбраны при помощи указателя мыши или клавиш клавиатуры (клавиша </a:t>
            </a:r>
            <a:r>
              <a:rPr lang="ru-RU" sz="2000" dirty="0" err="1"/>
              <a:t>Alt</a:t>
            </a:r>
            <a:r>
              <a:rPr lang="ru-RU" sz="2000" dirty="0"/>
              <a:t> + Н -для </a:t>
            </a:r>
            <a:r>
              <a:rPr lang="ru-RU" sz="2000" dirty="0" err="1"/>
              <a:t>Help</a:t>
            </a:r>
            <a:r>
              <a:rPr lang="ru-RU" sz="2000" dirty="0"/>
              <a:t>). Пользователю доступна также панель инструментов, с помощью которой он может получить быстрый доступ к некоторым </a:t>
            </a:r>
            <a:r>
              <a:rPr lang="ru-RU" sz="2000" dirty="0" smtClean="0"/>
              <a:t>операциям</a:t>
            </a:r>
            <a:r>
              <a:rPr lang="en-US" sz="2000" dirty="0"/>
              <a:t>.</a:t>
            </a:r>
            <a:r>
              <a:rPr lang="ru-RU" sz="2000" dirty="0" smtClean="0"/>
              <a:t> </a:t>
            </a:r>
            <a:r>
              <a:rPr lang="ru-RU" sz="2000" dirty="0"/>
              <a:t>При наведении мышкой на любую кнопку появится информация о том, что эта кнопка делает.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17304"/>
            <a:ext cx="5296997" cy="172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6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82013"/>
            <a:ext cx="86409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000" dirty="0" smtClean="0"/>
              <a:t>Порядок </a:t>
            </a:r>
            <a:r>
              <a:rPr lang="ru-RU" sz="2000" dirty="0"/>
              <a:t>действий при архивировании или разархивировании аналогичен подобным действиям в других современных программах-архиваторах. Предположим, что пользователь хочет сжать какие-нибудь файлы и нажимает на панели инструментов на кнопку, отвечающую за архивацию. После этого в автоматическом режиме появится диалоговое окно выбора файла для </a:t>
            </a:r>
            <a:r>
              <a:rPr lang="ru-RU" sz="2000" dirty="0" smtClean="0"/>
              <a:t>сжатия.</a:t>
            </a:r>
            <a:endParaRPr lang="ru-RU" sz="2000" dirty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95" y="2348880"/>
            <a:ext cx="5379210" cy="33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5" y="1400002"/>
            <a:ext cx="4387658" cy="276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6944" y="476672"/>
            <a:ext cx="8625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После </a:t>
            </a:r>
            <a:r>
              <a:rPr lang="ru-RU" dirty="0"/>
              <a:t>этого, если пользователь выберет файлы, появится окно для выбора директории назначения и уже после этого он может указать имя для файла-архива </a:t>
            </a:r>
            <a:r>
              <a:rPr lang="ru-RU" dirty="0" smtClean="0"/>
              <a:t> и</a:t>
            </a:r>
            <a:r>
              <a:rPr lang="en-US" dirty="0" smtClean="0"/>
              <a:t>, </a:t>
            </a:r>
            <a:r>
              <a:rPr lang="ru-RU" dirty="0" smtClean="0"/>
              <a:t>при необходимости</a:t>
            </a:r>
            <a:r>
              <a:rPr lang="en-US" dirty="0" smtClean="0"/>
              <a:t>, </a:t>
            </a:r>
            <a:r>
              <a:rPr lang="ru-RU" dirty="0" smtClean="0"/>
              <a:t>указать пароль для доступа к архиву.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73607"/>
            <a:ext cx="4512334" cy="20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83" y="2658405"/>
            <a:ext cx="1790623" cy="10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6944" y="4226538"/>
            <a:ext cx="86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По </a:t>
            </a:r>
            <a:r>
              <a:rPr lang="ru-RU" dirty="0"/>
              <a:t>завершению сжатые данные помещаются в файл с именем файла c расширением «.</a:t>
            </a:r>
            <a:r>
              <a:rPr lang="ru-RU" dirty="0" err="1"/>
              <a:t>zipp</a:t>
            </a:r>
            <a:r>
              <a:rPr lang="ru-RU" dirty="0"/>
              <a:t>», который расположен в указанной пользователем папке. После окончания сжатия на экране отобразится модальный диалог, сигнализирующий о статусе операции.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2" y="5229200"/>
            <a:ext cx="2401887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1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32656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000" dirty="0" smtClean="0"/>
              <a:t>Процесс </a:t>
            </a:r>
            <a:r>
              <a:rPr lang="ru-RU" sz="2000" dirty="0"/>
              <a:t>декомпрессии производится аналогично – сначала производится выбор </a:t>
            </a:r>
            <a:r>
              <a:rPr lang="ru-RU" sz="2000" dirty="0" smtClean="0"/>
              <a:t>файла,</a:t>
            </a:r>
            <a:r>
              <a:rPr lang="en-US" sz="2000" dirty="0" smtClean="0"/>
              <a:t> </a:t>
            </a:r>
            <a:r>
              <a:rPr lang="ru-RU" sz="2000" dirty="0" smtClean="0"/>
              <a:t>затем</a:t>
            </a:r>
            <a:r>
              <a:rPr lang="en-US" sz="2000" dirty="0" smtClean="0"/>
              <a:t>, </a:t>
            </a:r>
            <a:r>
              <a:rPr lang="ru-RU" sz="2000" dirty="0" smtClean="0"/>
              <a:t>при необходимости</a:t>
            </a:r>
            <a:r>
              <a:rPr lang="en-US" sz="2000" dirty="0" smtClean="0"/>
              <a:t>, </a:t>
            </a:r>
            <a:r>
              <a:rPr lang="ru-RU" sz="2000" dirty="0" smtClean="0"/>
              <a:t>пароль</a:t>
            </a:r>
            <a:r>
              <a:rPr lang="en-US" sz="2000" dirty="0" smtClean="0"/>
              <a:t>, </a:t>
            </a:r>
            <a:r>
              <a:rPr lang="ru-RU" sz="2000" dirty="0" smtClean="0"/>
              <a:t> </a:t>
            </a:r>
            <a:r>
              <a:rPr lang="ru-RU" sz="2000" dirty="0"/>
              <a:t>потом директории и по окончании процесса появляется информационное окно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	В </a:t>
            </a:r>
            <a:r>
              <a:rPr lang="ru-RU" sz="2000" dirty="0"/>
              <a:t>процессе работы с приложением предусмотрена возможность отказа от дальнейших действий при компрессии или декомпрессии. На любом этапе при выборе файла или директории пользователь может по какой-то причине передумать и решить отменить операцию. В этом случае программа через предупреждающее окно уточнит, действительно ли пользователь хочет отменить архивацию или разархивации. Дальнейшее зависит от ответа - либо программа продолжит свою работу, либо вернется в главное меню.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45" y="3788344"/>
            <a:ext cx="5960525" cy="16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1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В версии с графическим интерфейсом</a:t>
            </a:r>
            <a:r>
              <a:rPr lang="en-US" sz="2000" dirty="0" smtClean="0"/>
              <a:t> </a:t>
            </a:r>
            <a:r>
              <a:rPr lang="ru-RU" sz="2000" dirty="0" smtClean="0"/>
              <a:t>есть также возможность  просматривать  справочную программу о разработчике</a:t>
            </a:r>
            <a:r>
              <a:rPr lang="en-US" sz="2000" dirty="0" smtClean="0"/>
              <a:t>, </a:t>
            </a:r>
            <a:r>
              <a:rPr lang="ru-RU" sz="2000" dirty="0" smtClean="0"/>
              <a:t>получать информацию  о работе </a:t>
            </a:r>
            <a:r>
              <a:rPr lang="en-US" sz="2000" dirty="0" smtClean="0"/>
              <a:t> GUI</a:t>
            </a:r>
            <a:r>
              <a:rPr lang="ru-RU" sz="2000" dirty="0" smtClean="0"/>
              <a:t>- и </a:t>
            </a:r>
            <a:r>
              <a:rPr lang="en-US" sz="2000" dirty="0" smtClean="0"/>
              <a:t>CLI-</a:t>
            </a:r>
            <a:r>
              <a:rPr lang="ru-RU" sz="2000" dirty="0" smtClean="0"/>
              <a:t>версии через руководство пользователя.</a:t>
            </a:r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6311"/>
            <a:ext cx="6034087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05" y="2636912"/>
            <a:ext cx="4181475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8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054" y="217840"/>
            <a:ext cx="4565042" cy="486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9" y="1117962"/>
            <a:ext cx="4241110" cy="490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6244" y="260648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После </a:t>
            </a:r>
            <a:r>
              <a:rPr lang="ru-RU" sz="2000" dirty="0"/>
              <a:t>функционального и нагрузочного тестирования  был также проведен тест на совместимость. Это необходимо было сделать для того, чтобы в дальнейшем не возникали трудности при запуске программы на другом устройстве. Основная трудность здесь возникла с тем, что при разработке графического интерфейса использовалась библиотека QT, которая при запуске QT приложения на другом компьютере без установленной QT не работала. Решение нашлось во включении в папку с </a:t>
            </a:r>
            <a:r>
              <a:rPr lang="ru-RU" sz="2000" dirty="0" err="1"/>
              <a:t>экзешником</a:t>
            </a:r>
            <a:r>
              <a:rPr lang="ru-RU" sz="2000" dirty="0"/>
              <a:t> и ресурсами некоторых </a:t>
            </a:r>
            <a:r>
              <a:rPr lang="ru-RU" sz="2000" dirty="0" err="1"/>
              <a:t>dynamic</a:t>
            </a:r>
            <a:r>
              <a:rPr lang="ru-RU" sz="2000" dirty="0"/>
              <a:t> </a:t>
            </a:r>
            <a:r>
              <a:rPr lang="ru-RU" sz="2000" dirty="0" err="1"/>
              <a:t>link</a:t>
            </a:r>
            <a:r>
              <a:rPr lang="ru-RU" sz="2000" dirty="0"/>
              <a:t> </a:t>
            </a:r>
            <a:r>
              <a:rPr lang="ru-RU" sz="2000" dirty="0" err="1"/>
              <a:t>library</a:t>
            </a:r>
            <a:r>
              <a:rPr lang="ru-RU" sz="2000" dirty="0"/>
              <a:t> (DLL). Итоговая сборка, работающая на других компьютерах, изображена </a:t>
            </a:r>
            <a:r>
              <a:rPr lang="ru-RU" sz="2000" dirty="0" smtClean="0"/>
              <a:t>на рисунке.</a:t>
            </a:r>
            <a:endParaRPr lang="ru-RU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73" y="3122970"/>
            <a:ext cx="4005893" cy="304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7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04664"/>
            <a:ext cx="84249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Результатом </a:t>
            </a:r>
            <a:r>
              <a:rPr lang="ru-RU" sz="2000" dirty="0"/>
              <a:t>данной работы является созданная программа-архиватор «</a:t>
            </a:r>
            <a:r>
              <a:rPr lang="ru-RU" sz="2000" dirty="0" err="1"/>
              <a:t>Zipper</a:t>
            </a:r>
            <a:r>
              <a:rPr lang="ru-RU" sz="2000" dirty="0"/>
              <a:t>».  Разработанный продукт является полностью функциональным (все необходимые функции в нем реализованы) и </a:t>
            </a:r>
            <a:r>
              <a:rPr lang="en-US" sz="2000" dirty="0"/>
              <a:t>,</a:t>
            </a:r>
            <a:r>
              <a:rPr lang="ru-RU" sz="2000" dirty="0" smtClean="0"/>
              <a:t>в перспективе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ru-RU" sz="2000" dirty="0"/>
              <a:t>может использоваться для реального применения в частном порядке.</a:t>
            </a:r>
          </a:p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Несмотря </a:t>
            </a:r>
            <a:r>
              <a:rPr lang="ru-RU" sz="2000" dirty="0"/>
              <a:t>на это, допускается его дальнейшая модернизация, как в плане улучшения отдельных характеристик (скорость и степень сжатия) так  и в плане функциональных и алгоритмических возможностей (использование нескольких алгоритмов в различных комбинациях).  Последнее позволит утилите работать с файлами различных расширений, более эффективно сжимать их, используя различные методы сжатия с потерями или без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dirty="0"/>
              <a:t>	</a:t>
            </a:r>
            <a:r>
              <a:rPr lang="ru-RU" sz="2000" dirty="0"/>
              <a:t>В ходе выполнения работы были получены дополнительные навыки в программировании на языке C++ и использовании возможностей QT, а также навыки проектирования программного проекта, моделирования требований, проведения тестирования и составления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1469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731" y="1340768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1.    </a:t>
            </a:r>
            <a:r>
              <a:rPr lang="en-US" dirty="0" smtClean="0"/>
              <a:t>          </a:t>
            </a:r>
            <a:r>
              <a:rPr lang="ru-RU" dirty="0" smtClean="0"/>
              <a:t>  3	Как пользователь, я хочу сжимать данные, для того, чтобы экономить место на диске.</a:t>
            </a:r>
          </a:p>
          <a:p>
            <a:pPr algn="just"/>
            <a:r>
              <a:rPr lang="ru-RU" dirty="0" smtClean="0"/>
              <a:t>2.	3	Как пользователь, я хочу разархивировать файл-архив, для того, что бы воспроизвести их в первоначальном виде без искажений.</a:t>
            </a:r>
          </a:p>
          <a:p>
            <a:pPr algn="just"/>
            <a:r>
              <a:rPr lang="ru-RU" dirty="0" smtClean="0"/>
              <a:t>3.	8	Как пользователь, я хочу иметь возможность архивировать файлы (текст, фото, видео) для того, чтобы иметь больше вариантов использования моего приложения.</a:t>
            </a:r>
          </a:p>
          <a:p>
            <a:pPr algn="just"/>
            <a:r>
              <a:rPr lang="ru-RU" dirty="0" smtClean="0"/>
              <a:t>4.	3	Как пользователь, я хочу архивировать несколько файлов одновременно, получая единый файл-архив, для того, чтобы более удобно размещать связанные друг с другом файлы.</a:t>
            </a:r>
          </a:p>
          <a:p>
            <a:pPr algn="just"/>
            <a:r>
              <a:rPr lang="ru-RU" dirty="0" smtClean="0"/>
              <a:t>5.	2	Как пользователь, я хочу защищать данные, содержащиеся в архиве, с помощью пароля, чтобы никто кроме меня не получил к ним доступ.</a:t>
            </a:r>
          </a:p>
          <a:p>
            <a:pPr algn="just"/>
            <a:r>
              <a:rPr lang="ru-RU" dirty="0" smtClean="0"/>
              <a:t>6.	2	Как пользователь, я хочу иметь возможность выбирать режим работы программы(GUI, CLI) для моего удобства.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1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916831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501332"/>
            <a:ext cx="7848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000" dirty="0" smtClean="0"/>
              <a:t>На первом этапе разработки необходимо было подобрать и реализовать какой-либо подходящий нам и эффективный алгоритм сжатия данных.  </a:t>
            </a:r>
            <a:endParaRPr lang="ru-RU" sz="2000" dirty="0"/>
          </a:p>
          <a:p>
            <a:pPr algn="just"/>
            <a:r>
              <a:rPr lang="ru-RU" sz="2000" dirty="0" smtClean="0"/>
              <a:t>	Сжатие Хаффмана - алгоритм компрессии без потерь, который идеален для сжатия текстов и программных файлов. Сжатие Хаффмана широко используется в архиваторах, таких как </a:t>
            </a:r>
            <a:r>
              <a:rPr lang="ru-RU" sz="2000" dirty="0" err="1" smtClean="0"/>
              <a:t>pkZIP</a:t>
            </a:r>
            <a:r>
              <a:rPr lang="ru-RU" sz="2000" dirty="0" smtClean="0"/>
              <a:t>, </a:t>
            </a:r>
            <a:r>
              <a:rPr lang="ru-RU" sz="2000" dirty="0" err="1" smtClean="0"/>
              <a:t>lha</a:t>
            </a:r>
            <a:r>
              <a:rPr lang="ru-RU" sz="2000" dirty="0" smtClean="0"/>
              <a:t>, </a:t>
            </a:r>
            <a:r>
              <a:rPr lang="ru-RU" sz="2000" dirty="0" err="1" smtClean="0"/>
              <a:t>gz</a:t>
            </a:r>
            <a:r>
              <a:rPr lang="ru-RU" sz="2000" dirty="0" smtClean="0"/>
              <a:t>, </a:t>
            </a:r>
            <a:r>
              <a:rPr lang="ru-RU" sz="2000" dirty="0" err="1" smtClean="0"/>
              <a:t>zoo</a:t>
            </a:r>
            <a:r>
              <a:rPr lang="ru-RU" sz="2000" dirty="0" smtClean="0"/>
              <a:t> и </a:t>
            </a:r>
            <a:r>
              <a:rPr lang="ru-RU" sz="2000" dirty="0" err="1" smtClean="0"/>
              <a:t>arj</a:t>
            </a:r>
            <a:r>
              <a:rPr lang="en-US" sz="2000" dirty="0" smtClean="0"/>
              <a:t>, </a:t>
            </a:r>
            <a:r>
              <a:rPr lang="ru-RU" sz="2000" dirty="0" smtClean="0"/>
              <a:t>также применяется в сжатиях JPEG и MPEG. 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Кодирование Хаффмана основано на связи длины кода символа с вероятностью его появления в тексте. В алфавите некоторые буквы встречаются с большей вероятностью, чем другие, однако в ASCII-кодах для представления символов используется одинаковое количество битов. Логично предположить, что если будет представлено меньшее количество битов для часто встречающихся символов и большее для редко встречающихся, то можно сократить избыточность сообщения.</a:t>
            </a:r>
          </a:p>
          <a:p>
            <a:pPr algn="just"/>
            <a:r>
              <a:rPr lang="ru-RU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82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на первом этапе: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39" y="1219175"/>
            <a:ext cx="5128865" cy="520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1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81701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Оценить </a:t>
            </a:r>
            <a:r>
              <a:rPr lang="ru-RU" dirty="0"/>
              <a:t>верность результата архивации можно только при последующей разархивации той же информации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96" y="858217"/>
            <a:ext cx="59436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289679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smtClean="0"/>
              <a:t>На втором этапе  необходимо было реализовать  возможность архивировать сразу несколько файлов  одновременно, получая единый файл-архив, для того, чтобы более удобно размещать связанные друг с другом файлы.</a:t>
            </a:r>
          </a:p>
          <a:p>
            <a:pPr algn="just"/>
            <a:r>
              <a:rPr lang="ru-RU" dirty="0"/>
              <a:t>	</a:t>
            </a:r>
            <a:endParaRPr lang="en-US" dirty="0" smtClean="0"/>
          </a:p>
          <a:p>
            <a:pPr algn="just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2" y="1768438"/>
            <a:ext cx="7526283" cy="292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1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26064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Для </a:t>
            </a:r>
            <a:r>
              <a:rPr lang="ru-RU" dirty="0"/>
              <a:t>оценки эффективности было скачено несколько больших текстовых файлов. После того, как файлы были заархивированы, был проведен анализ конечного размера архива и время, которое было затрачено на архивацию. В качестве примера был выбран роман Михаила Булгакова «Мастер и Маргарита». Размер файла master.txt до архивации составлял 868 410 байт. </a:t>
            </a:r>
            <a:endParaRPr lang="ru-RU" dirty="0" smtClean="0"/>
          </a:p>
          <a:p>
            <a:pPr algn="just"/>
            <a:r>
              <a:rPr lang="ru-RU" dirty="0" smtClean="0"/>
              <a:t>	При </a:t>
            </a:r>
            <a:r>
              <a:rPr lang="ru-RU" dirty="0"/>
              <a:t>работе программы через консоль после сжатия размер итогового файла-архива составил 492 408 байт и время выполнения сжатия заняло около минуты. Аналогично проводились замеры времени сжатия через графический режим - степень сжатия осталась та же, а время выполнения уменьшилось до 3 секунд.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87141"/>
            <a:ext cx="4870450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971503"/>
            <a:ext cx="44751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538067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Таким </a:t>
            </a:r>
            <a:r>
              <a:rPr lang="ru-RU" dirty="0"/>
              <a:t>образом, эффективность сжатия составила 56.7 %. Для примера </a:t>
            </a:r>
            <a:r>
              <a:rPr lang="ru-RU" dirty="0" err="1"/>
              <a:t>WinRAR</a:t>
            </a:r>
            <a:r>
              <a:rPr lang="ru-RU" dirty="0"/>
              <a:t> тот же файл архивировал быстрее (около 1секунды)  и степень сжатия файла была выше и составляла  40.18 %. </a:t>
            </a:r>
          </a:p>
        </p:txBody>
      </p:sp>
    </p:spTree>
    <p:extLst>
      <p:ext uri="{BB962C8B-B14F-4D97-AF65-F5344CB8AC3E}">
        <p14:creationId xmlns:p14="http://schemas.microsoft.com/office/powerpoint/2010/main" val="36882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Степень </a:t>
            </a:r>
            <a:r>
              <a:rPr lang="ru-RU" dirty="0"/>
              <a:t>сжатия файлов достаточно высока, а время сжатия (особенно при работе с GUI) приемлема, что </a:t>
            </a:r>
            <a:r>
              <a:rPr lang="ru-RU" dirty="0" smtClean="0"/>
              <a:t>подтвердило эффективность </a:t>
            </a:r>
            <a:r>
              <a:rPr lang="ru-RU" dirty="0"/>
              <a:t>взятого за основу алгоритма. На </a:t>
            </a:r>
            <a:r>
              <a:rPr lang="ru-RU" dirty="0" smtClean="0"/>
              <a:t>рисунке видно</a:t>
            </a:r>
            <a:r>
              <a:rPr lang="ru-RU" dirty="0"/>
              <a:t>, что на разархивирование файла ушла по времени 1 секунда.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689100"/>
            <a:ext cx="5937250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8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400" dirty="0" smtClean="0"/>
              <a:t>Для </a:t>
            </a:r>
            <a:r>
              <a:rPr lang="ru-RU" sz="2400" dirty="0"/>
              <a:t>того  чтобы начать работать с программой необходимо запустить файл Zipper.exe. Сделать это пользователь может  удобным для него способом либо при работе с командной строкой либо, например, используя графический интерфейс. Учитывая, что эти два способа отличаются друг от друга, рассмотрим каждый из них более подробно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	Процесс </a:t>
            </a:r>
            <a:r>
              <a:rPr lang="ru-RU" sz="2400" dirty="0"/>
              <a:t>использования приложения в консольном режиме предназначен для продвинутых пользователей  и требует при использовании указания некоторых </a:t>
            </a:r>
            <a:r>
              <a:rPr lang="ru-RU" sz="2400" dirty="0" smtClean="0"/>
              <a:t>параметров.</a:t>
            </a: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6" y="4046300"/>
            <a:ext cx="7965774" cy="201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8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</TotalTime>
  <Words>742</Words>
  <Application>Microsoft Office PowerPoint</Application>
  <PresentationFormat>Экран (4:3)</PresentationFormat>
  <Paragraphs>66</Paragraphs>
  <Slides>17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Утилита архивации Zipper</vt:lpstr>
      <vt:lpstr>User Story</vt:lpstr>
      <vt:lpstr>Этапы разработки:</vt:lpstr>
      <vt:lpstr>Тестирование на первом этапе: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архивации Zipper</dc:title>
  <dc:creator>лена</dc:creator>
  <cp:lastModifiedBy>лена</cp:lastModifiedBy>
  <cp:revision>23</cp:revision>
  <dcterms:created xsi:type="dcterms:W3CDTF">2017-01-03T10:38:26Z</dcterms:created>
  <dcterms:modified xsi:type="dcterms:W3CDTF">2017-01-03T19:19:07Z</dcterms:modified>
</cp:coreProperties>
</file>