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E60BD75-CA0F-4DFF-B9CE-C05414FF7510}" type="datetimeFigureOut">
              <a:rPr lang="en-US" smtClean="0"/>
              <a:t>11/4/2021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4975BB4-A69D-478E-9334-5AD3A60EDB4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60BD75-CA0F-4DFF-B9CE-C05414FF7510}"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60BD75-CA0F-4DFF-B9CE-C05414FF7510}"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60BD75-CA0F-4DFF-B9CE-C05414FF7510}"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60BD75-CA0F-4DFF-B9CE-C05414FF7510}"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60BD75-CA0F-4DFF-B9CE-C05414FF7510}"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E60BD75-CA0F-4DFF-B9CE-C05414FF7510}" type="datetimeFigureOut">
              <a:rPr lang="en-US" smtClean="0"/>
              <a:t>11/4/2021</a:t>
            </a:fld>
            <a:endParaRPr lang="en-US"/>
          </a:p>
        </p:txBody>
      </p:sp>
      <p:sp>
        <p:nvSpPr>
          <p:cNvPr id="27" name="Slide Number Placeholder 26"/>
          <p:cNvSpPr>
            <a:spLocks noGrp="1"/>
          </p:cNvSpPr>
          <p:nvPr>
            <p:ph type="sldNum" sz="quarter" idx="11"/>
          </p:nvPr>
        </p:nvSpPr>
        <p:spPr/>
        <p:txBody>
          <a:bodyPr rtlCol="0"/>
          <a:lstStyle/>
          <a:p>
            <a:fld id="{24975BB4-A69D-478E-9334-5AD3A60EDB4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E60BD75-CA0F-4DFF-B9CE-C05414FF7510}" type="datetimeFigureOut">
              <a:rPr lang="en-US" smtClean="0"/>
              <a:t>11/4/2021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4975BB4-A69D-478E-9334-5AD3A60EDB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0BD75-CA0F-4DFF-B9CE-C05414FF7510}" type="datetimeFigureOut">
              <a:rPr lang="en-US" smtClean="0"/>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E60BD75-CA0F-4DFF-B9CE-C05414FF7510}"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60BD75-CA0F-4DFF-B9CE-C05414FF7510}"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75BB4-A69D-478E-9334-5AD3A60EDB4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E60BD75-CA0F-4DFF-B9CE-C05414FF7510}" type="datetimeFigureOut">
              <a:rPr lang="en-US" smtClean="0"/>
              <a:t>11/4/2021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4975BB4-A69D-478E-9334-5AD3A60EDB4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article/10.1007/s11218-019-09488-4#ref-CR33" TargetMode="External"/><Relationship Id="rId2" Type="http://schemas.openxmlformats.org/officeDocument/2006/relationships/hyperlink" Target="https://link.springer.com/article/10.1007/s11218-019-09488-4#ref-CR1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Presentation</a:t>
            </a:r>
            <a:endParaRPr lang="en-US" dirty="0"/>
          </a:p>
        </p:txBody>
      </p:sp>
      <p:sp>
        <p:nvSpPr>
          <p:cNvPr id="3" name="Subtitle 2"/>
          <p:cNvSpPr>
            <a:spLocks noGrp="1"/>
          </p:cNvSpPr>
          <p:nvPr>
            <p:ph type="subTitle" idx="1"/>
          </p:nvPr>
        </p:nvSpPr>
        <p:spPr/>
        <p:txBody>
          <a:bodyPr/>
          <a:lstStyle/>
          <a:p>
            <a:r>
              <a:rPr lang="en-US" dirty="0" smtClean="0"/>
              <a:t>Alumni Management System</a:t>
            </a:r>
            <a:endParaRPr lang="en-US" dirty="0"/>
          </a:p>
        </p:txBody>
      </p:sp>
    </p:spTree>
    <p:extLst>
      <p:ext uri="{BB962C8B-B14F-4D97-AF65-F5344CB8AC3E}">
        <p14:creationId xmlns:p14="http://schemas.microsoft.com/office/powerpoint/2010/main" val="2702597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Budgetary Risk</a:t>
            </a:r>
            <a:endParaRPr lang="en-US" dirty="0"/>
          </a:p>
        </p:txBody>
      </p:sp>
      <p:sp>
        <p:nvSpPr>
          <p:cNvPr id="3" name="Content Placeholder 2"/>
          <p:cNvSpPr>
            <a:spLocks noGrp="1"/>
          </p:cNvSpPr>
          <p:nvPr>
            <p:ph idx="1"/>
          </p:nvPr>
        </p:nvSpPr>
        <p:spPr/>
        <p:txBody>
          <a:bodyPr/>
          <a:lstStyle/>
          <a:p>
            <a:pPr>
              <a:lnSpc>
                <a:spcPct val="150000"/>
              </a:lnSpc>
            </a:pPr>
            <a:r>
              <a:rPr lang="en-US" dirty="0"/>
              <a:t>Since we will be doing a web application, this software will require you to purchase a web hosting and domain name which you will need to pay yearly.</a:t>
            </a:r>
            <a:endParaRPr lang="en-US" dirty="0"/>
          </a:p>
        </p:txBody>
      </p:sp>
    </p:spTree>
    <p:extLst>
      <p:ext uri="{BB962C8B-B14F-4D97-AF65-F5344CB8AC3E}">
        <p14:creationId xmlns:p14="http://schemas.microsoft.com/office/powerpoint/2010/main" val="203423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Technology Requirement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71130821"/>
              </p:ext>
            </p:extLst>
          </p:nvPr>
        </p:nvGraphicFramePr>
        <p:xfrm>
          <a:off x="685800" y="2209800"/>
          <a:ext cx="6080760" cy="2482471"/>
        </p:xfrm>
        <a:graphic>
          <a:graphicData uri="http://schemas.openxmlformats.org/drawingml/2006/table">
            <a:tbl>
              <a:tblPr firstRow="1" firstCol="1" bandRow="1">
                <a:tableStyleId>{5C22544A-7EE6-4342-B048-85BDC9FD1C3A}</a:tableStyleId>
              </a:tblPr>
              <a:tblGrid>
                <a:gridCol w="2026920"/>
                <a:gridCol w="2026920"/>
                <a:gridCol w="2026920"/>
              </a:tblGrid>
              <a:tr h="0">
                <a:tc>
                  <a:txBody>
                    <a:bodyPr/>
                    <a:lstStyle/>
                    <a:p>
                      <a:pPr marL="0" marR="0">
                        <a:lnSpc>
                          <a:spcPct val="107000"/>
                        </a:lnSpc>
                        <a:spcBef>
                          <a:spcPts val="0"/>
                        </a:spcBef>
                        <a:spcAft>
                          <a:spcPts val="0"/>
                        </a:spcAft>
                      </a:pPr>
                      <a:r>
                        <a:rPr lang="en-US" sz="1100" dirty="0">
                          <a:effectLst/>
                        </a:rPr>
                        <a:t>Hardware Requirement</a:t>
                      </a:r>
                    </a:p>
                    <a:p>
                      <a:pPr marL="0" marR="0">
                        <a:lnSpc>
                          <a:spcPct val="107000"/>
                        </a:lnSpc>
                        <a:spcBef>
                          <a:spcPts val="0"/>
                        </a:spcBef>
                        <a:spcAft>
                          <a:spcPts val="0"/>
                        </a:spcAft>
                      </a:pPr>
                      <a:r>
                        <a:rPr lang="en-US" sz="1200" dirty="0">
                          <a:effectLst/>
                        </a:rPr>
                        <a:t> </a:t>
                      </a:r>
                      <a:endParaRPr lang="en-US" sz="1100" dirty="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100">
                        <a:solidFill>
                          <a:srgbClr val="000000"/>
                        </a:solidFill>
                        <a:effectLst/>
                        <a:latin typeface="Calibri"/>
                        <a:ea typeface="Calibri"/>
                        <a:cs typeface="Times New Roman"/>
                      </a:endParaRPr>
                    </a:p>
                  </a:txBody>
                  <a:tcPr marL="68580" marR="68580" marT="0" marB="0"/>
                </a:tc>
              </a:tr>
              <a:tr h="0">
                <a:tc>
                  <a:txBody>
                    <a:bodyPr/>
                    <a:lstStyle/>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Desktop Computer</a:t>
                      </a:r>
                    </a:p>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Laptop</a:t>
                      </a:r>
                      <a:endParaRPr lang="en-US" sz="1100">
                        <a:solidFill>
                          <a:srgbClr val="000000"/>
                        </a:solidFill>
                        <a:effectLst/>
                        <a:latin typeface="Calibri"/>
                        <a:ea typeface="Calibri"/>
                        <a:cs typeface="Times New Roman"/>
                      </a:endParaRPr>
                    </a:p>
                  </a:txBody>
                  <a:tcPr marL="68580" marR="68580" marT="0" marB="0"/>
                </a:tc>
              </a:tr>
              <a:tr h="0">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Monitor</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No minimum specs required</a:t>
                      </a:r>
                    </a:p>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No minimum specs required</a:t>
                      </a:r>
                    </a:p>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r>
              <a:tr h="0">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Operating System</a:t>
                      </a:r>
                    </a:p>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Any(Windows/Mac/Linux)</a:t>
                      </a:r>
                    </a:p>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Any(Windows/Mac/Linux)</a:t>
                      </a:r>
                    </a:p>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r>
              <a:tr h="0">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RAM</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a:effectLst/>
                        </a:rPr>
                        <a:t> </a:t>
                      </a:r>
                    </a:p>
                    <a:p>
                      <a:pPr marL="0" marR="0">
                        <a:lnSpc>
                          <a:spcPct val="107000"/>
                        </a:lnSpc>
                        <a:spcBef>
                          <a:spcPts val="0"/>
                        </a:spcBef>
                        <a:spcAft>
                          <a:spcPts val="0"/>
                        </a:spcAft>
                      </a:pPr>
                      <a:r>
                        <a:rPr lang="en-US" sz="1100">
                          <a:effectLst/>
                        </a:rPr>
                        <a:t>2gb (minimum)</a:t>
                      </a:r>
                    </a:p>
                    <a:p>
                      <a:pPr marL="0" marR="0">
                        <a:lnSpc>
                          <a:spcPct val="107000"/>
                        </a:lnSpc>
                        <a:spcBef>
                          <a:spcPts val="0"/>
                        </a:spcBef>
                        <a:spcAft>
                          <a:spcPts val="0"/>
                        </a:spcAft>
                      </a:pPr>
                      <a:r>
                        <a:rPr lang="en-US" sz="1100">
                          <a:effectLst/>
                        </a:rPr>
                        <a:t> </a:t>
                      </a:r>
                      <a:endParaRPr lang="en-US" sz="1100">
                        <a:solidFill>
                          <a:srgbClr val="000000"/>
                        </a:solidFill>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100" dirty="0">
                          <a:effectLst/>
                        </a:rPr>
                        <a:t> </a:t>
                      </a:r>
                    </a:p>
                    <a:p>
                      <a:pPr marL="0" marR="0">
                        <a:lnSpc>
                          <a:spcPct val="107000"/>
                        </a:lnSpc>
                        <a:spcBef>
                          <a:spcPts val="0"/>
                        </a:spcBef>
                        <a:spcAft>
                          <a:spcPts val="0"/>
                        </a:spcAft>
                      </a:pPr>
                      <a:r>
                        <a:rPr lang="en-US" sz="1100" dirty="0">
                          <a:effectLst/>
                        </a:rPr>
                        <a:t>2gb (minimum)</a:t>
                      </a:r>
                    </a:p>
                    <a:p>
                      <a:pPr marL="0" marR="0">
                        <a:lnSpc>
                          <a:spcPct val="107000"/>
                        </a:lnSpc>
                        <a:spcBef>
                          <a:spcPts val="0"/>
                        </a:spcBef>
                        <a:spcAft>
                          <a:spcPts val="0"/>
                        </a:spcAft>
                      </a:pPr>
                      <a:r>
                        <a:rPr lang="en-US" sz="1100" dirty="0">
                          <a:effectLst/>
                        </a:rPr>
                        <a:t> </a:t>
                      </a:r>
                      <a:endParaRPr lang="en-US" sz="1100" dirty="0">
                        <a:solidFill>
                          <a:srgbClr val="000000"/>
                        </a:solidFill>
                        <a:effectLst/>
                        <a:latin typeface="Calibri"/>
                        <a:ea typeface="Calibri"/>
                        <a:cs typeface="Times New Roman"/>
                      </a:endParaRPr>
                    </a:p>
                  </a:txBody>
                  <a:tcPr marL="68580" marR="68580" marT="0" marB="0"/>
                </a:tc>
              </a:tr>
            </a:tbl>
          </a:graphicData>
        </a:graphic>
      </p:graphicFrame>
      <p:sp>
        <p:nvSpPr>
          <p:cNvPr id="7" name="Rectangle 6"/>
          <p:cNvSpPr/>
          <p:nvPr/>
        </p:nvSpPr>
        <p:spPr>
          <a:xfrm>
            <a:off x="685800" y="4953000"/>
            <a:ext cx="6172200" cy="1338828"/>
          </a:xfrm>
          <a:prstGeom prst="rect">
            <a:avLst/>
          </a:prstGeom>
        </p:spPr>
        <p:txBody>
          <a:bodyPr wrap="square">
            <a:spAutoFit/>
          </a:bodyPr>
          <a:lstStyle/>
          <a:p>
            <a:pPr>
              <a:lnSpc>
                <a:spcPct val="150000"/>
              </a:lnSpc>
            </a:pPr>
            <a:r>
              <a:rPr lang="en-US" b="1" dirty="0"/>
              <a:t> Software Requirement</a:t>
            </a:r>
            <a:endParaRPr lang="en-US" dirty="0"/>
          </a:p>
          <a:p>
            <a:pPr>
              <a:lnSpc>
                <a:spcPct val="150000"/>
              </a:lnSpc>
            </a:pPr>
            <a:r>
              <a:rPr lang="en-US" dirty="0" smtClean="0"/>
              <a:t>	- </a:t>
            </a:r>
            <a:r>
              <a:rPr lang="en-US" dirty="0"/>
              <a:t>Any Operating System with a browser</a:t>
            </a:r>
          </a:p>
          <a:p>
            <a:pPr>
              <a:lnSpc>
                <a:spcPct val="150000"/>
              </a:lnSpc>
            </a:pPr>
            <a:r>
              <a:rPr lang="en-US" dirty="0" smtClean="0"/>
              <a:t>	- </a:t>
            </a:r>
            <a:r>
              <a:rPr lang="en-US" dirty="0"/>
              <a:t>Firefox / Google Chrome / Microsoft Edge</a:t>
            </a:r>
          </a:p>
        </p:txBody>
      </p:sp>
    </p:spTree>
    <p:extLst>
      <p:ext uri="{BB962C8B-B14F-4D97-AF65-F5344CB8AC3E}">
        <p14:creationId xmlns:p14="http://schemas.microsoft.com/office/powerpoint/2010/main" val="139769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 </a:t>
            </a:r>
            <a:endParaRPr lang="en-US" dirty="0"/>
          </a:p>
        </p:txBody>
      </p:sp>
      <p:sp>
        <p:nvSpPr>
          <p:cNvPr id="3" name="Content Placeholder 2"/>
          <p:cNvSpPr>
            <a:spLocks noGrp="1"/>
          </p:cNvSpPr>
          <p:nvPr>
            <p:ph idx="1"/>
          </p:nvPr>
        </p:nvSpPr>
        <p:spPr/>
        <p:txBody>
          <a:bodyPr/>
          <a:lstStyle/>
          <a:p>
            <a:pPr marL="109728" indent="0">
              <a:lnSpc>
                <a:spcPct val="150000"/>
              </a:lnSpc>
              <a:buNone/>
            </a:pPr>
            <a:r>
              <a:rPr lang="en-US" dirty="0" smtClean="0"/>
              <a:t>	The </a:t>
            </a:r>
            <a:r>
              <a:rPr lang="en-US" dirty="0"/>
              <a:t>software will be deployed over the internet using a third-party web hosting in order for it to be used anywhere using web browser.</a:t>
            </a:r>
            <a:endParaRPr lang="en-US" dirty="0"/>
          </a:p>
        </p:txBody>
      </p:sp>
    </p:spTree>
    <p:extLst>
      <p:ext uri="{BB962C8B-B14F-4D97-AF65-F5344CB8AC3E}">
        <p14:creationId xmlns:p14="http://schemas.microsoft.com/office/powerpoint/2010/main" val="238059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Warranty</a:t>
            </a:r>
            <a:endParaRPr lang="en-US" dirty="0"/>
          </a:p>
        </p:txBody>
      </p:sp>
      <p:sp>
        <p:nvSpPr>
          <p:cNvPr id="3" name="Content Placeholder 2"/>
          <p:cNvSpPr>
            <a:spLocks noGrp="1"/>
          </p:cNvSpPr>
          <p:nvPr>
            <p:ph idx="1"/>
          </p:nvPr>
        </p:nvSpPr>
        <p:spPr/>
        <p:txBody>
          <a:bodyPr/>
          <a:lstStyle/>
          <a:p>
            <a:pPr marL="109728" indent="0">
              <a:lnSpc>
                <a:spcPct val="150000"/>
              </a:lnSpc>
              <a:buNone/>
            </a:pPr>
            <a:r>
              <a:rPr lang="en-US" dirty="0" smtClean="0"/>
              <a:t>	Project </a:t>
            </a:r>
            <a:r>
              <a:rPr lang="en-US" dirty="0"/>
              <a:t>is inclusive of 2 years warranty. Identified functions will be maintained for the time being.</a:t>
            </a:r>
            <a:endParaRPr lang="en-US" dirty="0"/>
          </a:p>
        </p:txBody>
      </p:sp>
    </p:spTree>
    <p:extLst>
      <p:ext uri="{BB962C8B-B14F-4D97-AF65-F5344CB8AC3E}">
        <p14:creationId xmlns:p14="http://schemas.microsoft.com/office/powerpoint/2010/main" val="204270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a:t>
            </a:r>
            <a:endParaRPr lang="en-US" dirty="0"/>
          </a:p>
        </p:txBody>
      </p:sp>
      <p:sp>
        <p:nvSpPr>
          <p:cNvPr id="3" name="Content Placeholder 2"/>
          <p:cNvSpPr>
            <a:spLocks noGrp="1"/>
          </p:cNvSpPr>
          <p:nvPr>
            <p:ph idx="1"/>
          </p:nvPr>
        </p:nvSpPr>
        <p:spPr/>
        <p:txBody>
          <a:bodyPr/>
          <a:lstStyle/>
          <a:p>
            <a:pPr marL="109728" indent="0" algn="just">
              <a:lnSpc>
                <a:spcPct val="150000"/>
              </a:lnSpc>
              <a:buNone/>
            </a:pPr>
            <a:r>
              <a:rPr lang="en-US" dirty="0" smtClean="0"/>
              <a:t>	Project </a:t>
            </a:r>
            <a:r>
              <a:rPr lang="en-US" dirty="0"/>
              <a:t>is inclusive of 2 months support and oversees on the first full implementation.</a:t>
            </a:r>
          </a:p>
          <a:p>
            <a:pPr marL="109728" indent="0">
              <a:buNone/>
            </a:pPr>
            <a:endParaRPr lang="en-US" dirty="0"/>
          </a:p>
        </p:txBody>
      </p:sp>
    </p:spTree>
    <p:extLst>
      <p:ext uri="{BB962C8B-B14F-4D97-AF65-F5344CB8AC3E}">
        <p14:creationId xmlns:p14="http://schemas.microsoft.com/office/powerpoint/2010/main" val="298011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endParaRPr lang="en-US" dirty="0"/>
          </a:p>
        </p:txBody>
      </p:sp>
      <p:sp>
        <p:nvSpPr>
          <p:cNvPr id="3" name="Content Placeholder 2"/>
          <p:cNvSpPr>
            <a:spLocks noGrp="1"/>
          </p:cNvSpPr>
          <p:nvPr>
            <p:ph idx="1"/>
          </p:nvPr>
        </p:nvSpPr>
        <p:spPr/>
        <p:txBody>
          <a:bodyPr/>
          <a:lstStyle/>
          <a:p>
            <a:pPr marL="109728" indent="0">
              <a:lnSpc>
                <a:spcPct val="150000"/>
              </a:lnSpc>
              <a:buNone/>
            </a:pPr>
            <a:r>
              <a:rPr lang="en-US" dirty="0" smtClean="0"/>
              <a:t>	15 </a:t>
            </a:r>
            <a:r>
              <a:rPr lang="en-US" dirty="0"/>
              <a:t>hours personal training will be provided from the environment familiarization up to actual usage and control.</a:t>
            </a:r>
            <a:endParaRPr lang="en-US" dirty="0"/>
          </a:p>
        </p:txBody>
      </p:sp>
    </p:spTree>
    <p:extLst>
      <p:ext uri="{BB962C8B-B14F-4D97-AF65-F5344CB8AC3E}">
        <p14:creationId xmlns:p14="http://schemas.microsoft.com/office/powerpoint/2010/main" val="387730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en-US" dirty="0"/>
          </a:p>
        </p:txBody>
      </p:sp>
      <p:sp>
        <p:nvSpPr>
          <p:cNvPr id="3" name="Content Placeholder 2"/>
          <p:cNvSpPr>
            <a:spLocks noGrp="1"/>
          </p:cNvSpPr>
          <p:nvPr>
            <p:ph idx="1"/>
          </p:nvPr>
        </p:nvSpPr>
        <p:spPr/>
        <p:txBody>
          <a:bodyPr/>
          <a:lstStyle/>
          <a:p>
            <a:r>
              <a:rPr lang="en-US" dirty="0"/>
              <a:t>Our fee for seeing the project through from start to completion will be Php606, 000.00 for 6 months.</a:t>
            </a:r>
            <a:endParaRPr lang="en-US" sz="2400" dirty="0"/>
          </a:p>
          <a:p>
            <a:pPr lvl="2"/>
            <a:r>
              <a:rPr lang="en-US" dirty="0"/>
              <a:t>Software Engineer 17, 000.00 /</a:t>
            </a:r>
            <a:r>
              <a:rPr lang="en-US" dirty="0" smtClean="0"/>
              <a:t>month</a:t>
            </a:r>
            <a:endParaRPr lang="en-US" sz="2000" dirty="0"/>
          </a:p>
          <a:p>
            <a:pPr lvl="2"/>
            <a:r>
              <a:rPr lang="en-US" dirty="0" smtClean="0"/>
              <a:t>Programmers </a:t>
            </a:r>
            <a:r>
              <a:rPr lang="en-US" dirty="0"/>
              <a:t>(7)   12, 000.00 /month</a:t>
            </a:r>
            <a:endParaRPr lang="en-US" dirty="0"/>
          </a:p>
        </p:txBody>
      </p:sp>
    </p:spTree>
    <p:extLst>
      <p:ext uri="{BB962C8B-B14F-4D97-AF65-F5344CB8AC3E}">
        <p14:creationId xmlns:p14="http://schemas.microsoft.com/office/powerpoint/2010/main" val="1650509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Payment Terms</a:t>
            </a:r>
            <a:endParaRPr lang="en-US" dirty="0"/>
          </a:p>
        </p:txBody>
      </p:sp>
      <p:sp>
        <p:nvSpPr>
          <p:cNvPr id="3" name="Content Placeholder 2"/>
          <p:cNvSpPr>
            <a:spLocks noGrp="1"/>
          </p:cNvSpPr>
          <p:nvPr>
            <p:ph idx="1"/>
          </p:nvPr>
        </p:nvSpPr>
        <p:spPr/>
        <p:txBody>
          <a:bodyPr>
            <a:normAutofit fontScale="62500" lnSpcReduction="20000"/>
          </a:bodyPr>
          <a:lstStyle/>
          <a:p>
            <a:pPr marL="109728" indent="0">
              <a:buNone/>
            </a:pPr>
            <a:r>
              <a:rPr lang="en-US" dirty="0"/>
              <a:t>We propose the following terms:</a:t>
            </a:r>
          </a:p>
          <a:p>
            <a:pPr marL="109728" indent="0">
              <a:buNone/>
            </a:pPr>
            <a:r>
              <a:rPr lang="en-US" dirty="0"/>
              <a:t>25% (25%)                </a:t>
            </a:r>
          </a:p>
          <a:p>
            <a:pPr marL="109728" indent="0">
              <a:buNone/>
            </a:pPr>
            <a:r>
              <a:rPr lang="en-US" dirty="0"/>
              <a:t>Paid on acceptance of this proposal and signing of our software development agreement.</a:t>
            </a:r>
          </a:p>
          <a:p>
            <a:pPr marL="109728" indent="0">
              <a:buNone/>
            </a:pPr>
            <a:r>
              <a:rPr lang="en-US" dirty="0"/>
              <a:t> </a:t>
            </a:r>
          </a:p>
          <a:p>
            <a:pPr marL="109728" indent="0">
              <a:buNone/>
            </a:pPr>
            <a:r>
              <a:rPr lang="en-US" dirty="0"/>
              <a:t>25% (50%)</a:t>
            </a:r>
          </a:p>
          <a:p>
            <a:pPr marL="109728" indent="0">
              <a:buNone/>
            </a:pPr>
            <a:r>
              <a:rPr lang="en-US" dirty="0"/>
              <a:t>Paid at completion of Milestone 1.</a:t>
            </a:r>
          </a:p>
          <a:p>
            <a:pPr marL="109728" indent="0">
              <a:buNone/>
            </a:pPr>
            <a:r>
              <a:rPr lang="en-US" dirty="0"/>
              <a:t> </a:t>
            </a:r>
          </a:p>
          <a:p>
            <a:pPr marL="109728" indent="0">
              <a:buNone/>
            </a:pPr>
            <a:r>
              <a:rPr lang="en-US" dirty="0"/>
              <a:t>25% (75%) </a:t>
            </a:r>
            <a:br>
              <a:rPr lang="en-US" dirty="0"/>
            </a:br>
            <a:r>
              <a:rPr lang="en-US" dirty="0"/>
              <a:t>Paid at completion of Milestone 2.</a:t>
            </a:r>
          </a:p>
          <a:p>
            <a:pPr marL="109728" indent="0">
              <a:buNone/>
            </a:pPr>
            <a:r>
              <a:rPr lang="en-US" dirty="0"/>
              <a:t> </a:t>
            </a:r>
          </a:p>
          <a:p>
            <a:pPr marL="109728" indent="0">
              <a:buNone/>
            </a:pPr>
            <a:r>
              <a:rPr lang="en-US" dirty="0"/>
              <a:t>15% (90%) </a:t>
            </a:r>
            <a:br>
              <a:rPr lang="en-US" dirty="0"/>
            </a:br>
            <a:r>
              <a:rPr lang="en-US" dirty="0"/>
              <a:t>Paid at completion of Milestone 3.</a:t>
            </a:r>
          </a:p>
          <a:p>
            <a:pPr marL="109728" indent="0">
              <a:buNone/>
            </a:pPr>
            <a:r>
              <a:rPr lang="en-US" dirty="0"/>
              <a:t> </a:t>
            </a:r>
          </a:p>
          <a:p>
            <a:pPr marL="109728" indent="0">
              <a:buNone/>
            </a:pPr>
            <a:r>
              <a:rPr lang="en-US" dirty="0"/>
              <a:t>10% (100%) </a:t>
            </a:r>
            <a:br>
              <a:rPr lang="en-US" dirty="0"/>
            </a:br>
            <a:r>
              <a:rPr lang="en-US" dirty="0"/>
              <a:t>Paid at completion of Milestone 4.</a:t>
            </a:r>
            <a:endParaRPr lang="en-US" dirty="0"/>
          </a:p>
        </p:txBody>
      </p:sp>
    </p:spTree>
    <p:extLst>
      <p:ext uri="{BB962C8B-B14F-4D97-AF65-F5344CB8AC3E}">
        <p14:creationId xmlns:p14="http://schemas.microsoft.com/office/powerpoint/2010/main" val="410375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Contact Us</a:t>
            </a:r>
            <a:endParaRPr lang="en-US" dirty="0"/>
          </a:p>
        </p:txBody>
      </p:sp>
      <p:sp>
        <p:nvSpPr>
          <p:cNvPr id="3" name="Content Placeholder 2"/>
          <p:cNvSpPr>
            <a:spLocks noGrp="1"/>
          </p:cNvSpPr>
          <p:nvPr>
            <p:ph idx="1"/>
          </p:nvPr>
        </p:nvSpPr>
        <p:spPr/>
        <p:txBody>
          <a:bodyPr>
            <a:normAutofit fontScale="55000" lnSpcReduction="20000"/>
          </a:bodyPr>
          <a:lstStyle/>
          <a:p>
            <a:pPr marL="109728" indent="0">
              <a:buNone/>
            </a:pPr>
            <a:r>
              <a:rPr lang="en-US" dirty="0"/>
              <a:t>You can get in touch with us in any of the below ways:</a:t>
            </a:r>
          </a:p>
          <a:p>
            <a:pPr marL="109728" indent="0">
              <a:buNone/>
            </a:pPr>
            <a:r>
              <a:rPr lang="en-US" dirty="0"/>
              <a:t> </a:t>
            </a:r>
          </a:p>
          <a:p>
            <a:pPr marL="109728" indent="0">
              <a:buNone/>
            </a:pPr>
            <a:r>
              <a:rPr lang="en-US" dirty="0"/>
              <a:t>By Phone</a:t>
            </a:r>
          </a:p>
          <a:p>
            <a:pPr marL="109728" indent="0">
              <a:buNone/>
            </a:pPr>
            <a:r>
              <a:rPr lang="en-US" dirty="0"/>
              <a:t>09384379875</a:t>
            </a:r>
          </a:p>
          <a:p>
            <a:pPr marL="109728" indent="0">
              <a:buNone/>
            </a:pPr>
            <a:r>
              <a:rPr lang="en-US" dirty="0"/>
              <a:t> </a:t>
            </a:r>
          </a:p>
          <a:p>
            <a:pPr marL="109728" indent="0">
              <a:buNone/>
            </a:pPr>
            <a:r>
              <a:rPr lang="en-US" dirty="0"/>
              <a:t>By Email</a:t>
            </a:r>
          </a:p>
          <a:p>
            <a:pPr marL="109728" indent="0">
              <a:buNone/>
            </a:pPr>
            <a:r>
              <a:rPr lang="en-US" dirty="0"/>
              <a:t>lenard.mangayayam@gmail.com</a:t>
            </a:r>
          </a:p>
          <a:p>
            <a:pPr marL="109728" indent="0">
              <a:buNone/>
            </a:pPr>
            <a:r>
              <a:rPr lang="en-US" dirty="0"/>
              <a:t> </a:t>
            </a:r>
          </a:p>
          <a:p>
            <a:pPr marL="109728" indent="0">
              <a:buNone/>
            </a:pPr>
            <a:r>
              <a:rPr lang="en-US" dirty="0"/>
              <a:t> </a:t>
            </a:r>
          </a:p>
          <a:p>
            <a:pPr marL="109728" indent="0">
              <a:buNone/>
            </a:pPr>
            <a:r>
              <a:rPr lang="en-US" dirty="0"/>
              <a:t> </a:t>
            </a:r>
          </a:p>
          <a:p>
            <a:pPr marL="109728" indent="0">
              <a:buNone/>
            </a:pPr>
            <a:r>
              <a:rPr lang="en-US" dirty="0"/>
              <a:t>If you would like to proceed with our proposal then you can sign the first page and return a copy to us by fax, email or post.</a:t>
            </a:r>
          </a:p>
          <a:p>
            <a:pPr marL="109728" indent="0">
              <a:buNone/>
            </a:pPr>
            <a:r>
              <a:rPr lang="en-US" dirty="0"/>
              <a:t> </a:t>
            </a:r>
          </a:p>
          <a:p>
            <a:pPr marL="109728" indent="0">
              <a:buNone/>
            </a:pPr>
            <a:r>
              <a:rPr lang="en-US" dirty="0"/>
              <a:t>In any case please feel free to call us to discuss the quote, request more information or for any other reason.</a:t>
            </a:r>
          </a:p>
          <a:p>
            <a:pPr marL="109728" indent="0">
              <a:buNone/>
            </a:pPr>
            <a:r>
              <a:rPr lang="en-US" dirty="0"/>
              <a:t> </a:t>
            </a:r>
          </a:p>
          <a:p>
            <a:pPr marL="109728" indent="0">
              <a:buNone/>
            </a:pPr>
            <a:r>
              <a:rPr lang="en-US" dirty="0"/>
              <a:t>We look forward to hearing from you soon!</a:t>
            </a:r>
            <a:endParaRPr lang="en-US" dirty="0"/>
          </a:p>
        </p:txBody>
      </p:sp>
    </p:spTree>
    <p:extLst>
      <p:ext uri="{BB962C8B-B14F-4D97-AF65-F5344CB8AC3E}">
        <p14:creationId xmlns:p14="http://schemas.microsoft.com/office/powerpoint/2010/main" val="65441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pPr marL="109728" indent="0">
              <a:buNone/>
            </a:pPr>
            <a:r>
              <a:rPr lang="en-US" dirty="0"/>
              <a:t>An alumni management system is a web-based platform to empower associations to keep in contact with their alumni. The system allows them to control and manage the information of their alumni and produce a copy of their data.</a:t>
            </a:r>
            <a:endParaRPr lang="en-US" dirty="0"/>
          </a:p>
        </p:txBody>
      </p:sp>
    </p:spTree>
    <p:extLst>
      <p:ext uri="{BB962C8B-B14F-4D97-AF65-F5344CB8AC3E}">
        <p14:creationId xmlns:p14="http://schemas.microsoft.com/office/powerpoint/2010/main" val="291720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normAutofit lnSpcReduction="10000"/>
          </a:bodyPr>
          <a:lstStyle/>
          <a:p>
            <a:r>
              <a:rPr lang="en-US" sz="2000" dirty="0"/>
              <a:t>An alumnus/alumna is “a person who has attended or has graduated from a particular school, college, or university” (Cambridge University Press, 2017</a:t>
            </a:r>
            <a:r>
              <a:rPr lang="en-US" sz="2000" dirty="0" smtClean="0"/>
              <a:t>).</a:t>
            </a:r>
          </a:p>
          <a:p>
            <a:endParaRPr lang="en-US" sz="2400" dirty="0" smtClean="0"/>
          </a:p>
          <a:p>
            <a:r>
              <a:rPr lang="en-US" sz="2000" dirty="0"/>
              <a:t>Their involvement can contribute to current students’ higher educational experience, such as by their reflection on current curricula and future job opportunities (Ebert et al. </a:t>
            </a:r>
            <a:r>
              <a:rPr lang="en-US" sz="2000" u="sng" dirty="0">
                <a:hlinkClick r:id="rId2" tooltip="Ebert, K., Axelsson, L., &amp; Harbor, J. (2015). Opportunities and challenges for building alumni networks in Sweden: A case study of Stockholm University. Journal of Higher Education Policy and Management,&#10;                           37(2), 252–262. &#10;       "/>
              </a:rPr>
              <a:t>2015</a:t>
            </a:r>
            <a:r>
              <a:rPr lang="en-US" sz="2000" dirty="0"/>
              <a:t>; Moore and </a:t>
            </a:r>
            <a:r>
              <a:rPr lang="en-US" sz="2000" dirty="0" err="1"/>
              <a:t>Kuol</a:t>
            </a:r>
            <a:r>
              <a:rPr lang="en-US" sz="2000" dirty="0"/>
              <a:t> </a:t>
            </a:r>
            <a:r>
              <a:rPr lang="en-US" sz="2000" u="sng" dirty="0">
                <a:hlinkClick r:id="rId3" tooltip="Moore, S., &amp; Kuol, N. (2007). Retrospective insights on teaching: Exploring teaching excellence through the eyes of the alumni. Journal of Further and Higher Education,&#10;                           31(2), 133–143. &#10;                    https://doi.org/10.108"/>
              </a:rPr>
              <a:t>2007</a:t>
            </a:r>
            <a:r>
              <a:rPr lang="en-US" sz="2000" dirty="0" smtClean="0"/>
              <a:t>).</a:t>
            </a:r>
          </a:p>
          <a:p>
            <a:endParaRPr lang="en-US" sz="2000" dirty="0"/>
          </a:p>
          <a:p>
            <a:r>
              <a:rPr lang="en-US" sz="2000" dirty="0"/>
              <a:t>O</a:t>
            </a:r>
            <a:r>
              <a:rPr lang="en-US" sz="2000" dirty="0" smtClean="0"/>
              <a:t>ur </a:t>
            </a:r>
            <a:r>
              <a:rPr lang="en-US" sz="2000" dirty="0"/>
              <a:t>team would like to propose Alumni Management System (AMSV1.0) a web based management system for the alumnus of the university since 2000, the system will help the alumnus to acquired alumni t-shirts and other alumnus activities that the university will run in the future.</a:t>
            </a:r>
            <a:endParaRPr lang="en-US" sz="2000" dirty="0"/>
          </a:p>
        </p:txBody>
      </p:sp>
    </p:spTree>
    <p:extLst>
      <p:ext uri="{BB962C8B-B14F-4D97-AF65-F5344CB8AC3E}">
        <p14:creationId xmlns:p14="http://schemas.microsoft.com/office/powerpoint/2010/main" val="302335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Text Placeholder 2"/>
          <p:cNvSpPr>
            <a:spLocks noGrp="1"/>
          </p:cNvSpPr>
          <p:nvPr>
            <p:ph type="body" idx="1"/>
          </p:nvPr>
        </p:nvSpPr>
        <p:spPr/>
        <p:txBody>
          <a:bodyPr/>
          <a:lstStyle/>
          <a:p>
            <a:pPr marL="388620" indent="-342900">
              <a:buFont typeface="Arial" pitchFamily="34" charset="0"/>
              <a:buChar char="•"/>
            </a:pPr>
            <a:r>
              <a:rPr lang="en-US" dirty="0" smtClean="0"/>
              <a:t>General Objective</a:t>
            </a:r>
          </a:p>
          <a:p>
            <a:pPr marL="388620" indent="-342900">
              <a:buFont typeface="Arial" pitchFamily="34" charset="0"/>
              <a:buChar char="•"/>
            </a:pPr>
            <a:r>
              <a:rPr lang="en-US" dirty="0" smtClean="0"/>
              <a:t>Specific Objective</a:t>
            </a:r>
          </a:p>
          <a:p>
            <a:pPr marL="388620" indent="-342900">
              <a:buFont typeface="Arial" pitchFamily="34" charset="0"/>
              <a:buChar char="•"/>
            </a:pPr>
            <a:r>
              <a:rPr lang="en-US" dirty="0" smtClean="0"/>
              <a:t>System Features</a:t>
            </a:r>
            <a:endParaRPr lang="en-US" dirty="0"/>
          </a:p>
        </p:txBody>
      </p:sp>
    </p:spTree>
    <p:extLst>
      <p:ext uri="{BB962C8B-B14F-4D97-AF65-F5344CB8AC3E}">
        <p14:creationId xmlns:p14="http://schemas.microsoft.com/office/powerpoint/2010/main" val="93565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Objective</a:t>
            </a:r>
            <a:endParaRPr lang="en-US" dirty="0"/>
          </a:p>
        </p:txBody>
      </p:sp>
      <p:sp>
        <p:nvSpPr>
          <p:cNvPr id="3" name="Content Placeholder 2"/>
          <p:cNvSpPr>
            <a:spLocks noGrp="1"/>
          </p:cNvSpPr>
          <p:nvPr>
            <p:ph idx="1"/>
          </p:nvPr>
        </p:nvSpPr>
        <p:spPr/>
        <p:txBody>
          <a:bodyPr>
            <a:normAutofit/>
          </a:bodyPr>
          <a:lstStyle/>
          <a:p>
            <a:pPr marL="109728" indent="0" algn="just">
              <a:lnSpc>
                <a:spcPct val="150000"/>
              </a:lnSpc>
              <a:buNone/>
            </a:pPr>
            <a:r>
              <a:rPr lang="en-US" sz="2400" dirty="0" smtClean="0"/>
              <a:t>	A </a:t>
            </a:r>
            <a:r>
              <a:rPr lang="en-US" sz="2400" dirty="0"/>
              <a:t>Browser/Web Based alumni management system where user can fully check the records of alumni all its options and produce soft and hardcopies of the information filtered or sorted by authorized users only in the span of 6 months.</a:t>
            </a:r>
            <a:endParaRPr lang="en-US" sz="2400" dirty="0"/>
          </a:p>
        </p:txBody>
      </p:sp>
    </p:spTree>
    <p:extLst>
      <p:ext uri="{BB962C8B-B14F-4D97-AF65-F5344CB8AC3E}">
        <p14:creationId xmlns:p14="http://schemas.microsoft.com/office/powerpoint/2010/main" val="15631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a:t>
            </a:r>
            <a:endParaRPr lang="en-US" dirty="0"/>
          </a:p>
        </p:txBody>
      </p:sp>
      <p:sp>
        <p:nvSpPr>
          <p:cNvPr id="3" name="Content Placeholder 2"/>
          <p:cNvSpPr>
            <a:spLocks noGrp="1"/>
          </p:cNvSpPr>
          <p:nvPr>
            <p:ph idx="1"/>
          </p:nvPr>
        </p:nvSpPr>
        <p:spPr/>
        <p:txBody>
          <a:bodyPr>
            <a:normAutofit fontScale="92500"/>
          </a:bodyPr>
          <a:lstStyle/>
          <a:p>
            <a:pPr lvl="0"/>
            <a:r>
              <a:rPr lang="en-US" sz="2400" dirty="0"/>
              <a:t>Create database system to keep all the files of the alumni</a:t>
            </a:r>
            <a:r>
              <a:rPr lang="en-US" sz="2400" dirty="0" smtClean="0"/>
              <a:t>.</a:t>
            </a:r>
          </a:p>
          <a:p>
            <a:pPr lvl="0"/>
            <a:endParaRPr lang="en-US" sz="2400" dirty="0"/>
          </a:p>
          <a:p>
            <a:pPr lvl="0"/>
            <a:r>
              <a:rPr lang="en-US" sz="2400" dirty="0"/>
              <a:t>Accommodate and provide information sheet and registration for alumni.</a:t>
            </a:r>
          </a:p>
          <a:p>
            <a:pPr lvl="0"/>
            <a:endParaRPr lang="en-US" sz="2400" dirty="0" smtClean="0"/>
          </a:p>
          <a:p>
            <a:pPr lvl="0"/>
            <a:r>
              <a:rPr lang="en-US" sz="2400" dirty="0" smtClean="0"/>
              <a:t>Provide </a:t>
            </a:r>
            <a:r>
              <a:rPr lang="en-US" sz="2400" dirty="0"/>
              <a:t>security to alumni users in terms of malign issues.</a:t>
            </a:r>
          </a:p>
          <a:p>
            <a:pPr lvl="0"/>
            <a:endParaRPr lang="en-US" sz="2400" dirty="0" smtClean="0"/>
          </a:p>
          <a:p>
            <a:pPr lvl="0"/>
            <a:r>
              <a:rPr lang="en-US" sz="2400" dirty="0" smtClean="0"/>
              <a:t>Provide </a:t>
            </a:r>
            <a:r>
              <a:rPr lang="en-US" sz="2400" dirty="0"/>
              <a:t>accurate and relevant records of alumni that can be easily accessed.</a:t>
            </a:r>
          </a:p>
          <a:p>
            <a:pPr lvl="0"/>
            <a:endParaRPr lang="en-US" sz="2400" dirty="0" smtClean="0"/>
          </a:p>
          <a:p>
            <a:pPr lvl="0"/>
            <a:r>
              <a:rPr lang="en-US" sz="2400" dirty="0" smtClean="0"/>
              <a:t>Provide </a:t>
            </a:r>
            <a:r>
              <a:rPr lang="en-US" sz="2400" dirty="0"/>
              <a:t>information board for all alumni.</a:t>
            </a:r>
          </a:p>
          <a:p>
            <a:endParaRPr lang="en-US" dirty="0"/>
          </a:p>
        </p:txBody>
      </p:sp>
    </p:spTree>
    <p:extLst>
      <p:ext uri="{BB962C8B-B14F-4D97-AF65-F5344CB8AC3E}">
        <p14:creationId xmlns:p14="http://schemas.microsoft.com/office/powerpoint/2010/main" val="312834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Features</a:t>
            </a:r>
            <a:endParaRPr lang="en-US" dirty="0"/>
          </a:p>
        </p:txBody>
      </p:sp>
      <p:sp>
        <p:nvSpPr>
          <p:cNvPr id="3" name="Content Placeholder 2"/>
          <p:cNvSpPr>
            <a:spLocks noGrp="1"/>
          </p:cNvSpPr>
          <p:nvPr>
            <p:ph idx="1"/>
          </p:nvPr>
        </p:nvSpPr>
        <p:spPr/>
        <p:txBody>
          <a:bodyPr>
            <a:normAutofit/>
          </a:bodyPr>
          <a:lstStyle/>
          <a:p>
            <a:pPr lvl="0"/>
            <a:r>
              <a:rPr lang="en-US" sz="2600" b="1" dirty="0"/>
              <a:t>Job Boards and Online Forums. </a:t>
            </a:r>
            <a:endParaRPr lang="en-US" sz="2600" dirty="0"/>
          </a:p>
          <a:p>
            <a:pPr lvl="0"/>
            <a:endParaRPr lang="en-US" sz="2600" b="1" dirty="0" smtClean="0"/>
          </a:p>
          <a:p>
            <a:pPr lvl="0"/>
            <a:r>
              <a:rPr lang="en-US" sz="2600" b="1" dirty="0" smtClean="0"/>
              <a:t>Event </a:t>
            </a:r>
            <a:r>
              <a:rPr lang="en-US" sz="2600" b="1" dirty="0"/>
              <a:t>Management. </a:t>
            </a:r>
            <a:endParaRPr lang="en-US" sz="2600" dirty="0"/>
          </a:p>
          <a:p>
            <a:pPr lvl="0"/>
            <a:endParaRPr lang="en-US" sz="2600" b="1" dirty="0" smtClean="0"/>
          </a:p>
          <a:p>
            <a:pPr lvl="0"/>
            <a:r>
              <a:rPr lang="en-US" sz="2600" b="1" dirty="0" smtClean="0"/>
              <a:t>Alumni </a:t>
            </a:r>
            <a:r>
              <a:rPr lang="en-US" sz="2600" b="1" dirty="0"/>
              <a:t>Data Management. </a:t>
            </a:r>
            <a:endParaRPr lang="en-US" sz="2600" dirty="0"/>
          </a:p>
          <a:p>
            <a:pPr lvl="0"/>
            <a:endParaRPr lang="en-US" sz="2600" b="1" dirty="0" smtClean="0"/>
          </a:p>
          <a:p>
            <a:pPr lvl="0"/>
            <a:r>
              <a:rPr lang="en-US" sz="2600" b="1" dirty="0" smtClean="0"/>
              <a:t>Requesting </a:t>
            </a:r>
            <a:r>
              <a:rPr lang="en-US" sz="2600" b="1" dirty="0"/>
              <a:t>for T-shirt and Id. </a:t>
            </a:r>
            <a:endParaRPr lang="en-US" sz="2600" dirty="0"/>
          </a:p>
          <a:p>
            <a:pPr lvl="0"/>
            <a:endParaRPr lang="en-US" sz="2600" b="1" dirty="0" smtClean="0"/>
          </a:p>
          <a:p>
            <a:pPr lvl="0"/>
            <a:r>
              <a:rPr lang="en-US" sz="2600" b="1" dirty="0" smtClean="0"/>
              <a:t>Checking </a:t>
            </a:r>
            <a:r>
              <a:rPr lang="en-US" sz="2600" b="1" dirty="0"/>
              <a:t>Alumni Clearance. </a:t>
            </a:r>
            <a:endParaRPr lang="en-US" dirty="0"/>
          </a:p>
        </p:txBody>
      </p:sp>
    </p:spTree>
    <p:extLst>
      <p:ext uri="{BB962C8B-B14F-4D97-AF65-F5344CB8AC3E}">
        <p14:creationId xmlns:p14="http://schemas.microsoft.com/office/powerpoint/2010/main" val="18343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Obstacles</a:t>
            </a:r>
            <a:endParaRPr lang="en-US" dirty="0"/>
          </a:p>
        </p:txBody>
      </p:sp>
      <p:sp>
        <p:nvSpPr>
          <p:cNvPr id="3" name="Content Placeholder 2"/>
          <p:cNvSpPr>
            <a:spLocks noGrp="1"/>
          </p:cNvSpPr>
          <p:nvPr>
            <p:ph idx="1"/>
          </p:nvPr>
        </p:nvSpPr>
        <p:spPr/>
        <p:txBody>
          <a:bodyPr>
            <a:normAutofit/>
          </a:bodyPr>
          <a:lstStyle/>
          <a:p>
            <a:pPr marL="109728" indent="0" algn="just">
              <a:lnSpc>
                <a:spcPct val="150000"/>
              </a:lnSpc>
              <a:buNone/>
            </a:pPr>
            <a:r>
              <a:rPr lang="en-US" sz="2400" dirty="0" smtClean="0"/>
              <a:t>	The </a:t>
            </a:r>
            <a:r>
              <a:rPr lang="en-US" sz="2400" dirty="0"/>
              <a:t>project aims to replace the paper work used in storing the information of the college graduates and to have a proper system for checking the requirements needed by the alumni before signing their clearance. Also, to have a way to communicate with the alumni of the University of Caloocan City (UCC). These are the challenges that the initiative aims to overcome.</a:t>
            </a:r>
          </a:p>
          <a:p>
            <a:pPr marL="109728" indent="0">
              <a:lnSpc>
                <a:spcPct val="150000"/>
              </a:lnSpc>
              <a:buNone/>
            </a:pPr>
            <a:endParaRPr lang="en-US" sz="2400" dirty="0"/>
          </a:p>
        </p:txBody>
      </p:sp>
    </p:spTree>
    <p:extLst>
      <p:ext uri="{BB962C8B-B14F-4D97-AF65-F5344CB8AC3E}">
        <p14:creationId xmlns:p14="http://schemas.microsoft.com/office/powerpoint/2010/main" val="380013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Technical Obstacles</a:t>
            </a:r>
            <a:endParaRPr lang="en-US" dirty="0"/>
          </a:p>
        </p:txBody>
      </p:sp>
      <p:sp>
        <p:nvSpPr>
          <p:cNvPr id="3" name="Content Placeholder 2"/>
          <p:cNvSpPr>
            <a:spLocks noGrp="1"/>
          </p:cNvSpPr>
          <p:nvPr>
            <p:ph idx="1"/>
          </p:nvPr>
        </p:nvSpPr>
        <p:spPr/>
        <p:txBody>
          <a:bodyPr/>
          <a:lstStyle/>
          <a:p>
            <a:pPr marL="109728" indent="0" algn="just">
              <a:lnSpc>
                <a:spcPct val="150000"/>
              </a:lnSpc>
              <a:buNone/>
            </a:pPr>
            <a:r>
              <a:rPr lang="en-US" dirty="0" smtClean="0"/>
              <a:t>	We </a:t>
            </a:r>
            <a:r>
              <a:rPr lang="en-US" dirty="0"/>
              <a:t>will use a web based application to create the system in order for the alumni to access the system anywhere.</a:t>
            </a:r>
            <a:endParaRPr lang="en-US" dirty="0"/>
          </a:p>
        </p:txBody>
      </p:sp>
    </p:spTree>
    <p:extLst>
      <p:ext uri="{BB962C8B-B14F-4D97-AF65-F5344CB8AC3E}">
        <p14:creationId xmlns:p14="http://schemas.microsoft.com/office/powerpoint/2010/main" val="2590801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TotalTime>
  <Words>308</Words>
  <Application>Microsoft Office PowerPoint</Application>
  <PresentationFormat>On-screen Show (4:3)</PresentationFormat>
  <Paragraphs>122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System Presentation</vt:lpstr>
      <vt:lpstr>ABSTRACT</vt:lpstr>
      <vt:lpstr>Executive Summary</vt:lpstr>
      <vt:lpstr>Project Overview</vt:lpstr>
      <vt:lpstr>General Objective</vt:lpstr>
      <vt:lpstr>Specific Objective</vt:lpstr>
      <vt:lpstr>System Features</vt:lpstr>
      <vt:lpstr>Obstacles</vt:lpstr>
      <vt:lpstr>Technical Obstacles</vt:lpstr>
      <vt:lpstr>Budgetary Risk</vt:lpstr>
      <vt:lpstr>Technology Requirement</vt:lpstr>
      <vt:lpstr>Deployment </vt:lpstr>
      <vt:lpstr>Warranty</vt:lpstr>
      <vt:lpstr>Support</vt:lpstr>
      <vt:lpstr>Training </vt:lpstr>
      <vt:lpstr>Pricing</vt:lpstr>
      <vt:lpstr>Payment Terms</vt:lpstr>
      <vt:lpstr>Contact 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Presentation</dc:title>
  <dc:creator>lenard mangay-ayam</dc:creator>
  <cp:lastModifiedBy>lenard mangay-ayam</cp:lastModifiedBy>
  <cp:revision>4</cp:revision>
  <dcterms:created xsi:type="dcterms:W3CDTF">2021-11-04T03:08:22Z</dcterms:created>
  <dcterms:modified xsi:type="dcterms:W3CDTF">2021-11-04T03:26:07Z</dcterms:modified>
</cp:coreProperties>
</file>