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30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cmHcKLXWxbZMf86u2N6K2uTj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ECFA3-D3AC-42D7-B80B-AB1CFEA52FA9}">
  <a:tblStyle styleId="{21CECFA3-D3AC-42D7-B80B-AB1CFEA52FA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9" autoAdjust="0"/>
    <p:restoredTop sz="96006"/>
  </p:normalViewPr>
  <p:slideViewPr>
    <p:cSldViewPr snapToGrid="0">
      <p:cViewPr varScale="1">
        <p:scale>
          <a:sx n="126" d="100"/>
          <a:sy n="126" d="100"/>
        </p:scale>
        <p:origin x="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;n" descr="tud_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88913" y="8685213"/>
            <a:ext cx="16192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923925"/>
            <a:ext cx="5461000" cy="3071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90500" y="4284663"/>
            <a:ext cx="6477000" cy="428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808163" y="8685213"/>
            <a:ext cx="4105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913438" y="8685213"/>
            <a:ext cx="942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0" rIns="0" bIns="0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n"/>
          <p:cNvCxnSpPr/>
          <p:nvPr/>
        </p:nvCxnSpPr>
        <p:spPr>
          <a:xfrm>
            <a:off x="190500" y="360363"/>
            <a:ext cx="6478588" cy="0"/>
          </a:xfrm>
          <a:prstGeom prst="straightConnector1">
            <a:avLst/>
          </a:prstGeom>
          <a:noFill/>
          <a:ln w="15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n"/>
          <p:cNvCxnSpPr/>
          <p:nvPr/>
        </p:nvCxnSpPr>
        <p:spPr>
          <a:xfrm>
            <a:off x="190500" y="781050"/>
            <a:ext cx="64785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n"/>
          <p:cNvCxnSpPr/>
          <p:nvPr/>
        </p:nvCxnSpPr>
        <p:spPr>
          <a:xfrm>
            <a:off x="190500" y="8685213"/>
            <a:ext cx="64785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n"/>
          <p:cNvCxnSpPr/>
          <p:nvPr/>
        </p:nvCxnSpPr>
        <p:spPr>
          <a:xfrm>
            <a:off x="188913" y="4103688"/>
            <a:ext cx="64785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567927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1573F6-596E-7D47-9DE9-23D032162E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990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3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1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9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73846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0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D1A3-0C90-1046-9201-1D5A6413764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6F7E3-1BC7-7446-B4CC-C9C07A47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EB82EB-9023-A04D-ABA9-9219E5AAF76F}"/>
              </a:ext>
            </a:extLst>
          </p:cNvPr>
          <p:cNvSpPr/>
          <p:nvPr/>
        </p:nvSpPr>
        <p:spPr>
          <a:xfrm>
            <a:off x="1094143" y="466280"/>
            <a:ext cx="1755000" cy="13889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problems are you trying to solve? What are the pain points you are addressing?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are those problems and pain points relevant to solve?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-Neuronal cell instance segmentation. 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-Limited accuracy of predicting the object masks for neuronal cells, particularly for some cell types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-Accurate instance segmentation of these cells could lead to new and effective drug discoveries to treat the millions of people with neurological disorders.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18CAF-FE30-EB4E-A268-75541C378AF9}"/>
              </a:ext>
            </a:extLst>
          </p:cNvPr>
          <p:cNvSpPr/>
          <p:nvPr/>
        </p:nvSpPr>
        <p:spPr>
          <a:xfrm>
            <a:off x="1106729" y="510470"/>
            <a:ext cx="13455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524DD5-6595-2847-A078-A303CE37B9D9}"/>
              </a:ext>
            </a:extLst>
          </p:cNvPr>
          <p:cNvSpPr>
            <a:spLocks noChangeAspect="1"/>
          </p:cNvSpPr>
          <p:nvPr/>
        </p:nvSpPr>
        <p:spPr bwMode="auto">
          <a:xfrm>
            <a:off x="2612678" y="519202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D6EF4-4F37-EF4C-AD22-204A174417DE}"/>
              </a:ext>
            </a:extLst>
          </p:cNvPr>
          <p:cNvSpPr/>
          <p:nvPr/>
        </p:nvSpPr>
        <p:spPr>
          <a:xfrm>
            <a:off x="1106729" y="1855885"/>
            <a:ext cx="1755000" cy="1406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technical solution </a:t>
            </a: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(?for whole project)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-Two different models, for each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-data preparation till generation of an image generator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-modeling and training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-evaluation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50958-A86A-404F-AF83-4BB60F76C958}"/>
              </a:ext>
            </a:extLst>
          </p:cNvPr>
          <p:cNvSpPr/>
          <p:nvPr/>
        </p:nvSpPr>
        <p:spPr>
          <a:xfrm>
            <a:off x="1106729" y="1899434"/>
            <a:ext cx="13455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1ED9E0-449B-8C45-86BC-EC7ED7236F6B}"/>
              </a:ext>
            </a:extLst>
          </p:cNvPr>
          <p:cNvSpPr/>
          <p:nvPr/>
        </p:nvSpPr>
        <p:spPr>
          <a:xfrm>
            <a:off x="1106729" y="3262215"/>
            <a:ext cx="1755000" cy="16247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your users?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there different segments of users?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will your solution make a difference to them?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will they use it?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-Sartorius – a biopharmaceutical company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it, the hospital can analyze the condition more accurately and adopt effective medical methods.</a:t>
            </a:r>
          </a:p>
          <a:p>
            <a:pPr algn="just" defTabSz="342900">
              <a:buClrTx/>
            </a:pPr>
            <a:r>
              <a:rPr lang="en-US" altLang="zh-CN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-Pharmaceutical companies can develop more effective drugs for specific cells</a:t>
            </a:r>
          </a:p>
          <a:p>
            <a:pPr algn="just" defTabSz="342900">
              <a:buClrTx/>
            </a:pPr>
            <a:endParaRPr lang="en-US" sz="600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1F79CD-55ED-FE46-B684-D05B032838DD}"/>
              </a:ext>
            </a:extLst>
          </p:cNvPr>
          <p:cNvSpPr/>
          <p:nvPr/>
        </p:nvSpPr>
        <p:spPr>
          <a:xfrm>
            <a:off x="1106729" y="3305763"/>
            <a:ext cx="13455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Users &amp; Use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0C9B84-E331-BA43-BC00-85801AD114DE}"/>
              </a:ext>
            </a:extLst>
          </p:cNvPr>
          <p:cNvSpPr/>
          <p:nvPr/>
        </p:nvSpPr>
        <p:spPr>
          <a:xfrm>
            <a:off x="2861728" y="466280"/>
            <a:ext cx="1755000" cy="13108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data is available already?</a:t>
            </a:r>
          </a:p>
          <a:p>
            <a:pPr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data needs to be acquired?</a:t>
            </a:r>
          </a:p>
          <a:p>
            <a:pPr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which systems do you have to integrate?</a:t>
            </a:r>
          </a:p>
          <a:p>
            <a:pPr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600" kern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LIVECell</a:t>
            </a: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an extended dataset based on it</a:t>
            </a:r>
          </a:p>
          <a:p>
            <a:pPr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-Images, segmentation labels and </a:t>
            </a:r>
            <a:r>
              <a:rPr lang="en-US" sz="600" kern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labels</a:t>
            </a:r>
          </a:p>
          <a:p>
            <a:pPr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-???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81B1B0-1D19-A746-8B50-0C45E94C9998}"/>
              </a:ext>
            </a:extLst>
          </p:cNvPr>
          <p:cNvSpPr/>
          <p:nvPr/>
        </p:nvSpPr>
        <p:spPr>
          <a:xfrm>
            <a:off x="2861729" y="513597"/>
            <a:ext cx="13455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Acquisition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AE5D89-6FBE-3141-A43F-DEA849DD4309}"/>
              </a:ext>
            </a:extLst>
          </p:cNvPr>
          <p:cNvSpPr/>
          <p:nvPr/>
        </p:nvSpPr>
        <p:spPr>
          <a:xfrm>
            <a:off x="2861729" y="1777756"/>
            <a:ext cx="1755000" cy="10983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your target variable?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input features?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methodology will you use? (classification, regression, …)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-Object masks 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-Images, segmentation and </a:t>
            </a:r>
            <a:r>
              <a:rPr lang="en-US" sz="600" kern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labels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-Instance segmentation (belongs to regression)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518948-DA8E-824E-B9EA-8E7F5B8E973D}"/>
              </a:ext>
            </a:extLst>
          </p:cNvPr>
          <p:cNvSpPr/>
          <p:nvPr/>
        </p:nvSpPr>
        <p:spPr>
          <a:xfrm>
            <a:off x="2861729" y="1821304"/>
            <a:ext cx="14375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Analytics Formulation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B68DA7-25E6-5341-BB12-A96FDE2FF5E3}"/>
              </a:ext>
            </a:extLst>
          </p:cNvPr>
          <p:cNvSpPr/>
          <p:nvPr/>
        </p:nvSpPr>
        <p:spPr>
          <a:xfrm>
            <a:off x="2861729" y="2870979"/>
            <a:ext cx="1755000" cy="1007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types of models are suitable to solve the problem?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-Anchor-based models (typical example: Mask RCNN),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-Anchor-free models (FCOS)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61420A-A27A-3A47-88F5-3690B7CFA3C9}"/>
              </a:ext>
            </a:extLst>
          </p:cNvPr>
          <p:cNvSpPr/>
          <p:nvPr/>
        </p:nvSpPr>
        <p:spPr>
          <a:xfrm>
            <a:off x="2861728" y="2914526"/>
            <a:ext cx="14375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069A4A-F228-7444-AA3F-AAE981EFA2FA}"/>
              </a:ext>
            </a:extLst>
          </p:cNvPr>
          <p:cNvSpPr/>
          <p:nvPr/>
        </p:nvSpPr>
        <p:spPr>
          <a:xfrm>
            <a:off x="2861729" y="3878960"/>
            <a:ext cx="1755000" cy="1007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preprocessing steps are necessary before you can tackle the ML part?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-Data validity check (e.g., effective, </a:t>
            </a:r>
            <a:r>
              <a:rPr lang="en-US" altLang="zh-CN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non-duplicate </a:t>
            </a: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 correspondence between metadata and data … ); Statistical research on number of images for different cell types, the size and number of objects of all images…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AA205C-718C-424F-BD9C-300A6998EC6F}"/>
              </a:ext>
            </a:extLst>
          </p:cNvPr>
          <p:cNvSpPr/>
          <p:nvPr/>
        </p:nvSpPr>
        <p:spPr>
          <a:xfrm>
            <a:off x="2861728" y="3922508"/>
            <a:ext cx="14375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1C27CC-E63E-E148-8171-DC6D9F93779B}"/>
              </a:ext>
            </a:extLst>
          </p:cNvPr>
          <p:cNvSpPr/>
          <p:nvPr/>
        </p:nvSpPr>
        <p:spPr>
          <a:xfrm>
            <a:off x="4616729" y="467321"/>
            <a:ext cx="1755000" cy="1007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will you evaluate your model?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cross-validation strategy, A/B testing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metrics are relevant?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600" kern="1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Thread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4FB04F-86CD-DB4D-89AF-1779A7C71967}"/>
              </a:ext>
            </a:extLst>
          </p:cNvPr>
          <p:cNvSpPr/>
          <p:nvPr/>
        </p:nvSpPr>
        <p:spPr>
          <a:xfrm>
            <a:off x="4616729" y="510869"/>
            <a:ext cx="14375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4F381C-2C23-3D40-9547-27A386314279}"/>
              </a:ext>
            </a:extLst>
          </p:cNvPr>
          <p:cNvSpPr/>
          <p:nvPr/>
        </p:nvSpPr>
        <p:spPr>
          <a:xfrm>
            <a:off x="4616729" y="1474261"/>
            <a:ext cx="1755000" cy="13986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success look like?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related to your evaluation metrics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Subjective: related to customer experience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-Better scores for the metrics 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-Masks for the cells can be mapped on the image with a high level of accuracy.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5A69D8-787F-3B4E-A7D2-D350E8E4FCBE}"/>
              </a:ext>
            </a:extLst>
          </p:cNvPr>
          <p:cNvSpPr/>
          <p:nvPr/>
        </p:nvSpPr>
        <p:spPr>
          <a:xfrm>
            <a:off x="4616729" y="1505054"/>
            <a:ext cx="14375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Success Criteria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77A775-13F5-EE46-A7EC-1FF764D960A8}"/>
              </a:ext>
            </a:extLst>
          </p:cNvPr>
          <p:cNvSpPr/>
          <p:nvPr/>
        </p:nvSpPr>
        <p:spPr>
          <a:xfrm>
            <a:off x="4616729" y="2872889"/>
            <a:ext cx="1755000" cy="1007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constraints on the data set, the algorithms, the whole solution that people should know about early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extended dataset with specifically augmented data for the cell type which the previous models didn’t predict well may still not be sufficient.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6A5EA11-04FA-B64D-8A22-5F3EA5A2068E}"/>
              </a:ext>
            </a:extLst>
          </p:cNvPr>
          <p:cNvSpPr/>
          <p:nvPr/>
        </p:nvSpPr>
        <p:spPr>
          <a:xfrm>
            <a:off x="4616728" y="2916437"/>
            <a:ext cx="14375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Constraints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9CDC4C-AA10-134F-8623-2B0C21512214}"/>
              </a:ext>
            </a:extLst>
          </p:cNvPr>
          <p:cNvSpPr/>
          <p:nvPr/>
        </p:nvSpPr>
        <p:spPr>
          <a:xfrm>
            <a:off x="6371729" y="466280"/>
            <a:ext cx="1755000" cy="14954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your technical solution translate to business value? (Increase in customers, decrease in customer churn, new product features that will generate revenue, automation gain, …)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-Increase in customers, e.g., </a:t>
            </a:r>
            <a:r>
              <a:rPr lang="en-US" altLang="zh-CN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 companies</a:t>
            </a:r>
            <a:r>
              <a:rPr lang="de-DE" altLang="zh-CN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and </a:t>
            </a:r>
            <a:r>
              <a:rPr lang="en-US" altLang="zh-CN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product features that will generate revenue, i.e., new and effective drugs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2CEDBF-10A9-0141-8640-B3FBE05E3ABA}"/>
              </a:ext>
            </a:extLst>
          </p:cNvPr>
          <p:cNvSpPr/>
          <p:nvPr/>
        </p:nvSpPr>
        <p:spPr>
          <a:xfrm>
            <a:off x="6371729" y="509828"/>
            <a:ext cx="14375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Business Value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D0C3CFA-2AC1-D244-810C-91ACDA8EFA6A}"/>
              </a:ext>
            </a:extLst>
          </p:cNvPr>
          <p:cNvSpPr/>
          <p:nvPr/>
        </p:nvSpPr>
        <p:spPr>
          <a:xfrm>
            <a:off x="6371728" y="1962041"/>
            <a:ext cx="1755000" cy="910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in simple words a first version of your product that shows that the overall solution will be worth pursuing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-The first release of this product can infer the masks for the cell with an acceptable inference time.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D291F3-2CDD-9347-8F3C-02F84D701545}"/>
              </a:ext>
            </a:extLst>
          </p:cNvPr>
          <p:cNvSpPr/>
          <p:nvPr/>
        </p:nvSpPr>
        <p:spPr>
          <a:xfrm>
            <a:off x="6371728" y="2005589"/>
            <a:ext cx="14375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MVP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FFDAB1-4B67-D848-9B04-DE740A2C8308}"/>
              </a:ext>
            </a:extLst>
          </p:cNvPr>
          <p:cNvSpPr/>
          <p:nvPr/>
        </p:nvSpPr>
        <p:spPr>
          <a:xfrm>
            <a:off x="6371728" y="2876106"/>
            <a:ext cx="1755000" cy="1007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Internal: Which tech resources are needed?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stakeholders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External: e.g. Subject matter experts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-GPUs cluster for training and online database for sharing large file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-Advice from ML experts for the bottleneck with regard to model performance</a:t>
            </a:r>
          </a:p>
          <a:p>
            <a:pPr algn="just" defTabSz="342900">
              <a:buClrTx/>
            </a:pPr>
            <a:endParaRPr lang="en-US" sz="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C3688B6-10D4-5444-9447-506ADABCA9F6}"/>
              </a:ext>
            </a:extLst>
          </p:cNvPr>
          <p:cNvSpPr/>
          <p:nvPr/>
        </p:nvSpPr>
        <p:spPr>
          <a:xfrm>
            <a:off x="6371728" y="2919653"/>
            <a:ext cx="14375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Key Actors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5DE6E55-360A-E54B-903A-1832F9E603DA}"/>
              </a:ext>
            </a:extLst>
          </p:cNvPr>
          <p:cNvSpPr/>
          <p:nvPr/>
        </p:nvSpPr>
        <p:spPr>
          <a:xfrm>
            <a:off x="4619866" y="3878842"/>
            <a:ext cx="3506862" cy="1007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0" tIns="351000" rIns="81000" bIns="54000" rtlCol="0" anchor="t"/>
          <a:lstStyle/>
          <a:p>
            <a:pPr algn="just" defTabSz="342900">
              <a:buClrTx/>
            </a:pPr>
            <a:r>
              <a:rPr lang="en-US" sz="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language, Infrastructure, Visualization, Databases, Ops, Frontend, …</a:t>
            </a:r>
          </a:p>
          <a:p>
            <a:pPr algn="just" defTabSz="342900">
              <a:buClrTx/>
            </a:pPr>
            <a:r>
              <a:rPr lang="en-US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600" kern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GPUs cluster for training and online database for sharing large file</a:t>
            </a:r>
            <a:endParaRPr lang="en-US" sz="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BB7BE5-8501-4C4A-8DD7-A1B2D0E2A285}"/>
              </a:ext>
            </a:extLst>
          </p:cNvPr>
          <p:cNvSpPr/>
          <p:nvPr/>
        </p:nvSpPr>
        <p:spPr>
          <a:xfrm>
            <a:off x="4613239" y="3915461"/>
            <a:ext cx="143756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90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D4F45D1-6E7F-164C-8CE7-C465BA764B8B}"/>
              </a:ext>
            </a:extLst>
          </p:cNvPr>
          <p:cNvSpPr/>
          <p:nvPr/>
        </p:nvSpPr>
        <p:spPr>
          <a:xfrm>
            <a:off x="1036885" y="105450"/>
            <a:ext cx="3023264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>
              <a:buClrTx/>
            </a:pPr>
            <a:r>
              <a:rPr lang="en-US" sz="1350" b="1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SCIENCE CANVAS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CB7C82A-D908-AE4D-8C9E-75D79F49D7B4}"/>
              </a:ext>
            </a:extLst>
          </p:cNvPr>
          <p:cNvSpPr/>
          <p:nvPr/>
        </p:nvSpPr>
        <p:spPr>
          <a:xfrm>
            <a:off x="5341455" y="153224"/>
            <a:ext cx="1246267" cy="197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>
              <a:buClrTx/>
            </a:pPr>
            <a:r>
              <a:rPr lang="en-US" altLang="zh-CN" sz="75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instance segmentation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13E37C-018E-1247-99EE-A7AC2DB2957E}"/>
              </a:ext>
            </a:extLst>
          </p:cNvPr>
          <p:cNvSpPr/>
          <p:nvPr/>
        </p:nvSpPr>
        <p:spPr>
          <a:xfrm>
            <a:off x="6938161" y="146587"/>
            <a:ext cx="287504" cy="19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sz="75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750DE5F-166D-E54F-9BEB-402350B72C61}"/>
              </a:ext>
            </a:extLst>
          </p:cNvPr>
          <p:cNvSpPr/>
          <p:nvPr/>
        </p:nvSpPr>
        <p:spPr>
          <a:xfrm>
            <a:off x="7619759" y="140284"/>
            <a:ext cx="616249" cy="203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</a:pPr>
            <a:r>
              <a:rPr lang="en-US" sz="75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08.11.2021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F19364-338B-484E-8461-FB238041A812}"/>
              </a:ext>
            </a:extLst>
          </p:cNvPr>
          <p:cNvSpPr txBox="1"/>
          <p:nvPr/>
        </p:nvSpPr>
        <p:spPr>
          <a:xfrm>
            <a:off x="7346169" y="153223"/>
            <a:ext cx="3742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</a:pPr>
            <a:r>
              <a:rPr lang="en-US" sz="6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A765C4-035F-9646-AE39-157548BD5E33}"/>
              </a:ext>
            </a:extLst>
          </p:cNvPr>
          <p:cNvSpPr txBox="1"/>
          <p:nvPr/>
        </p:nvSpPr>
        <p:spPr>
          <a:xfrm>
            <a:off x="6544066" y="156865"/>
            <a:ext cx="489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</a:pPr>
            <a:r>
              <a:rPr lang="en-US" sz="6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56EB793-724D-9045-9B4B-ACD4DC8AA14D}"/>
              </a:ext>
            </a:extLst>
          </p:cNvPr>
          <p:cNvSpPr txBox="1"/>
          <p:nvPr/>
        </p:nvSpPr>
        <p:spPr>
          <a:xfrm>
            <a:off x="4783952" y="161173"/>
            <a:ext cx="7511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</a:pPr>
            <a:r>
              <a:rPr lang="en-US" sz="6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A010579-7E1D-384B-9610-ABFCB731A91C}"/>
              </a:ext>
            </a:extLst>
          </p:cNvPr>
          <p:cNvSpPr txBox="1"/>
          <p:nvPr/>
        </p:nvSpPr>
        <p:spPr>
          <a:xfrm>
            <a:off x="3370301" y="167319"/>
            <a:ext cx="7511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</a:pPr>
            <a:r>
              <a:rPr lang="en-US" sz="60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B9A2BE9-E725-1648-AD49-C7F45B7E400D}"/>
              </a:ext>
            </a:extLst>
          </p:cNvPr>
          <p:cNvSpPr/>
          <p:nvPr/>
        </p:nvSpPr>
        <p:spPr>
          <a:xfrm>
            <a:off x="3812536" y="156078"/>
            <a:ext cx="971417" cy="193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42900">
              <a:buClrTx/>
            </a:pPr>
            <a:r>
              <a:rPr lang="en-US" altLang="zh-CN" sz="750" kern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HakunaMatata</a:t>
            </a:r>
            <a:endParaRPr lang="en-US" altLang="zh-CN" sz="750" kern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Question mark">
            <a:extLst>
              <a:ext uri="{FF2B5EF4-FFF2-40B4-BE49-F238E27FC236}">
                <a16:creationId xmlns:a16="http://schemas.microsoft.com/office/drawing/2014/main" id="{F8422F57-BBFE-134A-B223-91B0201FE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0551" y="544200"/>
            <a:ext cx="139004" cy="139004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75A2BF89-6C2B-1347-8DAC-3D56727619B1}"/>
              </a:ext>
            </a:extLst>
          </p:cNvPr>
          <p:cNvSpPr>
            <a:spLocks noChangeAspect="1"/>
          </p:cNvSpPr>
          <p:nvPr/>
        </p:nvSpPr>
        <p:spPr bwMode="auto">
          <a:xfrm>
            <a:off x="2575723" y="1911089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 descr="Lightbulb">
            <a:extLst>
              <a:ext uri="{FF2B5EF4-FFF2-40B4-BE49-F238E27FC236}">
                <a16:creationId xmlns:a16="http://schemas.microsoft.com/office/drawing/2014/main" id="{DB7E988C-68F4-D34D-AAAD-59BDC3CF6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95547" y="1933044"/>
            <a:ext cx="151172" cy="151172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39D7DB78-9B9C-A249-A319-1AC0168FB98A}"/>
              </a:ext>
            </a:extLst>
          </p:cNvPr>
          <p:cNvSpPr>
            <a:spLocks noChangeAspect="1"/>
          </p:cNvSpPr>
          <p:nvPr/>
        </p:nvSpPr>
        <p:spPr bwMode="auto">
          <a:xfrm>
            <a:off x="2575723" y="3317378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8" name="Graphic 47" descr="User">
            <a:extLst>
              <a:ext uri="{FF2B5EF4-FFF2-40B4-BE49-F238E27FC236}">
                <a16:creationId xmlns:a16="http://schemas.microsoft.com/office/drawing/2014/main" id="{A3542B22-7D56-8A46-8206-CED9C23F3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3543" y="3332047"/>
            <a:ext cx="155180" cy="155180"/>
          </a:xfrm>
          <a:prstGeom prst="rect">
            <a:avLst/>
          </a:prstGeom>
        </p:spPr>
      </p:pic>
      <p:sp>
        <p:nvSpPr>
          <p:cNvPr id="131" name="Oval 130">
            <a:extLst>
              <a:ext uri="{FF2B5EF4-FFF2-40B4-BE49-F238E27FC236}">
                <a16:creationId xmlns:a16="http://schemas.microsoft.com/office/drawing/2014/main" id="{34DFF786-5F93-1C48-8529-8534A7139DAF}"/>
              </a:ext>
            </a:extLst>
          </p:cNvPr>
          <p:cNvSpPr>
            <a:spLocks noChangeAspect="1"/>
          </p:cNvSpPr>
          <p:nvPr/>
        </p:nvSpPr>
        <p:spPr bwMode="auto">
          <a:xfrm>
            <a:off x="4368839" y="515015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375" kern="1200" dirty="0">
              <a:solidFill>
                <a:prstClr val="black"/>
              </a:solidFill>
              <a:latin typeface="Courier" pitchFamily="2" charset="0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36E299-9AC9-2E40-9382-6201FB2D1B75}"/>
              </a:ext>
            </a:extLst>
          </p:cNvPr>
          <p:cNvSpPr txBox="1"/>
          <p:nvPr/>
        </p:nvSpPr>
        <p:spPr>
          <a:xfrm>
            <a:off x="4121482" y="488328"/>
            <a:ext cx="688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buClrTx/>
            </a:pPr>
            <a:r>
              <a:rPr lang="en-US" sz="300" b="1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1010</a:t>
            </a:r>
          </a:p>
          <a:p>
            <a:pPr algn="ctr" defTabSz="342900">
              <a:buClrTx/>
            </a:pPr>
            <a:r>
              <a:rPr lang="en-US" sz="300" b="1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10011001</a:t>
            </a:r>
          </a:p>
          <a:p>
            <a:pPr algn="ctr" defTabSz="342900">
              <a:buClrTx/>
            </a:pPr>
            <a:r>
              <a:rPr lang="en-US" sz="300" b="1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01011010</a:t>
            </a:r>
          </a:p>
          <a:p>
            <a:pPr algn="ctr" defTabSz="342900">
              <a:buClrTx/>
            </a:pPr>
            <a:r>
              <a:rPr lang="en-US" sz="300" b="1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0101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E5785D4-3B4B-AB4F-9057-C1B96D4E76E1}"/>
              </a:ext>
            </a:extLst>
          </p:cNvPr>
          <p:cNvSpPr>
            <a:spLocks noChangeAspect="1"/>
          </p:cNvSpPr>
          <p:nvPr/>
        </p:nvSpPr>
        <p:spPr bwMode="auto">
          <a:xfrm>
            <a:off x="4368839" y="1826324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2448ABC-00F3-BF4B-B43F-3F36C6EFF7B5}"/>
              </a:ext>
            </a:extLst>
          </p:cNvPr>
          <p:cNvSpPr>
            <a:spLocks noChangeAspect="1"/>
          </p:cNvSpPr>
          <p:nvPr/>
        </p:nvSpPr>
        <p:spPr bwMode="auto">
          <a:xfrm>
            <a:off x="4368839" y="2924674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09FF38B-E891-DC40-BB68-76DEF5119DD2}"/>
              </a:ext>
            </a:extLst>
          </p:cNvPr>
          <p:cNvSpPr>
            <a:spLocks noChangeAspect="1"/>
          </p:cNvSpPr>
          <p:nvPr/>
        </p:nvSpPr>
        <p:spPr bwMode="auto">
          <a:xfrm>
            <a:off x="4365479" y="3926064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3A80E2A-0FAE-E848-B195-B5A5422E4E31}"/>
              </a:ext>
            </a:extLst>
          </p:cNvPr>
          <p:cNvSpPr>
            <a:spLocks noChangeAspect="1"/>
          </p:cNvSpPr>
          <p:nvPr/>
        </p:nvSpPr>
        <p:spPr bwMode="auto">
          <a:xfrm>
            <a:off x="7879250" y="3928748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7" name="Graphic 136" descr="Database">
            <a:extLst>
              <a:ext uri="{FF2B5EF4-FFF2-40B4-BE49-F238E27FC236}">
                <a16:creationId xmlns:a16="http://schemas.microsoft.com/office/drawing/2014/main" id="{74DAC71A-4D81-4C41-8B37-2A0052402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08599" y="3958821"/>
            <a:ext cx="135000" cy="135000"/>
          </a:xfrm>
          <a:prstGeom prst="rect">
            <a:avLst/>
          </a:prstGeom>
        </p:spPr>
      </p:pic>
      <p:sp>
        <p:nvSpPr>
          <p:cNvPr id="138" name="Oval 137">
            <a:extLst>
              <a:ext uri="{FF2B5EF4-FFF2-40B4-BE49-F238E27FC236}">
                <a16:creationId xmlns:a16="http://schemas.microsoft.com/office/drawing/2014/main" id="{4390C61B-F18B-0B49-BE65-5941A5078739}"/>
              </a:ext>
            </a:extLst>
          </p:cNvPr>
          <p:cNvSpPr>
            <a:spLocks noChangeAspect="1"/>
          </p:cNvSpPr>
          <p:nvPr/>
        </p:nvSpPr>
        <p:spPr bwMode="auto">
          <a:xfrm>
            <a:off x="7849541" y="2933276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8B5AF16-79D0-3F4D-A29F-DD1B33CC6DA3}"/>
              </a:ext>
            </a:extLst>
          </p:cNvPr>
          <p:cNvSpPr>
            <a:spLocks noChangeAspect="1"/>
          </p:cNvSpPr>
          <p:nvPr/>
        </p:nvSpPr>
        <p:spPr bwMode="auto">
          <a:xfrm>
            <a:off x="7852364" y="2024338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1" name="Graphic 140" descr="Users">
            <a:extLst>
              <a:ext uri="{FF2B5EF4-FFF2-40B4-BE49-F238E27FC236}">
                <a16:creationId xmlns:a16="http://schemas.microsoft.com/office/drawing/2014/main" id="{41EE2633-F30E-7C40-897D-D9045DF6D7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65389" y="2952144"/>
            <a:ext cx="147257" cy="147257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BAB0E961-CA85-7F42-9AF6-8AF03EA325E5}"/>
              </a:ext>
            </a:extLst>
          </p:cNvPr>
          <p:cNvSpPr>
            <a:spLocks noChangeAspect="1"/>
          </p:cNvSpPr>
          <p:nvPr/>
        </p:nvSpPr>
        <p:spPr bwMode="auto">
          <a:xfrm>
            <a:off x="7855859" y="515015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4" name="Graphic 143" descr="Dollar">
            <a:extLst>
              <a:ext uri="{FF2B5EF4-FFF2-40B4-BE49-F238E27FC236}">
                <a16:creationId xmlns:a16="http://schemas.microsoft.com/office/drawing/2014/main" id="{E50C3D53-A9F7-1F42-AC14-DEB0F945194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72481" y="527498"/>
            <a:ext cx="162000" cy="162000"/>
          </a:xfrm>
          <a:prstGeom prst="rect">
            <a:avLst/>
          </a:prstGeom>
        </p:spPr>
      </p:pic>
      <p:pic>
        <p:nvPicPr>
          <p:cNvPr id="146" name="Graphic 145" descr="Smart Phone">
            <a:extLst>
              <a:ext uri="{FF2B5EF4-FFF2-40B4-BE49-F238E27FC236}">
                <a16:creationId xmlns:a16="http://schemas.microsoft.com/office/drawing/2014/main" id="{AB36B468-0627-5C40-A10C-9E93A9C2D1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72290" y="2044588"/>
            <a:ext cx="148500" cy="148500"/>
          </a:xfrm>
          <a:prstGeom prst="rect">
            <a:avLst/>
          </a:prstGeom>
        </p:spPr>
      </p:pic>
      <p:sp>
        <p:nvSpPr>
          <p:cNvPr id="147" name="Oval 146">
            <a:extLst>
              <a:ext uri="{FF2B5EF4-FFF2-40B4-BE49-F238E27FC236}">
                <a16:creationId xmlns:a16="http://schemas.microsoft.com/office/drawing/2014/main" id="{74AAFDD6-6A9A-134F-B5EF-149F49A7CA66}"/>
              </a:ext>
            </a:extLst>
          </p:cNvPr>
          <p:cNvSpPr>
            <a:spLocks noChangeAspect="1"/>
          </p:cNvSpPr>
          <p:nvPr/>
        </p:nvSpPr>
        <p:spPr bwMode="auto">
          <a:xfrm>
            <a:off x="6124373" y="511403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6DB3F6B-D7CA-B042-B9C3-8D425E8A5532}"/>
              </a:ext>
            </a:extLst>
          </p:cNvPr>
          <p:cNvSpPr>
            <a:spLocks noChangeAspect="1"/>
          </p:cNvSpPr>
          <p:nvPr/>
        </p:nvSpPr>
        <p:spPr bwMode="auto">
          <a:xfrm>
            <a:off x="6127072" y="1514428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2C0B053A-946E-4C48-8090-106DF9B3FDD7}"/>
              </a:ext>
            </a:extLst>
          </p:cNvPr>
          <p:cNvSpPr>
            <a:spLocks noChangeAspect="1"/>
          </p:cNvSpPr>
          <p:nvPr/>
        </p:nvSpPr>
        <p:spPr bwMode="auto">
          <a:xfrm>
            <a:off x="6130774" y="2924674"/>
            <a:ext cx="193998" cy="189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3429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3" name="Graphic 152" descr="Trophy">
            <a:extLst>
              <a:ext uri="{FF2B5EF4-FFF2-40B4-BE49-F238E27FC236}">
                <a16:creationId xmlns:a16="http://schemas.microsoft.com/office/drawing/2014/main" id="{086824CF-A8E8-7E46-B528-59FD30A3F6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39862" y="1532928"/>
            <a:ext cx="162000" cy="162000"/>
          </a:xfrm>
          <a:prstGeom prst="rect">
            <a:avLst/>
          </a:prstGeom>
        </p:spPr>
      </p:pic>
      <p:pic>
        <p:nvPicPr>
          <p:cNvPr id="155" name="Graphic 154" descr="No sign">
            <a:extLst>
              <a:ext uri="{FF2B5EF4-FFF2-40B4-BE49-F238E27FC236}">
                <a16:creationId xmlns:a16="http://schemas.microsoft.com/office/drawing/2014/main" id="{EDDB583A-30DD-9A4F-BE4C-BAC605386D0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148853" y="2937401"/>
            <a:ext cx="162000" cy="162000"/>
          </a:xfrm>
          <a:prstGeom prst="rect">
            <a:avLst/>
          </a:prstGeom>
        </p:spPr>
      </p:pic>
      <p:pic>
        <p:nvPicPr>
          <p:cNvPr id="157" name="Graphic 156" descr="Research">
            <a:extLst>
              <a:ext uri="{FF2B5EF4-FFF2-40B4-BE49-F238E27FC236}">
                <a16:creationId xmlns:a16="http://schemas.microsoft.com/office/drawing/2014/main" id="{7AC033A2-B0E4-934C-B8B7-A37B0CD1024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137306" y="526208"/>
            <a:ext cx="162000" cy="162000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03C739D6-E25B-F84D-85D6-8A9A5DF5F29A}"/>
              </a:ext>
            </a:extLst>
          </p:cNvPr>
          <p:cNvSpPr/>
          <p:nvPr/>
        </p:nvSpPr>
        <p:spPr>
          <a:xfrm>
            <a:off x="4283969" y="1851575"/>
            <a:ext cx="396262" cy="161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342900">
              <a:buClrTx/>
            </a:pPr>
            <a:r>
              <a:rPr lang="en-US" sz="450" b="1" kern="1200" dirty="0">
                <a:solidFill>
                  <a:prstClr val="black"/>
                </a:solidFill>
                <a:latin typeface="Courier" pitchFamily="2" charset="0"/>
                <a:ea typeface="+mn-ea"/>
                <a:cs typeface="+mn-cs"/>
              </a:rPr>
              <a:t>f(x)= </a:t>
            </a:r>
          </a:p>
        </p:txBody>
      </p:sp>
      <p:pic>
        <p:nvPicPr>
          <p:cNvPr id="161" name="Graphic 160" descr="Gears">
            <a:extLst>
              <a:ext uri="{FF2B5EF4-FFF2-40B4-BE49-F238E27FC236}">
                <a16:creationId xmlns:a16="http://schemas.microsoft.com/office/drawing/2014/main" id="{C83383B3-3947-8341-AAD1-C1405BDC24E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97160" y="2957437"/>
            <a:ext cx="136379" cy="136379"/>
          </a:xfrm>
          <a:prstGeom prst="rect">
            <a:avLst/>
          </a:prstGeom>
        </p:spPr>
      </p:pic>
      <p:pic>
        <p:nvPicPr>
          <p:cNvPr id="163" name="Graphic 162" descr="Mop and bucket">
            <a:extLst>
              <a:ext uri="{FF2B5EF4-FFF2-40B4-BE49-F238E27FC236}">
                <a16:creationId xmlns:a16="http://schemas.microsoft.com/office/drawing/2014/main" id="{D4473B48-C835-8A45-80C2-D4455884678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393996" y="3951146"/>
            <a:ext cx="136379" cy="136379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FE474A0E-787E-5C41-BF52-B84914D143D6}"/>
              </a:ext>
            </a:extLst>
          </p:cNvPr>
          <p:cNvSpPr txBox="1"/>
          <p:nvPr/>
        </p:nvSpPr>
        <p:spPr>
          <a:xfrm>
            <a:off x="4516748" y="4899965"/>
            <a:ext cx="3677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42900">
              <a:buClrTx/>
            </a:pPr>
            <a:r>
              <a:rPr lang="en-US" sz="45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Created by </a:t>
            </a:r>
            <a:r>
              <a:rPr lang="en-US" sz="45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Spryfox</a:t>
            </a:r>
            <a:r>
              <a:rPr lang="en-US" sz="45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GmbH, licensed under a creative commons attribution-</a:t>
            </a:r>
            <a:r>
              <a:rPr lang="en-US" sz="450" kern="1200" dirty="0" err="1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sharealike</a:t>
            </a:r>
            <a:r>
              <a:rPr lang="en-US" sz="45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4.0 international license</a:t>
            </a:r>
          </a:p>
          <a:p>
            <a:pPr algn="r" defTabSz="342900">
              <a:buClrTx/>
            </a:pPr>
            <a:r>
              <a:rPr lang="en-US" sz="450" kern="12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inspired by the Business model canvas of Osterwalder et al</a:t>
            </a:r>
          </a:p>
        </p:txBody>
      </p:sp>
    </p:spTree>
    <p:extLst>
      <p:ext uri="{BB962C8B-B14F-4D97-AF65-F5344CB8AC3E}">
        <p14:creationId xmlns:p14="http://schemas.microsoft.com/office/powerpoint/2010/main" val="415503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695</Words>
  <Application>Microsoft Office PowerPoint</Application>
  <PresentationFormat>全屏显示(16:9)</PresentationFormat>
  <Paragraphs>88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Courier</vt:lpstr>
      <vt:lpstr>Arial</vt:lpstr>
      <vt:lpstr>Calibri</vt:lpstr>
      <vt:lpstr>Calibri Light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Lohse</dc:creator>
  <cp:lastModifiedBy>Weng Zhilong</cp:lastModifiedBy>
  <cp:revision>43</cp:revision>
  <dcterms:created xsi:type="dcterms:W3CDTF">2009-12-23T09:42:49Z</dcterms:created>
  <dcterms:modified xsi:type="dcterms:W3CDTF">2021-11-12T08:11:13Z</dcterms:modified>
</cp:coreProperties>
</file>