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60" r:id="rId2"/>
    <p:sldId id="261" r:id="rId3"/>
    <p:sldId id="26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</p:sldIdLst>
  <p:sldSz cx="9144000" cy="6858000" type="screen4x3"/>
  <p:notesSz cx="6794500" cy="100711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Questrial" pitchFamily="2" charset="77"/>
      <p:regular r:id="rId19"/>
    </p:embeddedFont>
    <p:embeddedFont>
      <p:font typeface="Raleway" pitchFamily="2" charset="77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j55X3sUrrTLIbC4Q56pHq0PnJ2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1648"/>
  </p:normalViewPr>
  <p:slideViewPr>
    <p:cSldViewPr snapToGrid="0" snapToObjects="1">
      <p:cViewPr>
        <p:scale>
          <a:sx n="108" d="100"/>
          <a:sy n="108" d="100"/>
        </p:scale>
        <p:origin x="128" y="-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813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7" y="0"/>
            <a:ext cx="2944811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79475" y="755650"/>
            <a:ext cx="5035549" cy="377666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06462" y="4783137"/>
            <a:ext cx="4981574" cy="453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■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048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67863"/>
            <a:ext cx="2944813" cy="50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7" y="9567863"/>
            <a:ext cx="2944811" cy="50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55650"/>
            <a:ext cx="5035550" cy="3776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70" name="Google Shape;270;p24:notes"/>
          <p:cNvSpPr txBox="1">
            <a:spLocks noGrp="1"/>
          </p:cNvSpPr>
          <p:nvPr>
            <p:ph type="body" idx="1"/>
          </p:nvPr>
        </p:nvSpPr>
        <p:spPr>
          <a:xfrm>
            <a:off x="906462" y="4783137"/>
            <a:ext cx="4981500" cy="45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CA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 tweets to csv file ref: https://stackoverflow.com/questions/16923281/pandas-writing-dataframe-to-csv-file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CA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 tweets to txt file: https://stackoverflow.com/questions/28130124/how-to-save-a-tweepy-twitter-stream-to-a-file (Didn’t try it)</a:t>
            </a:r>
            <a:endParaRPr/>
          </a:p>
        </p:txBody>
      </p:sp>
      <p:sp>
        <p:nvSpPr>
          <p:cNvPr id="271" name="Google Shape;271;p24:notes"/>
          <p:cNvSpPr txBox="1">
            <a:spLocks noGrp="1"/>
          </p:cNvSpPr>
          <p:nvPr>
            <p:ph type="sldNum" idx="12"/>
          </p:nvPr>
        </p:nvSpPr>
        <p:spPr>
          <a:xfrm>
            <a:off x="3849687" y="9567863"/>
            <a:ext cx="2944799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55650"/>
            <a:ext cx="5035550" cy="3776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79" name="Google Shape;279;p25:notes"/>
          <p:cNvSpPr txBox="1">
            <a:spLocks noGrp="1"/>
          </p:cNvSpPr>
          <p:nvPr>
            <p:ph type="body" idx="1"/>
          </p:nvPr>
        </p:nvSpPr>
        <p:spPr>
          <a:xfrm>
            <a:off x="906462" y="4783137"/>
            <a:ext cx="4981500" cy="45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CA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 tweets to csv file ref: https://stackoverflow.com/questions/16923281/pandas-writing-dataframe-to-csv-file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CA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 tweets to txt file: https://stackoverflow.com/questions/28130124/how-to-save-a-tweepy-twitter-stream-to-a-file (Didn’t try it)</a:t>
            </a:r>
            <a:endParaRPr/>
          </a:p>
        </p:txBody>
      </p:sp>
      <p:sp>
        <p:nvSpPr>
          <p:cNvPr id="280" name="Google Shape;280;p25:notes"/>
          <p:cNvSpPr txBox="1">
            <a:spLocks noGrp="1"/>
          </p:cNvSpPr>
          <p:nvPr>
            <p:ph type="sldNum" idx="12"/>
          </p:nvPr>
        </p:nvSpPr>
        <p:spPr>
          <a:xfrm>
            <a:off x="3849687" y="9567863"/>
            <a:ext cx="2944799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90" name="Google Shape;29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55650"/>
            <a:ext cx="5035550" cy="3776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19" name="Google Shape;219;p18:notes"/>
          <p:cNvSpPr txBox="1">
            <a:spLocks noGrp="1"/>
          </p:cNvSpPr>
          <p:nvPr>
            <p:ph type="body" idx="1"/>
          </p:nvPr>
        </p:nvSpPr>
        <p:spPr>
          <a:xfrm>
            <a:off x="906462" y="4783137"/>
            <a:ext cx="4981500" cy="45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 TWITTER_SETUP():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auth = </a:t>
            </a:r>
            <a:r>
              <a:rPr lang="en-CA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tweepy.OAuthHandler</a:t>
            </a:r>
            <a:r>
              <a:rPr lang="en-CA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(CONSUMER_KEY, CONSUMER_SECRET)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CA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auth.set_access_token</a:t>
            </a:r>
            <a:r>
              <a:rPr lang="en-CA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(ACCESS_TOKEN, ACCESS_SECRET)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# Obtain authenticated API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CA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</a:t>
            </a:r>
            <a:r>
              <a:rPr lang="en-CA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CA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tweepy.API</a:t>
            </a:r>
            <a:r>
              <a:rPr lang="en-CA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(auth)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</a:t>
            </a:r>
            <a:r>
              <a:rPr lang="en-CA" sz="1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</a:t>
            </a: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8:notes"/>
          <p:cNvSpPr txBox="1">
            <a:spLocks noGrp="1"/>
          </p:cNvSpPr>
          <p:nvPr>
            <p:ph type="sldNum" idx="12"/>
          </p:nvPr>
        </p:nvSpPr>
        <p:spPr>
          <a:xfrm>
            <a:off x="3849687" y="9567863"/>
            <a:ext cx="2944799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55650"/>
            <a:ext cx="5035550" cy="3776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27" name="Google Shape;227;p19:notes"/>
          <p:cNvSpPr txBox="1">
            <a:spLocks noGrp="1"/>
          </p:cNvSpPr>
          <p:nvPr>
            <p:ph type="body" idx="1"/>
          </p:nvPr>
        </p:nvSpPr>
        <p:spPr>
          <a:xfrm>
            <a:off x="906462" y="4783137"/>
            <a:ext cx="4981500" cy="45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CA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extractor = TWITTER_SETUP()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CA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tweets = extractor.user_timeline(screen_name="KSU_SKERG", count=10)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CA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print("number of extracted tweets: {}.\n".format(len(tweets)) 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CA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tweet in tweets[:5]: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CA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print(tweet.text+"\n")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19:notes"/>
          <p:cNvSpPr txBox="1">
            <a:spLocks noGrp="1"/>
          </p:cNvSpPr>
          <p:nvPr>
            <p:ph type="sldNum" idx="12"/>
          </p:nvPr>
        </p:nvSpPr>
        <p:spPr>
          <a:xfrm>
            <a:off x="3849687" y="9567863"/>
            <a:ext cx="2944799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55650"/>
            <a:ext cx="5035550" cy="3776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35" name="Google Shape;235;p20:notes"/>
          <p:cNvSpPr txBox="1">
            <a:spLocks noGrp="1"/>
          </p:cNvSpPr>
          <p:nvPr>
            <p:ph type="body" idx="1"/>
          </p:nvPr>
        </p:nvSpPr>
        <p:spPr>
          <a:xfrm>
            <a:off x="906462" y="4783137"/>
            <a:ext cx="4981500" cy="45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0:notes"/>
          <p:cNvSpPr txBox="1">
            <a:spLocks noGrp="1"/>
          </p:cNvSpPr>
          <p:nvPr>
            <p:ph type="sldNum" idx="12"/>
          </p:nvPr>
        </p:nvSpPr>
        <p:spPr>
          <a:xfrm>
            <a:off x="3849687" y="9567863"/>
            <a:ext cx="2944799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55650"/>
            <a:ext cx="5035550" cy="3776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43" name="Google Shape;243;p21:notes"/>
          <p:cNvSpPr txBox="1">
            <a:spLocks noGrp="1"/>
          </p:cNvSpPr>
          <p:nvPr>
            <p:ph type="body" idx="1"/>
          </p:nvPr>
        </p:nvSpPr>
        <p:spPr>
          <a:xfrm>
            <a:off x="906462" y="4783137"/>
            <a:ext cx="4981500" cy="45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CA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Two-dimensional size-mutable, potentially heterogeneous tabular data structure with labeled axes (rows and columns).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CA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= pd.DataFrame(data=[tweet.text for tweet in tweets], columns=['Tweets'])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CA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data['len'] = np.array([len(tweet.text) for tweet in tweets])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CA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data['ID']   = np.array([tweet.id for tweet in tweets])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CA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data['Date'] = np.array([tweet.created_at for tweet in tweets])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CA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data['Source'] = np.array([tweet.source for tweet in tweets])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CA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data['Likes']  = np.array([tweet.favorite_count for tweet in tweets])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CA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data['RTs']    = np.array([tweet.retweet_count for tweet in tweets])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CA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Display of first 10 elements from DataFrame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CA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display(data.head(5))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21:notes"/>
          <p:cNvSpPr txBox="1">
            <a:spLocks noGrp="1"/>
          </p:cNvSpPr>
          <p:nvPr>
            <p:ph type="sldNum" idx="12"/>
          </p:nvPr>
        </p:nvSpPr>
        <p:spPr>
          <a:xfrm>
            <a:off x="3849687" y="9567863"/>
            <a:ext cx="2944799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55650"/>
            <a:ext cx="5035550" cy="3776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52" name="Google Shape;252;p22:notes"/>
          <p:cNvSpPr txBox="1">
            <a:spLocks noGrp="1"/>
          </p:cNvSpPr>
          <p:nvPr>
            <p:ph type="body" idx="1"/>
          </p:nvPr>
        </p:nvSpPr>
        <p:spPr>
          <a:xfrm>
            <a:off x="906462" y="4783137"/>
            <a:ext cx="4981500" cy="45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CA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we will use Pythons list comprehension and a new column will be added to the dataframe by just simply adding the name of the content between square brackets and assign the content. 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22:notes"/>
          <p:cNvSpPr txBox="1">
            <a:spLocks noGrp="1"/>
          </p:cNvSpPr>
          <p:nvPr>
            <p:ph type="sldNum" idx="12"/>
          </p:nvPr>
        </p:nvSpPr>
        <p:spPr>
          <a:xfrm>
            <a:off x="3849687" y="9567863"/>
            <a:ext cx="2944799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55650"/>
            <a:ext cx="5035550" cy="3776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61" name="Google Shape;261;p23:notes"/>
          <p:cNvSpPr txBox="1">
            <a:spLocks noGrp="1"/>
          </p:cNvSpPr>
          <p:nvPr>
            <p:ph type="body" idx="1"/>
          </p:nvPr>
        </p:nvSpPr>
        <p:spPr>
          <a:xfrm>
            <a:off x="906462" y="4783137"/>
            <a:ext cx="4981500" cy="45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CA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we will use Pythons list comprehension and a new column will be added to the dataframe by just simply adding the name of the content between square brackets and assign the content. 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23:notes"/>
          <p:cNvSpPr txBox="1">
            <a:spLocks noGrp="1"/>
          </p:cNvSpPr>
          <p:nvPr>
            <p:ph type="sldNum" idx="12"/>
          </p:nvPr>
        </p:nvSpPr>
        <p:spPr>
          <a:xfrm>
            <a:off x="3849687" y="9567863"/>
            <a:ext cx="2944799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p30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4" name="Google Shape;24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0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body" idx="1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body" idx="2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1945201" y="624110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1942415" y="2133600"/>
            <a:ext cx="6591900" cy="3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31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3" name="Google Shape;33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1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1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3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1" name="Google Shape;41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" name="Google Shape;47;p3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8" name="Google Shape;48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body" idx="1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34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55" name="Google Shape;55;p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61;p3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2" name="Google Shape;62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35"/>
          <p:cNvSpPr txBox="1">
            <a:spLocks noGrp="1"/>
          </p:cNvSpPr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subTitle" idx="1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body" idx="2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>
            <a:spLocks noGrp="1"/>
          </p:cNvSpPr>
          <p:nvPr>
            <p:ph type="body" idx="1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37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3" name="Google Shape;73;p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37"/>
          <p:cNvSpPr txBox="1">
            <a:spLocks noGrp="1"/>
          </p:cNvSpPr>
          <p:nvPr>
            <p:ph type="title" hasCustomPrompt="1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37"/>
          <p:cNvSpPr txBox="1">
            <a:spLocks noGrp="1"/>
          </p:cNvSpPr>
          <p:nvPr>
            <p:ph type="body" idx="1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docs/basics/rate-limit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twitter.com/en/docs/basics/rate-limit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ringfireball.net/projects/markdow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311699" y="9563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CA"/>
              <a:t>Jupyter Notebook: User Interface Components</a:t>
            </a:r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311700" y="197117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CA" sz="1400"/>
              <a:t>When a cell is in </a:t>
            </a:r>
            <a:r>
              <a:rPr lang="en-CA" sz="1400" b="1"/>
              <a:t>edit mode</a:t>
            </a:r>
            <a:r>
              <a:rPr lang="en-CA" sz="1400"/>
              <a:t>, the </a:t>
            </a:r>
            <a:r>
              <a:rPr lang="en-CA" sz="1400" b="1"/>
              <a:t>Cell Mode Indicator </a:t>
            </a:r>
            <a:r>
              <a:rPr lang="en-CA" sz="1400"/>
              <a:t>will change to reflect the cell’s state. This state is indicated by a small pencil icon on the top right of the interface. When the cell is in </a:t>
            </a:r>
            <a:r>
              <a:rPr lang="en-CA" sz="1400" b="1"/>
              <a:t>command mode</a:t>
            </a:r>
            <a:r>
              <a:rPr lang="en-CA" sz="1400"/>
              <a:t>, there is no icon in that location.</a:t>
            </a:r>
            <a:endParaRPr sz="1400"/>
          </a:p>
        </p:txBody>
      </p:sp>
      <p:pic>
        <p:nvPicPr>
          <p:cNvPr id="120" name="Google Shape;120;p5"/>
          <p:cNvPicPr preferRelativeResize="0"/>
          <p:nvPr/>
        </p:nvPicPr>
        <p:blipFill rotWithShape="1">
          <a:blip r:embed="rId3">
            <a:alphaModFix/>
          </a:blip>
          <a:srcRect b="9729"/>
          <a:stretch/>
        </p:blipFill>
        <p:spPr>
          <a:xfrm>
            <a:off x="1415025" y="2810000"/>
            <a:ext cx="6313949" cy="30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 txBox="1">
            <a:spLocks noGrp="1"/>
          </p:cNvSpPr>
          <p:nvPr>
            <p:ph type="title"/>
          </p:nvPr>
        </p:nvSpPr>
        <p:spPr>
          <a:xfrm>
            <a:off x="785813" y="961697"/>
            <a:ext cx="8269712" cy="57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3000">
                <a:latin typeface="Times New Roman"/>
                <a:ea typeface="Times New Roman"/>
                <a:cs typeface="Times New Roman"/>
                <a:sym typeface="Times New Roman"/>
              </a:rPr>
              <a:t>Twitter –</a:t>
            </a:r>
            <a:r>
              <a:rPr lang="en-CA" sz="2800">
                <a:latin typeface="Times New Roman"/>
                <a:ea typeface="Times New Roman"/>
                <a:cs typeface="Times New Roman"/>
                <a:sym typeface="Times New Roman"/>
              </a:rPr>
              <a:t>Extracting twitter data (tweepy + pandas)</a:t>
            </a:r>
            <a:endParaRPr sz="3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4"/>
          <p:cNvSpPr txBox="1">
            <a:spLocks noGrp="1"/>
          </p:cNvSpPr>
          <p:nvPr>
            <p:ph type="body" idx="1"/>
          </p:nvPr>
        </p:nvSpPr>
        <p:spPr>
          <a:xfrm>
            <a:off x="435769" y="1337362"/>
            <a:ext cx="8272462" cy="455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CA" sz="2400" b="1">
                <a:solidFill>
                  <a:schemeClr val="dk1"/>
                </a:solidFill>
              </a:rPr>
              <a:t>Append a specific row to dataframe.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AutoNum type="arabicPeriod"/>
            </a:pPr>
            <a:r>
              <a:rPr lang="en-CA" sz="1800"/>
              <a:t>Add the following  code to our TweetsExt file to save the tweets in a CSV file. and hit </a:t>
            </a:r>
            <a:r>
              <a:rPr lang="en-CA" sz="1800">
                <a:solidFill>
                  <a:srgbClr val="C00000"/>
                </a:solidFill>
              </a:rPr>
              <a:t>run</a:t>
            </a:r>
            <a:r>
              <a:rPr lang="en-CA" sz="1800"/>
              <a:t>.    </a:t>
            </a:r>
            <a:endParaRPr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endParaRPr sz="1800"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275" name="Google Shape;27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8901" y="2428368"/>
            <a:ext cx="20447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4" descr="A screenshot of a social media pos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1177" t="-21493" r="-1177" b="-3937"/>
          <a:stretch/>
        </p:blipFill>
        <p:spPr>
          <a:xfrm>
            <a:off x="262494" y="2739887"/>
            <a:ext cx="8013275" cy="426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 txBox="1">
            <a:spLocks noGrp="1"/>
          </p:cNvSpPr>
          <p:nvPr>
            <p:ph type="title"/>
          </p:nvPr>
        </p:nvSpPr>
        <p:spPr>
          <a:xfrm>
            <a:off x="785813" y="961697"/>
            <a:ext cx="8269712" cy="57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3000">
                <a:latin typeface="Times New Roman"/>
                <a:ea typeface="Times New Roman"/>
                <a:cs typeface="Times New Roman"/>
                <a:sym typeface="Times New Roman"/>
              </a:rPr>
              <a:t>Twitter –</a:t>
            </a:r>
            <a:r>
              <a:rPr lang="en-CA" sz="2800">
                <a:latin typeface="Times New Roman"/>
                <a:ea typeface="Times New Roman"/>
                <a:cs typeface="Times New Roman"/>
                <a:sym typeface="Times New Roman"/>
              </a:rPr>
              <a:t>Extracting twitter data (tweepy + pandas)</a:t>
            </a:r>
            <a:endParaRPr sz="3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5"/>
          <p:cNvSpPr txBox="1">
            <a:spLocks noGrp="1"/>
          </p:cNvSpPr>
          <p:nvPr>
            <p:ph type="body" idx="1"/>
          </p:nvPr>
        </p:nvSpPr>
        <p:spPr>
          <a:xfrm>
            <a:off x="385764" y="1534525"/>
            <a:ext cx="8272462" cy="455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CA" sz="2400" b="1">
                <a:solidFill>
                  <a:schemeClr val="dk1"/>
                </a:solidFill>
              </a:rPr>
              <a:t>Save tweets to .csv file.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AutoNum type="arabicPeriod"/>
            </a:pPr>
            <a:r>
              <a:rPr lang="en-CA" sz="1800"/>
              <a:t>Add the following  code to our TweetsExt file to save the tweets in a CSV file. and hit </a:t>
            </a:r>
            <a:r>
              <a:rPr lang="en-CA" sz="1800">
                <a:solidFill>
                  <a:srgbClr val="C00000"/>
                </a:solidFill>
              </a:rPr>
              <a:t>run</a:t>
            </a:r>
            <a:r>
              <a:rPr lang="en-CA" sz="1800"/>
              <a:t>.</a:t>
            </a:r>
            <a:endParaRPr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284" name="Google Shape;28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813" y="3033329"/>
            <a:ext cx="67691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149814"/>
            <a:ext cx="9144000" cy="1943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41124" y="3993074"/>
            <a:ext cx="7202876" cy="2257132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5"/>
          <p:cNvSpPr txBox="1"/>
          <p:nvPr/>
        </p:nvSpPr>
        <p:spPr>
          <a:xfrm>
            <a:off x="1395663" y="6384758"/>
            <a:ext cx="28328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will find it in the Jupyter Files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"/>
          <p:cNvSpPr txBox="1">
            <a:spLocks noGrp="1"/>
          </p:cNvSpPr>
          <p:nvPr>
            <p:ph type="title"/>
          </p:nvPr>
        </p:nvSpPr>
        <p:spPr>
          <a:xfrm>
            <a:off x="311700" y="1078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CA"/>
              <a:t>Rate Limit</a:t>
            </a:r>
            <a:endParaRPr/>
          </a:p>
        </p:txBody>
      </p:sp>
      <p:sp>
        <p:nvSpPr>
          <p:cNvPr id="293" name="Google Shape;293;p26"/>
          <p:cNvSpPr txBox="1">
            <a:spLocks noGrp="1"/>
          </p:cNvSpPr>
          <p:nvPr>
            <p:ph type="body" idx="1"/>
          </p:nvPr>
        </p:nvSpPr>
        <p:spPr>
          <a:xfrm>
            <a:off x="311700" y="212357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CA" sz="1600"/>
              <a:t>It is primarily on a </a:t>
            </a:r>
            <a:r>
              <a:rPr lang="en-CA" sz="1600" b="1"/>
              <a:t>per-user</a:t>
            </a:r>
            <a:r>
              <a:rPr lang="en-CA" sz="1600"/>
              <a:t> basis — or more accurately described, </a:t>
            </a:r>
            <a:r>
              <a:rPr lang="en-CA" sz="1600" b="1"/>
              <a:t>per user</a:t>
            </a:r>
            <a:r>
              <a:rPr lang="en-CA" sz="1600"/>
              <a:t> </a:t>
            </a:r>
            <a:r>
              <a:rPr lang="en-CA" sz="1600" b="1"/>
              <a:t>access token</a:t>
            </a:r>
            <a:r>
              <a:rPr lang="en-CA" sz="1600"/>
              <a:t>. If a method allows for 15 requests per rate limit window, then it allows 15 requests per window per access token.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CA" sz="1600">
                <a:solidFill>
                  <a:schemeClr val="accent3"/>
                </a:solidFill>
              </a:rPr>
              <a:t>What happens if I hit a limit?</a:t>
            </a:r>
            <a:endParaRPr sz="16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CA" sz="1600"/>
              <a:t>An </a:t>
            </a:r>
            <a:r>
              <a:rPr lang="en-CA" sz="1600" b="1"/>
              <a:t>error message</a:t>
            </a:r>
            <a:r>
              <a:rPr lang="en-CA" sz="1600"/>
              <a:t> appears telling you which limit you've hit. For limits that are </a:t>
            </a:r>
            <a:r>
              <a:rPr lang="en-CA" sz="1600" b="1"/>
              <a:t>time-based</a:t>
            </a:r>
            <a:r>
              <a:rPr lang="en-CA" sz="1600"/>
              <a:t> (like the Direct Messages, Tweets, changes to account email, and API request limits), you'll be able to try again after the time limit has elapsed. The </a:t>
            </a:r>
            <a:r>
              <a:rPr lang="en-CA" sz="1600" b="1"/>
              <a:t>Tweet limit of 2,400 updates per day</a:t>
            </a:r>
            <a:r>
              <a:rPr lang="en-CA" sz="1600"/>
              <a:t> is further broken down into </a:t>
            </a:r>
            <a:r>
              <a:rPr lang="en-CA" sz="1600" b="1"/>
              <a:t>semi-hourly intervals</a:t>
            </a:r>
            <a:r>
              <a:rPr lang="en-CA" sz="1600"/>
              <a:t>. If you hit your account update/Tweet limit, please try again in a few hours after the limit period has elapsed.</a:t>
            </a:r>
            <a:endParaRPr sz="1600"/>
          </a:p>
          <a:p>
            <a:pPr marL="457200" lvl="0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CA" sz="1200" u="sng">
                <a:solidFill>
                  <a:schemeClr val="hlink"/>
                </a:solidFill>
                <a:hlinkClick r:id="rId3"/>
              </a:rPr>
              <a:t>https://developer.twitter.com/en/docs/basics/rate-limiting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CA" sz="1200" u="sng">
                <a:solidFill>
                  <a:schemeClr val="hlink"/>
                </a:solidFill>
                <a:hlinkClick r:id="rId4"/>
              </a:rPr>
              <a:t>https://developer.twitter.com/en/docs/basics/rate-limits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311700" y="870213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CA"/>
              <a:t>Jupyter Notebook: User Interface Components</a:t>
            </a:r>
            <a:endParaRPr/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311700" y="204737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CA" sz="1400"/>
              <a:t>Text can be added using </a:t>
            </a:r>
            <a:r>
              <a:rPr lang="en-CA" sz="1400" b="1"/>
              <a:t>Markdown cells</a:t>
            </a:r>
            <a:r>
              <a:rPr lang="en-CA" sz="1400"/>
              <a:t>. You can change the cell type to </a:t>
            </a:r>
            <a:r>
              <a:rPr lang="en-CA" sz="1400" b="1"/>
              <a:t>Markdown</a:t>
            </a:r>
            <a:r>
              <a:rPr lang="en-CA" sz="1400"/>
              <a:t> by using the </a:t>
            </a:r>
            <a:r>
              <a:rPr lang="en-CA" sz="1400" b="1"/>
              <a:t>Cell menu</a:t>
            </a:r>
            <a:r>
              <a:rPr lang="en-CA" sz="1400"/>
              <a:t>, the </a:t>
            </a:r>
            <a:r>
              <a:rPr lang="en-CA" sz="1400" b="1"/>
              <a:t>toolbar</a:t>
            </a:r>
            <a:r>
              <a:rPr lang="en-CA" sz="1400"/>
              <a:t>, or the </a:t>
            </a:r>
            <a:r>
              <a:rPr lang="en-CA" sz="1400" b="1"/>
              <a:t>key shortcut</a:t>
            </a:r>
            <a:r>
              <a:rPr lang="en-CA" sz="1400"/>
              <a:t> </a:t>
            </a:r>
            <a:r>
              <a:rPr lang="en-CA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-CA" sz="1400"/>
              <a:t>. Markdown is a popular markup language that is a superset of HTML. Its specification can be found here: </a:t>
            </a:r>
            <a:r>
              <a:rPr lang="en-CA" sz="1200" u="sng">
                <a:solidFill>
                  <a:schemeClr val="hlink"/>
                </a:solidFill>
                <a:hlinkClick r:id="rId3"/>
              </a:rPr>
              <a:t>https://daringfireball.net/projects/markdown/</a:t>
            </a:r>
            <a:endParaRPr sz="1200"/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1000" y="2986900"/>
            <a:ext cx="6342000" cy="29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11700" y="984223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CA"/>
              <a:t>Jupyter Notebook: User Interface Components</a:t>
            </a:r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11700" y="197117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CA" sz="1600" b="1"/>
              <a:t>Toolbar and Commands</a:t>
            </a:r>
            <a:endParaRPr sz="1400" b="1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CA" sz="1400" b="1">
                <a:latin typeface="Courier"/>
                <a:ea typeface="Courier"/>
                <a:cs typeface="Courier"/>
                <a:sym typeface="Courier"/>
              </a:rPr>
              <a:t>Shift + Enter</a:t>
            </a:r>
            <a:br>
              <a:rPr lang="en-CA" sz="1400"/>
            </a:br>
            <a:r>
              <a:rPr lang="en-CA" sz="1400"/>
              <a:t>Execute cell and jump to the next cell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CA" sz="1400" b="1">
                <a:latin typeface="Courier"/>
                <a:ea typeface="Courier"/>
                <a:cs typeface="Courier"/>
                <a:sym typeface="Courier"/>
              </a:rPr>
              <a:t>Ctrl + Enter</a:t>
            </a:r>
            <a:br>
              <a:rPr lang="en-CA" sz="1400"/>
            </a:br>
            <a:r>
              <a:rPr lang="en-CA" sz="1400"/>
              <a:t>Execute cell and don’t jump to the next cell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CA" sz="1400"/>
              <a:t>If code execution is not responding anymore: </a:t>
            </a:r>
            <a:r>
              <a:rPr lang="en-CA" sz="1400" b="1"/>
              <a:t>Restart kernel</a:t>
            </a:r>
            <a:r>
              <a:rPr lang="en-CA" sz="1400"/>
              <a:t> (cache of previously assigned variables gets emptied)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1400"/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1400" y="4184950"/>
            <a:ext cx="6441210" cy="12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>
            <a:spLocks noGrp="1"/>
          </p:cNvSpPr>
          <p:nvPr>
            <p:ph type="title"/>
          </p:nvPr>
        </p:nvSpPr>
        <p:spPr>
          <a:xfrm>
            <a:off x="785813" y="961697"/>
            <a:ext cx="8269712" cy="57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3000">
                <a:latin typeface="Times New Roman"/>
                <a:ea typeface="Times New Roman"/>
                <a:cs typeface="Times New Roman"/>
                <a:sym typeface="Times New Roman"/>
              </a:rPr>
              <a:t>Twitter –</a:t>
            </a:r>
            <a:r>
              <a:rPr lang="en-CA" sz="2800">
                <a:latin typeface="Times New Roman"/>
                <a:ea typeface="Times New Roman"/>
                <a:cs typeface="Times New Roman"/>
                <a:sym typeface="Times New Roman"/>
              </a:rPr>
              <a:t>Extracting twitter data (tweepy + pandas)</a:t>
            </a:r>
            <a:endParaRPr sz="3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8"/>
          <p:cNvSpPr txBox="1">
            <a:spLocks noGrp="1"/>
          </p:cNvSpPr>
          <p:nvPr>
            <p:ph type="body" idx="1"/>
          </p:nvPr>
        </p:nvSpPr>
        <p:spPr>
          <a:xfrm>
            <a:off x="385764" y="1921650"/>
            <a:ext cx="8272462" cy="433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CA" sz="2400" b="1">
                <a:solidFill>
                  <a:schemeClr val="dk1"/>
                </a:solidFill>
              </a:rPr>
              <a:t>Connect your twitter API to twitter.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endParaRPr sz="2400" b="1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AutoNum type="arabicPeriod"/>
            </a:pPr>
            <a:r>
              <a:rPr lang="en-CA" sz="1800"/>
              <a:t>Add the following code to our TweetsExt Notebook file.</a:t>
            </a:r>
            <a:endParaRPr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AutoNum type="arabicPeriod"/>
            </a:pPr>
            <a:r>
              <a:rPr lang="en-CA" sz="1800"/>
              <a:t>Hit</a:t>
            </a:r>
            <a:r>
              <a:rPr lang="en-CA" sz="1800">
                <a:solidFill>
                  <a:schemeClr val="dk1"/>
                </a:solidFill>
              </a:rPr>
              <a:t> </a:t>
            </a:r>
            <a:r>
              <a:rPr lang="en-CA" sz="1800">
                <a:solidFill>
                  <a:srgbClr val="C00000"/>
                </a:solidFill>
              </a:rPr>
              <a:t>run</a:t>
            </a:r>
            <a:r>
              <a:rPr lang="en-CA" sz="1800">
                <a:solidFill>
                  <a:schemeClr val="dk1"/>
                </a:solidFill>
              </a:rPr>
              <a:t>.</a:t>
            </a:r>
            <a:endParaRPr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224" name="Google Shape;22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813" y="3052869"/>
            <a:ext cx="7567667" cy="303262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785813" y="961697"/>
            <a:ext cx="8269712" cy="57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3000">
                <a:latin typeface="Times New Roman"/>
                <a:ea typeface="Times New Roman"/>
                <a:cs typeface="Times New Roman"/>
                <a:sym typeface="Times New Roman"/>
              </a:rPr>
              <a:t>Twitter –</a:t>
            </a:r>
            <a:r>
              <a:rPr lang="en-CA" sz="2800">
                <a:latin typeface="Times New Roman"/>
                <a:ea typeface="Times New Roman"/>
                <a:cs typeface="Times New Roman"/>
                <a:sym typeface="Times New Roman"/>
              </a:rPr>
              <a:t>Extracting twitter data (tweepy + pandas)</a:t>
            </a:r>
            <a:endParaRPr sz="3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9"/>
          <p:cNvSpPr txBox="1">
            <a:spLocks noGrp="1"/>
          </p:cNvSpPr>
          <p:nvPr>
            <p:ph type="body" idx="1"/>
          </p:nvPr>
        </p:nvSpPr>
        <p:spPr>
          <a:xfrm>
            <a:off x="385764" y="1921650"/>
            <a:ext cx="8272462" cy="433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CA" sz="2400" b="1">
                <a:solidFill>
                  <a:schemeClr val="dk1"/>
                </a:solidFill>
              </a:rPr>
              <a:t>Extract the tweets.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AutoNum type="arabicPeriod"/>
            </a:pPr>
            <a:r>
              <a:rPr lang="en-CA" sz="1800"/>
              <a:t>Add the following code to our TweetsExt Notebook file.</a:t>
            </a:r>
            <a:endParaRPr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AutoNum type="arabicPeriod"/>
            </a:pPr>
            <a:r>
              <a:rPr lang="en-CA" sz="1800"/>
              <a:t>Hit</a:t>
            </a:r>
            <a:r>
              <a:rPr lang="en-CA" sz="1800">
                <a:solidFill>
                  <a:schemeClr val="dk1"/>
                </a:solidFill>
              </a:rPr>
              <a:t> </a:t>
            </a:r>
            <a:r>
              <a:rPr lang="en-CA" sz="1800">
                <a:solidFill>
                  <a:srgbClr val="C00000"/>
                </a:solidFill>
              </a:rPr>
              <a:t>run</a:t>
            </a:r>
            <a:r>
              <a:rPr lang="en-CA" sz="1800">
                <a:solidFill>
                  <a:schemeClr val="dk1"/>
                </a:solidFill>
              </a:rPr>
              <a:t>.</a:t>
            </a:r>
            <a:endParaRPr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232" name="Google Shape;23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813" y="2990528"/>
            <a:ext cx="6381366" cy="295307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>
            <a:spLocks noGrp="1"/>
          </p:cNvSpPr>
          <p:nvPr>
            <p:ph type="title"/>
          </p:nvPr>
        </p:nvSpPr>
        <p:spPr>
          <a:xfrm>
            <a:off x="785813" y="961697"/>
            <a:ext cx="8269712" cy="57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3000">
                <a:latin typeface="Times New Roman"/>
                <a:ea typeface="Times New Roman"/>
                <a:cs typeface="Times New Roman"/>
                <a:sym typeface="Times New Roman"/>
              </a:rPr>
              <a:t>Twitter –</a:t>
            </a:r>
            <a:r>
              <a:rPr lang="en-CA" sz="2800">
                <a:latin typeface="Times New Roman"/>
                <a:ea typeface="Times New Roman"/>
                <a:cs typeface="Times New Roman"/>
                <a:sym typeface="Times New Roman"/>
              </a:rPr>
              <a:t>Extracting twitter data (tweepy + pandas)</a:t>
            </a:r>
            <a:endParaRPr sz="3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0"/>
          <p:cNvSpPr txBox="1">
            <a:spLocks noGrp="1"/>
          </p:cNvSpPr>
          <p:nvPr>
            <p:ph type="body" idx="1"/>
          </p:nvPr>
        </p:nvSpPr>
        <p:spPr>
          <a:xfrm>
            <a:off x="385764" y="1921650"/>
            <a:ext cx="8272462" cy="433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CA" sz="2400" b="1">
                <a:solidFill>
                  <a:schemeClr val="dk1"/>
                </a:solidFill>
              </a:rPr>
              <a:t>Extract the tweets:</a:t>
            </a:r>
            <a:endParaRPr sz="1800">
              <a:solidFill>
                <a:schemeClr val="dk1"/>
              </a:solidFill>
            </a:endParaRPr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240" name="Google Shape;240;p20" descr="A screenshot of a social media pos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5045" y="2392017"/>
            <a:ext cx="70739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785813" y="961697"/>
            <a:ext cx="8269712" cy="57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3000">
                <a:latin typeface="Times New Roman"/>
                <a:ea typeface="Times New Roman"/>
                <a:cs typeface="Times New Roman"/>
                <a:sym typeface="Times New Roman"/>
              </a:rPr>
              <a:t>Twitter –</a:t>
            </a:r>
            <a:r>
              <a:rPr lang="en-CA" sz="2800">
                <a:latin typeface="Times New Roman"/>
                <a:ea typeface="Times New Roman"/>
                <a:cs typeface="Times New Roman"/>
                <a:sym typeface="Times New Roman"/>
              </a:rPr>
              <a:t>Extracting twitter data (tweepy + pandas)</a:t>
            </a:r>
            <a:endParaRPr sz="3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385764" y="1828800"/>
            <a:ext cx="8272462" cy="442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CA" sz="2400" b="1">
                <a:solidFill>
                  <a:schemeClr val="dk1"/>
                </a:solidFill>
              </a:rPr>
              <a:t>Show the tweets in a table 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AutoNum type="arabicPeriod"/>
            </a:pPr>
            <a:r>
              <a:rPr lang="en-CA" sz="1800"/>
              <a:t>Add the following code to our TweetsExt file</a:t>
            </a:r>
            <a:endParaRPr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AutoNum type="arabicPeriod"/>
            </a:pPr>
            <a:r>
              <a:rPr lang="en-CA" sz="1800"/>
              <a:t>Hit </a:t>
            </a:r>
            <a:r>
              <a:rPr lang="en-CA" sz="1800">
                <a:solidFill>
                  <a:srgbClr val="C00000"/>
                </a:solidFill>
              </a:rPr>
              <a:t>run</a:t>
            </a:r>
            <a:r>
              <a:rPr lang="en-CA" sz="1800"/>
              <a:t>. </a:t>
            </a:r>
            <a:endParaRPr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248" name="Google Shape;24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000" y="2844800"/>
            <a:ext cx="7874000" cy="1168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9" name="Google Shape;24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26445" y="4043362"/>
            <a:ext cx="4991100" cy="26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>
            <a:spLocks noGrp="1"/>
          </p:cNvSpPr>
          <p:nvPr>
            <p:ph type="title"/>
          </p:nvPr>
        </p:nvSpPr>
        <p:spPr>
          <a:xfrm>
            <a:off x="785813" y="961697"/>
            <a:ext cx="8269712" cy="57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3000">
                <a:latin typeface="Times New Roman"/>
                <a:ea typeface="Times New Roman"/>
                <a:cs typeface="Times New Roman"/>
                <a:sym typeface="Times New Roman"/>
              </a:rPr>
              <a:t>Twitter –</a:t>
            </a:r>
            <a:r>
              <a:rPr lang="en-CA" sz="2800">
                <a:latin typeface="Times New Roman"/>
                <a:ea typeface="Times New Roman"/>
                <a:cs typeface="Times New Roman"/>
                <a:sym typeface="Times New Roman"/>
              </a:rPr>
              <a:t>Extracting twitter data (tweepy + pandas)</a:t>
            </a:r>
            <a:endParaRPr sz="3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2"/>
          <p:cNvSpPr txBox="1">
            <a:spLocks noGrp="1"/>
          </p:cNvSpPr>
          <p:nvPr>
            <p:ph type="body" idx="1"/>
          </p:nvPr>
        </p:nvSpPr>
        <p:spPr>
          <a:xfrm>
            <a:off x="385764" y="1534525"/>
            <a:ext cx="8272462" cy="455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CA" sz="2400" b="1">
                <a:solidFill>
                  <a:schemeClr val="dk1"/>
                </a:solidFill>
              </a:rPr>
              <a:t>Show more details of the tweets in a table 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AutoNum type="arabicPeriod"/>
            </a:pPr>
            <a:r>
              <a:rPr lang="en-CA" sz="1800"/>
              <a:t>Add the following  code to our TweetsExt file.</a:t>
            </a:r>
            <a:endParaRPr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AutoNum type="arabicPeriod"/>
            </a:pPr>
            <a:r>
              <a:rPr lang="en-CA" sz="1800"/>
              <a:t>Hit </a:t>
            </a:r>
            <a:r>
              <a:rPr lang="en-CA" sz="1800">
                <a:solidFill>
                  <a:srgbClr val="C00000"/>
                </a:solidFill>
              </a:rPr>
              <a:t>run</a:t>
            </a:r>
            <a:r>
              <a:rPr lang="en-CA" sz="1800"/>
              <a:t>.</a:t>
            </a:r>
            <a:endParaRPr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257" name="Google Shape;25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027" y="2599076"/>
            <a:ext cx="7677807" cy="134230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8" name="Google Shape;258;p22" descr="A screenshot of a social media pos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t="5680"/>
          <a:stretch/>
        </p:blipFill>
        <p:spPr>
          <a:xfrm>
            <a:off x="1537252" y="4022644"/>
            <a:ext cx="7805530" cy="26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title"/>
          </p:nvPr>
        </p:nvSpPr>
        <p:spPr>
          <a:xfrm>
            <a:off x="785813" y="961697"/>
            <a:ext cx="8269712" cy="57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3000">
                <a:latin typeface="Times New Roman"/>
                <a:ea typeface="Times New Roman"/>
                <a:cs typeface="Times New Roman"/>
                <a:sym typeface="Times New Roman"/>
              </a:rPr>
              <a:t>Twitter –</a:t>
            </a:r>
            <a:r>
              <a:rPr lang="en-CA" sz="2800">
                <a:latin typeface="Times New Roman"/>
                <a:ea typeface="Times New Roman"/>
                <a:cs typeface="Times New Roman"/>
                <a:sym typeface="Times New Roman"/>
              </a:rPr>
              <a:t>Extracting twitter data (tweepy + pandas)</a:t>
            </a:r>
            <a:endParaRPr sz="3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3"/>
          <p:cNvSpPr txBox="1">
            <a:spLocks noGrp="1"/>
          </p:cNvSpPr>
          <p:nvPr>
            <p:ph type="body" idx="1"/>
          </p:nvPr>
        </p:nvSpPr>
        <p:spPr>
          <a:xfrm>
            <a:off x="385764" y="1534525"/>
            <a:ext cx="8272462" cy="455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CA" sz="2400" b="1">
                <a:solidFill>
                  <a:schemeClr val="dk1"/>
                </a:solidFill>
              </a:rPr>
              <a:t>Show specific tweet row details in a table .</a:t>
            </a:r>
            <a:endParaRPr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AutoNum type="arabicPeriod"/>
            </a:pPr>
            <a:r>
              <a:rPr lang="en-CA" sz="1800"/>
              <a:t>Add the following  code to our TweetsExt file and hit </a:t>
            </a:r>
            <a:r>
              <a:rPr lang="en-CA" sz="1800">
                <a:solidFill>
                  <a:srgbClr val="C00000"/>
                </a:solidFill>
              </a:rPr>
              <a:t>run</a:t>
            </a:r>
            <a:r>
              <a:rPr lang="en-CA" sz="1800"/>
              <a:t>.</a:t>
            </a:r>
            <a:endParaRPr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endParaRPr sz="1800"/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34290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266" name="Google Shape;26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5441" y="2840948"/>
            <a:ext cx="7993117" cy="162625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7" name="Google Shape;267;p23" descr="A screenshot of a social media pos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-2301" t="-18281" r="2301" b="44721"/>
          <a:stretch/>
        </p:blipFill>
        <p:spPr>
          <a:xfrm>
            <a:off x="-88475" y="2532389"/>
            <a:ext cx="9144000" cy="3869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1026</Words>
  <Application>Microsoft Macintosh PowerPoint</Application>
  <PresentationFormat>On-screen Show (4:3)</PresentationFormat>
  <Paragraphs>134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Courier</vt:lpstr>
      <vt:lpstr>Questrial</vt:lpstr>
      <vt:lpstr>Arial</vt:lpstr>
      <vt:lpstr>Courier New</vt:lpstr>
      <vt:lpstr>Raleway</vt:lpstr>
      <vt:lpstr>Lato</vt:lpstr>
      <vt:lpstr>Times New Roman</vt:lpstr>
      <vt:lpstr>Streamline</vt:lpstr>
      <vt:lpstr>Jupyter Notebook: User Interface Components</vt:lpstr>
      <vt:lpstr>Jupyter Notebook: User Interface Components</vt:lpstr>
      <vt:lpstr>Jupyter Notebook: User Interface Components</vt:lpstr>
      <vt:lpstr>Twitter –Extracting twitter data (tweepy + pandas)</vt:lpstr>
      <vt:lpstr>Twitter –Extracting twitter data (tweepy + pandas)</vt:lpstr>
      <vt:lpstr>Twitter –Extracting twitter data (tweepy + pandas)</vt:lpstr>
      <vt:lpstr>Twitter –Extracting twitter data (tweepy + pandas)</vt:lpstr>
      <vt:lpstr>Twitter –Extracting twitter data (tweepy + pandas)</vt:lpstr>
      <vt:lpstr>Twitter –Extracting twitter data (tweepy + pandas)</vt:lpstr>
      <vt:lpstr>Twitter –Extracting twitter data (tweepy + pandas)</vt:lpstr>
      <vt:lpstr>Twitter –Extracting twitter data (tweepy + pandas)</vt:lpstr>
      <vt:lpstr>Rate Limit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Jupyter Notebook: User Interface Components</dc:title>
  <cp:lastModifiedBy>لينا</cp:lastModifiedBy>
  <cp:revision>1</cp:revision>
  <dcterms:modified xsi:type="dcterms:W3CDTF">2022-02-28T14:40:30Z</dcterms:modified>
</cp:coreProperties>
</file>