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256" r:id="rId2"/>
    <p:sldId id="279" r:id="rId3"/>
    <p:sldId id="277" r:id="rId4"/>
    <p:sldId id="278" r:id="rId5"/>
    <p:sldId id="280" r:id="rId6"/>
    <p:sldId id="281" r:id="rId7"/>
    <p:sldId id="284" r:id="rId8"/>
    <p:sldId id="285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3515" autoAdjust="0"/>
  </p:normalViewPr>
  <p:slideViewPr>
    <p:cSldViewPr snapToGrid="0">
      <p:cViewPr varScale="1">
        <p:scale>
          <a:sx n="74" d="100"/>
          <a:sy n="74" d="100"/>
        </p:scale>
        <p:origin x="3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IN" smtClean="0"/>
              <a:t>19-06-2018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06/19/18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705179-5ABC-405A-9822-5159D61527B7}"/>
              </a:ext>
            </a:extLst>
          </p:cNvPr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 descr="Color filled rectangle border">
            <a:extLst>
              <a:ext uri="{FF2B5EF4-FFF2-40B4-BE49-F238E27FC236}">
                <a16:creationId xmlns:a16="http://schemas.microsoft.com/office/drawing/2014/main" id="{BEA61C54-D91F-432A-8930-67CFB593F274}"/>
              </a:ext>
            </a:extLst>
          </p:cNvPr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 descr="Color filled rectangle border">
            <a:extLst>
              <a:ext uri="{FF2B5EF4-FFF2-40B4-BE49-F238E27FC236}">
                <a16:creationId xmlns:a16="http://schemas.microsoft.com/office/drawing/2014/main" id="{3FD5811B-D9B3-4812-9CEC-A34983445D9A}"/>
              </a:ext>
            </a:extLst>
          </p:cNvPr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descr="Color filled rectangle border">
            <a:extLst>
              <a:ext uri="{FF2B5EF4-FFF2-40B4-BE49-F238E27FC236}">
                <a16:creationId xmlns:a16="http://schemas.microsoft.com/office/drawing/2014/main" id="{92C9A4DA-3AE7-4E50-8D9D-286EEF60234D}"/>
              </a:ext>
            </a:extLst>
          </p:cNvPr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descr="Color filled rectangle border">
            <a:extLst>
              <a:ext uri="{FF2B5EF4-FFF2-40B4-BE49-F238E27FC236}">
                <a16:creationId xmlns:a16="http://schemas.microsoft.com/office/drawing/2014/main" id="{56F6707C-9A19-4585-8CCB-195E087A2F56}"/>
              </a:ext>
            </a:extLst>
          </p:cNvPr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28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06/19/18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Color filled rectangle border">
            <a:extLst>
              <a:ext uri="{FF2B5EF4-FFF2-40B4-BE49-F238E27FC236}">
                <a16:creationId xmlns:a16="http://schemas.microsoft.com/office/drawing/2014/main" id="{A3A41197-9987-4160-9A3E-2FAD42CC1AD6}"/>
              </a:ext>
            </a:extLst>
          </p:cNvPr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>
            <a:extLst>
              <a:ext uri="{FF2B5EF4-FFF2-40B4-BE49-F238E27FC236}">
                <a16:creationId xmlns:a16="http://schemas.microsoft.com/office/drawing/2014/main" id="{A641AA1A-B9EA-42FD-B1DA-D42C64E693C6}"/>
              </a:ext>
            </a:extLst>
          </p:cNvPr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>
            <a:extLst>
              <a:ext uri="{FF2B5EF4-FFF2-40B4-BE49-F238E27FC236}">
                <a16:creationId xmlns:a16="http://schemas.microsoft.com/office/drawing/2014/main" id="{DDD3FA73-02F0-48A7-ABBF-AC332BBAFD62}"/>
              </a:ext>
            </a:extLst>
          </p:cNvPr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>
            <a:extLst>
              <a:ext uri="{FF2B5EF4-FFF2-40B4-BE49-F238E27FC236}">
                <a16:creationId xmlns:a16="http://schemas.microsoft.com/office/drawing/2014/main" id="{CA5F30F0-65F9-4072-827B-D5A75C40F48F}"/>
              </a:ext>
            </a:extLst>
          </p:cNvPr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8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99551F-0685-470A-A63A-F808D54B9B6A}" type="datetimeFigureOut">
              <a:rPr lang="en-US" smtClean="0"/>
              <a:t>06/19/18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2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kthoutt/wine-deep-learning" TargetMode="External"/><Relationship Id="rId2" Type="http://schemas.openxmlformats.org/officeDocument/2006/relationships/hyperlink" Target="https://www.kaggle.com/zynicide/wine-review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WINES OF THE WORLD</a:t>
            </a:r>
            <a:br>
              <a:rPr lang="en-US" dirty="0"/>
            </a:br>
            <a:r>
              <a:rPr lang="en-US" sz="2400" dirty="0"/>
              <a:t>Data Analytics Bootcamp</a:t>
            </a:r>
            <a:br>
              <a:rPr lang="en-US" sz="2400" dirty="0"/>
            </a:br>
            <a:r>
              <a:rPr lang="en-US" sz="2400" dirty="0"/>
              <a:t>UC Berkeley Extension</a:t>
            </a:r>
            <a:br>
              <a:rPr lang="en-US" sz="2400" dirty="0"/>
            </a:br>
            <a:r>
              <a:rPr lang="en-US" sz="2400" dirty="0"/>
              <a:t>06.19.2018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25B68DD-F29F-4239-AA2C-DB2296580D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/>
      </p:pic>
      <p:sp>
        <p:nvSpPr>
          <p:cNvPr id="7" name="Subtitle 6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Janaki Kora</a:t>
            </a:r>
          </a:p>
          <a:p>
            <a:r>
              <a:rPr lang="en-US" sz="2400" dirty="0"/>
              <a:t>Jessica Phillips</a:t>
            </a:r>
          </a:p>
          <a:p>
            <a:r>
              <a:rPr lang="en-US" sz="2400" dirty="0"/>
              <a:t>Lena Tran</a:t>
            </a:r>
          </a:p>
          <a:p>
            <a:r>
              <a:rPr lang="en-US" sz="2400" dirty="0"/>
              <a:t>Naz Sinaei</a:t>
            </a:r>
          </a:p>
          <a:p>
            <a:r>
              <a:rPr lang="en-US" sz="2400" dirty="0"/>
              <a:t>Sema Uyar 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0146-05E4-45FB-A16B-814F1FE8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85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pPr marL="342900" lvl="4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Our goal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Our data set 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Data and database engineering 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Methods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Website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Improvements for future</a:t>
            </a:r>
          </a:p>
          <a:p>
            <a:pPr marL="342900" lvl="3" indent="-34290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Questions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59D8C-4A76-4142-A83A-E68A36AB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0" y="585216"/>
            <a:ext cx="4717638" cy="56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Our goal is to help users find the best wine producers for their selected variety of wine, and its price!</a:t>
            </a:r>
          </a:p>
          <a:p>
            <a:pPr marL="0" indent="0">
              <a:buNone/>
            </a:pPr>
            <a:r>
              <a:rPr lang="en-US" sz="2400" dirty="0"/>
              <a:t>     Users who navigate our site can find: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Top 10 rated wine brands for selected variety of wine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Top countries producing selected variety of wine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Rating vs. price of selected variety of wine, and its brand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A world map that shows where the wines are produced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200" b="1" dirty="0"/>
              <a:t> For our project, we are using data… </a:t>
            </a:r>
          </a:p>
          <a:p>
            <a:pPr marL="614934" lvl="4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That was scraped from “Wine Enthusiast” by Zack T., “a full-stack software engineer who loves data science”</a:t>
            </a:r>
            <a:endParaRPr lang="en-US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200" b="1" dirty="0"/>
              <a:t>Our data set includes:</a:t>
            </a:r>
          </a:p>
          <a:p>
            <a:pPr marL="614934" lvl="4" indent="-285750">
              <a:spcBef>
                <a:spcPts val="1200"/>
              </a:spcBef>
              <a:spcAft>
                <a:spcPts val="200"/>
              </a:spcAft>
              <a:buClr>
                <a:srgbClr val="C6695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/>
              <a:t>~130k </a:t>
            </a:r>
            <a:r>
              <a:rPr lang="en-US" sz="2200" dirty="0">
                <a:solidFill>
                  <a:prstClr val="black"/>
                </a:solidFill>
              </a:rPr>
              <a:t>wine reviews</a:t>
            </a:r>
          </a:p>
          <a:p>
            <a:pPr marL="614934" lvl="4" indent="-285750">
              <a:spcBef>
                <a:spcPts val="1200"/>
              </a:spcBef>
              <a:spcAft>
                <a:spcPts val="200"/>
              </a:spcAft>
              <a:buClr>
                <a:srgbClr val="C6695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</a:rPr>
              <a:t>13 data fields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(Points, Title, Variety,  Description, Country, Province, Region 1, Region 2, Winery, Designation, Price, Taster Name, Taster Twitter handle) 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200" b="1" dirty="0"/>
              <a:t>Our data sources: </a:t>
            </a:r>
          </a:p>
          <a:p>
            <a:pPr marL="672084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https://www.kaggle.com/zynicide/wine-reviews/data</a:t>
            </a:r>
            <a:endParaRPr lang="en-US" sz="1800" dirty="0"/>
          </a:p>
          <a:p>
            <a:pPr marL="672084" lvl="3" indent="-34290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hlinkClick r:id="rId3"/>
              </a:rPr>
              <a:t>https://github.com/zackthoutt/wine-deep-learning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7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6D7E-8F88-4BCF-97D5-0019DCAC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database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B6B0-77E2-4BDA-83F5-19027545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 Data Engineering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Pull the wine data set CSV file into a Pandas </a:t>
            </a:r>
            <a:r>
              <a:rPr lang="en-US" sz="2400" dirty="0" err="1"/>
              <a:t>dataframe</a:t>
            </a:r>
            <a:r>
              <a:rPr lang="en-US" sz="2400" dirty="0"/>
              <a:t>, and clean up the NULL values for the price field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Utilize a Python library (‘Geocoder’) to get latitude and longitude coordinates of unique regions in our data set</a:t>
            </a:r>
          </a:p>
          <a:p>
            <a:pPr marL="128016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Database Engineering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Create </a:t>
            </a:r>
            <a:r>
              <a:rPr lang="en-US" dirty="0" err="1"/>
              <a:t>Sqlite</a:t>
            </a:r>
            <a:r>
              <a:rPr lang="en-US" dirty="0"/>
              <a:t> database (‘</a:t>
            </a:r>
            <a:r>
              <a:rPr lang="en-US" dirty="0" err="1"/>
              <a:t>Wine.sqlite</a:t>
            </a:r>
            <a:r>
              <a:rPr lang="en-US" dirty="0"/>
              <a:t>’) that includes two tables : </a:t>
            </a:r>
          </a:p>
          <a:p>
            <a:pPr lvl="1">
              <a:buFontTx/>
              <a:buChar char="-"/>
            </a:pPr>
            <a:r>
              <a:rPr lang="en-US" sz="2400" dirty="0"/>
              <a:t> Wine data</a:t>
            </a:r>
          </a:p>
          <a:p>
            <a:pPr lvl="1">
              <a:buFontTx/>
              <a:buChar char="-"/>
            </a:pPr>
            <a:r>
              <a:rPr lang="en-US" sz="2400" dirty="0"/>
              <a:t> Region coordinates </a:t>
            </a:r>
          </a:p>
        </p:txBody>
      </p:sp>
    </p:spTree>
    <p:extLst>
      <p:ext uri="{BB962C8B-B14F-4D97-AF65-F5344CB8AC3E}">
        <p14:creationId xmlns:p14="http://schemas.microsoft.com/office/powerpoint/2010/main" val="232720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CE9-8279-4A91-91D6-0F6E6041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FA77-BABF-4FEE-BC87-25FE879D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Flask App / </a:t>
            </a:r>
            <a:r>
              <a:rPr lang="en-US" sz="3600" dirty="0" err="1"/>
              <a:t>SQLAlchemy</a:t>
            </a:r>
            <a:endParaRPr 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Bootstrap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JavaScript Libraries:</a:t>
            </a:r>
          </a:p>
          <a:p>
            <a:pPr marL="128016" lvl="1" indent="0">
              <a:buNone/>
            </a:pPr>
            <a:r>
              <a:rPr lang="en-US" sz="3200" dirty="0"/>
              <a:t> - D3</a:t>
            </a:r>
          </a:p>
          <a:p>
            <a:pPr marL="128016" lvl="1" indent="0">
              <a:buNone/>
            </a:pPr>
            <a:r>
              <a:rPr lang="en-US" sz="3200" dirty="0"/>
              <a:t> - </a:t>
            </a:r>
            <a:r>
              <a:rPr lang="en-US" sz="3200" dirty="0" err="1"/>
              <a:t>Plotly</a:t>
            </a:r>
            <a:r>
              <a:rPr lang="en-US" sz="3200" dirty="0"/>
              <a:t> </a:t>
            </a:r>
          </a:p>
          <a:p>
            <a:pPr marL="128016" lvl="1" indent="0">
              <a:buNone/>
            </a:pPr>
            <a:r>
              <a:rPr lang="en-US" sz="3200" dirty="0"/>
              <a:t> - Leaflet </a:t>
            </a:r>
          </a:p>
        </p:txBody>
      </p:sp>
    </p:spTree>
    <p:extLst>
      <p:ext uri="{BB962C8B-B14F-4D97-AF65-F5344CB8AC3E}">
        <p14:creationId xmlns:p14="http://schemas.microsoft.com/office/powerpoint/2010/main" val="9885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CE9-8279-4A91-91D6-0F6E6041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FA77-BABF-4FEE-BC87-25FE879D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4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CE9-8279-4A91-91D6-0F6E6041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for future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FA77-BABF-4FEE-BC87-25FE879D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Make bubble-chart and Top 10 panel interactive with the selection of both the country and the wine variety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Improved interaction with the map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19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CE9-8279-4A91-91D6-0F6E6041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7115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1871</TotalTime>
  <Words>350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WINES OF THE WORLD Data Analytics Bootcamp UC Berkeley Extension 06.19.2018</vt:lpstr>
      <vt:lpstr>outline</vt:lpstr>
      <vt:lpstr>Our goal</vt:lpstr>
      <vt:lpstr>Our Data Set </vt:lpstr>
      <vt:lpstr>Data &amp; database engineering </vt:lpstr>
      <vt:lpstr>Methods </vt:lpstr>
      <vt:lpstr>Website </vt:lpstr>
      <vt:lpstr>IMPROVEMENTS for future  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Habit Tracker</dc:title>
  <dc:creator>sema uyar</dc:creator>
  <cp:lastModifiedBy>sema uyar</cp:lastModifiedBy>
  <cp:revision>92</cp:revision>
  <dcterms:created xsi:type="dcterms:W3CDTF">2018-04-04T01:38:07Z</dcterms:created>
  <dcterms:modified xsi:type="dcterms:W3CDTF">2018-06-20T01:09:41Z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VT@JAWS2</vt:lpwstr>
  </property>
  <property fmtid="{D5CDD505-2E9C-101B-9397-08002B2CF9AE}" pid="5" name="MSIP_Label_f42aa342-8706-4288-bd11-ebb85995028c_SetDate">
    <vt:lpwstr>2018-02-23T06:16:02.8823307Z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