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4e1de201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4e1de201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fa60a8595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fa60a8595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4e1de201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04e1de201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fa60a8595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fa60a8595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4e1de201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4e1de2010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4e1de201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4e1de201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4e1de201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4e1de201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cfa60a8595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cfa60a8595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fa60a8595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fa60a8595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fa60a8595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fa60a8595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the past year and a half, I have worked through the pandemic as a cashier at Wegmans in Northborough. On an </a:t>
            </a:r>
            <a:r>
              <a:rPr lang="en"/>
              <a:t>average day, atleast half of my customers in an 8 hour shift were working for instacart. Simultaneously, we were experiencing huge shortages. I would ask these instacart workers about their experiences working through the app and they all reported positives, and it got me thinking about the shift we are experiencing in today’s labor market. I had seen this with my own eyes, however I wanted to see the data for myself and perform my own analysis.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4e1de201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4e1de201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fa60a8595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fa60a8595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4e1de201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4e1de201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fa60a8595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fa60a8595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4e1de201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4e1de201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fa60a8595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fa60a8595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couple reason I decided to focus on Massachusetts unemployment rates is it’s simpler for the time being so I can get this project started, and Boston MA has the third highest Instacart usage. We all know that covid was the reason for record high unemployment rates, we can see this in the MySQL query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bls.gov/news.release/jolts.t04.htm" TargetMode="External"/><Relationship Id="rId4" Type="http://schemas.openxmlformats.org/officeDocument/2006/relationships/hyperlink" Target="https://therideshareguy.com/instacart-statistics/" TargetMode="External"/><Relationship Id="rId5" Type="http://schemas.openxmlformats.org/officeDocument/2006/relationships/hyperlink" Target="https://www.stats.govt.nz/large-datasets/csv-files-for-downloa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361175" y="511125"/>
            <a:ext cx="8306700" cy="11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220"/>
              <a:t>Analyzing Covid-19’s Effect On The Labor Market</a:t>
            </a:r>
            <a:endParaRPr b="1" sz="4220"/>
          </a:p>
        </p:txBody>
      </p:sp>
      <p:sp>
        <p:nvSpPr>
          <p:cNvPr id="278" name="Google Shape;278;p13"/>
          <p:cNvSpPr txBox="1"/>
          <p:nvPr>
            <p:ph idx="1" type="subTitle"/>
          </p:nvPr>
        </p:nvSpPr>
        <p:spPr>
          <a:xfrm>
            <a:off x="2765675" y="2774238"/>
            <a:ext cx="3497700" cy="4329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3100"/>
              <a:t>Lena Viazmitinov</a:t>
            </a:r>
            <a:endParaRPr b="1" sz="3100"/>
          </a:p>
        </p:txBody>
      </p:sp>
      <p:sp>
        <p:nvSpPr>
          <p:cNvPr id="279" name="Google Shape;279;p13"/>
          <p:cNvSpPr/>
          <p:nvPr/>
        </p:nvSpPr>
        <p:spPr>
          <a:xfrm>
            <a:off x="4044425" y="2232613"/>
            <a:ext cx="940200" cy="273300"/>
          </a:xfrm>
          <a:prstGeom prst="mathMin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pic>
        <p:nvPicPr>
          <p:cNvPr id="280" name="Google Shape;280;p13"/>
          <p:cNvPicPr preferRelativeResize="0"/>
          <p:nvPr/>
        </p:nvPicPr>
        <p:blipFill>
          <a:blip r:embed="rId3">
            <a:alphaModFix amt="45000"/>
          </a:blip>
          <a:stretch>
            <a:fillRect/>
          </a:stretch>
        </p:blipFill>
        <p:spPr>
          <a:xfrm rot="930723">
            <a:off x="555254" y="2150591"/>
            <a:ext cx="1680219" cy="1680219"/>
          </a:xfrm>
          <a:prstGeom prst="rect">
            <a:avLst/>
          </a:prstGeom>
          <a:noFill/>
          <a:ln>
            <a:noFill/>
          </a:ln>
        </p:spPr>
      </p:pic>
      <p:pic>
        <p:nvPicPr>
          <p:cNvPr id="281" name="Google Shape;281;p13"/>
          <p:cNvPicPr preferRelativeResize="0"/>
          <p:nvPr/>
        </p:nvPicPr>
        <p:blipFill>
          <a:blip r:embed="rId4">
            <a:alphaModFix amt="38000"/>
          </a:blip>
          <a:stretch>
            <a:fillRect/>
          </a:stretch>
        </p:blipFill>
        <p:spPr>
          <a:xfrm rot="-1508958">
            <a:off x="6606145" y="2826135"/>
            <a:ext cx="1835635" cy="1473456"/>
          </a:xfrm>
          <a:prstGeom prst="rect">
            <a:avLst/>
          </a:prstGeom>
          <a:noFill/>
          <a:ln>
            <a:noFill/>
          </a:ln>
        </p:spPr>
      </p:pic>
      <p:pic>
        <p:nvPicPr>
          <p:cNvPr id="282" name="Google Shape;282;p13"/>
          <p:cNvPicPr preferRelativeResize="0"/>
          <p:nvPr/>
        </p:nvPicPr>
        <p:blipFill>
          <a:blip r:embed="rId5">
            <a:alphaModFix amt="64000"/>
          </a:blip>
          <a:stretch>
            <a:fillRect/>
          </a:stretch>
        </p:blipFill>
        <p:spPr>
          <a:xfrm rot="-778222">
            <a:off x="4641776" y="3615275"/>
            <a:ext cx="1405860" cy="1408724"/>
          </a:xfrm>
          <a:prstGeom prst="rect">
            <a:avLst/>
          </a:prstGeom>
          <a:noFill/>
          <a:ln>
            <a:noFill/>
          </a:ln>
        </p:spPr>
      </p:pic>
      <p:pic>
        <p:nvPicPr>
          <p:cNvPr id="283" name="Google Shape;283;p13"/>
          <p:cNvPicPr preferRelativeResize="0"/>
          <p:nvPr/>
        </p:nvPicPr>
        <p:blipFill>
          <a:blip r:embed="rId6">
            <a:alphaModFix amt="63000"/>
          </a:blip>
          <a:stretch>
            <a:fillRect/>
          </a:stretch>
        </p:blipFill>
        <p:spPr>
          <a:xfrm rot="1103107">
            <a:off x="2768895" y="3722644"/>
            <a:ext cx="933265" cy="1193988"/>
          </a:xfrm>
          <a:prstGeom prst="rect">
            <a:avLst/>
          </a:prstGeom>
          <a:noFill/>
          <a:ln>
            <a:noFill/>
          </a:ln>
        </p:spPr>
      </p:pic>
    </p:spTree>
  </p:cSld>
  <p:clrMapOvr>
    <a:masterClrMapping/>
  </p:clrMapOvr>
  <mc:AlternateContent>
    <mc:Choice Requires="p14">
      <p:transition p14:dur="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54" name="Shape 354"/>
        <p:cNvGrpSpPr/>
        <p:nvPr/>
      </p:nvGrpSpPr>
      <p:grpSpPr>
        <a:xfrm>
          <a:off x="0" y="0"/>
          <a:ext cx="0" cy="0"/>
          <a:chOff x="0" y="0"/>
          <a:chExt cx="0" cy="0"/>
        </a:xfrm>
      </p:grpSpPr>
      <p:sp>
        <p:nvSpPr>
          <p:cNvPr id="355" name="Google Shape;355;p22"/>
          <p:cNvSpPr txBox="1"/>
          <p:nvPr>
            <p:ph type="ctrTitle"/>
          </p:nvPr>
        </p:nvSpPr>
        <p:spPr>
          <a:xfrm>
            <a:off x="247925" y="0"/>
            <a:ext cx="6229200" cy="95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3040"/>
              <a:t>Data Modeling in JavaScript</a:t>
            </a:r>
            <a:endParaRPr sz="3040"/>
          </a:p>
        </p:txBody>
      </p:sp>
      <p:pic>
        <p:nvPicPr>
          <p:cNvPr id="356" name="Google Shape;356;p22"/>
          <p:cNvPicPr preferRelativeResize="0"/>
          <p:nvPr/>
        </p:nvPicPr>
        <p:blipFill>
          <a:blip r:embed="rId3">
            <a:alphaModFix/>
          </a:blip>
          <a:stretch>
            <a:fillRect/>
          </a:stretch>
        </p:blipFill>
        <p:spPr>
          <a:xfrm>
            <a:off x="3996725" y="967575"/>
            <a:ext cx="4969450" cy="3208350"/>
          </a:xfrm>
          <a:prstGeom prst="rect">
            <a:avLst/>
          </a:prstGeom>
          <a:noFill/>
          <a:ln>
            <a:noFill/>
          </a:ln>
        </p:spPr>
      </p:pic>
      <p:pic>
        <p:nvPicPr>
          <p:cNvPr id="357" name="Google Shape;357;p22"/>
          <p:cNvPicPr preferRelativeResize="0"/>
          <p:nvPr/>
        </p:nvPicPr>
        <p:blipFill>
          <a:blip r:embed="rId4">
            <a:alphaModFix/>
          </a:blip>
          <a:stretch>
            <a:fillRect/>
          </a:stretch>
        </p:blipFill>
        <p:spPr>
          <a:xfrm>
            <a:off x="247925" y="957900"/>
            <a:ext cx="3564775" cy="390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61" name="Shape 361"/>
        <p:cNvGrpSpPr/>
        <p:nvPr/>
      </p:nvGrpSpPr>
      <p:grpSpPr>
        <a:xfrm>
          <a:off x="0" y="0"/>
          <a:ext cx="0" cy="0"/>
          <a:chOff x="0" y="0"/>
          <a:chExt cx="0" cy="0"/>
        </a:xfrm>
      </p:grpSpPr>
      <p:sp>
        <p:nvSpPr>
          <p:cNvPr id="362" name="Google Shape;362;p23"/>
          <p:cNvSpPr txBox="1"/>
          <p:nvPr>
            <p:ph type="ctrTitle"/>
          </p:nvPr>
        </p:nvSpPr>
        <p:spPr>
          <a:xfrm>
            <a:off x="867150" y="217550"/>
            <a:ext cx="7409700" cy="116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3036"/>
              <a:t>Job Vacancies By Industry Breakdown</a:t>
            </a:r>
            <a:endParaRPr sz="3236"/>
          </a:p>
          <a:p>
            <a:pPr indent="0" lvl="0" marL="0" rtl="0" algn="l">
              <a:spcBef>
                <a:spcPts val="0"/>
              </a:spcBef>
              <a:spcAft>
                <a:spcPts val="0"/>
              </a:spcAft>
              <a:buSzPts val="990"/>
              <a:buNone/>
            </a:pPr>
            <a:r>
              <a:t/>
            </a:r>
            <a:endParaRPr sz="3240"/>
          </a:p>
        </p:txBody>
      </p:sp>
      <p:sp>
        <p:nvSpPr>
          <p:cNvPr id="363" name="Google Shape;363;p23"/>
          <p:cNvSpPr txBox="1"/>
          <p:nvPr>
            <p:ph idx="1" type="subTitle"/>
          </p:nvPr>
        </p:nvSpPr>
        <p:spPr>
          <a:xfrm>
            <a:off x="418875" y="1126400"/>
            <a:ext cx="8441100" cy="1076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a:t>Dataset of 14 different industries in the US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Breakdown of job </a:t>
            </a:r>
            <a:r>
              <a:rPr lang="en"/>
              <a:t>vacancies</a:t>
            </a:r>
            <a:r>
              <a:rPr lang="en"/>
              <a:t> in each industry from 2000 - 2021</a:t>
            </a:r>
            <a:endParaRPr/>
          </a:p>
          <a:p>
            <a:pPr indent="0" lvl="0" marL="457200" rtl="0" algn="l">
              <a:spcBef>
                <a:spcPts val="0"/>
              </a:spcBef>
              <a:spcAft>
                <a:spcPts val="0"/>
              </a:spcAft>
              <a:buNone/>
            </a:pPr>
            <a:r>
              <a:t/>
            </a:r>
            <a:endParaRPr/>
          </a:p>
        </p:txBody>
      </p:sp>
      <p:pic>
        <p:nvPicPr>
          <p:cNvPr id="364" name="Google Shape;364;p23"/>
          <p:cNvPicPr preferRelativeResize="0"/>
          <p:nvPr/>
        </p:nvPicPr>
        <p:blipFill>
          <a:blip r:embed="rId3">
            <a:alphaModFix/>
          </a:blip>
          <a:stretch>
            <a:fillRect/>
          </a:stretch>
        </p:blipFill>
        <p:spPr>
          <a:xfrm>
            <a:off x="192225" y="2367625"/>
            <a:ext cx="8667750" cy="2152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68" name="Shape 368"/>
        <p:cNvGrpSpPr/>
        <p:nvPr/>
      </p:nvGrpSpPr>
      <p:grpSpPr>
        <a:xfrm>
          <a:off x="0" y="0"/>
          <a:ext cx="0" cy="0"/>
          <a:chOff x="0" y="0"/>
          <a:chExt cx="0" cy="0"/>
        </a:xfrm>
      </p:grpSpPr>
      <p:sp>
        <p:nvSpPr>
          <p:cNvPr id="369" name="Google Shape;369;p24"/>
          <p:cNvSpPr txBox="1"/>
          <p:nvPr/>
        </p:nvSpPr>
        <p:spPr>
          <a:xfrm>
            <a:off x="152825" y="267350"/>
            <a:ext cx="8402700" cy="65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990"/>
              <a:buFont typeface="Arial"/>
              <a:buNone/>
            </a:pPr>
            <a:r>
              <a:rPr b="1" lang="en" sz="3036">
                <a:solidFill>
                  <a:schemeClr val="lt1"/>
                </a:solidFill>
                <a:latin typeface="Maven Pro"/>
                <a:ea typeface="Maven Pro"/>
                <a:cs typeface="Maven Pro"/>
                <a:sym typeface="Maven Pro"/>
              </a:rPr>
              <a:t>Retail Trade</a:t>
            </a:r>
            <a:endParaRPr b="1" sz="3236">
              <a:solidFill>
                <a:schemeClr val="lt1"/>
              </a:solidFill>
              <a:latin typeface="Maven Pro"/>
              <a:ea typeface="Maven Pro"/>
              <a:cs typeface="Maven Pro"/>
              <a:sym typeface="Maven Pro"/>
            </a:endParaRPr>
          </a:p>
        </p:txBody>
      </p:sp>
      <p:pic>
        <p:nvPicPr>
          <p:cNvPr id="370" name="Google Shape;370;p24"/>
          <p:cNvPicPr preferRelativeResize="0"/>
          <p:nvPr/>
        </p:nvPicPr>
        <p:blipFill>
          <a:blip r:embed="rId3">
            <a:alphaModFix/>
          </a:blip>
          <a:stretch>
            <a:fillRect/>
          </a:stretch>
        </p:blipFill>
        <p:spPr>
          <a:xfrm>
            <a:off x="661975" y="1339400"/>
            <a:ext cx="3450207" cy="3571800"/>
          </a:xfrm>
          <a:prstGeom prst="rect">
            <a:avLst/>
          </a:prstGeom>
          <a:noFill/>
          <a:ln>
            <a:noFill/>
          </a:ln>
        </p:spPr>
      </p:pic>
      <p:sp>
        <p:nvSpPr>
          <p:cNvPr id="371" name="Google Shape;371;p24"/>
          <p:cNvSpPr txBox="1"/>
          <p:nvPr/>
        </p:nvSpPr>
        <p:spPr>
          <a:xfrm>
            <a:off x="7600675" y="1133100"/>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72" name="Google Shape;372;p24"/>
          <p:cNvSpPr txBox="1"/>
          <p:nvPr/>
        </p:nvSpPr>
        <p:spPr>
          <a:xfrm>
            <a:off x="534725" y="827550"/>
            <a:ext cx="76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Available Jobs in the Retail Trade Industry over all vs a closer look at the Covid impact</a:t>
            </a:r>
            <a:endParaRPr>
              <a:solidFill>
                <a:schemeClr val="lt1"/>
              </a:solidFill>
              <a:latin typeface="Nunito"/>
              <a:ea typeface="Nunito"/>
              <a:cs typeface="Nunito"/>
              <a:sym typeface="Nunito"/>
            </a:endParaRPr>
          </a:p>
        </p:txBody>
      </p:sp>
      <p:sp>
        <p:nvSpPr>
          <p:cNvPr id="373" name="Google Shape;373;p24"/>
          <p:cNvSpPr txBox="1"/>
          <p:nvPr/>
        </p:nvSpPr>
        <p:spPr>
          <a:xfrm>
            <a:off x="3284700" y="1955450"/>
            <a:ext cx="700200" cy="2339700"/>
          </a:xfrm>
          <a:prstGeom prst="rect">
            <a:avLst/>
          </a:prstGeom>
          <a:noFill/>
          <a:ln cap="flat" cmpd="sng" w="2857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74" name="Google Shape;374;p24"/>
          <p:cNvSpPr/>
          <p:nvPr/>
        </p:nvSpPr>
        <p:spPr>
          <a:xfrm>
            <a:off x="2877325" y="2024300"/>
            <a:ext cx="343800" cy="19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txBox="1"/>
          <p:nvPr/>
        </p:nvSpPr>
        <p:spPr>
          <a:xfrm>
            <a:off x="2011525" y="1950500"/>
            <a:ext cx="86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*Covid-19</a:t>
            </a:r>
            <a:endParaRPr sz="1000">
              <a:latin typeface="Nunito"/>
              <a:ea typeface="Nunito"/>
              <a:cs typeface="Nunito"/>
              <a:sym typeface="Nunito"/>
            </a:endParaRPr>
          </a:p>
        </p:txBody>
      </p:sp>
      <p:pic>
        <p:nvPicPr>
          <p:cNvPr id="376" name="Google Shape;376;p24"/>
          <p:cNvPicPr preferRelativeResize="0"/>
          <p:nvPr/>
        </p:nvPicPr>
        <p:blipFill>
          <a:blip r:embed="rId4">
            <a:alphaModFix/>
          </a:blip>
          <a:stretch>
            <a:fillRect/>
          </a:stretch>
        </p:blipFill>
        <p:spPr>
          <a:xfrm>
            <a:off x="4572000" y="1339400"/>
            <a:ext cx="3358226" cy="3571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80" name="Shape 380"/>
        <p:cNvGrpSpPr/>
        <p:nvPr/>
      </p:nvGrpSpPr>
      <p:grpSpPr>
        <a:xfrm>
          <a:off x="0" y="0"/>
          <a:ext cx="0" cy="0"/>
          <a:chOff x="0" y="0"/>
          <a:chExt cx="0" cy="0"/>
        </a:xfrm>
      </p:grpSpPr>
      <p:sp>
        <p:nvSpPr>
          <p:cNvPr id="381" name="Google Shape;381;p25"/>
          <p:cNvSpPr txBox="1"/>
          <p:nvPr>
            <p:ph type="ctrTitle"/>
          </p:nvPr>
        </p:nvSpPr>
        <p:spPr>
          <a:xfrm>
            <a:off x="174700" y="-79455"/>
            <a:ext cx="7387800" cy="1110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36"/>
              <a:t>Leisure And Hospitality </a:t>
            </a:r>
            <a:endParaRPr sz="3000"/>
          </a:p>
        </p:txBody>
      </p:sp>
      <p:pic>
        <p:nvPicPr>
          <p:cNvPr id="382" name="Google Shape;382;p25"/>
          <p:cNvPicPr preferRelativeResize="0"/>
          <p:nvPr/>
        </p:nvPicPr>
        <p:blipFill>
          <a:blip r:embed="rId3">
            <a:alphaModFix/>
          </a:blip>
          <a:stretch>
            <a:fillRect/>
          </a:stretch>
        </p:blipFill>
        <p:spPr>
          <a:xfrm>
            <a:off x="676504" y="1335038"/>
            <a:ext cx="3368096" cy="3560126"/>
          </a:xfrm>
          <a:prstGeom prst="rect">
            <a:avLst/>
          </a:prstGeom>
          <a:noFill/>
          <a:ln>
            <a:noFill/>
          </a:ln>
        </p:spPr>
      </p:pic>
      <p:sp>
        <p:nvSpPr>
          <p:cNvPr id="383" name="Google Shape;383;p25"/>
          <p:cNvSpPr txBox="1"/>
          <p:nvPr/>
        </p:nvSpPr>
        <p:spPr>
          <a:xfrm>
            <a:off x="539850" y="891200"/>
            <a:ext cx="806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Available Jobs in the Leisure and Hospitality Industry over all vs a closer look at the Covid impact</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84" name="Google Shape;384;p25"/>
          <p:cNvSpPr txBox="1"/>
          <p:nvPr/>
        </p:nvSpPr>
        <p:spPr>
          <a:xfrm>
            <a:off x="3284700" y="1955450"/>
            <a:ext cx="700200" cy="2339700"/>
          </a:xfrm>
          <a:prstGeom prst="rect">
            <a:avLst/>
          </a:prstGeom>
          <a:noFill/>
          <a:ln cap="flat" cmpd="sng" w="2857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85" name="Google Shape;385;p25"/>
          <p:cNvSpPr/>
          <p:nvPr/>
        </p:nvSpPr>
        <p:spPr>
          <a:xfrm>
            <a:off x="2864600" y="2037025"/>
            <a:ext cx="343800" cy="19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txBox="1"/>
          <p:nvPr/>
        </p:nvSpPr>
        <p:spPr>
          <a:xfrm>
            <a:off x="2024300" y="1963225"/>
            <a:ext cx="84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*Covid-19</a:t>
            </a:r>
            <a:endParaRPr sz="1000">
              <a:latin typeface="Nunito"/>
              <a:ea typeface="Nunito"/>
              <a:cs typeface="Nunito"/>
              <a:sym typeface="Nunito"/>
            </a:endParaRPr>
          </a:p>
        </p:txBody>
      </p:sp>
      <p:pic>
        <p:nvPicPr>
          <p:cNvPr id="387" name="Google Shape;387;p25"/>
          <p:cNvPicPr preferRelativeResize="0"/>
          <p:nvPr/>
        </p:nvPicPr>
        <p:blipFill>
          <a:blip r:embed="rId4">
            <a:alphaModFix/>
          </a:blip>
          <a:stretch>
            <a:fillRect/>
          </a:stretch>
        </p:blipFill>
        <p:spPr>
          <a:xfrm>
            <a:off x="4572011" y="1345238"/>
            <a:ext cx="3436615" cy="3560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91" name="Shape 391"/>
        <p:cNvGrpSpPr/>
        <p:nvPr/>
      </p:nvGrpSpPr>
      <p:grpSpPr>
        <a:xfrm>
          <a:off x="0" y="0"/>
          <a:ext cx="0" cy="0"/>
          <a:chOff x="0" y="0"/>
          <a:chExt cx="0" cy="0"/>
        </a:xfrm>
      </p:grpSpPr>
      <p:sp>
        <p:nvSpPr>
          <p:cNvPr id="392" name="Google Shape;392;p26"/>
          <p:cNvSpPr txBox="1"/>
          <p:nvPr>
            <p:ph type="ctrTitle"/>
          </p:nvPr>
        </p:nvSpPr>
        <p:spPr>
          <a:xfrm>
            <a:off x="556650" y="1104574"/>
            <a:ext cx="7604100" cy="324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3" name="Google Shape;393;p26"/>
          <p:cNvSpPr txBox="1"/>
          <p:nvPr>
            <p:ph idx="1" type="subTitle"/>
          </p:nvPr>
        </p:nvSpPr>
        <p:spPr>
          <a:xfrm>
            <a:off x="416250" y="273325"/>
            <a:ext cx="4599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aven Pro"/>
                <a:ea typeface="Maven Pro"/>
                <a:cs typeface="Maven Pro"/>
                <a:sym typeface="Maven Pro"/>
              </a:rPr>
              <a:t>Data Analysis Summary</a:t>
            </a:r>
            <a:endParaRPr b="1" sz="3000">
              <a:latin typeface="Maven Pro"/>
              <a:ea typeface="Maven Pro"/>
              <a:cs typeface="Maven Pro"/>
              <a:sym typeface="Maven Pro"/>
            </a:endParaRPr>
          </a:p>
          <a:p>
            <a:pPr indent="0" lvl="0" marL="0" rtl="0" algn="l">
              <a:spcBef>
                <a:spcPts val="0"/>
              </a:spcBef>
              <a:spcAft>
                <a:spcPts val="0"/>
              </a:spcAft>
              <a:buNone/>
            </a:pPr>
            <a:r>
              <a:t/>
            </a:r>
            <a:endParaRPr sz="3000"/>
          </a:p>
        </p:txBody>
      </p:sp>
      <p:sp>
        <p:nvSpPr>
          <p:cNvPr id="394" name="Google Shape;394;p26"/>
          <p:cNvSpPr txBox="1"/>
          <p:nvPr/>
        </p:nvSpPr>
        <p:spPr>
          <a:xfrm>
            <a:off x="241900" y="763900"/>
            <a:ext cx="8020800" cy="603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323850" lvl="0" marL="457200" rtl="0" algn="l">
              <a:spcBef>
                <a:spcPts val="0"/>
              </a:spcBef>
              <a:spcAft>
                <a:spcPts val="0"/>
              </a:spcAft>
              <a:buClr>
                <a:srgbClr val="FFFFFF"/>
              </a:buClr>
              <a:buSzPts val="1500"/>
              <a:buFont typeface="Nunito"/>
              <a:buChar char="-"/>
            </a:pPr>
            <a:r>
              <a:rPr lang="en" sz="1500">
                <a:solidFill>
                  <a:srgbClr val="FFFFFF"/>
                </a:solidFill>
                <a:latin typeface="Nunito"/>
                <a:ea typeface="Nunito"/>
                <a:cs typeface="Nunito"/>
                <a:sym typeface="Nunito"/>
              </a:rPr>
              <a:t>Massachusetts had a record high unemployment rate of 16.4% in April 2020.</a:t>
            </a:r>
            <a:endParaRPr sz="1500">
              <a:solidFill>
                <a:srgbClr val="FFFFFF"/>
              </a:solidFill>
              <a:latin typeface="Nunito"/>
              <a:ea typeface="Nunito"/>
              <a:cs typeface="Nunito"/>
              <a:sym typeface="Nunito"/>
            </a:endParaRPr>
          </a:p>
          <a:p>
            <a:pPr indent="0" lvl="0" marL="457200" rtl="0" algn="l">
              <a:spcBef>
                <a:spcPts val="0"/>
              </a:spcBef>
              <a:spcAft>
                <a:spcPts val="0"/>
              </a:spcAft>
              <a:buNone/>
            </a:pPr>
            <a:r>
              <a:t/>
            </a:r>
            <a:endParaRPr sz="1500">
              <a:solidFill>
                <a:srgbClr val="FFFFFF"/>
              </a:solidFill>
              <a:latin typeface="Nunito"/>
              <a:ea typeface="Nunito"/>
              <a:cs typeface="Nunito"/>
              <a:sym typeface="Nunito"/>
            </a:endParaRPr>
          </a:p>
          <a:p>
            <a:pPr indent="-323850" lvl="0" marL="457200" rtl="0" algn="l">
              <a:spcBef>
                <a:spcPts val="0"/>
              </a:spcBef>
              <a:spcAft>
                <a:spcPts val="0"/>
              </a:spcAft>
              <a:buClr>
                <a:srgbClr val="FFFFFF"/>
              </a:buClr>
              <a:buSzPts val="1500"/>
              <a:buFont typeface="Nunito"/>
              <a:buChar char="-"/>
            </a:pPr>
            <a:r>
              <a:rPr lang="en" sz="1500">
                <a:solidFill>
                  <a:srgbClr val="FFFFFF"/>
                </a:solidFill>
                <a:latin typeface="Nunito"/>
                <a:ea typeface="Nunito"/>
                <a:cs typeface="Nunito"/>
                <a:sym typeface="Nunito"/>
              </a:rPr>
              <a:t>As of  July 2021 there were 1,819,000 </a:t>
            </a:r>
            <a:r>
              <a:rPr lang="en" sz="1500">
                <a:solidFill>
                  <a:srgbClr val="FFFFFF"/>
                </a:solidFill>
                <a:latin typeface="Nunito"/>
                <a:ea typeface="Nunito"/>
                <a:cs typeface="Nunito"/>
                <a:sym typeface="Nunito"/>
              </a:rPr>
              <a:t>vacancies</a:t>
            </a:r>
            <a:r>
              <a:rPr lang="en" sz="1500">
                <a:solidFill>
                  <a:srgbClr val="FFFFFF"/>
                </a:solidFill>
                <a:latin typeface="Nunito"/>
                <a:ea typeface="Nunito"/>
                <a:cs typeface="Nunito"/>
                <a:sym typeface="Nunito"/>
              </a:rPr>
              <a:t> in the Leisure and Hospitality Industry and 1,195,000 </a:t>
            </a:r>
            <a:r>
              <a:rPr lang="en" sz="1500">
                <a:solidFill>
                  <a:srgbClr val="FFFFFF"/>
                </a:solidFill>
                <a:latin typeface="Nunito"/>
                <a:ea typeface="Nunito"/>
                <a:cs typeface="Nunito"/>
                <a:sym typeface="Nunito"/>
              </a:rPr>
              <a:t>vacancies</a:t>
            </a:r>
            <a:r>
              <a:rPr lang="en" sz="1500">
                <a:solidFill>
                  <a:srgbClr val="FFFFFF"/>
                </a:solidFill>
                <a:latin typeface="Nunito"/>
                <a:ea typeface="Nunito"/>
                <a:cs typeface="Nunito"/>
                <a:sym typeface="Nunito"/>
              </a:rPr>
              <a:t> in the Retail Trade Industry.</a:t>
            </a:r>
            <a:endParaRPr sz="1500">
              <a:solidFill>
                <a:srgbClr val="FFFFFF"/>
              </a:solidFill>
              <a:latin typeface="Nunito"/>
              <a:ea typeface="Nunito"/>
              <a:cs typeface="Nunito"/>
              <a:sym typeface="Nunito"/>
            </a:endParaRPr>
          </a:p>
          <a:p>
            <a:pPr indent="0" lvl="0" marL="0" rtl="0" algn="l">
              <a:spcBef>
                <a:spcPts val="0"/>
              </a:spcBef>
              <a:spcAft>
                <a:spcPts val="0"/>
              </a:spcAft>
              <a:buNone/>
            </a:pPr>
            <a:r>
              <a:t/>
            </a:r>
            <a:endParaRPr sz="1500">
              <a:solidFill>
                <a:srgbClr val="FFFFFF"/>
              </a:solidFill>
              <a:latin typeface="Nunito"/>
              <a:ea typeface="Nunito"/>
              <a:cs typeface="Nunito"/>
              <a:sym typeface="Nunito"/>
            </a:endParaRPr>
          </a:p>
          <a:p>
            <a:pPr indent="-323850" lvl="0" marL="457200" rtl="0" algn="l">
              <a:spcBef>
                <a:spcPts val="0"/>
              </a:spcBef>
              <a:spcAft>
                <a:spcPts val="0"/>
              </a:spcAft>
              <a:buClr>
                <a:srgbClr val="FFFFFF"/>
              </a:buClr>
              <a:buSzPts val="1500"/>
              <a:buFont typeface="Nunito"/>
              <a:buChar char="-"/>
            </a:pPr>
            <a:r>
              <a:rPr lang="en" sz="1500">
                <a:solidFill>
                  <a:srgbClr val="FFFFFF"/>
                </a:solidFill>
                <a:latin typeface="Nunito"/>
                <a:ea typeface="Nunito"/>
                <a:cs typeface="Nunito"/>
                <a:sym typeface="Nunito"/>
              </a:rPr>
              <a:t>Instacart had a 104% revenue increase and 285% workforce increase during 2020, with 75% of it’s </a:t>
            </a:r>
            <a:r>
              <a:rPr lang="en" sz="1500">
                <a:solidFill>
                  <a:srgbClr val="FFFFFF"/>
                </a:solidFill>
                <a:latin typeface="Nunito"/>
                <a:ea typeface="Nunito"/>
                <a:cs typeface="Nunito"/>
                <a:sym typeface="Nunito"/>
              </a:rPr>
              <a:t>business</a:t>
            </a:r>
            <a:r>
              <a:rPr lang="en" sz="1500">
                <a:solidFill>
                  <a:srgbClr val="FFFFFF"/>
                </a:solidFill>
                <a:latin typeface="Nunito"/>
                <a:ea typeface="Nunito"/>
                <a:cs typeface="Nunito"/>
                <a:sym typeface="Nunito"/>
              </a:rPr>
              <a:t> </a:t>
            </a:r>
            <a:r>
              <a:rPr lang="en" sz="1500">
                <a:solidFill>
                  <a:srgbClr val="FFFFFF"/>
                </a:solidFill>
                <a:latin typeface="Nunito"/>
                <a:ea typeface="Nunito"/>
                <a:cs typeface="Nunito"/>
                <a:sym typeface="Nunito"/>
              </a:rPr>
              <a:t>occurring</a:t>
            </a:r>
            <a:r>
              <a:rPr lang="en" sz="1500">
                <a:solidFill>
                  <a:srgbClr val="FFFFFF"/>
                </a:solidFill>
                <a:latin typeface="Nunito"/>
                <a:ea typeface="Nunito"/>
                <a:cs typeface="Nunito"/>
                <a:sym typeface="Nunito"/>
              </a:rPr>
              <a:t> in cities with an average income of </a:t>
            </a:r>
            <a:r>
              <a:rPr lang="en" sz="1500">
                <a:solidFill>
                  <a:srgbClr val="FFFFFF"/>
                </a:solidFill>
                <a:latin typeface="Nunito"/>
                <a:ea typeface="Nunito"/>
                <a:cs typeface="Nunito"/>
                <a:sym typeface="Nunito"/>
              </a:rPr>
              <a:t>at least</a:t>
            </a:r>
            <a:r>
              <a:rPr lang="en" sz="1500">
                <a:solidFill>
                  <a:srgbClr val="FFFFFF"/>
                </a:solidFill>
                <a:latin typeface="Nunito"/>
                <a:ea typeface="Nunito"/>
                <a:cs typeface="Nunito"/>
                <a:sym typeface="Nunito"/>
              </a:rPr>
              <a:t> $76,000.</a:t>
            </a:r>
            <a:endParaRPr sz="1500">
              <a:solidFill>
                <a:srgbClr val="FFFFFF"/>
              </a:solidFill>
              <a:latin typeface="Nunito"/>
              <a:ea typeface="Nunito"/>
              <a:cs typeface="Nunito"/>
              <a:sym typeface="Nunito"/>
            </a:endParaRPr>
          </a:p>
          <a:p>
            <a:pPr indent="0" lvl="0" marL="0" rtl="0" algn="l">
              <a:spcBef>
                <a:spcPts val="0"/>
              </a:spcBef>
              <a:spcAft>
                <a:spcPts val="0"/>
              </a:spcAft>
              <a:buNone/>
            </a:pPr>
            <a:r>
              <a:t/>
            </a:r>
            <a:endParaRPr sz="1500">
              <a:solidFill>
                <a:srgbClr val="FFFFFF"/>
              </a:solidFill>
              <a:latin typeface="Nunito"/>
              <a:ea typeface="Nunito"/>
              <a:cs typeface="Nunito"/>
              <a:sym typeface="Nunito"/>
            </a:endParaRPr>
          </a:p>
          <a:p>
            <a:pPr indent="-323850" lvl="0" marL="457200" rtl="0" algn="l">
              <a:spcBef>
                <a:spcPts val="0"/>
              </a:spcBef>
              <a:spcAft>
                <a:spcPts val="0"/>
              </a:spcAft>
              <a:buClr>
                <a:srgbClr val="FFFFFF"/>
              </a:buClr>
              <a:buSzPts val="1500"/>
              <a:buFont typeface="Nunito"/>
              <a:buChar char="-"/>
            </a:pPr>
            <a:r>
              <a:rPr lang="en" sz="1500">
                <a:solidFill>
                  <a:srgbClr val="FFFFFF"/>
                </a:solidFill>
                <a:latin typeface="Nunito"/>
                <a:ea typeface="Nunito"/>
                <a:cs typeface="Nunito"/>
                <a:sym typeface="Nunito"/>
              </a:rPr>
              <a:t>The service industry labor market currently is still experience a severe shortage of workers</a:t>
            </a:r>
            <a:endParaRPr sz="1500">
              <a:solidFill>
                <a:srgbClr val="FFFFFF"/>
              </a:solidFill>
              <a:latin typeface="Nunito"/>
              <a:ea typeface="Nunito"/>
              <a:cs typeface="Nunito"/>
              <a:sym typeface="Nunito"/>
            </a:endParaRPr>
          </a:p>
          <a:p>
            <a:pPr indent="0" lvl="0" marL="0" rtl="0" algn="l">
              <a:spcBef>
                <a:spcPts val="0"/>
              </a:spcBef>
              <a:spcAft>
                <a:spcPts val="0"/>
              </a:spcAft>
              <a:buNone/>
            </a:pPr>
            <a:r>
              <a:t/>
            </a:r>
            <a:endParaRPr sz="1500">
              <a:solidFill>
                <a:srgbClr val="FFFFFF"/>
              </a:solidFill>
              <a:latin typeface="Nunito"/>
              <a:ea typeface="Nunito"/>
              <a:cs typeface="Nunito"/>
              <a:sym typeface="Nunito"/>
            </a:endParaRPr>
          </a:p>
          <a:p>
            <a:pPr indent="-323850" lvl="0" marL="457200" rtl="0" algn="l">
              <a:spcBef>
                <a:spcPts val="0"/>
              </a:spcBef>
              <a:spcAft>
                <a:spcPts val="0"/>
              </a:spcAft>
              <a:buClr>
                <a:srgbClr val="FFFFFF"/>
              </a:buClr>
              <a:buSzPts val="1500"/>
              <a:buFont typeface="Nunito"/>
              <a:buChar char="-"/>
            </a:pPr>
            <a:r>
              <a:rPr lang="en" sz="1500">
                <a:solidFill>
                  <a:srgbClr val="FFFFFF"/>
                </a:solidFill>
                <a:latin typeface="Nunito"/>
                <a:ea typeface="Nunito"/>
                <a:cs typeface="Nunito"/>
                <a:sym typeface="Nunito"/>
              </a:rPr>
              <a:t>Benefits of flexible hours, no supervisors or co-workers, and no required location has drawn many service workers to switch over to companies such as Instacart and I </a:t>
            </a:r>
            <a:r>
              <a:rPr lang="en" sz="1500">
                <a:solidFill>
                  <a:srgbClr val="FFFFFF"/>
                </a:solidFill>
                <a:latin typeface="Nunito"/>
                <a:ea typeface="Nunito"/>
                <a:cs typeface="Nunito"/>
                <a:sym typeface="Nunito"/>
              </a:rPr>
              <a:t>believe they will continue to grow after Covid-19 </a:t>
            </a:r>
            <a:r>
              <a:rPr lang="en" sz="1500">
                <a:solidFill>
                  <a:srgbClr val="FFFFFF"/>
                </a:solidFill>
                <a:latin typeface="Nunito"/>
                <a:ea typeface="Nunito"/>
                <a:cs typeface="Nunito"/>
                <a:sym typeface="Nunito"/>
              </a:rPr>
              <a:t> </a:t>
            </a:r>
            <a:endParaRPr sz="1500">
              <a:solidFill>
                <a:srgbClr val="FFFFFF"/>
              </a:solidFill>
              <a:latin typeface="Nunito"/>
              <a:ea typeface="Nunito"/>
              <a:cs typeface="Nunito"/>
              <a:sym typeface="Nunito"/>
            </a:endParaRPr>
          </a:p>
          <a:p>
            <a:pPr indent="0" lvl="0" marL="0" rtl="0" algn="l">
              <a:spcBef>
                <a:spcPts val="0"/>
              </a:spcBef>
              <a:spcAft>
                <a:spcPts val="0"/>
              </a:spcAft>
              <a:buNone/>
            </a:pPr>
            <a:r>
              <a:t/>
            </a:r>
            <a:endParaRPr sz="1500">
              <a:solidFill>
                <a:srgbClr val="FFFFFF"/>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98" name="Shape 398"/>
        <p:cNvGrpSpPr/>
        <p:nvPr/>
      </p:nvGrpSpPr>
      <p:grpSpPr>
        <a:xfrm>
          <a:off x="0" y="0"/>
          <a:ext cx="0" cy="0"/>
          <a:chOff x="0" y="0"/>
          <a:chExt cx="0" cy="0"/>
        </a:xfrm>
      </p:grpSpPr>
      <p:sp>
        <p:nvSpPr>
          <p:cNvPr id="399" name="Google Shape;399;p27"/>
          <p:cNvSpPr txBox="1"/>
          <p:nvPr>
            <p:ph type="ctrTitle"/>
          </p:nvPr>
        </p:nvSpPr>
        <p:spPr>
          <a:xfrm>
            <a:off x="405300" y="-28454"/>
            <a:ext cx="4166700" cy="1339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Moving Forward</a:t>
            </a:r>
            <a:endParaRPr sz="3000"/>
          </a:p>
        </p:txBody>
      </p:sp>
      <p:sp>
        <p:nvSpPr>
          <p:cNvPr id="400" name="Google Shape;400;p27"/>
          <p:cNvSpPr txBox="1"/>
          <p:nvPr>
            <p:ph idx="1" type="subTitle"/>
          </p:nvPr>
        </p:nvSpPr>
        <p:spPr>
          <a:xfrm>
            <a:off x="405300" y="1069625"/>
            <a:ext cx="7566000" cy="1502100"/>
          </a:xfrm>
          <a:prstGeom prst="rect">
            <a:avLst/>
          </a:prstGeom>
        </p:spPr>
        <p:txBody>
          <a:bodyPr anchorCtr="0" anchor="t" bIns="91425" lIns="91425" spcFirstLastPara="1" rIns="91425" wrap="square" tIns="91425">
            <a:normAutofit fontScale="85000" lnSpcReduction="10000"/>
          </a:bodyPr>
          <a:lstStyle/>
          <a:p>
            <a:pPr indent="-314960" lvl="0" marL="457200" rtl="0" algn="l">
              <a:spcBef>
                <a:spcPts val="0"/>
              </a:spcBef>
              <a:spcAft>
                <a:spcPts val="0"/>
              </a:spcAft>
              <a:buSzPct val="100000"/>
              <a:buChar char="-"/>
            </a:pPr>
            <a:r>
              <a:rPr lang="en"/>
              <a:t>I want to gather more updated data by the end of 2021 and update my database to see any changes.</a:t>
            </a:r>
            <a:endParaRPr/>
          </a:p>
          <a:p>
            <a:pPr indent="0" lvl="0" marL="0" rtl="0" algn="l">
              <a:spcBef>
                <a:spcPts val="0"/>
              </a:spcBef>
              <a:spcAft>
                <a:spcPts val="0"/>
              </a:spcAft>
              <a:buNone/>
            </a:pPr>
            <a:r>
              <a:t/>
            </a:r>
            <a:endParaRPr/>
          </a:p>
          <a:p>
            <a:pPr indent="-314960" lvl="0" marL="457200" rtl="0" algn="l">
              <a:spcBef>
                <a:spcPts val="0"/>
              </a:spcBef>
              <a:spcAft>
                <a:spcPts val="0"/>
              </a:spcAft>
              <a:buSzPct val="100000"/>
              <a:buChar char="-"/>
            </a:pPr>
            <a:r>
              <a:rPr lang="en"/>
              <a:t>Host a website using </a:t>
            </a:r>
            <a:r>
              <a:rPr lang="en"/>
              <a:t>LAMP Stack (Linux, Apache, MySQL, PHP) </a:t>
            </a:r>
            <a:r>
              <a:rPr lang="en"/>
              <a:t>to create a dynamic front end for my database and display my analysis and figures that I could update.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1" name="Google Shape;401;p27"/>
          <p:cNvSpPr txBox="1"/>
          <p:nvPr/>
        </p:nvSpPr>
        <p:spPr>
          <a:xfrm>
            <a:off x="308875" y="2315650"/>
            <a:ext cx="7184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aven Pro"/>
                <a:ea typeface="Maven Pro"/>
                <a:cs typeface="Maven Pro"/>
                <a:sym typeface="Maven Pro"/>
              </a:rPr>
              <a:t>Things I Would Have Done Differently</a:t>
            </a:r>
            <a:endParaRPr sz="3000">
              <a:solidFill>
                <a:srgbClr val="FFFFFF"/>
              </a:solidFill>
              <a:latin typeface="Nunito"/>
              <a:ea typeface="Nunito"/>
              <a:cs typeface="Nunito"/>
              <a:sym typeface="Nunito"/>
            </a:endParaRPr>
          </a:p>
        </p:txBody>
      </p:sp>
      <p:sp>
        <p:nvSpPr>
          <p:cNvPr id="402" name="Google Shape;402;p27"/>
          <p:cNvSpPr txBox="1"/>
          <p:nvPr/>
        </p:nvSpPr>
        <p:spPr>
          <a:xfrm>
            <a:off x="405300" y="3142475"/>
            <a:ext cx="7184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Gathered additional datasets for companies with similar </a:t>
            </a:r>
            <a:r>
              <a:rPr lang="en">
                <a:solidFill>
                  <a:srgbClr val="FFFFFF"/>
                </a:solidFill>
                <a:latin typeface="Nunito"/>
                <a:ea typeface="Nunito"/>
                <a:cs typeface="Nunito"/>
                <a:sym typeface="Nunito"/>
              </a:rPr>
              <a:t>business</a:t>
            </a:r>
            <a:r>
              <a:rPr lang="en">
                <a:solidFill>
                  <a:srgbClr val="FFFFFF"/>
                </a:solidFill>
                <a:latin typeface="Nunito"/>
                <a:ea typeface="Nunito"/>
                <a:cs typeface="Nunito"/>
                <a:sym typeface="Nunito"/>
              </a:rPr>
              <a:t> models (UberEats, Uber, DoorDash) to see if t</a:t>
            </a:r>
            <a:r>
              <a:rPr lang="en">
                <a:solidFill>
                  <a:srgbClr val="FFFFFF"/>
                </a:solidFill>
                <a:latin typeface="Nunito"/>
                <a:ea typeface="Nunito"/>
                <a:cs typeface="Nunito"/>
                <a:sym typeface="Nunito"/>
              </a:rPr>
              <a:t>he</a:t>
            </a:r>
            <a:r>
              <a:rPr lang="en">
                <a:solidFill>
                  <a:srgbClr val="FFFFFF"/>
                </a:solidFill>
                <a:latin typeface="Nunito"/>
                <a:ea typeface="Nunito"/>
                <a:cs typeface="Nunito"/>
                <a:sym typeface="Nunito"/>
              </a:rPr>
              <a:t>y had the same growth as Instacart did.</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Created an Index.html file that generated all my figures on one screen with a basic layout. </a:t>
            </a:r>
            <a:endParaRPr>
              <a:solidFill>
                <a:srgbClr val="FFFFFF"/>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406" name="Shape 406"/>
        <p:cNvGrpSpPr/>
        <p:nvPr/>
      </p:nvGrpSpPr>
      <p:grpSpPr>
        <a:xfrm>
          <a:off x="0" y="0"/>
          <a:ext cx="0" cy="0"/>
          <a:chOff x="0" y="0"/>
          <a:chExt cx="0" cy="0"/>
        </a:xfrm>
      </p:grpSpPr>
      <p:sp>
        <p:nvSpPr>
          <p:cNvPr id="407" name="Google Shape;407;p28"/>
          <p:cNvSpPr txBox="1"/>
          <p:nvPr>
            <p:ph type="ctrTitle"/>
          </p:nvPr>
        </p:nvSpPr>
        <p:spPr>
          <a:xfrm>
            <a:off x="531175" y="165525"/>
            <a:ext cx="2295300" cy="120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Sources</a:t>
            </a:r>
            <a:endParaRPr sz="3000"/>
          </a:p>
        </p:txBody>
      </p:sp>
      <p:sp>
        <p:nvSpPr>
          <p:cNvPr id="408" name="Google Shape;408;p28"/>
          <p:cNvSpPr txBox="1"/>
          <p:nvPr>
            <p:ph idx="1" type="subTitle"/>
          </p:nvPr>
        </p:nvSpPr>
        <p:spPr>
          <a:xfrm>
            <a:off x="598375" y="1375125"/>
            <a:ext cx="7931700" cy="34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u="sng">
                <a:solidFill>
                  <a:srgbClr val="FFFFFF"/>
                </a:solidFill>
                <a:hlinkClick r:id="rId3">
                  <a:extLst>
                    <a:ext uri="{A12FA001-AC4F-418D-AE19-62706E023703}">
                      <ahyp:hlinkClr val="tx"/>
                    </a:ext>
                  </a:extLst>
                </a:hlinkClick>
              </a:rPr>
              <a:t>https://www.bls.gov/news.release/jolts.t04.htm</a:t>
            </a:r>
            <a:endParaRPr sz="1400">
              <a:solidFill>
                <a:srgbClr val="FFFFFF"/>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u="sng">
                <a:solidFill>
                  <a:srgbClr val="FFFFFF"/>
                </a:solidFill>
                <a:hlinkClick r:id="rId4">
                  <a:extLst>
                    <a:ext uri="{A12FA001-AC4F-418D-AE19-62706E023703}">
                      <ahyp:hlinkClr val="tx"/>
                    </a:ext>
                  </a:extLst>
                </a:hlinkClick>
              </a:rPr>
              <a:t>https://therideshareguy.com/instacart-statistics/</a:t>
            </a:r>
            <a:endParaRPr sz="1400">
              <a:solidFill>
                <a:srgbClr val="FFFFFF"/>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300" u="sng">
                <a:solidFill>
                  <a:srgbClr val="FFFFFF"/>
                </a:solidFill>
              </a:rPr>
              <a:t>https://www.nera.com/content/dam/nera/publications/2021/NERA_Instacart_White_Paper_Final_September_2021.pdf</a:t>
            </a:r>
            <a:endParaRPr sz="1300" u="sng">
              <a:solidFill>
                <a:srgbClr val="FFFFFF"/>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u="sng">
                <a:solidFill>
                  <a:srgbClr val="FFFFFF"/>
                </a:solidFill>
                <a:hlinkClick r:id="rId5">
                  <a:extLst>
                    <a:ext uri="{A12FA001-AC4F-418D-AE19-62706E023703}">
                      <ahyp:hlinkClr val="tx"/>
                    </a:ext>
                  </a:extLst>
                </a:hlinkClick>
              </a:rPr>
              <a:t>https://www.stats.govt.nz/large-datasets/csv-files-for-download/</a:t>
            </a:r>
            <a:endParaRPr sz="1400">
              <a:solidFill>
                <a:srgbClr val="FFFFFF"/>
              </a:solidFill>
            </a:endParaRPr>
          </a:p>
          <a:p>
            <a:pPr indent="0" lvl="0" marL="0" rtl="0" algn="l">
              <a:spcBef>
                <a:spcPts val="0"/>
              </a:spcBef>
              <a:spcAft>
                <a:spcPts val="0"/>
              </a:spcAft>
              <a:buNone/>
            </a:pPr>
            <a:r>
              <a:t/>
            </a:r>
            <a:endParaRPr sz="1300" u="sng"/>
          </a:p>
          <a:p>
            <a:pPr indent="0" lvl="0" marL="0" rtl="0" algn="l">
              <a:spcBef>
                <a:spcPts val="0"/>
              </a:spcBef>
              <a:spcAft>
                <a:spcPts val="0"/>
              </a:spcAft>
              <a:buNone/>
            </a:pPr>
            <a:r>
              <a:t/>
            </a:r>
            <a:endParaRPr sz="1300" u="sng"/>
          </a:p>
          <a:p>
            <a:pPr indent="0" lvl="0" marL="0" rtl="0" algn="l">
              <a:spcBef>
                <a:spcPts val="0"/>
              </a:spcBef>
              <a:spcAft>
                <a:spcPts val="0"/>
              </a:spcAft>
              <a:buNone/>
            </a:pPr>
            <a:r>
              <a:rPr lang="en" sz="1300" u="sng">
                <a:solidFill>
                  <a:srgbClr val="FFFFFF"/>
                </a:solidFill>
              </a:rPr>
              <a:t>https://www.bls.gov/news.release/jolts.t02.htm</a:t>
            </a:r>
            <a:endParaRPr sz="1300" u="sng">
              <a:solidFill>
                <a:srgbClr val="FFFFFF"/>
              </a:solidFill>
            </a:endParaRPr>
          </a:p>
          <a:p>
            <a:pPr indent="0" lvl="0" marL="0" rtl="0" algn="l">
              <a:spcBef>
                <a:spcPts val="0"/>
              </a:spcBef>
              <a:spcAft>
                <a:spcPts val="0"/>
              </a:spcAft>
              <a:buNone/>
            </a:pPr>
            <a:r>
              <a:t/>
            </a:r>
            <a:endParaRPr sz="1300" u="sng"/>
          </a:p>
          <a:p>
            <a:pPr indent="0" lvl="0" marL="0" rtl="0" algn="l">
              <a:spcBef>
                <a:spcPts val="0"/>
              </a:spcBef>
              <a:spcAft>
                <a:spcPts val="0"/>
              </a:spcAft>
              <a:buNone/>
            </a:pPr>
            <a:r>
              <a:t/>
            </a:r>
            <a:endParaRPr sz="1300" u="sng"/>
          </a:p>
          <a:p>
            <a:pPr indent="0" lvl="0" marL="0" rtl="0" algn="l">
              <a:spcBef>
                <a:spcPts val="0"/>
              </a:spcBef>
              <a:spcAft>
                <a:spcPts val="0"/>
              </a:spcAft>
              <a:buNone/>
            </a:pPr>
            <a:r>
              <a:rPr lang="en" sz="1300" u="sng"/>
              <a:t>https://www.bls.gov/news.release/pdf/jolts.pdf</a:t>
            </a:r>
            <a:endParaRPr sz="1300" u="sng"/>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412" name="Shape 412"/>
        <p:cNvGrpSpPr/>
        <p:nvPr/>
      </p:nvGrpSpPr>
      <p:grpSpPr>
        <a:xfrm>
          <a:off x="0" y="0"/>
          <a:ext cx="0" cy="0"/>
          <a:chOff x="0" y="0"/>
          <a:chExt cx="0" cy="0"/>
        </a:xfrm>
      </p:grpSpPr>
      <p:sp>
        <p:nvSpPr>
          <p:cNvPr id="413" name="Google Shape;413;p2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14" name="Google Shape;414;p29"/>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287" name="Shape 287"/>
        <p:cNvGrpSpPr/>
        <p:nvPr/>
      </p:nvGrpSpPr>
      <p:grpSpPr>
        <a:xfrm>
          <a:off x="0" y="0"/>
          <a:ext cx="0" cy="0"/>
          <a:chOff x="0" y="0"/>
          <a:chExt cx="0" cy="0"/>
        </a:xfrm>
      </p:grpSpPr>
      <p:sp>
        <p:nvSpPr>
          <p:cNvPr id="288" name="Google Shape;288;p14"/>
          <p:cNvSpPr txBox="1"/>
          <p:nvPr>
            <p:ph type="ctrTitle"/>
          </p:nvPr>
        </p:nvSpPr>
        <p:spPr>
          <a:xfrm>
            <a:off x="236975" y="171550"/>
            <a:ext cx="5835900" cy="132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000"/>
              <a:t>My Goals For This Project</a:t>
            </a:r>
            <a:endParaRPr b="1" sz="3000"/>
          </a:p>
          <a:p>
            <a:pPr indent="0" lvl="0" marL="0" rtl="0" algn="l">
              <a:spcBef>
                <a:spcPts val="0"/>
              </a:spcBef>
              <a:spcAft>
                <a:spcPts val="0"/>
              </a:spcAft>
              <a:buNone/>
            </a:pPr>
            <a:r>
              <a:t/>
            </a:r>
            <a:endParaRPr/>
          </a:p>
        </p:txBody>
      </p:sp>
      <p:sp>
        <p:nvSpPr>
          <p:cNvPr id="289" name="Google Shape;289;p14"/>
          <p:cNvSpPr txBox="1"/>
          <p:nvPr/>
        </p:nvSpPr>
        <p:spPr>
          <a:xfrm>
            <a:off x="522000" y="1082175"/>
            <a:ext cx="80463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Use MySQL to comprise different datasets to form a database and answer questions about the current labor market.</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Use Node.js, Canvas.js, and Visual Studio Code with my </a:t>
            </a:r>
            <a:r>
              <a:rPr lang="en" sz="1800">
                <a:solidFill>
                  <a:schemeClr val="lt1"/>
                </a:solidFill>
                <a:latin typeface="Nunito"/>
                <a:ea typeface="Nunito"/>
                <a:cs typeface="Nunito"/>
                <a:sym typeface="Nunito"/>
              </a:rPr>
              <a:t>database</a:t>
            </a:r>
            <a:r>
              <a:rPr lang="en" sz="1800">
                <a:solidFill>
                  <a:schemeClr val="lt1"/>
                </a:solidFill>
                <a:latin typeface="Nunito"/>
                <a:ea typeface="Nunito"/>
                <a:cs typeface="Nunito"/>
                <a:sym typeface="Nunito"/>
              </a:rPr>
              <a:t> to generate figures with HTML files to display in the browser.</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Write MySQL queries that highlight key points in the datasets. </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Begin to understand the success behind service apps (</a:t>
            </a:r>
            <a:r>
              <a:rPr b="1" lang="en" sz="1800">
                <a:solidFill>
                  <a:schemeClr val="lt1"/>
                </a:solidFill>
                <a:latin typeface="Nunito"/>
                <a:ea typeface="Nunito"/>
                <a:cs typeface="Nunito"/>
                <a:sym typeface="Nunito"/>
              </a:rPr>
              <a:t>Instacart</a:t>
            </a:r>
            <a:r>
              <a:rPr lang="en" sz="1800">
                <a:solidFill>
                  <a:schemeClr val="lt1"/>
                </a:solidFill>
                <a:latin typeface="Nunito"/>
                <a:ea typeface="Nunito"/>
                <a:cs typeface="Nunito"/>
                <a:sym typeface="Nunito"/>
              </a:rPr>
              <a:t>, UberEats, DoorDash, etc) and make predictions about the future.</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293" name="Shape 293"/>
        <p:cNvGrpSpPr/>
        <p:nvPr/>
      </p:nvGrpSpPr>
      <p:grpSpPr>
        <a:xfrm>
          <a:off x="0" y="0"/>
          <a:ext cx="0" cy="0"/>
          <a:chOff x="0" y="0"/>
          <a:chExt cx="0" cy="0"/>
        </a:xfrm>
      </p:grpSpPr>
      <p:sp>
        <p:nvSpPr>
          <p:cNvPr id="294" name="Google Shape;294;p15"/>
          <p:cNvSpPr txBox="1"/>
          <p:nvPr>
            <p:ph type="ctrTitle"/>
          </p:nvPr>
        </p:nvSpPr>
        <p:spPr>
          <a:xfrm>
            <a:off x="374750" y="307975"/>
            <a:ext cx="8562600" cy="8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The Rise Of Service App</a:t>
            </a:r>
            <a:r>
              <a:rPr lang="en" sz="3000"/>
              <a:t> </a:t>
            </a:r>
            <a:r>
              <a:rPr b="1" lang="en" sz="3000"/>
              <a:t>Employment</a:t>
            </a:r>
            <a:endParaRPr b="1" sz="3000"/>
          </a:p>
        </p:txBody>
      </p:sp>
      <p:sp>
        <p:nvSpPr>
          <p:cNvPr id="295" name="Google Shape;295;p15"/>
          <p:cNvSpPr txBox="1"/>
          <p:nvPr>
            <p:ph idx="1" type="subTitle"/>
          </p:nvPr>
        </p:nvSpPr>
        <p:spPr>
          <a:xfrm>
            <a:off x="460950" y="1351500"/>
            <a:ext cx="8222100" cy="323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Instacart is a grocery delivery app where users can order their groceries from any supported market.</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What role do these industries have in the labor market?</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How has Instacart performed during the pandemic </a:t>
            </a:r>
            <a:r>
              <a:rPr lang="en"/>
              <a:t>compared</a:t>
            </a:r>
            <a:r>
              <a:rPr lang="en"/>
              <a:t> to other industries as a whole?</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Examine unemployment rates and labor turnover perform my own analysis.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299" name="Shape 299"/>
        <p:cNvGrpSpPr/>
        <p:nvPr/>
      </p:nvGrpSpPr>
      <p:grpSpPr>
        <a:xfrm>
          <a:off x="0" y="0"/>
          <a:ext cx="0" cy="0"/>
          <a:chOff x="0" y="0"/>
          <a:chExt cx="0" cy="0"/>
        </a:xfrm>
      </p:grpSpPr>
      <p:sp>
        <p:nvSpPr>
          <p:cNvPr id="300" name="Google Shape;300;p16"/>
          <p:cNvSpPr txBox="1"/>
          <p:nvPr>
            <p:ph type="ctrTitle"/>
          </p:nvPr>
        </p:nvSpPr>
        <p:spPr>
          <a:xfrm>
            <a:off x="483775" y="-92175"/>
            <a:ext cx="7014900" cy="119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Datasets used</a:t>
            </a:r>
            <a:endParaRPr sz="3000"/>
          </a:p>
        </p:txBody>
      </p:sp>
      <p:sp>
        <p:nvSpPr>
          <p:cNvPr id="301" name="Google Shape;301;p16"/>
          <p:cNvSpPr txBox="1"/>
          <p:nvPr>
            <p:ph idx="1" type="subTitle"/>
          </p:nvPr>
        </p:nvSpPr>
        <p:spPr>
          <a:xfrm>
            <a:off x="217850" y="1107525"/>
            <a:ext cx="4836600" cy="32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Main datasets I was searching for:</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Massachusetts unemployment rates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Labor turnover by industry</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Instacart’s revenue per year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Instacart employment statistics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The </a:t>
            </a:r>
            <a:r>
              <a:rPr lang="en"/>
              <a:t>effect</a:t>
            </a:r>
            <a:r>
              <a:rPr lang="en"/>
              <a:t> Covid-19 had on US employment by state/region in the US</a:t>
            </a:r>
            <a:endParaRPr/>
          </a:p>
        </p:txBody>
      </p:sp>
      <p:pic>
        <p:nvPicPr>
          <p:cNvPr id="302" name="Google Shape;302;p16"/>
          <p:cNvPicPr preferRelativeResize="0"/>
          <p:nvPr/>
        </p:nvPicPr>
        <p:blipFill>
          <a:blip r:embed="rId3">
            <a:alphaModFix/>
          </a:blip>
          <a:stretch>
            <a:fillRect/>
          </a:stretch>
        </p:blipFill>
        <p:spPr>
          <a:xfrm>
            <a:off x="5629375" y="874875"/>
            <a:ext cx="2782900" cy="1794375"/>
          </a:xfrm>
          <a:prstGeom prst="rect">
            <a:avLst/>
          </a:prstGeom>
          <a:noFill/>
          <a:ln>
            <a:noFill/>
          </a:ln>
        </p:spPr>
      </p:pic>
      <p:sp>
        <p:nvSpPr>
          <p:cNvPr id="303" name="Google Shape;303;p16"/>
          <p:cNvSpPr txBox="1"/>
          <p:nvPr/>
        </p:nvSpPr>
        <p:spPr>
          <a:xfrm>
            <a:off x="5576350" y="474675"/>
            <a:ext cx="27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Database consist of </a:t>
            </a:r>
            <a:r>
              <a:rPr lang="en">
                <a:solidFill>
                  <a:schemeClr val="lt1"/>
                </a:solidFill>
                <a:latin typeface="Nunito"/>
                <a:ea typeface="Nunito"/>
                <a:cs typeface="Nunito"/>
                <a:sym typeface="Nunito"/>
              </a:rPr>
              <a:t>.csv files </a:t>
            </a:r>
            <a:endParaRPr>
              <a:solidFill>
                <a:schemeClr val="lt1"/>
              </a:solidFill>
              <a:latin typeface="Nunito"/>
              <a:ea typeface="Nunito"/>
              <a:cs typeface="Nunito"/>
              <a:sym typeface="Nunito"/>
            </a:endParaRPr>
          </a:p>
        </p:txBody>
      </p:sp>
      <p:sp>
        <p:nvSpPr>
          <p:cNvPr id="304" name="Google Shape;304;p16"/>
          <p:cNvSpPr txBox="1"/>
          <p:nvPr/>
        </p:nvSpPr>
        <p:spPr>
          <a:xfrm>
            <a:off x="-1616900" y="4672425"/>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5" name="Google Shape;305;p16"/>
          <p:cNvSpPr/>
          <p:nvPr/>
        </p:nvSpPr>
        <p:spPr>
          <a:xfrm>
            <a:off x="7995350" y="585675"/>
            <a:ext cx="152700" cy="17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16"/>
          <p:cNvPicPr preferRelativeResize="0"/>
          <p:nvPr/>
        </p:nvPicPr>
        <p:blipFill>
          <a:blip r:embed="rId4">
            <a:alphaModFix/>
          </a:blip>
          <a:stretch>
            <a:fillRect/>
          </a:stretch>
        </p:blipFill>
        <p:spPr>
          <a:xfrm>
            <a:off x="5629375" y="2799675"/>
            <a:ext cx="2009475" cy="212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10" name="Shape 310"/>
        <p:cNvGrpSpPr/>
        <p:nvPr/>
      </p:nvGrpSpPr>
      <p:grpSpPr>
        <a:xfrm>
          <a:off x="0" y="0"/>
          <a:ext cx="0" cy="0"/>
          <a:chOff x="0" y="0"/>
          <a:chExt cx="0" cy="0"/>
        </a:xfrm>
      </p:grpSpPr>
      <p:sp>
        <p:nvSpPr>
          <p:cNvPr id="311" name="Google Shape;311;p17"/>
          <p:cNvSpPr txBox="1"/>
          <p:nvPr>
            <p:ph type="ctrTitle"/>
          </p:nvPr>
        </p:nvSpPr>
        <p:spPr>
          <a:xfrm>
            <a:off x="838739" y="0"/>
            <a:ext cx="7926300" cy="933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 sz="3040"/>
              <a:t>Instacart Revenue From 2013 - 2020</a:t>
            </a:r>
            <a:endParaRPr b="1" sz="3040"/>
          </a:p>
        </p:txBody>
      </p:sp>
      <p:sp>
        <p:nvSpPr>
          <p:cNvPr id="312" name="Google Shape;312;p17"/>
          <p:cNvSpPr txBox="1"/>
          <p:nvPr/>
        </p:nvSpPr>
        <p:spPr>
          <a:xfrm>
            <a:off x="368700" y="1101225"/>
            <a:ext cx="42033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13" name="Google Shape;313;p17"/>
          <p:cNvSpPr txBox="1"/>
          <p:nvPr/>
        </p:nvSpPr>
        <p:spPr>
          <a:xfrm>
            <a:off x="4525675" y="998925"/>
            <a:ext cx="4257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314" name="Google Shape;314;p17"/>
          <p:cNvPicPr preferRelativeResize="0"/>
          <p:nvPr/>
        </p:nvPicPr>
        <p:blipFill>
          <a:blip r:embed="rId3">
            <a:alphaModFix/>
          </a:blip>
          <a:stretch>
            <a:fillRect/>
          </a:stretch>
        </p:blipFill>
        <p:spPr>
          <a:xfrm>
            <a:off x="1246175" y="798800"/>
            <a:ext cx="6430875" cy="4096900"/>
          </a:xfrm>
          <a:prstGeom prst="rect">
            <a:avLst/>
          </a:prstGeom>
          <a:noFill/>
          <a:ln>
            <a:noFill/>
          </a:ln>
        </p:spPr>
      </p:pic>
      <p:pic>
        <p:nvPicPr>
          <p:cNvPr id="315" name="Google Shape;315;p17"/>
          <p:cNvPicPr preferRelativeResize="0"/>
          <p:nvPr/>
        </p:nvPicPr>
        <p:blipFill>
          <a:blip r:embed="rId4">
            <a:alphaModFix/>
          </a:blip>
          <a:stretch>
            <a:fillRect/>
          </a:stretch>
        </p:blipFill>
        <p:spPr>
          <a:xfrm>
            <a:off x="5123400" y="3397650"/>
            <a:ext cx="2553650" cy="568887"/>
          </a:xfrm>
          <a:prstGeom prst="rect">
            <a:avLst/>
          </a:prstGeom>
          <a:noFill/>
          <a:ln>
            <a:noFill/>
          </a:ln>
        </p:spPr>
      </p:pic>
      <p:sp>
        <p:nvSpPr>
          <p:cNvPr id="316" name="Google Shape;316;p17"/>
          <p:cNvSpPr/>
          <p:nvPr/>
        </p:nvSpPr>
        <p:spPr>
          <a:xfrm>
            <a:off x="4444700" y="4733925"/>
            <a:ext cx="1074300" cy="1347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txBox="1"/>
          <p:nvPr/>
        </p:nvSpPr>
        <p:spPr>
          <a:xfrm>
            <a:off x="5388050" y="4015725"/>
            <a:ext cx="27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$3,450,000,000</a:t>
            </a:r>
            <a:endParaRPr b="1">
              <a:latin typeface="Roboto"/>
              <a:ea typeface="Roboto"/>
              <a:cs typeface="Roboto"/>
              <a:sym typeface="Roboto"/>
            </a:endParaRPr>
          </a:p>
        </p:txBody>
      </p:sp>
      <p:sp>
        <p:nvSpPr>
          <p:cNvPr id="318" name="Google Shape;318;p17"/>
          <p:cNvSpPr txBox="1"/>
          <p:nvPr/>
        </p:nvSpPr>
        <p:spPr>
          <a:xfrm>
            <a:off x="1425925" y="2992025"/>
            <a:ext cx="1197000" cy="19086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19" name="Google Shape;319;p17"/>
          <p:cNvSpPr txBox="1"/>
          <p:nvPr/>
        </p:nvSpPr>
        <p:spPr>
          <a:xfrm>
            <a:off x="114575" y="3115025"/>
            <a:ext cx="1074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F"/>
                </a:solidFill>
                <a:latin typeface="Nunito"/>
                <a:ea typeface="Nunito"/>
                <a:cs typeface="Nunito"/>
                <a:sym typeface="Nunito"/>
              </a:rPr>
              <a:t>Data from </a:t>
            </a:r>
            <a:endParaRPr sz="1300">
              <a:solidFill>
                <a:srgbClr val="FFFFFF"/>
              </a:solidFill>
              <a:latin typeface="Nunito"/>
              <a:ea typeface="Nunito"/>
              <a:cs typeface="Nunito"/>
              <a:sym typeface="Nunito"/>
            </a:endParaRPr>
          </a:p>
          <a:p>
            <a:pPr indent="0" lvl="0" marL="0" rtl="0" algn="l">
              <a:spcBef>
                <a:spcPts val="0"/>
              </a:spcBef>
              <a:spcAft>
                <a:spcPts val="0"/>
              </a:spcAft>
              <a:buNone/>
            </a:pPr>
            <a:r>
              <a:rPr lang="en" sz="1300">
                <a:solidFill>
                  <a:srgbClr val="FFFFFF"/>
                </a:solidFill>
                <a:latin typeface="Nunito"/>
                <a:ea typeface="Nunito"/>
                <a:cs typeface="Nunito"/>
                <a:sym typeface="Nunito"/>
              </a:rPr>
              <a:t>t</a:t>
            </a:r>
            <a:r>
              <a:rPr lang="en" sz="1300">
                <a:solidFill>
                  <a:srgbClr val="FFFFFF"/>
                </a:solidFill>
                <a:latin typeface="Nunito"/>
                <a:ea typeface="Nunito"/>
                <a:cs typeface="Nunito"/>
                <a:sym typeface="Nunito"/>
              </a:rPr>
              <a:t>he .csv file,</a:t>
            </a:r>
            <a:endParaRPr sz="1300">
              <a:solidFill>
                <a:srgbClr val="FFFFFF"/>
              </a:solidFill>
              <a:latin typeface="Nunito"/>
              <a:ea typeface="Nunito"/>
              <a:cs typeface="Nunito"/>
              <a:sym typeface="Nunito"/>
            </a:endParaRPr>
          </a:p>
          <a:p>
            <a:pPr indent="0" lvl="0" marL="0" rtl="0" algn="l">
              <a:spcBef>
                <a:spcPts val="0"/>
              </a:spcBef>
              <a:spcAft>
                <a:spcPts val="0"/>
              </a:spcAft>
              <a:buNone/>
            </a:pPr>
            <a:r>
              <a:rPr lang="en" sz="1300">
                <a:solidFill>
                  <a:srgbClr val="FFFFFF"/>
                </a:solidFill>
                <a:latin typeface="Nunito"/>
                <a:ea typeface="Nunito"/>
                <a:cs typeface="Nunito"/>
                <a:sym typeface="Nunito"/>
              </a:rPr>
              <a:t>MySQL script generated two additional columns</a:t>
            </a:r>
            <a:endParaRPr sz="1300">
              <a:solidFill>
                <a:srgbClr val="FFFF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23" name="Shape 323"/>
        <p:cNvGrpSpPr/>
        <p:nvPr/>
      </p:nvGrpSpPr>
      <p:grpSpPr>
        <a:xfrm>
          <a:off x="0" y="0"/>
          <a:ext cx="0" cy="0"/>
          <a:chOff x="0" y="0"/>
          <a:chExt cx="0" cy="0"/>
        </a:xfrm>
      </p:grpSpPr>
      <p:sp>
        <p:nvSpPr>
          <p:cNvPr id="324" name="Google Shape;324;p18"/>
          <p:cNvSpPr txBox="1"/>
          <p:nvPr/>
        </p:nvSpPr>
        <p:spPr>
          <a:xfrm>
            <a:off x="326700" y="241875"/>
            <a:ext cx="8490600" cy="111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990"/>
              <a:buFont typeface="Arial"/>
              <a:buNone/>
            </a:pPr>
            <a:r>
              <a:rPr b="1" lang="en" sz="3040">
                <a:solidFill>
                  <a:schemeClr val="lt1"/>
                </a:solidFill>
                <a:latin typeface="Maven Pro"/>
                <a:ea typeface="Maven Pro"/>
                <a:cs typeface="Maven Pro"/>
                <a:sym typeface="Maven Pro"/>
              </a:rPr>
              <a:t>Data Modeling</a:t>
            </a:r>
            <a:r>
              <a:rPr b="1" lang="en" sz="3040">
                <a:solidFill>
                  <a:schemeClr val="lt1"/>
                </a:solidFill>
                <a:latin typeface="Maven Pro"/>
                <a:ea typeface="Maven Pro"/>
                <a:cs typeface="Maven Pro"/>
                <a:sym typeface="Maven Pro"/>
              </a:rPr>
              <a:t> in JavaScript </a:t>
            </a:r>
            <a:endParaRPr b="1" sz="30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3000">
              <a:solidFill>
                <a:schemeClr val="lt1"/>
              </a:solidFill>
              <a:latin typeface="Maven Pro"/>
              <a:ea typeface="Maven Pro"/>
              <a:cs typeface="Maven Pro"/>
              <a:sym typeface="Maven Pro"/>
            </a:endParaRPr>
          </a:p>
        </p:txBody>
      </p:sp>
      <p:pic>
        <p:nvPicPr>
          <p:cNvPr id="325" name="Google Shape;325;p18"/>
          <p:cNvPicPr preferRelativeResize="0"/>
          <p:nvPr/>
        </p:nvPicPr>
        <p:blipFill>
          <a:blip r:embed="rId3">
            <a:alphaModFix/>
          </a:blip>
          <a:stretch>
            <a:fillRect/>
          </a:stretch>
        </p:blipFill>
        <p:spPr>
          <a:xfrm>
            <a:off x="326700" y="1120450"/>
            <a:ext cx="3754517" cy="3857925"/>
          </a:xfrm>
          <a:prstGeom prst="rect">
            <a:avLst/>
          </a:prstGeom>
          <a:noFill/>
          <a:ln>
            <a:noFill/>
          </a:ln>
        </p:spPr>
      </p:pic>
      <p:pic>
        <p:nvPicPr>
          <p:cNvPr id="326" name="Google Shape;326;p18"/>
          <p:cNvPicPr preferRelativeResize="0"/>
          <p:nvPr/>
        </p:nvPicPr>
        <p:blipFill>
          <a:blip r:embed="rId4">
            <a:alphaModFix/>
          </a:blip>
          <a:stretch>
            <a:fillRect/>
          </a:stretch>
        </p:blipFill>
        <p:spPr>
          <a:xfrm>
            <a:off x="4180050" y="1120450"/>
            <a:ext cx="4637250" cy="305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30" name="Shape 330"/>
        <p:cNvGrpSpPr/>
        <p:nvPr/>
      </p:nvGrpSpPr>
      <p:grpSpPr>
        <a:xfrm>
          <a:off x="0" y="0"/>
          <a:ext cx="0" cy="0"/>
          <a:chOff x="0" y="0"/>
          <a:chExt cx="0" cy="0"/>
        </a:xfrm>
      </p:grpSpPr>
      <p:sp>
        <p:nvSpPr>
          <p:cNvPr id="331" name="Google Shape;331;p19"/>
          <p:cNvSpPr txBox="1"/>
          <p:nvPr>
            <p:ph type="ctrTitle"/>
          </p:nvPr>
        </p:nvSpPr>
        <p:spPr>
          <a:xfrm>
            <a:off x="1618050" y="0"/>
            <a:ext cx="5907900" cy="933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 sz="3040"/>
              <a:t>Top Cities For Instacart Use</a:t>
            </a:r>
            <a:endParaRPr b="1" sz="3040"/>
          </a:p>
        </p:txBody>
      </p:sp>
      <p:pic>
        <p:nvPicPr>
          <p:cNvPr id="332" name="Google Shape;332;p19"/>
          <p:cNvPicPr preferRelativeResize="0"/>
          <p:nvPr/>
        </p:nvPicPr>
        <p:blipFill>
          <a:blip r:embed="rId3">
            <a:alphaModFix/>
          </a:blip>
          <a:stretch>
            <a:fillRect/>
          </a:stretch>
        </p:blipFill>
        <p:spPr>
          <a:xfrm>
            <a:off x="4572000" y="2406600"/>
            <a:ext cx="4318407" cy="2308850"/>
          </a:xfrm>
          <a:prstGeom prst="rect">
            <a:avLst/>
          </a:prstGeom>
          <a:noFill/>
          <a:ln>
            <a:noFill/>
          </a:ln>
        </p:spPr>
      </p:pic>
      <p:pic>
        <p:nvPicPr>
          <p:cNvPr id="333" name="Google Shape;333;p19"/>
          <p:cNvPicPr preferRelativeResize="0"/>
          <p:nvPr/>
        </p:nvPicPr>
        <p:blipFill>
          <a:blip r:embed="rId4">
            <a:alphaModFix/>
          </a:blip>
          <a:stretch>
            <a:fillRect/>
          </a:stretch>
        </p:blipFill>
        <p:spPr>
          <a:xfrm>
            <a:off x="163250" y="2406600"/>
            <a:ext cx="4330650" cy="2308850"/>
          </a:xfrm>
          <a:prstGeom prst="rect">
            <a:avLst/>
          </a:prstGeom>
          <a:noFill/>
          <a:ln>
            <a:noFill/>
          </a:ln>
        </p:spPr>
      </p:pic>
      <p:sp>
        <p:nvSpPr>
          <p:cNvPr id="334" name="Google Shape;334;p19"/>
          <p:cNvSpPr txBox="1"/>
          <p:nvPr/>
        </p:nvSpPr>
        <p:spPr>
          <a:xfrm>
            <a:off x="187200" y="904675"/>
            <a:ext cx="8769600" cy="1493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Intersection between the top 12 cities for instacart and top paying US cities</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What information does this tell us?</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p:txBody>
      </p:sp>
      <p:sp>
        <p:nvSpPr>
          <p:cNvPr id="335" name="Google Shape;335;p19"/>
          <p:cNvSpPr/>
          <p:nvPr/>
        </p:nvSpPr>
        <p:spPr>
          <a:xfrm>
            <a:off x="420125" y="3478225"/>
            <a:ext cx="369300" cy="1656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39" name="Shape 339"/>
        <p:cNvGrpSpPr/>
        <p:nvPr/>
      </p:nvGrpSpPr>
      <p:grpSpPr>
        <a:xfrm>
          <a:off x="0" y="0"/>
          <a:ext cx="0" cy="0"/>
          <a:chOff x="0" y="0"/>
          <a:chExt cx="0" cy="0"/>
        </a:xfrm>
      </p:grpSpPr>
      <p:sp>
        <p:nvSpPr>
          <p:cNvPr id="340" name="Google Shape;340;p20"/>
          <p:cNvSpPr txBox="1"/>
          <p:nvPr>
            <p:ph idx="1" type="subTitle"/>
          </p:nvPr>
        </p:nvSpPr>
        <p:spPr>
          <a:xfrm>
            <a:off x="1553250" y="171550"/>
            <a:ext cx="5665200" cy="719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rgbClr val="000000"/>
              </a:buClr>
              <a:buSzPct val="32608"/>
              <a:buFont typeface="Arial"/>
              <a:buNone/>
            </a:pPr>
            <a:r>
              <a:rPr b="1" lang="en" sz="3036">
                <a:latin typeface="Maven Pro"/>
                <a:ea typeface="Maven Pro"/>
                <a:cs typeface="Maven Pro"/>
                <a:sym typeface="Maven Pro"/>
              </a:rPr>
              <a:t>Instacart’s Employment Growth</a:t>
            </a:r>
            <a:endParaRPr b="1" sz="3236">
              <a:latin typeface="Maven Pro"/>
              <a:ea typeface="Maven Pro"/>
              <a:cs typeface="Maven Pro"/>
              <a:sym typeface="Maven Pro"/>
            </a:endParaRPr>
          </a:p>
          <a:p>
            <a:pPr indent="0" lvl="0" marL="0" rtl="0" algn="l">
              <a:spcBef>
                <a:spcPts val="0"/>
              </a:spcBef>
              <a:spcAft>
                <a:spcPts val="0"/>
              </a:spcAft>
              <a:buNone/>
            </a:pPr>
            <a:r>
              <a:t/>
            </a:r>
            <a:endParaRPr/>
          </a:p>
        </p:txBody>
      </p:sp>
      <p:pic>
        <p:nvPicPr>
          <p:cNvPr id="341" name="Google Shape;341;p20"/>
          <p:cNvPicPr preferRelativeResize="0"/>
          <p:nvPr/>
        </p:nvPicPr>
        <p:blipFill>
          <a:blip r:embed="rId3">
            <a:alphaModFix/>
          </a:blip>
          <a:stretch>
            <a:fillRect/>
          </a:stretch>
        </p:blipFill>
        <p:spPr>
          <a:xfrm>
            <a:off x="459725" y="891250"/>
            <a:ext cx="3702773" cy="3947450"/>
          </a:xfrm>
          <a:prstGeom prst="rect">
            <a:avLst/>
          </a:prstGeom>
          <a:noFill/>
          <a:ln>
            <a:noFill/>
          </a:ln>
        </p:spPr>
      </p:pic>
      <p:pic>
        <p:nvPicPr>
          <p:cNvPr id="342" name="Google Shape;342;p20"/>
          <p:cNvPicPr preferRelativeResize="0"/>
          <p:nvPr/>
        </p:nvPicPr>
        <p:blipFill>
          <a:blip r:embed="rId4">
            <a:alphaModFix/>
          </a:blip>
          <a:stretch>
            <a:fillRect/>
          </a:stretch>
        </p:blipFill>
        <p:spPr>
          <a:xfrm>
            <a:off x="4572000" y="891261"/>
            <a:ext cx="3702775" cy="1346464"/>
          </a:xfrm>
          <a:prstGeom prst="rect">
            <a:avLst/>
          </a:prstGeom>
          <a:noFill/>
          <a:ln>
            <a:noFill/>
          </a:ln>
        </p:spPr>
      </p:pic>
      <p:sp>
        <p:nvSpPr>
          <p:cNvPr id="343" name="Google Shape;343;p20"/>
          <p:cNvSpPr txBox="1"/>
          <p:nvPr/>
        </p:nvSpPr>
        <p:spPr>
          <a:xfrm>
            <a:off x="4608775" y="2495350"/>
            <a:ext cx="3590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MySQL Query describing Instacart’s employment growth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MySQL data graphed in Javascript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Instacart found their highest growth of Employees and Revenue during the Covid-19 Pandemic of 2020</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47" name="Shape 347"/>
        <p:cNvGrpSpPr/>
        <p:nvPr/>
      </p:nvGrpSpPr>
      <p:grpSpPr>
        <a:xfrm>
          <a:off x="0" y="0"/>
          <a:ext cx="0" cy="0"/>
          <a:chOff x="0" y="0"/>
          <a:chExt cx="0" cy="0"/>
        </a:xfrm>
      </p:grpSpPr>
      <p:sp>
        <p:nvSpPr>
          <p:cNvPr id="348" name="Google Shape;348;p21"/>
          <p:cNvSpPr txBox="1"/>
          <p:nvPr>
            <p:ph type="ctrTitle"/>
          </p:nvPr>
        </p:nvSpPr>
        <p:spPr>
          <a:xfrm>
            <a:off x="961725" y="162400"/>
            <a:ext cx="7025400" cy="117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040"/>
              <a:t>Massachusetts</a:t>
            </a:r>
            <a:r>
              <a:rPr b="1" lang="en" sz="3040"/>
              <a:t> Unemployment Rates</a:t>
            </a:r>
            <a:endParaRPr b="1" sz="3040"/>
          </a:p>
          <a:p>
            <a:pPr indent="0" lvl="0" marL="0" rtl="0" algn="l">
              <a:spcBef>
                <a:spcPts val="0"/>
              </a:spcBef>
              <a:spcAft>
                <a:spcPts val="0"/>
              </a:spcAft>
              <a:buSzPts val="990"/>
              <a:buNone/>
            </a:pPr>
            <a:r>
              <a:t/>
            </a:r>
            <a:endParaRPr sz="4220"/>
          </a:p>
        </p:txBody>
      </p:sp>
      <p:pic>
        <p:nvPicPr>
          <p:cNvPr id="349" name="Google Shape;349;p21"/>
          <p:cNvPicPr preferRelativeResize="0"/>
          <p:nvPr/>
        </p:nvPicPr>
        <p:blipFill>
          <a:blip r:embed="rId3">
            <a:alphaModFix/>
          </a:blip>
          <a:stretch>
            <a:fillRect/>
          </a:stretch>
        </p:blipFill>
        <p:spPr>
          <a:xfrm>
            <a:off x="961800" y="879975"/>
            <a:ext cx="7025250" cy="4016100"/>
          </a:xfrm>
          <a:prstGeom prst="rect">
            <a:avLst/>
          </a:prstGeom>
          <a:noFill/>
          <a:ln cap="flat" cmpd="sng" w="9525">
            <a:solidFill>
              <a:schemeClr val="accent2"/>
            </a:solidFill>
            <a:prstDash val="solid"/>
            <a:round/>
            <a:headEnd len="sm" w="sm" type="none"/>
            <a:tailEnd len="sm" w="sm" type="none"/>
          </a:ln>
          <a:effectLst>
            <a:outerShdw blurRad="828675" rotWithShape="0" algn="bl" dir="5400000" dist="57150">
              <a:srgbClr val="000000">
                <a:alpha val="25000"/>
              </a:srgbClr>
            </a:outerShdw>
          </a:effectLst>
        </p:spPr>
      </p:pic>
      <p:sp>
        <p:nvSpPr>
          <p:cNvPr id="350" name="Google Shape;350;p21"/>
          <p:cNvSpPr/>
          <p:nvPr/>
        </p:nvSpPr>
        <p:spPr>
          <a:xfrm>
            <a:off x="6482100" y="2904250"/>
            <a:ext cx="1007100" cy="161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