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0" r:id="rId3"/>
    <p:sldId id="260" r:id="rId4"/>
    <p:sldId id="281" r:id="rId5"/>
    <p:sldId id="282" r:id="rId6"/>
    <p:sldId id="283" r:id="rId7"/>
    <p:sldId id="284" r:id="rId8"/>
    <p:sldId id="285" r:id="rId9"/>
    <p:sldId id="287" r:id="rId10"/>
    <p:sldId id="288" r:id="rId11"/>
    <p:sldId id="289" r:id="rId12"/>
    <p:sldId id="291" r:id="rId13"/>
    <p:sldId id="290" r:id="rId14"/>
    <p:sldId id="25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88848" autoAdjust="0"/>
  </p:normalViewPr>
  <p:slideViewPr>
    <p:cSldViewPr snapToGrid="0">
      <p:cViewPr varScale="1">
        <p:scale>
          <a:sx n="79" d="100"/>
          <a:sy n="79" d="100"/>
        </p:scale>
        <p:origin x="104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80DC2-CA59-4B93-B1CB-8056E9603680}" type="doc">
      <dgm:prSet loTypeId="urn:microsoft.com/office/officeart/2005/8/layout/bList2" loCatId="list" qsTypeId="urn:microsoft.com/office/officeart/2005/8/quickstyle/simple1" qsCatId="simple" csTypeId="urn:microsoft.com/office/officeart/2005/8/colors/accent0_2" csCatId="mainScheme" phldr="1"/>
      <dgm:spPr/>
    </dgm:pt>
    <dgm:pt modelId="{1D5AE128-24D9-4E3E-B0CA-79DBD10DAC23}">
      <dgm:prSet phldrT="[Текст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ru-RU" sz="1600" b="1" dirty="0" smtClean="0">
              <a:solidFill>
                <a:schemeClr val="tx1"/>
              </a:solidFill>
            </a:rPr>
            <a:t>Автор</a:t>
          </a:r>
          <a:endParaRPr lang="ru-RU" sz="1600" b="1" dirty="0">
            <a:solidFill>
              <a:schemeClr val="tx1"/>
            </a:solidFill>
          </a:endParaRPr>
        </a:p>
      </dgm:t>
    </dgm:pt>
    <dgm:pt modelId="{B170AE80-27E7-4589-BA81-38C8D7F46434}" type="parTrans" cxnId="{BC175B8D-207A-427C-A9A4-B63CC8EACABC}">
      <dgm:prSet/>
      <dgm:spPr/>
      <dgm:t>
        <a:bodyPr/>
        <a:lstStyle/>
        <a:p>
          <a:endParaRPr lang="ru-RU"/>
        </a:p>
      </dgm:t>
    </dgm:pt>
    <dgm:pt modelId="{D7249F91-2998-42D3-919A-7E3D90909082}" type="sibTrans" cxnId="{BC175B8D-207A-427C-A9A4-B63CC8EACABC}">
      <dgm:prSet/>
      <dgm:spPr/>
      <dgm:t>
        <a:bodyPr/>
        <a:lstStyle/>
        <a:p>
          <a:endParaRPr lang="ru-RU"/>
        </a:p>
      </dgm:t>
    </dgm:pt>
    <dgm:pt modelId="{73BEDF9C-FE4B-453E-AC93-692410CC4B61}">
      <dgm:prSet phldrT="[Текст]"/>
      <dgm:spPr>
        <a:solidFill>
          <a:schemeClr val="bg1"/>
        </a:solidFill>
      </dgm:spPr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Псевдоним</a:t>
          </a:r>
          <a:endParaRPr lang="ru-RU" b="1" dirty="0">
            <a:solidFill>
              <a:schemeClr val="tx1"/>
            </a:solidFill>
          </a:endParaRPr>
        </a:p>
      </dgm:t>
    </dgm:pt>
    <dgm:pt modelId="{A8BF3C18-9272-427C-A06E-464C8F848DA3}" type="parTrans" cxnId="{9AD2A46D-195C-4855-932A-722ABAEA36E3}">
      <dgm:prSet/>
      <dgm:spPr/>
      <dgm:t>
        <a:bodyPr/>
        <a:lstStyle/>
        <a:p>
          <a:endParaRPr lang="ru-RU"/>
        </a:p>
      </dgm:t>
    </dgm:pt>
    <dgm:pt modelId="{0CF53A17-57D1-4608-8192-214E331E6481}" type="sibTrans" cxnId="{9AD2A46D-195C-4855-932A-722ABAEA36E3}">
      <dgm:prSet/>
      <dgm:spPr/>
      <dgm:t>
        <a:bodyPr/>
        <a:lstStyle/>
        <a:p>
          <a:endParaRPr lang="ru-RU"/>
        </a:p>
      </dgm:t>
    </dgm:pt>
    <dgm:pt modelId="{EF815C42-4C22-4318-88F6-D01FD60269EC}">
      <dgm:prSet phldrT="[Текст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ru-RU" sz="1600" b="1" dirty="0" smtClean="0">
              <a:solidFill>
                <a:schemeClr val="tx1"/>
              </a:solidFill>
            </a:rPr>
            <a:t>Коллега</a:t>
          </a:r>
          <a:endParaRPr lang="ru-RU" sz="1600" b="1" dirty="0">
            <a:solidFill>
              <a:schemeClr val="tx1"/>
            </a:solidFill>
          </a:endParaRPr>
        </a:p>
      </dgm:t>
    </dgm:pt>
    <dgm:pt modelId="{E3021653-3BE7-4E7C-9320-289A69E2D3B2}" type="parTrans" cxnId="{4C2D2693-54AB-463D-BAD0-413917BFE743}">
      <dgm:prSet/>
      <dgm:spPr/>
      <dgm:t>
        <a:bodyPr/>
        <a:lstStyle/>
        <a:p>
          <a:endParaRPr lang="ru-RU"/>
        </a:p>
      </dgm:t>
    </dgm:pt>
    <dgm:pt modelId="{659B9B3F-5BB8-4F0A-B764-576A6227136D}" type="sibTrans" cxnId="{4C2D2693-54AB-463D-BAD0-413917BFE743}">
      <dgm:prSet/>
      <dgm:spPr/>
      <dgm:t>
        <a:bodyPr/>
        <a:lstStyle/>
        <a:p>
          <a:endParaRPr lang="ru-RU"/>
        </a:p>
      </dgm:t>
    </dgm:pt>
    <dgm:pt modelId="{2EAA89FC-59C3-44CA-AF6B-A37174981D11}">
      <dgm:prSet custT="1"/>
      <dgm:spPr/>
      <dgm:t>
        <a:bodyPr anchor="ctr" anchorCtr="0"/>
        <a:lstStyle/>
        <a:p>
          <a:pPr algn="l"/>
          <a:r>
            <a:rPr lang="ru-RU" sz="1800" dirty="0" smtClean="0">
              <a:solidFill>
                <a:schemeClr val="tx1"/>
              </a:solidFill>
            </a:rPr>
            <a:t>37 статей</a:t>
          </a:r>
          <a:endParaRPr lang="ru-RU" sz="1800" dirty="0">
            <a:solidFill>
              <a:schemeClr val="tx1"/>
            </a:solidFill>
          </a:endParaRPr>
        </a:p>
      </dgm:t>
    </dgm:pt>
    <dgm:pt modelId="{8B99ECF8-53EA-44B7-9D6A-E2C44AC2D583}" type="parTrans" cxnId="{CE9F86A5-204D-4F12-B725-AE3A7CB1B250}">
      <dgm:prSet/>
      <dgm:spPr/>
      <dgm:t>
        <a:bodyPr/>
        <a:lstStyle/>
        <a:p>
          <a:endParaRPr lang="ru-RU"/>
        </a:p>
      </dgm:t>
    </dgm:pt>
    <dgm:pt modelId="{025E7BC0-6ABA-42E2-A5DB-0B6E440595F8}" type="sibTrans" cxnId="{CE9F86A5-204D-4F12-B725-AE3A7CB1B250}">
      <dgm:prSet/>
      <dgm:spPr/>
      <dgm:t>
        <a:bodyPr/>
        <a:lstStyle/>
        <a:p>
          <a:endParaRPr lang="ru-RU"/>
        </a:p>
      </dgm:t>
    </dgm:pt>
    <dgm:pt modelId="{CE4E0034-9987-483D-9808-296F7ED18C2E}">
      <dgm:prSet custT="1"/>
      <dgm:spPr/>
      <dgm:t>
        <a:bodyPr lIns="0" tIns="0" rIns="0" bIns="0" anchor="ctr" anchorCtr="0"/>
        <a:lstStyle/>
        <a:p>
          <a:pPr algn="l"/>
          <a:r>
            <a:rPr lang="ru-RU" sz="1800" dirty="0" smtClean="0">
              <a:solidFill>
                <a:schemeClr val="tx1"/>
              </a:solidFill>
            </a:rPr>
            <a:t>149 статей</a:t>
          </a:r>
          <a:endParaRPr lang="ru-RU" sz="1800" dirty="0">
            <a:solidFill>
              <a:schemeClr val="tx1"/>
            </a:solidFill>
          </a:endParaRPr>
        </a:p>
      </dgm:t>
    </dgm:pt>
    <dgm:pt modelId="{8F6276D4-5D0F-403A-BC80-9DAB3403DA20}" type="parTrans" cxnId="{EA85A2BA-0F64-480D-9743-D5086C7ED890}">
      <dgm:prSet/>
      <dgm:spPr/>
      <dgm:t>
        <a:bodyPr/>
        <a:lstStyle/>
        <a:p>
          <a:endParaRPr lang="ru-RU"/>
        </a:p>
      </dgm:t>
    </dgm:pt>
    <dgm:pt modelId="{4112FFA3-3893-4EC4-9A9F-E2F5E16AA8E5}" type="sibTrans" cxnId="{EA85A2BA-0F64-480D-9743-D5086C7ED890}">
      <dgm:prSet/>
      <dgm:spPr/>
      <dgm:t>
        <a:bodyPr/>
        <a:lstStyle/>
        <a:p>
          <a:endParaRPr lang="ru-RU"/>
        </a:p>
      </dgm:t>
    </dgm:pt>
    <dgm:pt modelId="{98CC834A-A9E9-4648-BF5F-D485986CB98B}">
      <dgm:prSet custT="1"/>
      <dgm:spPr/>
      <dgm:t>
        <a:bodyPr/>
        <a:lstStyle/>
        <a:p>
          <a:pPr algn="l"/>
          <a:r>
            <a:rPr lang="ru-RU" sz="1800" dirty="0" smtClean="0">
              <a:solidFill>
                <a:schemeClr val="tx1"/>
              </a:solidFill>
            </a:rPr>
            <a:t>101 статья</a:t>
          </a:r>
          <a:endParaRPr lang="ru-RU" sz="1800" dirty="0">
            <a:solidFill>
              <a:schemeClr val="tx1"/>
            </a:solidFill>
          </a:endParaRPr>
        </a:p>
      </dgm:t>
    </dgm:pt>
    <dgm:pt modelId="{4794602D-00D2-4067-A7C0-6CDB60084B8D}" type="parTrans" cxnId="{69813C8C-748C-475C-B655-A8633A2D2FBD}">
      <dgm:prSet/>
      <dgm:spPr/>
      <dgm:t>
        <a:bodyPr/>
        <a:lstStyle/>
        <a:p>
          <a:endParaRPr lang="ru-RU"/>
        </a:p>
      </dgm:t>
    </dgm:pt>
    <dgm:pt modelId="{3C9BA1F6-7284-442C-8B5B-D524FF4683F2}" type="sibTrans" cxnId="{69813C8C-748C-475C-B655-A8633A2D2FBD}">
      <dgm:prSet/>
      <dgm:spPr/>
      <dgm:t>
        <a:bodyPr/>
        <a:lstStyle/>
        <a:p>
          <a:endParaRPr lang="ru-RU"/>
        </a:p>
      </dgm:t>
    </dgm:pt>
    <dgm:pt modelId="{8829D4A4-CE20-4105-8A9C-9CC7D3617630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ru-RU" sz="1160" b="1" dirty="0" smtClean="0">
              <a:solidFill>
                <a:schemeClr val="tx1"/>
              </a:solidFill>
            </a:rPr>
            <a:t>Библиотеки</a:t>
          </a:r>
          <a:endParaRPr lang="ru-RU" sz="1160" b="1" dirty="0">
            <a:solidFill>
              <a:schemeClr val="tx1"/>
            </a:solidFill>
          </a:endParaRPr>
        </a:p>
      </dgm:t>
    </dgm:pt>
    <dgm:pt modelId="{10BF3334-DE60-4017-9999-1439FC759373}" type="parTrans" cxnId="{A8695F9F-7DB3-466A-80DC-537092619459}">
      <dgm:prSet/>
      <dgm:spPr/>
      <dgm:t>
        <a:bodyPr/>
        <a:lstStyle/>
        <a:p>
          <a:endParaRPr lang="ru-RU"/>
        </a:p>
      </dgm:t>
    </dgm:pt>
    <dgm:pt modelId="{F191B11F-B8C9-440B-B66F-D2C0C606CDED}" type="sibTrans" cxnId="{A8695F9F-7DB3-466A-80DC-537092619459}">
      <dgm:prSet/>
      <dgm:spPr/>
      <dgm:t>
        <a:bodyPr/>
        <a:lstStyle/>
        <a:p>
          <a:endParaRPr lang="ru-RU"/>
        </a:p>
      </dgm:t>
    </dgm:pt>
    <dgm:pt modelId="{461EC55E-DFDB-4D73-B03A-6A0F7F6911F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NLTK</a:t>
          </a:r>
          <a:endParaRPr lang="ru-RU" dirty="0">
            <a:solidFill>
              <a:schemeClr val="tx1"/>
            </a:solidFill>
          </a:endParaRPr>
        </a:p>
      </dgm:t>
    </dgm:pt>
    <dgm:pt modelId="{66C9707D-AF5A-412F-AD1E-7F438EF4FD46}" type="parTrans" cxnId="{E0EFBAD9-CAA7-4C89-94BF-C27592E34587}">
      <dgm:prSet/>
      <dgm:spPr/>
      <dgm:t>
        <a:bodyPr/>
        <a:lstStyle/>
        <a:p>
          <a:endParaRPr lang="ru-RU"/>
        </a:p>
      </dgm:t>
    </dgm:pt>
    <dgm:pt modelId="{005989FC-A59C-49AE-9727-8AFD88FAF822}" type="sibTrans" cxnId="{E0EFBAD9-CAA7-4C89-94BF-C27592E34587}">
      <dgm:prSet/>
      <dgm:spPr/>
      <dgm:t>
        <a:bodyPr/>
        <a:lstStyle/>
        <a:p>
          <a:endParaRPr lang="ru-RU"/>
        </a:p>
      </dgm:t>
    </dgm:pt>
    <dgm:pt modelId="{08C36AE6-0868-4C11-87C1-32707AB6753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BeautifulSoup</a:t>
          </a:r>
          <a:endParaRPr lang="ru-RU" dirty="0">
            <a:solidFill>
              <a:schemeClr val="tx1"/>
            </a:solidFill>
          </a:endParaRPr>
        </a:p>
      </dgm:t>
    </dgm:pt>
    <dgm:pt modelId="{E7C9A7E0-035D-415B-8931-E7D888EC1F96}" type="parTrans" cxnId="{33DFAB75-8776-4F60-8B10-531703086C7A}">
      <dgm:prSet/>
      <dgm:spPr/>
      <dgm:t>
        <a:bodyPr/>
        <a:lstStyle/>
        <a:p>
          <a:endParaRPr lang="ru-RU"/>
        </a:p>
      </dgm:t>
    </dgm:pt>
    <dgm:pt modelId="{D4D8DF19-103D-4E6E-9E80-93FF3EA7E165}" type="sibTrans" cxnId="{33DFAB75-8776-4F60-8B10-531703086C7A}">
      <dgm:prSet/>
      <dgm:spPr/>
      <dgm:t>
        <a:bodyPr/>
        <a:lstStyle/>
        <a:p>
          <a:endParaRPr lang="ru-RU"/>
        </a:p>
      </dgm:t>
    </dgm:pt>
    <dgm:pt modelId="{B452629E-E9D7-440E-B157-5A7501752BB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Selenium</a:t>
          </a:r>
          <a:endParaRPr lang="ru-RU" dirty="0">
            <a:solidFill>
              <a:schemeClr val="tx1"/>
            </a:solidFill>
          </a:endParaRPr>
        </a:p>
      </dgm:t>
    </dgm:pt>
    <dgm:pt modelId="{DC64717F-25BB-4EC4-9884-B396A138E040}" type="parTrans" cxnId="{604BB620-5759-4953-B109-4CD0913A3010}">
      <dgm:prSet/>
      <dgm:spPr/>
      <dgm:t>
        <a:bodyPr/>
        <a:lstStyle/>
        <a:p>
          <a:endParaRPr lang="ru-RU"/>
        </a:p>
      </dgm:t>
    </dgm:pt>
    <dgm:pt modelId="{760F915E-EAEF-4F35-817A-BC656A9D58C2}" type="sibTrans" cxnId="{604BB620-5759-4953-B109-4CD0913A3010}">
      <dgm:prSet/>
      <dgm:spPr/>
      <dgm:t>
        <a:bodyPr/>
        <a:lstStyle/>
        <a:p>
          <a:endParaRPr lang="ru-RU"/>
        </a:p>
      </dgm:t>
    </dgm:pt>
    <dgm:pt modelId="{F3295D2A-BF6B-41A6-B836-CC8A1A46CF1D}">
      <dgm:prSet custT="1"/>
      <dgm:spPr/>
      <dgm:t>
        <a:bodyPr/>
        <a:lstStyle/>
        <a:p>
          <a:pPr algn="l"/>
          <a:r>
            <a:rPr lang="ru-RU" sz="1800" dirty="0" smtClean="0">
              <a:solidFill>
                <a:schemeClr val="tx1"/>
              </a:solidFill>
            </a:rPr>
            <a:t>40 533 </a:t>
          </a:r>
          <a:r>
            <a:rPr lang="ru-RU" sz="1800" dirty="0" err="1" smtClean="0">
              <a:solidFill>
                <a:schemeClr val="tx1"/>
              </a:solidFill>
            </a:rPr>
            <a:t>токена</a:t>
          </a:r>
          <a:endParaRPr lang="ru-RU" sz="1800" dirty="0">
            <a:solidFill>
              <a:schemeClr val="tx1"/>
            </a:solidFill>
          </a:endParaRPr>
        </a:p>
      </dgm:t>
    </dgm:pt>
    <dgm:pt modelId="{39E883A2-3456-4AC5-8E22-9E1967449CE9}" type="parTrans" cxnId="{AD21C2ED-8032-45B9-B255-705FA22228DC}">
      <dgm:prSet/>
      <dgm:spPr/>
      <dgm:t>
        <a:bodyPr/>
        <a:lstStyle/>
        <a:p>
          <a:endParaRPr lang="ru-RU"/>
        </a:p>
      </dgm:t>
    </dgm:pt>
    <dgm:pt modelId="{4958C93E-D22A-4EBA-82AD-8B2027FF2A75}" type="sibTrans" cxnId="{AD21C2ED-8032-45B9-B255-705FA22228DC}">
      <dgm:prSet/>
      <dgm:spPr/>
      <dgm:t>
        <a:bodyPr/>
        <a:lstStyle/>
        <a:p>
          <a:endParaRPr lang="ru-RU"/>
        </a:p>
      </dgm:t>
    </dgm:pt>
    <dgm:pt modelId="{AF2B3DCC-DB7D-408F-9BB7-9926A034A649}">
      <dgm:prSet custT="1"/>
      <dgm:spPr/>
      <dgm:t>
        <a:bodyPr anchor="ctr" anchorCtr="0"/>
        <a:lstStyle/>
        <a:p>
          <a:pPr algn="l"/>
          <a:endParaRPr lang="ru-RU" sz="800" dirty="0">
            <a:solidFill>
              <a:schemeClr val="tx1"/>
            </a:solidFill>
          </a:endParaRPr>
        </a:p>
      </dgm:t>
    </dgm:pt>
    <dgm:pt modelId="{3F5B8238-9592-4711-ABC0-D17FFC2A37A4}" type="parTrans" cxnId="{335DBF2A-04C2-4496-9E49-F5387BB7C9C5}">
      <dgm:prSet/>
      <dgm:spPr/>
      <dgm:t>
        <a:bodyPr/>
        <a:lstStyle/>
        <a:p>
          <a:endParaRPr lang="ru-RU"/>
        </a:p>
      </dgm:t>
    </dgm:pt>
    <dgm:pt modelId="{C3E5C520-F92F-47EF-9DE6-93FA0A2DBB1C}" type="sibTrans" cxnId="{335DBF2A-04C2-4496-9E49-F5387BB7C9C5}">
      <dgm:prSet/>
      <dgm:spPr/>
      <dgm:t>
        <a:bodyPr/>
        <a:lstStyle/>
        <a:p>
          <a:endParaRPr lang="ru-RU"/>
        </a:p>
      </dgm:t>
    </dgm:pt>
    <dgm:pt modelId="{769C97E4-56CF-47BC-A812-360408C9E57F}">
      <dgm:prSet custT="1"/>
      <dgm:spPr/>
      <dgm:t>
        <a:bodyPr lIns="0" tIns="0" rIns="0" bIns="0" anchor="ctr" anchorCtr="0"/>
        <a:lstStyle/>
        <a:p>
          <a:pPr algn="l"/>
          <a:endParaRPr lang="ru-RU" sz="2000" dirty="0">
            <a:solidFill>
              <a:schemeClr val="tx1"/>
            </a:solidFill>
          </a:endParaRPr>
        </a:p>
      </dgm:t>
    </dgm:pt>
    <dgm:pt modelId="{AD1A409A-4339-4777-91F0-CAFBA21BA2AC}" type="parTrans" cxnId="{8423993D-3CE7-4E4A-AA05-290AFF954D7D}">
      <dgm:prSet/>
      <dgm:spPr/>
      <dgm:t>
        <a:bodyPr/>
        <a:lstStyle/>
        <a:p>
          <a:endParaRPr lang="ru-RU"/>
        </a:p>
      </dgm:t>
    </dgm:pt>
    <dgm:pt modelId="{73B55346-4D9D-4D01-B3BF-16304AD56DB5}" type="sibTrans" cxnId="{8423993D-3CE7-4E4A-AA05-290AFF954D7D}">
      <dgm:prSet/>
      <dgm:spPr/>
      <dgm:t>
        <a:bodyPr/>
        <a:lstStyle/>
        <a:p>
          <a:endParaRPr lang="ru-RU"/>
        </a:p>
      </dgm:t>
    </dgm:pt>
    <dgm:pt modelId="{492B5A2F-6359-4DF7-B188-D8BED8A4DDCF}">
      <dgm:prSet custT="1"/>
      <dgm:spPr/>
      <dgm:t>
        <a:bodyPr lIns="0" tIns="0" rIns="0" bIns="0" anchor="ctr" anchorCtr="0"/>
        <a:lstStyle/>
        <a:p>
          <a:pPr algn="l"/>
          <a:r>
            <a:rPr lang="ru-RU" sz="1800" dirty="0" smtClean="0">
              <a:solidFill>
                <a:schemeClr val="tx1"/>
              </a:solidFill>
            </a:rPr>
            <a:t>160 091 </a:t>
          </a:r>
          <a:r>
            <a:rPr lang="ru-RU" sz="1800" dirty="0" err="1" smtClean="0">
              <a:solidFill>
                <a:schemeClr val="tx1"/>
              </a:solidFill>
            </a:rPr>
            <a:t>токен</a:t>
          </a:r>
          <a:endParaRPr lang="ru-RU" sz="1800" dirty="0">
            <a:solidFill>
              <a:schemeClr val="tx1"/>
            </a:solidFill>
          </a:endParaRPr>
        </a:p>
      </dgm:t>
    </dgm:pt>
    <dgm:pt modelId="{D086BD15-7BA3-4F55-9110-66AEC6A891F3}" type="parTrans" cxnId="{973DC464-C614-42D6-9855-9F85119857CD}">
      <dgm:prSet/>
      <dgm:spPr/>
      <dgm:t>
        <a:bodyPr/>
        <a:lstStyle/>
        <a:p>
          <a:endParaRPr lang="ru-RU"/>
        </a:p>
      </dgm:t>
    </dgm:pt>
    <dgm:pt modelId="{A72F243C-0BDB-4B55-A532-6BA315BD552E}" type="sibTrans" cxnId="{973DC464-C614-42D6-9855-9F85119857CD}">
      <dgm:prSet/>
      <dgm:spPr/>
      <dgm:t>
        <a:bodyPr/>
        <a:lstStyle/>
        <a:p>
          <a:endParaRPr lang="ru-RU"/>
        </a:p>
      </dgm:t>
    </dgm:pt>
    <dgm:pt modelId="{B1EA4314-91BA-4982-810F-B7A5710C1D70}">
      <dgm:prSet custT="1"/>
      <dgm:spPr/>
      <dgm:t>
        <a:bodyPr lIns="0" tIns="0" rIns="0" bIns="0" anchor="ctr" anchorCtr="0"/>
        <a:lstStyle/>
        <a:p>
          <a:pPr algn="l"/>
          <a:endParaRPr lang="ru-RU" sz="800" dirty="0">
            <a:solidFill>
              <a:schemeClr val="tx1"/>
            </a:solidFill>
          </a:endParaRPr>
        </a:p>
      </dgm:t>
    </dgm:pt>
    <dgm:pt modelId="{A2C09CAE-FD53-43C4-9C73-79E3E05F85E0}" type="parTrans" cxnId="{6652B4FF-ACD7-44FA-A276-3AD0F4FDD1D4}">
      <dgm:prSet/>
      <dgm:spPr/>
      <dgm:t>
        <a:bodyPr/>
        <a:lstStyle/>
        <a:p>
          <a:endParaRPr lang="ru-RU"/>
        </a:p>
      </dgm:t>
    </dgm:pt>
    <dgm:pt modelId="{3B5EFED4-4BCD-4BC3-9278-76C464ECC97D}" type="sibTrans" cxnId="{6652B4FF-ACD7-44FA-A276-3AD0F4FDD1D4}">
      <dgm:prSet/>
      <dgm:spPr/>
      <dgm:t>
        <a:bodyPr/>
        <a:lstStyle/>
        <a:p>
          <a:endParaRPr lang="ru-RU"/>
        </a:p>
      </dgm:t>
    </dgm:pt>
    <dgm:pt modelId="{4A6AC29A-FB43-4D4D-B8EE-6360A07040EB}">
      <dgm:prSet custT="1"/>
      <dgm:spPr/>
      <dgm:t>
        <a:bodyPr lIns="0" tIns="0" rIns="0" bIns="0" anchor="ctr" anchorCtr="0"/>
        <a:lstStyle/>
        <a:p>
          <a:pPr algn="l"/>
          <a:endParaRPr lang="ru-RU" sz="1600" dirty="0">
            <a:solidFill>
              <a:schemeClr val="tx1"/>
            </a:solidFill>
          </a:endParaRPr>
        </a:p>
      </dgm:t>
    </dgm:pt>
    <dgm:pt modelId="{D6CCC4E9-983E-4E9C-9D69-F850FDF32FD1}" type="parTrans" cxnId="{64CC7B1A-7274-4D02-B41C-DA84F851C5C9}">
      <dgm:prSet/>
      <dgm:spPr/>
      <dgm:t>
        <a:bodyPr/>
        <a:lstStyle/>
        <a:p>
          <a:endParaRPr lang="ru-RU"/>
        </a:p>
      </dgm:t>
    </dgm:pt>
    <dgm:pt modelId="{7351BEFE-C71D-41D3-9EBA-25810FC0AF42}" type="sibTrans" cxnId="{64CC7B1A-7274-4D02-B41C-DA84F851C5C9}">
      <dgm:prSet/>
      <dgm:spPr/>
      <dgm:t>
        <a:bodyPr/>
        <a:lstStyle/>
        <a:p>
          <a:endParaRPr lang="ru-RU"/>
        </a:p>
      </dgm:t>
    </dgm:pt>
    <dgm:pt modelId="{44909281-D942-4163-BF0A-2319B778D163}">
      <dgm:prSet custT="1"/>
      <dgm:spPr/>
      <dgm:t>
        <a:bodyPr/>
        <a:lstStyle/>
        <a:p>
          <a:pPr algn="l"/>
          <a:r>
            <a:rPr lang="ru-RU" sz="1800" dirty="0" smtClean="0">
              <a:solidFill>
                <a:schemeClr val="tx1"/>
              </a:solidFill>
            </a:rPr>
            <a:t>91 829 </a:t>
          </a:r>
          <a:r>
            <a:rPr lang="ru-RU" sz="1800" dirty="0" err="1" smtClean="0">
              <a:solidFill>
                <a:schemeClr val="tx1"/>
              </a:solidFill>
            </a:rPr>
            <a:t>токенов</a:t>
          </a:r>
          <a:endParaRPr lang="ru-RU" sz="1800" dirty="0">
            <a:solidFill>
              <a:schemeClr val="tx1"/>
            </a:solidFill>
          </a:endParaRPr>
        </a:p>
      </dgm:t>
    </dgm:pt>
    <dgm:pt modelId="{E26E9C56-1767-41E4-8F76-40903F4C73FA}" type="parTrans" cxnId="{5106BC80-2846-4274-9176-F1B1FA628F64}">
      <dgm:prSet/>
      <dgm:spPr/>
      <dgm:t>
        <a:bodyPr/>
        <a:lstStyle/>
        <a:p>
          <a:endParaRPr lang="ru-RU"/>
        </a:p>
      </dgm:t>
    </dgm:pt>
    <dgm:pt modelId="{45309D21-78C8-41D2-9DD7-C85B5B103DCC}" type="sibTrans" cxnId="{5106BC80-2846-4274-9176-F1B1FA628F64}">
      <dgm:prSet/>
      <dgm:spPr/>
      <dgm:t>
        <a:bodyPr/>
        <a:lstStyle/>
        <a:p>
          <a:endParaRPr lang="ru-RU"/>
        </a:p>
      </dgm:t>
    </dgm:pt>
    <dgm:pt modelId="{A9A09E7C-CDA1-4A6F-A7B1-2B26F884D08D}">
      <dgm:prSet custT="1"/>
      <dgm:spPr/>
      <dgm:t>
        <a:bodyPr/>
        <a:lstStyle/>
        <a:p>
          <a:pPr algn="ctr"/>
          <a:endParaRPr lang="ru-RU" sz="800" dirty="0">
            <a:solidFill>
              <a:schemeClr val="tx1"/>
            </a:solidFill>
          </a:endParaRPr>
        </a:p>
      </dgm:t>
    </dgm:pt>
    <dgm:pt modelId="{53C6422F-BF9B-4308-B165-4E7B46778B0D}" type="parTrans" cxnId="{686531E4-5D52-4BCC-A679-2CEB30650644}">
      <dgm:prSet/>
      <dgm:spPr/>
      <dgm:t>
        <a:bodyPr/>
        <a:lstStyle/>
        <a:p>
          <a:endParaRPr lang="ru-RU"/>
        </a:p>
      </dgm:t>
    </dgm:pt>
    <dgm:pt modelId="{71DF6D51-9B9B-4E15-843D-E2E1AAF8B6E7}" type="sibTrans" cxnId="{686531E4-5D52-4BCC-A679-2CEB30650644}">
      <dgm:prSet/>
      <dgm:spPr/>
      <dgm:t>
        <a:bodyPr/>
        <a:lstStyle/>
        <a:p>
          <a:endParaRPr lang="ru-RU"/>
        </a:p>
      </dgm:t>
    </dgm:pt>
    <dgm:pt modelId="{332F09F9-AF12-4585-8240-BD0C58B48B04}">
      <dgm:prSet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PyMystem3</a:t>
          </a:r>
          <a:endParaRPr lang="ru-RU" dirty="0">
            <a:solidFill>
              <a:schemeClr val="tx1"/>
            </a:solidFill>
          </a:endParaRPr>
        </a:p>
      </dgm:t>
    </dgm:pt>
    <dgm:pt modelId="{3EE75175-52DE-4212-9D72-CB6A1B3CBEB7}" type="parTrans" cxnId="{88FDC60E-0C82-491B-9894-B14FA5F086FA}">
      <dgm:prSet/>
      <dgm:spPr/>
      <dgm:t>
        <a:bodyPr/>
        <a:lstStyle/>
        <a:p>
          <a:endParaRPr lang="ru-RU"/>
        </a:p>
      </dgm:t>
    </dgm:pt>
    <dgm:pt modelId="{87C65927-6D20-4F5C-A4E7-D79C624A80F7}" type="sibTrans" cxnId="{88FDC60E-0C82-491B-9894-B14FA5F086FA}">
      <dgm:prSet/>
      <dgm:spPr/>
      <dgm:t>
        <a:bodyPr/>
        <a:lstStyle/>
        <a:p>
          <a:endParaRPr lang="ru-RU"/>
        </a:p>
      </dgm:t>
    </dgm:pt>
    <dgm:pt modelId="{50DF75C0-AE62-43FC-B8DB-174F00AC9643}" type="pres">
      <dgm:prSet presAssocID="{80180DC2-CA59-4B93-B1CB-8056E9603680}" presName="diagram" presStyleCnt="0">
        <dgm:presLayoutVars>
          <dgm:dir/>
          <dgm:animLvl val="lvl"/>
          <dgm:resizeHandles val="exact"/>
        </dgm:presLayoutVars>
      </dgm:prSet>
      <dgm:spPr/>
    </dgm:pt>
    <dgm:pt modelId="{E1D6B1FB-297B-4F62-9B16-F0C5FB38FE20}" type="pres">
      <dgm:prSet presAssocID="{1D5AE128-24D9-4E3E-B0CA-79DBD10DAC23}" presName="compNode" presStyleCnt="0"/>
      <dgm:spPr/>
    </dgm:pt>
    <dgm:pt modelId="{97330C6A-C9BF-4D4B-8BB6-0FD7098FC167}" type="pres">
      <dgm:prSet presAssocID="{1D5AE128-24D9-4E3E-B0CA-79DBD10DAC23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122AEB-9971-41EA-824D-A88580AE72AB}" type="pres">
      <dgm:prSet presAssocID="{1D5AE128-24D9-4E3E-B0CA-79DBD10DAC2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039239-B6A5-43BC-A0CD-1B1EEDFD796E}" type="pres">
      <dgm:prSet presAssocID="{1D5AE128-24D9-4E3E-B0CA-79DBD10DAC23}" presName="parentRect" presStyleLbl="alignNode1" presStyleIdx="0" presStyleCnt="4"/>
      <dgm:spPr/>
      <dgm:t>
        <a:bodyPr/>
        <a:lstStyle/>
        <a:p>
          <a:endParaRPr lang="ru-RU"/>
        </a:p>
      </dgm:t>
    </dgm:pt>
    <dgm:pt modelId="{FB6AF49D-30EE-404B-BCD7-CB602F5ACEB3}" type="pres">
      <dgm:prSet presAssocID="{1D5AE128-24D9-4E3E-B0CA-79DBD10DAC23}" presName="adorn" presStyleLbl="fgAccFollowNode1" presStyleIdx="0" presStyleCnt="4"/>
      <dgm:spPr>
        <a:blipFill>
          <a:blip xmlns:r="http://schemas.openxmlformats.org/officeDocument/2006/relationships" r:embed="rId1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45DF5282-2D8E-478D-9655-CF5D9148E1E0}" type="pres">
      <dgm:prSet presAssocID="{D7249F91-2998-42D3-919A-7E3D9090908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7FC6E898-CA14-4C59-BD5D-5A619E2E1385}" type="pres">
      <dgm:prSet presAssocID="{73BEDF9C-FE4B-453E-AC93-692410CC4B61}" presName="compNode" presStyleCnt="0"/>
      <dgm:spPr/>
    </dgm:pt>
    <dgm:pt modelId="{89990E2F-3123-41C4-A419-39D702243F61}" type="pres">
      <dgm:prSet presAssocID="{73BEDF9C-FE4B-453E-AC93-692410CC4B61}" presName="childRect" presStyleLbl="bgAcc1" presStyleIdx="1" presStyleCnt="4" custLinFactNeighborX="643" custLinFactNeighborY="3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5E2308-6C03-436D-9FF7-93749220EC25}" type="pres">
      <dgm:prSet presAssocID="{73BEDF9C-FE4B-453E-AC93-692410CC4B6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762D67-69CD-46CF-B1F6-EE91A0159743}" type="pres">
      <dgm:prSet presAssocID="{73BEDF9C-FE4B-453E-AC93-692410CC4B61}" presName="parentRect" presStyleLbl="alignNode1" presStyleIdx="1" presStyleCnt="4" custLinFactNeighborX="703"/>
      <dgm:spPr/>
      <dgm:t>
        <a:bodyPr/>
        <a:lstStyle/>
        <a:p>
          <a:endParaRPr lang="ru-RU"/>
        </a:p>
      </dgm:t>
    </dgm:pt>
    <dgm:pt modelId="{20557163-39C1-4086-8E61-62954F1C6CBD}" type="pres">
      <dgm:prSet presAssocID="{73BEDF9C-FE4B-453E-AC93-692410CC4B61}" presName="adorn" presStyleLbl="fgAccFollowNode1" presStyleIdx="1" presStyleCnt="4"/>
      <dgm:spPr>
        <a:blipFill>
          <a:blip xmlns:r="http://schemas.openxmlformats.org/officeDocument/2006/relationships" r:embed="rId2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C00C30F4-B8C5-46E5-99DB-516E4F5A313D}" type="pres">
      <dgm:prSet presAssocID="{0CF53A17-57D1-4608-8192-214E331E6481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DB2B147-D69E-4E91-9D92-4A4B82F423F2}" type="pres">
      <dgm:prSet presAssocID="{8829D4A4-CE20-4105-8A9C-9CC7D3617630}" presName="compNode" presStyleCnt="0"/>
      <dgm:spPr/>
    </dgm:pt>
    <dgm:pt modelId="{DBC12EEC-61EA-4FA2-B22B-1EEA7B0B1B45}" type="pres">
      <dgm:prSet presAssocID="{8829D4A4-CE20-4105-8A9C-9CC7D3617630}" presName="childRect" presStyleLbl="bgAcc1" presStyleIdx="2" presStyleCnt="4" custLinFactNeighborY="-82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EC2A73-B3A4-4071-9A47-D258814B958F}" type="pres">
      <dgm:prSet presAssocID="{8829D4A4-CE20-4105-8A9C-9CC7D361763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3CAE84-9ABC-484F-BB48-11EA90C30877}" type="pres">
      <dgm:prSet presAssocID="{8829D4A4-CE20-4105-8A9C-9CC7D3617630}" presName="parentRect" presStyleLbl="alignNode1" presStyleIdx="2" presStyleCnt="4" custLinFactNeighborY="-19206"/>
      <dgm:spPr/>
      <dgm:t>
        <a:bodyPr/>
        <a:lstStyle/>
        <a:p>
          <a:endParaRPr lang="ru-RU"/>
        </a:p>
      </dgm:t>
    </dgm:pt>
    <dgm:pt modelId="{D70B3117-020D-4F0A-9169-71F8D63396EF}" type="pres">
      <dgm:prSet presAssocID="{8829D4A4-CE20-4105-8A9C-9CC7D3617630}" presName="adorn" presStyleLbl="fgAccFollowNode1" presStyleIdx="2" presStyleCnt="4" custLinFactNeighborX="11435" custLinFactNeighborY="-14400"/>
      <dgm:spPr>
        <a:blipFill>
          <a:blip xmlns:r="http://schemas.openxmlformats.org/officeDocument/2006/relationships" r:embed="rId3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AD5430B1-17B5-4B64-ABD4-01D57AF55088}" type="pres">
      <dgm:prSet presAssocID="{F191B11F-B8C9-440B-B66F-D2C0C606CDED}" presName="sibTrans" presStyleLbl="sibTrans2D1" presStyleIdx="0" presStyleCnt="0"/>
      <dgm:spPr/>
      <dgm:t>
        <a:bodyPr/>
        <a:lstStyle/>
        <a:p>
          <a:endParaRPr lang="ru-RU"/>
        </a:p>
      </dgm:t>
    </dgm:pt>
    <dgm:pt modelId="{F475CA60-6509-4618-B07D-A1CF71833BF8}" type="pres">
      <dgm:prSet presAssocID="{EF815C42-4C22-4318-88F6-D01FD60269EC}" presName="compNode" presStyleCnt="0"/>
      <dgm:spPr/>
    </dgm:pt>
    <dgm:pt modelId="{B65DFAA3-403E-416C-AF2E-E922945690EC}" type="pres">
      <dgm:prSet presAssocID="{EF815C42-4C22-4318-88F6-D01FD60269EC}" presName="childRect" presStyleLbl="bgAcc1" presStyleIdx="3" presStyleCnt="4" custLinFactNeighborX="1598" custLinFactNeighborY="-87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C6E3EB-4514-4AC0-BD1E-CA18DBFE4033}" type="pres">
      <dgm:prSet presAssocID="{EF815C42-4C22-4318-88F6-D01FD60269E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47B77C-E59E-40DC-A2F8-C73E5788E2B0}" type="pres">
      <dgm:prSet presAssocID="{EF815C42-4C22-4318-88F6-D01FD60269EC}" presName="parentRect" presStyleLbl="alignNode1" presStyleIdx="3" presStyleCnt="4" custLinFactNeighborX="1652" custLinFactNeighborY="-20716"/>
      <dgm:spPr/>
      <dgm:t>
        <a:bodyPr/>
        <a:lstStyle/>
        <a:p>
          <a:endParaRPr lang="ru-RU"/>
        </a:p>
      </dgm:t>
    </dgm:pt>
    <dgm:pt modelId="{42714737-F2EC-4B96-B7F5-6D8D20BD1435}" type="pres">
      <dgm:prSet presAssocID="{EF815C42-4C22-4318-88F6-D01FD60269EC}" presName="adorn" presStyleLbl="fgAccFollowNode1" presStyleIdx="3" presStyleCnt="4" custScaleX="110000" custLinFactNeighborX="4649" custLinFactNeighborY="-17571"/>
      <dgm:spPr>
        <a:blipFill>
          <a:blip xmlns:r="http://schemas.openxmlformats.org/officeDocument/2006/relationships" r:embed="rId4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</dgm:ptLst>
  <dgm:cxnLst>
    <dgm:cxn modelId="{973DC464-C614-42D6-9855-9F85119857CD}" srcId="{73BEDF9C-FE4B-453E-AC93-692410CC4B61}" destId="{492B5A2F-6359-4DF7-B188-D8BED8A4DDCF}" srcOrd="3" destOrd="0" parTransId="{D086BD15-7BA3-4F55-9110-66AEC6A891F3}" sibTransId="{A72F243C-0BDB-4B55-A532-6BA315BD552E}"/>
    <dgm:cxn modelId="{EDF6F2F7-0966-4DD1-A4BE-3D804B831CA2}" type="presOf" srcId="{B452629E-E9D7-440E-B157-5A7501752BB0}" destId="{DBC12EEC-61EA-4FA2-B22B-1EEA7B0B1B45}" srcOrd="0" destOrd="1" presId="urn:microsoft.com/office/officeart/2005/8/layout/bList2"/>
    <dgm:cxn modelId="{4C2D2693-54AB-463D-BAD0-413917BFE743}" srcId="{80180DC2-CA59-4B93-B1CB-8056E9603680}" destId="{EF815C42-4C22-4318-88F6-D01FD60269EC}" srcOrd="3" destOrd="0" parTransId="{E3021653-3BE7-4E7C-9320-289A69E2D3B2}" sibTransId="{659B9B3F-5BB8-4F0A-B764-576A6227136D}"/>
    <dgm:cxn modelId="{5106BC80-2846-4274-9176-F1B1FA628F64}" srcId="{EF815C42-4C22-4318-88F6-D01FD60269EC}" destId="{44909281-D942-4163-BF0A-2319B778D163}" srcOrd="2" destOrd="0" parTransId="{E26E9C56-1767-41E4-8F76-40903F4C73FA}" sibTransId="{45309D21-78C8-41D2-9DD7-C85B5B103DCC}"/>
    <dgm:cxn modelId="{87DCBEAD-5EB3-441C-A12C-2F1FE804FFA9}" type="presOf" srcId="{98CC834A-A9E9-4648-BF5F-D485986CB98B}" destId="{B65DFAA3-403E-416C-AF2E-E922945690EC}" srcOrd="0" destOrd="0" presId="urn:microsoft.com/office/officeart/2005/8/layout/bList2"/>
    <dgm:cxn modelId="{686531E4-5D52-4BCC-A679-2CEB30650644}" srcId="{EF815C42-4C22-4318-88F6-D01FD60269EC}" destId="{A9A09E7C-CDA1-4A6F-A7B1-2B26F884D08D}" srcOrd="1" destOrd="0" parTransId="{53C6422F-BF9B-4308-B165-4E7B46778B0D}" sibTransId="{71DF6D51-9B9B-4E15-843D-E2E1AAF8B6E7}"/>
    <dgm:cxn modelId="{A5809415-BEAE-425D-B3A0-B16F1BA91D92}" type="presOf" srcId="{1D5AE128-24D9-4E3E-B0CA-79DBD10DAC23}" destId="{32039239-B6A5-43BC-A0CD-1B1EEDFD796E}" srcOrd="1" destOrd="0" presId="urn:microsoft.com/office/officeart/2005/8/layout/bList2"/>
    <dgm:cxn modelId="{64CC7B1A-7274-4D02-B41C-DA84F851C5C9}" srcId="{73BEDF9C-FE4B-453E-AC93-692410CC4B61}" destId="{4A6AC29A-FB43-4D4D-B8EE-6360A07040EB}" srcOrd="0" destOrd="0" parTransId="{D6CCC4E9-983E-4E9C-9D69-F850FDF32FD1}" sibTransId="{7351BEFE-C71D-41D3-9EBA-25810FC0AF42}"/>
    <dgm:cxn modelId="{1AC75D9C-1AF0-48C8-94CD-0D1CDA905040}" type="presOf" srcId="{80180DC2-CA59-4B93-B1CB-8056E9603680}" destId="{50DF75C0-AE62-43FC-B8DB-174F00AC9643}" srcOrd="0" destOrd="0" presId="urn:microsoft.com/office/officeart/2005/8/layout/bList2"/>
    <dgm:cxn modelId="{E782C4E9-3968-4086-B8CA-1337C4D42D44}" type="presOf" srcId="{EF815C42-4C22-4318-88F6-D01FD60269EC}" destId="{0AC6E3EB-4514-4AC0-BD1E-CA18DBFE4033}" srcOrd="0" destOrd="0" presId="urn:microsoft.com/office/officeart/2005/8/layout/bList2"/>
    <dgm:cxn modelId="{FD141EFA-5785-4D86-8C1D-69508A0A7A16}" type="presOf" srcId="{B1EA4314-91BA-4982-810F-B7A5710C1D70}" destId="{89990E2F-3123-41C4-A419-39D702243F61}" srcOrd="0" destOrd="2" presId="urn:microsoft.com/office/officeart/2005/8/layout/bList2"/>
    <dgm:cxn modelId="{604BB620-5759-4953-B109-4CD0913A3010}" srcId="{8829D4A4-CE20-4105-8A9C-9CC7D3617630}" destId="{B452629E-E9D7-440E-B157-5A7501752BB0}" srcOrd="1" destOrd="0" parTransId="{DC64717F-25BB-4EC4-9884-B396A138E040}" sibTransId="{760F915E-EAEF-4F35-817A-BC656A9D58C2}"/>
    <dgm:cxn modelId="{6B4F51B0-FB50-49C0-93B4-3306578BB1DD}" type="presOf" srcId="{73BEDF9C-FE4B-453E-AC93-692410CC4B61}" destId="{A05E2308-6C03-436D-9FF7-93749220EC25}" srcOrd="0" destOrd="0" presId="urn:microsoft.com/office/officeart/2005/8/layout/bList2"/>
    <dgm:cxn modelId="{33DFAB75-8776-4F60-8B10-531703086C7A}" srcId="{8829D4A4-CE20-4105-8A9C-9CC7D3617630}" destId="{08C36AE6-0868-4C11-87C1-32707AB67531}" srcOrd="0" destOrd="0" parTransId="{E7C9A7E0-035D-415B-8931-E7D888EC1F96}" sibTransId="{D4D8DF19-103D-4E6E-9E80-93FF3EA7E165}"/>
    <dgm:cxn modelId="{67E8F9B7-1655-4230-99C9-E49BC9FD38AD}" type="presOf" srcId="{332F09F9-AF12-4585-8240-BD0C58B48B04}" destId="{DBC12EEC-61EA-4FA2-B22B-1EEA7B0B1B45}" srcOrd="0" destOrd="3" presId="urn:microsoft.com/office/officeart/2005/8/layout/bList2"/>
    <dgm:cxn modelId="{DCD386B6-CFA5-4A93-B9C6-84DA1D4149D9}" type="presOf" srcId="{44909281-D942-4163-BF0A-2319B778D163}" destId="{B65DFAA3-403E-416C-AF2E-E922945690EC}" srcOrd="0" destOrd="2" presId="urn:microsoft.com/office/officeart/2005/8/layout/bList2"/>
    <dgm:cxn modelId="{6652B4FF-ACD7-44FA-A276-3AD0F4FDD1D4}" srcId="{73BEDF9C-FE4B-453E-AC93-692410CC4B61}" destId="{B1EA4314-91BA-4982-810F-B7A5710C1D70}" srcOrd="2" destOrd="0" parTransId="{A2C09CAE-FD53-43C4-9C73-79E3E05F85E0}" sibTransId="{3B5EFED4-4BCD-4BC3-9278-76C464ECC97D}"/>
    <dgm:cxn modelId="{FCC0070D-CD85-485A-82CE-291355CE4C8A}" type="presOf" srcId="{4A6AC29A-FB43-4D4D-B8EE-6360A07040EB}" destId="{89990E2F-3123-41C4-A419-39D702243F61}" srcOrd="0" destOrd="0" presId="urn:microsoft.com/office/officeart/2005/8/layout/bList2"/>
    <dgm:cxn modelId="{D5E244BE-AA2E-48FC-9B03-D35160979761}" type="presOf" srcId="{D7249F91-2998-42D3-919A-7E3D90909082}" destId="{45DF5282-2D8E-478D-9655-CF5D9148E1E0}" srcOrd="0" destOrd="0" presId="urn:microsoft.com/office/officeart/2005/8/layout/bList2"/>
    <dgm:cxn modelId="{4AFAA141-2280-4ED1-9119-0081B00EAA08}" type="presOf" srcId="{08C36AE6-0868-4C11-87C1-32707AB67531}" destId="{DBC12EEC-61EA-4FA2-B22B-1EEA7B0B1B45}" srcOrd="0" destOrd="0" presId="urn:microsoft.com/office/officeart/2005/8/layout/bList2"/>
    <dgm:cxn modelId="{A8695F9F-7DB3-466A-80DC-537092619459}" srcId="{80180DC2-CA59-4B93-B1CB-8056E9603680}" destId="{8829D4A4-CE20-4105-8A9C-9CC7D3617630}" srcOrd="2" destOrd="0" parTransId="{10BF3334-DE60-4017-9999-1439FC759373}" sibTransId="{F191B11F-B8C9-440B-B66F-D2C0C606CDED}"/>
    <dgm:cxn modelId="{CE9F86A5-204D-4F12-B725-AE3A7CB1B250}" srcId="{1D5AE128-24D9-4E3E-B0CA-79DBD10DAC23}" destId="{2EAA89FC-59C3-44CA-AF6B-A37174981D11}" srcOrd="0" destOrd="0" parTransId="{8B99ECF8-53EA-44B7-9D6A-E2C44AC2D583}" sibTransId="{025E7BC0-6ABA-42E2-A5DB-0B6E440595F8}"/>
    <dgm:cxn modelId="{2FFF5B9C-839B-4CFA-8A65-4949EB3DAEE9}" type="presOf" srcId="{461EC55E-DFDB-4D73-B03A-6A0F7F6911F0}" destId="{DBC12EEC-61EA-4FA2-B22B-1EEA7B0B1B45}" srcOrd="0" destOrd="2" presId="urn:microsoft.com/office/officeart/2005/8/layout/bList2"/>
    <dgm:cxn modelId="{8261F1E5-8E2C-492D-A61A-DFF120744E4D}" type="presOf" srcId="{AF2B3DCC-DB7D-408F-9BB7-9926A034A649}" destId="{97330C6A-C9BF-4D4B-8BB6-0FD7098FC167}" srcOrd="0" destOrd="1" presId="urn:microsoft.com/office/officeart/2005/8/layout/bList2"/>
    <dgm:cxn modelId="{30B505B9-4215-45C2-BCEF-CFD4AA66DD58}" type="presOf" srcId="{1D5AE128-24D9-4E3E-B0CA-79DBD10DAC23}" destId="{90122AEB-9971-41EA-824D-A88580AE72AB}" srcOrd="0" destOrd="0" presId="urn:microsoft.com/office/officeart/2005/8/layout/bList2"/>
    <dgm:cxn modelId="{EA85A2BA-0F64-480D-9743-D5086C7ED890}" srcId="{73BEDF9C-FE4B-453E-AC93-692410CC4B61}" destId="{CE4E0034-9987-483D-9808-296F7ED18C2E}" srcOrd="1" destOrd="0" parTransId="{8F6276D4-5D0F-403A-BC80-9DAB3403DA20}" sibTransId="{4112FFA3-3893-4EC4-9A9F-E2F5E16AA8E5}"/>
    <dgm:cxn modelId="{E69B4CDA-0367-4123-A1AC-44C5C1BB2537}" type="presOf" srcId="{492B5A2F-6359-4DF7-B188-D8BED8A4DDCF}" destId="{89990E2F-3123-41C4-A419-39D702243F61}" srcOrd="0" destOrd="3" presId="urn:microsoft.com/office/officeart/2005/8/layout/bList2"/>
    <dgm:cxn modelId="{69813C8C-748C-475C-B655-A8633A2D2FBD}" srcId="{EF815C42-4C22-4318-88F6-D01FD60269EC}" destId="{98CC834A-A9E9-4648-BF5F-D485986CB98B}" srcOrd="0" destOrd="0" parTransId="{4794602D-00D2-4067-A7C0-6CDB60084B8D}" sibTransId="{3C9BA1F6-7284-442C-8B5B-D524FF4683F2}"/>
    <dgm:cxn modelId="{9AD2A46D-195C-4855-932A-722ABAEA36E3}" srcId="{80180DC2-CA59-4B93-B1CB-8056E9603680}" destId="{73BEDF9C-FE4B-453E-AC93-692410CC4B61}" srcOrd="1" destOrd="0" parTransId="{A8BF3C18-9272-427C-A06E-464C8F848DA3}" sibTransId="{0CF53A17-57D1-4608-8192-214E331E6481}"/>
    <dgm:cxn modelId="{AD21C2ED-8032-45B9-B255-705FA22228DC}" srcId="{1D5AE128-24D9-4E3E-B0CA-79DBD10DAC23}" destId="{F3295D2A-BF6B-41A6-B836-CC8A1A46CF1D}" srcOrd="2" destOrd="0" parTransId="{39E883A2-3456-4AC5-8E22-9E1967449CE9}" sibTransId="{4958C93E-D22A-4EBA-82AD-8B2027FF2A75}"/>
    <dgm:cxn modelId="{CF2DA576-FBA5-4188-A7A6-E0500731C273}" type="presOf" srcId="{CE4E0034-9987-483D-9808-296F7ED18C2E}" destId="{89990E2F-3123-41C4-A419-39D702243F61}" srcOrd="0" destOrd="1" presId="urn:microsoft.com/office/officeart/2005/8/layout/bList2"/>
    <dgm:cxn modelId="{B531434E-D3C0-4494-8110-EEFD5DA0FBDC}" type="presOf" srcId="{F3295D2A-BF6B-41A6-B836-CC8A1A46CF1D}" destId="{97330C6A-C9BF-4D4B-8BB6-0FD7098FC167}" srcOrd="0" destOrd="2" presId="urn:microsoft.com/office/officeart/2005/8/layout/bList2"/>
    <dgm:cxn modelId="{B629CD92-18DD-48EE-A739-E6E5B8360C7A}" type="presOf" srcId="{73BEDF9C-FE4B-453E-AC93-692410CC4B61}" destId="{D4762D67-69CD-46CF-B1F6-EE91A0159743}" srcOrd="1" destOrd="0" presId="urn:microsoft.com/office/officeart/2005/8/layout/bList2"/>
    <dgm:cxn modelId="{66ADDD52-8475-4E11-ADA8-730AFB0CE792}" type="presOf" srcId="{2EAA89FC-59C3-44CA-AF6B-A37174981D11}" destId="{97330C6A-C9BF-4D4B-8BB6-0FD7098FC167}" srcOrd="0" destOrd="0" presId="urn:microsoft.com/office/officeart/2005/8/layout/bList2"/>
    <dgm:cxn modelId="{BC175B8D-207A-427C-A9A4-B63CC8EACABC}" srcId="{80180DC2-CA59-4B93-B1CB-8056E9603680}" destId="{1D5AE128-24D9-4E3E-B0CA-79DBD10DAC23}" srcOrd="0" destOrd="0" parTransId="{B170AE80-27E7-4589-BA81-38C8D7F46434}" sibTransId="{D7249F91-2998-42D3-919A-7E3D90909082}"/>
    <dgm:cxn modelId="{BB28CE22-6AC6-42D6-8D60-8E80F86142AC}" type="presOf" srcId="{F191B11F-B8C9-440B-B66F-D2C0C606CDED}" destId="{AD5430B1-17B5-4B64-ABD4-01D57AF55088}" srcOrd="0" destOrd="0" presId="urn:microsoft.com/office/officeart/2005/8/layout/bList2"/>
    <dgm:cxn modelId="{94E1ED37-B961-4B7F-899C-0C7BA29E7CFC}" type="presOf" srcId="{A9A09E7C-CDA1-4A6F-A7B1-2B26F884D08D}" destId="{B65DFAA3-403E-416C-AF2E-E922945690EC}" srcOrd="0" destOrd="1" presId="urn:microsoft.com/office/officeart/2005/8/layout/bList2"/>
    <dgm:cxn modelId="{082C6DA6-E936-4AF9-828B-8D9DB9275E36}" type="presOf" srcId="{769C97E4-56CF-47BC-A812-360408C9E57F}" destId="{89990E2F-3123-41C4-A419-39D702243F61}" srcOrd="0" destOrd="4" presId="urn:microsoft.com/office/officeart/2005/8/layout/bList2"/>
    <dgm:cxn modelId="{7F90C765-84D9-4AE7-AC2E-6D949234E13A}" type="presOf" srcId="{0CF53A17-57D1-4608-8192-214E331E6481}" destId="{C00C30F4-B8C5-46E5-99DB-516E4F5A313D}" srcOrd="0" destOrd="0" presId="urn:microsoft.com/office/officeart/2005/8/layout/bList2"/>
    <dgm:cxn modelId="{E0EFBAD9-CAA7-4C89-94BF-C27592E34587}" srcId="{8829D4A4-CE20-4105-8A9C-9CC7D3617630}" destId="{461EC55E-DFDB-4D73-B03A-6A0F7F6911F0}" srcOrd="2" destOrd="0" parTransId="{66C9707D-AF5A-412F-AD1E-7F438EF4FD46}" sibTransId="{005989FC-A59C-49AE-9727-8AFD88FAF822}"/>
    <dgm:cxn modelId="{D91588A1-9B72-4699-9E65-FA67750A7AD0}" type="presOf" srcId="{8829D4A4-CE20-4105-8A9C-9CC7D3617630}" destId="{19EC2A73-B3A4-4071-9A47-D258814B958F}" srcOrd="0" destOrd="0" presId="urn:microsoft.com/office/officeart/2005/8/layout/bList2"/>
    <dgm:cxn modelId="{716B33DC-E32C-47E8-B9B6-0722295B6437}" type="presOf" srcId="{8829D4A4-CE20-4105-8A9C-9CC7D3617630}" destId="{C33CAE84-9ABC-484F-BB48-11EA90C30877}" srcOrd="1" destOrd="0" presId="urn:microsoft.com/office/officeart/2005/8/layout/bList2"/>
    <dgm:cxn modelId="{B840C5F8-0059-4885-800E-10C260FC8A66}" type="presOf" srcId="{EF815C42-4C22-4318-88F6-D01FD60269EC}" destId="{2E47B77C-E59E-40DC-A2F8-C73E5788E2B0}" srcOrd="1" destOrd="0" presId="urn:microsoft.com/office/officeart/2005/8/layout/bList2"/>
    <dgm:cxn modelId="{8423993D-3CE7-4E4A-AA05-290AFF954D7D}" srcId="{73BEDF9C-FE4B-453E-AC93-692410CC4B61}" destId="{769C97E4-56CF-47BC-A812-360408C9E57F}" srcOrd="4" destOrd="0" parTransId="{AD1A409A-4339-4777-91F0-CAFBA21BA2AC}" sibTransId="{73B55346-4D9D-4D01-B3BF-16304AD56DB5}"/>
    <dgm:cxn modelId="{335DBF2A-04C2-4496-9E49-F5387BB7C9C5}" srcId="{1D5AE128-24D9-4E3E-B0CA-79DBD10DAC23}" destId="{AF2B3DCC-DB7D-408F-9BB7-9926A034A649}" srcOrd="1" destOrd="0" parTransId="{3F5B8238-9592-4711-ABC0-D17FFC2A37A4}" sibTransId="{C3E5C520-F92F-47EF-9DE6-93FA0A2DBB1C}"/>
    <dgm:cxn modelId="{88FDC60E-0C82-491B-9894-B14FA5F086FA}" srcId="{8829D4A4-CE20-4105-8A9C-9CC7D3617630}" destId="{332F09F9-AF12-4585-8240-BD0C58B48B04}" srcOrd="3" destOrd="0" parTransId="{3EE75175-52DE-4212-9D72-CB6A1B3CBEB7}" sibTransId="{87C65927-6D20-4F5C-A4E7-D79C624A80F7}"/>
    <dgm:cxn modelId="{E20CB8FE-7E1C-4FA4-ABB1-EFE210294239}" type="presParOf" srcId="{50DF75C0-AE62-43FC-B8DB-174F00AC9643}" destId="{E1D6B1FB-297B-4F62-9B16-F0C5FB38FE20}" srcOrd="0" destOrd="0" presId="urn:microsoft.com/office/officeart/2005/8/layout/bList2"/>
    <dgm:cxn modelId="{2D18BF51-AF27-4117-B816-991BB4908309}" type="presParOf" srcId="{E1D6B1FB-297B-4F62-9B16-F0C5FB38FE20}" destId="{97330C6A-C9BF-4D4B-8BB6-0FD7098FC167}" srcOrd="0" destOrd="0" presId="urn:microsoft.com/office/officeart/2005/8/layout/bList2"/>
    <dgm:cxn modelId="{3B781538-B680-459D-8DFE-806B25F896B8}" type="presParOf" srcId="{E1D6B1FB-297B-4F62-9B16-F0C5FB38FE20}" destId="{90122AEB-9971-41EA-824D-A88580AE72AB}" srcOrd="1" destOrd="0" presId="urn:microsoft.com/office/officeart/2005/8/layout/bList2"/>
    <dgm:cxn modelId="{FA46B23D-5E11-4737-BFAC-1771DD484412}" type="presParOf" srcId="{E1D6B1FB-297B-4F62-9B16-F0C5FB38FE20}" destId="{32039239-B6A5-43BC-A0CD-1B1EEDFD796E}" srcOrd="2" destOrd="0" presId="urn:microsoft.com/office/officeart/2005/8/layout/bList2"/>
    <dgm:cxn modelId="{FBB3BA5F-1203-42D5-ABAF-6097F2D5F6FA}" type="presParOf" srcId="{E1D6B1FB-297B-4F62-9B16-F0C5FB38FE20}" destId="{FB6AF49D-30EE-404B-BCD7-CB602F5ACEB3}" srcOrd="3" destOrd="0" presId="urn:microsoft.com/office/officeart/2005/8/layout/bList2"/>
    <dgm:cxn modelId="{795A4262-DDF9-4809-A3F3-C5F072EEA768}" type="presParOf" srcId="{50DF75C0-AE62-43FC-B8DB-174F00AC9643}" destId="{45DF5282-2D8E-478D-9655-CF5D9148E1E0}" srcOrd="1" destOrd="0" presId="urn:microsoft.com/office/officeart/2005/8/layout/bList2"/>
    <dgm:cxn modelId="{A0872C61-A18A-40B1-91BC-2B39EE6DE5D2}" type="presParOf" srcId="{50DF75C0-AE62-43FC-B8DB-174F00AC9643}" destId="{7FC6E898-CA14-4C59-BD5D-5A619E2E1385}" srcOrd="2" destOrd="0" presId="urn:microsoft.com/office/officeart/2005/8/layout/bList2"/>
    <dgm:cxn modelId="{CABB4A11-835D-4FD1-948B-8E74501DBB92}" type="presParOf" srcId="{7FC6E898-CA14-4C59-BD5D-5A619E2E1385}" destId="{89990E2F-3123-41C4-A419-39D702243F61}" srcOrd="0" destOrd="0" presId="urn:microsoft.com/office/officeart/2005/8/layout/bList2"/>
    <dgm:cxn modelId="{5D36F012-D67A-4240-948E-045EE6CCEF70}" type="presParOf" srcId="{7FC6E898-CA14-4C59-BD5D-5A619E2E1385}" destId="{A05E2308-6C03-436D-9FF7-93749220EC25}" srcOrd="1" destOrd="0" presId="urn:microsoft.com/office/officeart/2005/8/layout/bList2"/>
    <dgm:cxn modelId="{361FA1E2-35AF-4E6D-89F0-49D406C71A45}" type="presParOf" srcId="{7FC6E898-CA14-4C59-BD5D-5A619E2E1385}" destId="{D4762D67-69CD-46CF-B1F6-EE91A0159743}" srcOrd="2" destOrd="0" presId="urn:microsoft.com/office/officeart/2005/8/layout/bList2"/>
    <dgm:cxn modelId="{2EF19AD7-3DE6-44BA-8C83-86799FFE2561}" type="presParOf" srcId="{7FC6E898-CA14-4C59-BD5D-5A619E2E1385}" destId="{20557163-39C1-4086-8E61-62954F1C6CBD}" srcOrd="3" destOrd="0" presId="urn:microsoft.com/office/officeart/2005/8/layout/bList2"/>
    <dgm:cxn modelId="{C9DABCE3-5599-4001-9BC6-D501CCFE5D49}" type="presParOf" srcId="{50DF75C0-AE62-43FC-B8DB-174F00AC9643}" destId="{C00C30F4-B8C5-46E5-99DB-516E4F5A313D}" srcOrd="3" destOrd="0" presId="urn:microsoft.com/office/officeart/2005/8/layout/bList2"/>
    <dgm:cxn modelId="{152A81A7-FF16-4D6A-BD41-FB3A67186A0E}" type="presParOf" srcId="{50DF75C0-AE62-43FC-B8DB-174F00AC9643}" destId="{8DB2B147-D69E-4E91-9D92-4A4B82F423F2}" srcOrd="4" destOrd="0" presId="urn:microsoft.com/office/officeart/2005/8/layout/bList2"/>
    <dgm:cxn modelId="{4DD2FA65-9BAB-465D-A24C-8D64AA6F4A9F}" type="presParOf" srcId="{8DB2B147-D69E-4E91-9D92-4A4B82F423F2}" destId="{DBC12EEC-61EA-4FA2-B22B-1EEA7B0B1B45}" srcOrd="0" destOrd="0" presId="urn:microsoft.com/office/officeart/2005/8/layout/bList2"/>
    <dgm:cxn modelId="{35937E07-4DD8-4FD4-9AE2-AB497D009A71}" type="presParOf" srcId="{8DB2B147-D69E-4E91-9D92-4A4B82F423F2}" destId="{19EC2A73-B3A4-4071-9A47-D258814B958F}" srcOrd="1" destOrd="0" presId="urn:microsoft.com/office/officeart/2005/8/layout/bList2"/>
    <dgm:cxn modelId="{CE7FB15D-D04A-4501-9945-3BE44031482F}" type="presParOf" srcId="{8DB2B147-D69E-4E91-9D92-4A4B82F423F2}" destId="{C33CAE84-9ABC-484F-BB48-11EA90C30877}" srcOrd="2" destOrd="0" presId="urn:microsoft.com/office/officeart/2005/8/layout/bList2"/>
    <dgm:cxn modelId="{7C626AE4-D27E-4202-B4C4-9531E85BF9ED}" type="presParOf" srcId="{8DB2B147-D69E-4E91-9D92-4A4B82F423F2}" destId="{D70B3117-020D-4F0A-9169-71F8D63396EF}" srcOrd="3" destOrd="0" presId="urn:microsoft.com/office/officeart/2005/8/layout/bList2"/>
    <dgm:cxn modelId="{547E79C7-F916-43E8-8FE4-A84DAE6AB303}" type="presParOf" srcId="{50DF75C0-AE62-43FC-B8DB-174F00AC9643}" destId="{AD5430B1-17B5-4B64-ABD4-01D57AF55088}" srcOrd="5" destOrd="0" presId="urn:microsoft.com/office/officeart/2005/8/layout/bList2"/>
    <dgm:cxn modelId="{20B39A45-0205-4E59-9C58-3B9FB837618A}" type="presParOf" srcId="{50DF75C0-AE62-43FC-B8DB-174F00AC9643}" destId="{F475CA60-6509-4618-B07D-A1CF71833BF8}" srcOrd="6" destOrd="0" presId="urn:microsoft.com/office/officeart/2005/8/layout/bList2"/>
    <dgm:cxn modelId="{A9662F61-3D82-4B3B-A59E-2717489A810E}" type="presParOf" srcId="{F475CA60-6509-4618-B07D-A1CF71833BF8}" destId="{B65DFAA3-403E-416C-AF2E-E922945690EC}" srcOrd="0" destOrd="0" presId="urn:microsoft.com/office/officeart/2005/8/layout/bList2"/>
    <dgm:cxn modelId="{A8797AD4-01A4-49B4-92FF-780251749BD6}" type="presParOf" srcId="{F475CA60-6509-4618-B07D-A1CF71833BF8}" destId="{0AC6E3EB-4514-4AC0-BD1E-CA18DBFE4033}" srcOrd="1" destOrd="0" presId="urn:microsoft.com/office/officeart/2005/8/layout/bList2"/>
    <dgm:cxn modelId="{49827488-65FA-4DD6-A26D-31AC8604C242}" type="presParOf" srcId="{F475CA60-6509-4618-B07D-A1CF71833BF8}" destId="{2E47B77C-E59E-40DC-A2F8-C73E5788E2B0}" srcOrd="2" destOrd="0" presId="urn:microsoft.com/office/officeart/2005/8/layout/bList2"/>
    <dgm:cxn modelId="{4002087F-9036-44E5-91BD-74B5BA1B7A7C}" type="presParOf" srcId="{F475CA60-6509-4618-B07D-A1CF71833BF8}" destId="{42714737-F2EC-4B96-B7F5-6D8D20BD143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F545F-7541-4AC9-86CD-7FF118B2C43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B06E3C8-AEA9-4666-B7B0-C64567498125}">
      <dgm:prSet phldrT="[Текст]"/>
      <dgm:spPr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Цели:</a:t>
          </a:r>
          <a:endParaRPr lang="ru-RU" dirty="0">
            <a:solidFill>
              <a:schemeClr val="tx1"/>
            </a:solidFill>
          </a:endParaRPr>
        </a:p>
      </dgm:t>
    </dgm:pt>
    <dgm:pt modelId="{63EA5D18-EC7A-4872-9DB8-C5C5C7A84F68}" type="parTrans" cxnId="{0DBC494E-C3DB-48CC-BA16-97805D3ACEC4}">
      <dgm:prSet/>
      <dgm:spPr/>
      <dgm:t>
        <a:bodyPr/>
        <a:lstStyle/>
        <a:p>
          <a:endParaRPr lang="ru-RU"/>
        </a:p>
      </dgm:t>
    </dgm:pt>
    <dgm:pt modelId="{478A0A5F-6E9B-4CDC-9B7B-894CFF1255F4}" type="sibTrans" cxnId="{0DBC494E-C3DB-48CC-BA16-97805D3ACEC4}">
      <dgm:prSet/>
      <dgm:spPr/>
      <dgm:t>
        <a:bodyPr/>
        <a:lstStyle/>
        <a:p>
          <a:endParaRPr lang="ru-RU"/>
        </a:p>
      </dgm:t>
    </dgm:pt>
    <dgm:pt modelId="{9EF4CB60-F4DB-430E-8276-4403B665647D}">
      <dgm:prSet phldrT="[Текст]"/>
      <dgm:spPr>
        <a:solidFill>
          <a:schemeClr val="bg2"/>
        </a:solidFill>
        <a:ln>
          <a:solidFill>
            <a:schemeClr val="bg2"/>
          </a:solidFill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Задачи:</a:t>
          </a:r>
          <a:endParaRPr lang="ru-RU" dirty="0">
            <a:solidFill>
              <a:schemeClr val="tx1"/>
            </a:solidFill>
          </a:endParaRPr>
        </a:p>
      </dgm:t>
    </dgm:pt>
    <dgm:pt modelId="{24624D96-B4B6-4FDF-8F62-DE88B084D258}" type="parTrans" cxnId="{2B7EADBA-0B25-4CE6-ABD9-CCE75079ADD2}">
      <dgm:prSet/>
      <dgm:spPr/>
      <dgm:t>
        <a:bodyPr/>
        <a:lstStyle/>
        <a:p>
          <a:endParaRPr lang="ru-RU"/>
        </a:p>
      </dgm:t>
    </dgm:pt>
    <dgm:pt modelId="{24DD11A8-A8F8-4A11-A884-D8B8CED48D07}" type="sibTrans" cxnId="{2B7EADBA-0B25-4CE6-ABD9-CCE75079ADD2}">
      <dgm:prSet/>
      <dgm:spPr/>
      <dgm:t>
        <a:bodyPr/>
        <a:lstStyle/>
        <a:p>
          <a:endParaRPr lang="ru-RU"/>
        </a:p>
      </dgm:t>
    </dgm:pt>
    <dgm:pt modelId="{E10D52F3-053B-40D7-A21A-06F477EC3695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ru-RU" sz="1800" dirty="0" smtClean="0"/>
            <a:t>Рассчитать индексы схожести и косинусное сходство</a:t>
          </a:r>
          <a:r>
            <a:rPr lang="en-US" sz="1800" dirty="0" smtClean="0"/>
            <a:t>;</a:t>
          </a:r>
          <a:r>
            <a:rPr lang="ru-RU" sz="1800" dirty="0" smtClean="0"/>
            <a:t> проверить работу моделей классификации на основе наивного </a:t>
          </a:r>
          <a:r>
            <a:rPr lang="ru-RU" sz="1800" dirty="0" err="1" smtClean="0"/>
            <a:t>байеса</a:t>
          </a:r>
          <a:r>
            <a:rPr lang="ru-RU" sz="1800" dirty="0" smtClean="0"/>
            <a:t>, логистической регрессии и </a:t>
          </a:r>
          <a:r>
            <a:rPr lang="ru-RU" sz="1800" dirty="0" err="1" smtClean="0"/>
            <a:t>рандомного</a:t>
          </a:r>
          <a:r>
            <a:rPr lang="ru-RU" sz="1800" dirty="0" smtClean="0"/>
            <a:t> леса, попробовать подобрать </a:t>
          </a:r>
          <a:r>
            <a:rPr lang="ru-RU" sz="1800" dirty="0" err="1" smtClean="0"/>
            <a:t>гиперпараметры</a:t>
          </a:r>
          <a:r>
            <a:rPr lang="en-US" sz="1800" dirty="0" smtClean="0"/>
            <a:t>;</a:t>
          </a:r>
          <a:r>
            <a:rPr lang="ru-RU" sz="1800" dirty="0" smtClean="0"/>
            <a:t> применить</a:t>
          </a:r>
          <a:r>
            <a:rPr lang="en-US" sz="1800" dirty="0" smtClean="0"/>
            <a:t> Doc2Vec </a:t>
          </a:r>
          <a:r>
            <a:rPr lang="ru-RU" sz="1800" dirty="0" smtClean="0"/>
            <a:t>и </a:t>
          </a:r>
          <a:r>
            <a:rPr lang="en-US" sz="1800" dirty="0" smtClean="0"/>
            <a:t>TSNE </a:t>
          </a:r>
          <a:r>
            <a:rPr lang="ru-RU" sz="1800" dirty="0" smtClean="0"/>
            <a:t>и визуализировать </a:t>
          </a:r>
          <a:r>
            <a:rPr lang="ru-RU" sz="1800" dirty="0" err="1" smtClean="0"/>
            <a:t>эмбеддинги</a:t>
          </a:r>
          <a:r>
            <a:rPr lang="ru-RU" sz="1800" dirty="0" smtClean="0"/>
            <a:t> текстов; оценить качество работы моделей;</a:t>
          </a:r>
          <a:endParaRPr lang="ru-RU" sz="1800" dirty="0"/>
        </a:p>
      </dgm:t>
    </dgm:pt>
    <dgm:pt modelId="{24E80E28-F137-48F3-BB02-6881E523848A}" type="sibTrans" cxnId="{37B36CE2-5104-4647-AA0F-81A330926D92}">
      <dgm:prSet/>
      <dgm:spPr/>
      <dgm:t>
        <a:bodyPr/>
        <a:lstStyle/>
        <a:p>
          <a:endParaRPr lang="ru-RU"/>
        </a:p>
      </dgm:t>
    </dgm:pt>
    <dgm:pt modelId="{73E745F2-77CD-4365-B0AB-29E68670EBAD}" type="parTrans" cxnId="{37B36CE2-5104-4647-AA0F-81A330926D92}">
      <dgm:prSet/>
      <dgm:spPr/>
      <dgm:t>
        <a:bodyPr/>
        <a:lstStyle/>
        <a:p>
          <a:endParaRPr lang="ru-RU"/>
        </a:p>
      </dgm:t>
    </dgm:pt>
    <dgm:pt modelId="{08AD1F6B-66E2-4C3F-A37C-8B5E1E6F19E6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r>
            <a:rPr lang="ru-RU" sz="1800" dirty="0" smtClean="0"/>
            <a:t>Продемонстрировать знания, полученные в ходе изучения курсов по </a:t>
          </a:r>
          <a:r>
            <a:rPr lang="ru-RU" sz="1800" b="1" i="1" dirty="0" smtClean="0"/>
            <a:t>машинному обучению, </a:t>
          </a:r>
          <a:r>
            <a:rPr lang="en-US" sz="1800" b="1" i="1" dirty="0" smtClean="0"/>
            <a:t>R </a:t>
          </a:r>
          <a:r>
            <a:rPr lang="ru-RU" sz="1800" b="1" i="1" dirty="0" smtClean="0"/>
            <a:t>и статистике </a:t>
          </a:r>
          <a:r>
            <a:rPr lang="ru-RU" sz="1800" dirty="0" smtClean="0"/>
            <a:t>в </a:t>
          </a:r>
          <a:r>
            <a:rPr lang="ru-RU" sz="1800" dirty="0" smtClean="0"/>
            <a:t>рамках программы </a:t>
          </a:r>
          <a:r>
            <a:rPr lang="ru-RU" sz="1800" dirty="0" smtClean="0"/>
            <a:t>ДПО</a:t>
          </a:r>
          <a:r>
            <a:rPr lang="ru-RU" sz="1800" dirty="0" smtClean="0"/>
            <a:t>;</a:t>
          </a:r>
          <a:endParaRPr lang="ru-RU" sz="1800" dirty="0"/>
        </a:p>
      </dgm:t>
    </dgm:pt>
    <dgm:pt modelId="{2BA3F690-5882-4945-B330-DAD00E05BFE4}" type="parTrans" cxnId="{5C126E13-923A-42FE-9BC9-D9CF71DB01CE}">
      <dgm:prSet/>
      <dgm:spPr/>
      <dgm:t>
        <a:bodyPr/>
        <a:lstStyle/>
        <a:p>
          <a:endParaRPr lang="ru-RU"/>
        </a:p>
      </dgm:t>
    </dgm:pt>
    <dgm:pt modelId="{F5D49E06-599D-4DE5-A0F7-EE7C5963DE7F}" type="sibTrans" cxnId="{5C126E13-923A-42FE-9BC9-D9CF71DB01CE}">
      <dgm:prSet/>
      <dgm:spPr/>
      <dgm:t>
        <a:bodyPr/>
        <a:lstStyle/>
        <a:p>
          <a:endParaRPr lang="ru-RU"/>
        </a:p>
      </dgm:t>
    </dgm:pt>
    <dgm:pt modelId="{79D83F2F-62A0-4549-B454-441005644A70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ru-RU" sz="1800" dirty="0" smtClean="0"/>
            <a:t>При помощи функции </a:t>
          </a:r>
          <a:r>
            <a:rPr lang="en-US" sz="1800" dirty="0" smtClean="0"/>
            <a:t>oppose() </a:t>
          </a:r>
          <a:r>
            <a:rPr lang="ru-RU" sz="1800" dirty="0" smtClean="0"/>
            <a:t>в пакете</a:t>
          </a:r>
          <a:r>
            <a:rPr lang="en-US" sz="1800" dirty="0" smtClean="0"/>
            <a:t> </a:t>
          </a:r>
          <a:r>
            <a:rPr lang="en-US" sz="1800" dirty="0" err="1" smtClean="0"/>
            <a:t>stylo</a:t>
          </a:r>
          <a:r>
            <a:rPr lang="en-US" sz="1800" dirty="0" smtClean="0"/>
            <a:t>(</a:t>
          </a:r>
          <a:r>
            <a:rPr lang="ru-RU" sz="1800" dirty="0" smtClean="0"/>
            <a:t>)</a:t>
          </a:r>
          <a:r>
            <a:rPr lang="en-US" sz="1800" dirty="0" smtClean="0"/>
            <a:t> </a:t>
          </a:r>
          <a:r>
            <a:rPr lang="ru-RU" sz="1800" dirty="0" smtClean="0"/>
            <a:t>на языке </a:t>
          </a:r>
          <a:r>
            <a:rPr lang="en-US" sz="1800" dirty="0" smtClean="0"/>
            <a:t>R </a:t>
          </a:r>
          <a:r>
            <a:rPr lang="ru-RU" sz="1800" dirty="0" smtClean="0"/>
            <a:t>выполнить </a:t>
          </a:r>
          <a:r>
            <a:rPr lang="ru-RU" sz="1800" b="0" i="0" dirty="0" err="1" smtClean="0"/>
            <a:t>контрастивный</a:t>
          </a:r>
          <a:r>
            <a:rPr lang="ru-RU" sz="1800" b="0" i="0" dirty="0" smtClean="0"/>
            <a:t> анализ корпусов </a:t>
          </a:r>
          <a:r>
            <a:rPr lang="ru-RU" sz="1800" dirty="0" smtClean="0"/>
            <a:t>и построить визуализацию.</a:t>
          </a:r>
          <a:endParaRPr lang="ru-RU" sz="1800" dirty="0"/>
        </a:p>
      </dgm:t>
    </dgm:pt>
    <dgm:pt modelId="{F0EE7194-53E1-4CDA-A15C-F3C5C3176F5D}" type="parTrans" cxnId="{E43C5E8F-7B50-4E38-A766-7B4B51D1FB0F}">
      <dgm:prSet/>
      <dgm:spPr/>
      <dgm:t>
        <a:bodyPr/>
        <a:lstStyle/>
        <a:p>
          <a:endParaRPr lang="ru-RU"/>
        </a:p>
      </dgm:t>
    </dgm:pt>
    <dgm:pt modelId="{93EBE603-4A5F-4995-9783-E55CB8464549}" type="sibTrans" cxnId="{E43C5E8F-7B50-4E38-A766-7B4B51D1FB0F}">
      <dgm:prSet/>
      <dgm:spPr/>
      <dgm:t>
        <a:bodyPr/>
        <a:lstStyle/>
        <a:p>
          <a:endParaRPr lang="ru-RU"/>
        </a:p>
      </dgm:t>
    </dgm:pt>
    <dgm:pt modelId="{0BF0AA91-FFE1-4708-9D61-FC5C6AAD4815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r>
            <a:rPr lang="ru-RU" sz="1800" dirty="0" smtClean="0"/>
            <a:t>Применить несколько изученных методов с целью атрибуции авторства на корпусах из статей в жанре </a:t>
          </a:r>
          <a:r>
            <a:rPr lang="en-US" sz="1800" dirty="0" smtClean="0"/>
            <a:t>“</a:t>
          </a:r>
          <a:r>
            <a:rPr lang="ru-RU" sz="1800" dirty="0" smtClean="0"/>
            <a:t>репортаж</a:t>
          </a:r>
          <a:r>
            <a:rPr lang="en-US" sz="1800" dirty="0" smtClean="0"/>
            <a:t>”</a:t>
          </a:r>
          <a:r>
            <a:rPr lang="ru-RU" sz="1800" dirty="0" smtClean="0"/>
            <a:t> и </a:t>
          </a:r>
          <a:r>
            <a:rPr lang="en-US" sz="1800" dirty="0" smtClean="0"/>
            <a:t>“</a:t>
          </a:r>
          <a:r>
            <a:rPr lang="ru-RU" sz="1800" dirty="0" smtClean="0"/>
            <a:t>интервью</a:t>
          </a:r>
          <a:r>
            <a:rPr lang="en-US" sz="1800" dirty="0" smtClean="0"/>
            <a:t>”</a:t>
          </a:r>
          <a:r>
            <a:rPr lang="ru-RU" sz="1800" dirty="0" smtClean="0"/>
            <a:t> и  проверить: насколько результаты работы программ будут соответствовать реальности.</a:t>
          </a:r>
          <a:endParaRPr lang="ru-RU" sz="1800" dirty="0"/>
        </a:p>
      </dgm:t>
    </dgm:pt>
    <dgm:pt modelId="{12BD5F1F-7CC9-4F72-AC9E-CDB8EAF6E3F0}" type="parTrans" cxnId="{D70F0234-6044-4433-B277-92645E5064C0}">
      <dgm:prSet/>
      <dgm:spPr/>
      <dgm:t>
        <a:bodyPr/>
        <a:lstStyle/>
        <a:p>
          <a:endParaRPr lang="ru-RU"/>
        </a:p>
      </dgm:t>
    </dgm:pt>
    <dgm:pt modelId="{D988D992-7BF4-4306-9919-64B63A870BD7}" type="sibTrans" cxnId="{D70F0234-6044-4433-B277-92645E5064C0}">
      <dgm:prSet/>
      <dgm:spPr/>
      <dgm:t>
        <a:bodyPr/>
        <a:lstStyle/>
        <a:p>
          <a:endParaRPr lang="ru-RU"/>
        </a:p>
      </dgm:t>
    </dgm:pt>
    <dgm:pt modelId="{D199131B-C0DB-4F28-8FE0-7CA708CA8CEA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endParaRPr lang="ru-RU" sz="1100" dirty="0"/>
        </a:p>
      </dgm:t>
    </dgm:pt>
    <dgm:pt modelId="{1A661B6D-6934-4C85-96C5-9692C2EF6B3C}" type="parTrans" cxnId="{A3FB267C-A421-4BB7-80FB-46CD63653854}">
      <dgm:prSet/>
      <dgm:spPr/>
      <dgm:t>
        <a:bodyPr/>
        <a:lstStyle/>
        <a:p>
          <a:endParaRPr lang="ru-RU"/>
        </a:p>
      </dgm:t>
    </dgm:pt>
    <dgm:pt modelId="{DE5A31E6-9D74-4013-B238-2235B8EEA76D}" type="sibTrans" cxnId="{A3FB267C-A421-4BB7-80FB-46CD63653854}">
      <dgm:prSet/>
      <dgm:spPr/>
      <dgm:t>
        <a:bodyPr/>
        <a:lstStyle/>
        <a:p>
          <a:endParaRPr lang="ru-RU"/>
        </a:p>
      </dgm:t>
    </dgm:pt>
    <dgm:pt modelId="{0133C3C0-4E6C-45A4-88B2-7F9CC2048F3A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endParaRPr lang="ru-RU" sz="1800" dirty="0"/>
        </a:p>
      </dgm:t>
    </dgm:pt>
    <dgm:pt modelId="{852804E5-4B31-4C6A-8D0E-2528156D0912}" type="parTrans" cxnId="{8960CA75-FECD-4BA5-9118-BAC296CC5E36}">
      <dgm:prSet/>
      <dgm:spPr/>
      <dgm:t>
        <a:bodyPr/>
        <a:lstStyle/>
        <a:p>
          <a:endParaRPr lang="ru-RU"/>
        </a:p>
      </dgm:t>
    </dgm:pt>
    <dgm:pt modelId="{C9C8B911-C196-4497-8CDC-FB573D788010}" type="sibTrans" cxnId="{8960CA75-FECD-4BA5-9118-BAC296CC5E36}">
      <dgm:prSet/>
      <dgm:spPr/>
      <dgm:t>
        <a:bodyPr/>
        <a:lstStyle/>
        <a:p>
          <a:endParaRPr lang="ru-RU"/>
        </a:p>
      </dgm:t>
    </dgm:pt>
    <dgm:pt modelId="{91EEDDDC-312D-4565-A79A-43583331EA99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ru-RU" sz="1800" dirty="0" smtClean="0"/>
            <a:t>Проследить зависимость результатов исследований от предобработки текстов;</a:t>
          </a:r>
          <a:endParaRPr lang="ru-RU" sz="1800" dirty="0"/>
        </a:p>
      </dgm:t>
    </dgm:pt>
    <dgm:pt modelId="{6514B86E-0A43-4C87-8C14-214FCAE6A999}" type="parTrans" cxnId="{1F40B934-D7E8-4726-B8A3-F73C3CB4BB50}">
      <dgm:prSet/>
      <dgm:spPr/>
      <dgm:t>
        <a:bodyPr/>
        <a:lstStyle/>
        <a:p>
          <a:endParaRPr lang="ru-RU"/>
        </a:p>
      </dgm:t>
    </dgm:pt>
    <dgm:pt modelId="{9CF3D1D7-E1A3-4D2E-957B-B01642C04B49}" type="sibTrans" cxnId="{1F40B934-D7E8-4726-B8A3-F73C3CB4BB50}">
      <dgm:prSet/>
      <dgm:spPr/>
      <dgm:t>
        <a:bodyPr/>
        <a:lstStyle/>
        <a:p>
          <a:endParaRPr lang="ru-RU"/>
        </a:p>
      </dgm:t>
    </dgm:pt>
    <dgm:pt modelId="{3954190C-97DA-4D57-847D-088073FB10EE}" type="pres">
      <dgm:prSet presAssocID="{776F545F-7541-4AC9-86CD-7FF118B2C43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62517AE-CC4D-4D6C-8FAB-1FD4878D3325}" type="pres">
      <dgm:prSet presAssocID="{6B06E3C8-AEA9-4666-B7B0-C64567498125}" presName="composite" presStyleCnt="0"/>
      <dgm:spPr/>
    </dgm:pt>
    <dgm:pt modelId="{9EBB6F4C-34B7-4064-9D65-8BC59CE180A3}" type="pres">
      <dgm:prSet presAssocID="{6B06E3C8-AEA9-4666-B7B0-C64567498125}" presName="parentText" presStyleLbl="alignNode1" presStyleIdx="0" presStyleCnt="2" custScaleY="114550" custLinFactNeighborY="-582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2A7AB9-6201-44F9-B563-A2C6239BBD73}" type="pres">
      <dgm:prSet presAssocID="{6B06E3C8-AEA9-4666-B7B0-C64567498125}" presName="descendantText" presStyleLbl="alignAcc1" presStyleIdx="0" presStyleCnt="2" custScaleY="140455" custLinFactNeighborY="28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3B6219-F61B-45A3-92E6-95A4BC7AB069}" type="pres">
      <dgm:prSet presAssocID="{478A0A5F-6E9B-4CDC-9B7B-894CFF1255F4}" presName="sp" presStyleCnt="0"/>
      <dgm:spPr/>
    </dgm:pt>
    <dgm:pt modelId="{BCFF6BC1-382E-4D45-A05F-35761C92F75E}" type="pres">
      <dgm:prSet presAssocID="{9EF4CB60-F4DB-430E-8276-4403B665647D}" presName="composite" presStyleCnt="0"/>
      <dgm:spPr/>
    </dgm:pt>
    <dgm:pt modelId="{85B1C047-3F10-49CB-B6FA-901CE9EC7D55}" type="pres">
      <dgm:prSet presAssocID="{9EF4CB60-F4DB-430E-8276-4403B665647D}" presName="parentText" presStyleLbl="alignNode1" presStyleIdx="1" presStyleCnt="2" custScaleY="111645" custLinFactNeighborY="-1424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8A72E0-FBB6-4D74-ACEF-C5710C89539D}" type="pres">
      <dgm:prSet presAssocID="{9EF4CB60-F4DB-430E-8276-4403B665647D}" presName="descendantText" presStyleLbl="alignAcc1" presStyleIdx="1" presStyleCnt="2" custScaleY="165773" custLinFactNeighborY="235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B7EADBA-0B25-4CE6-ABD9-CCE75079ADD2}" srcId="{776F545F-7541-4AC9-86CD-7FF118B2C434}" destId="{9EF4CB60-F4DB-430E-8276-4403B665647D}" srcOrd="1" destOrd="0" parTransId="{24624D96-B4B6-4FDF-8F62-DE88B084D258}" sibTransId="{24DD11A8-A8F8-4A11-A884-D8B8CED48D07}"/>
    <dgm:cxn modelId="{6A8EF1CB-8F8D-4895-ABB3-A2B2BFF4D8A8}" type="presOf" srcId="{776F545F-7541-4AC9-86CD-7FF118B2C434}" destId="{3954190C-97DA-4D57-847D-088073FB10EE}" srcOrd="0" destOrd="0" presId="urn:microsoft.com/office/officeart/2005/8/layout/chevron2"/>
    <dgm:cxn modelId="{5C624FF5-6FBF-413A-AA00-1854B01853E5}" type="presOf" srcId="{E10D52F3-053B-40D7-A21A-06F477EC3695}" destId="{778A72E0-FBB6-4D74-ACEF-C5710C89539D}" srcOrd="0" destOrd="0" presId="urn:microsoft.com/office/officeart/2005/8/layout/chevron2"/>
    <dgm:cxn modelId="{B6153FA9-5115-4CC2-A564-3884AEBDF9F2}" type="presOf" srcId="{6B06E3C8-AEA9-4666-B7B0-C64567498125}" destId="{9EBB6F4C-34B7-4064-9D65-8BC59CE180A3}" srcOrd="0" destOrd="0" presId="urn:microsoft.com/office/officeart/2005/8/layout/chevron2"/>
    <dgm:cxn modelId="{E43C5E8F-7B50-4E38-A766-7B4B51D1FB0F}" srcId="{9EF4CB60-F4DB-430E-8276-4403B665647D}" destId="{79D83F2F-62A0-4549-B454-441005644A70}" srcOrd="2" destOrd="0" parTransId="{F0EE7194-53E1-4CDA-A15C-F3C5C3176F5D}" sibTransId="{93EBE603-4A5F-4995-9783-E55CB8464549}"/>
    <dgm:cxn modelId="{A3FB267C-A421-4BB7-80FB-46CD63653854}" srcId="{6B06E3C8-AEA9-4666-B7B0-C64567498125}" destId="{D199131B-C0DB-4F28-8FE0-7CA708CA8CEA}" srcOrd="1" destOrd="0" parTransId="{1A661B6D-6934-4C85-96C5-9692C2EF6B3C}" sibTransId="{DE5A31E6-9D74-4013-B238-2235B8EEA76D}"/>
    <dgm:cxn modelId="{ECEAB3F8-FF66-4B1B-9BB6-3D8754D29E33}" type="presOf" srcId="{D199131B-C0DB-4F28-8FE0-7CA708CA8CEA}" destId="{A32A7AB9-6201-44F9-B563-A2C6239BBD73}" srcOrd="0" destOrd="1" presId="urn:microsoft.com/office/officeart/2005/8/layout/chevron2"/>
    <dgm:cxn modelId="{470A9E81-9AC3-4232-8F6C-2CCE769C1CFD}" type="presOf" srcId="{08AD1F6B-66E2-4C3F-A37C-8B5E1E6F19E6}" destId="{A32A7AB9-6201-44F9-B563-A2C6239BBD73}" srcOrd="0" destOrd="0" presId="urn:microsoft.com/office/officeart/2005/8/layout/chevron2"/>
    <dgm:cxn modelId="{DB571659-063C-4278-AA3A-4B848973F0B4}" type="presOf" srcId="{91EEDDDC-312D-4565-A79A-43583331EA99}" destId="{778A72E0-FBB6-4D74-ACEF-C5710C89539D}" srcOrd="0" destOrd="1" presId="urn:microsoft.com/office/officeart/2005/8/layout/chevron2"/>
    <dgm:cxn modelId="{0DBC494E-C3DB-48CC-BA16-97805D3ACEC4}" srcId="{776F545F-7541-4AC9-86CD-7FF118B2C434}" destId="{6B06E3C8-AEA9-4666-B7B0-C64567498125}" srcOrd="0" destOrd="0" parTransId="{63EA5D18-EC7A-4872-9DB8-C5C5C7A84F68}" sibTransId="{478A0A5F-6E9B-4CDC-9B7B-894CFF1255F4}"/>
    <dgm:cxn modelId="{D70F0234-6044-4433-B277-92645E5064C0}" srcId="{6B06E3C8-AEA9-4666-B7B0-C64567498125}" destId="{0BF0AA91-FFE1-4708-9D61-FC5C6AAD4815}" srcOrd="2" destOrd="0" parTransId="{12BD5F1F-7CC9-4F72-AC9E-CDB8EAF6E3F0}" sibTransId="{D988D992-7BF4-4306-9919-64B63A870BD7}"/>
    <dgm:cxn modelId="{37B36CE2-5104-4647-AA0F-81A330926D92}" srcId="{9EF4CB60-F4DB-430E-8276-4403B665647D}" destId="{E10D52F3-053B-40D7-A21A-06F477EC3695}" srcOrd="0" destOrd="0" parTransId="{73E745F2-77CD-4365-B0AB-29E68670EBAD}" sibTransId="{24E80E28-F137-48F3-BB02-6881E523848A}"/>
    <dgm:cxn modelId="{8960CA75-FECD-4BA5-9118-BAC296CC5E36}" srcId="{6B06E3C8-AEA9-4666-B7B0-C64567498125}" destId="{0133C3C0-4E6C-45A4-88B2-7F9CC2048F3A}" srcOrd="3" destOrd="0" parTransId="{852804E5-4B31-4C6A-8D0E-2528156D0912}" sibTransId="{C9C8B911-C196-4497-8CDC-FB573D788010}"/>
    <dgm:cxn modelId="{1F40B934-D7E8-4726-B8A3-F73C3CB4BB50}" srcId="{9EF4CB60-F4DB-430E-8276-4403B665647D}" destId="{91EEDDDC-312D-4565-A79A-43583331EA99}" srcOrd="1" destOrd="0" parTransId="{6514B86E-0A43-4C87-8C14-214FCAE6A999}" sibTransId="{9CF3D1D7-E1A3-4D2E-957B-B01642C04B49}"/>
    <dgm:cxn modelId="{1D44BEA1-D463-4E13-831B-B8EC757B9757}" type="presOf" srcId="{79D83F2F-62A0-4549-B454-441005644A70}" destId="{778A72E0-FBB6-4D74-ACEF-C5710C89539D}" srcOrd="0" destOrd="2" presId="urn:microsoft.com/office/officeart/2005/8/layout/chevron2"/>
    <dgm:cxn modelId="{6C0EA768-A2C0-4474-9824-65C51766CF59}" type="presOf" srcId="{0BF0AA91-FFE1-4708-9D61-FC5C6AAD4815}" destId="{A32A7AB9-6201-44F9-B563-A2C6239BBD73}" srcOrd="0" destOrd="2" presId="urn:microsoft.com/office/officeart/2005/8/layout/chevron2"/>
    <dgm:cxn modelId="{5C126E13-923A-42FE-9BC9-D9CF71DB01CE}" srcId="{6B06E3C8-AEA9-4666-B7B0-C64567498125}" destId="{08AD1F6B-66E2-4C3F-A37C-8B5E1E6F19E6}" srcOrd="0" destOrd="0" parTransId="{2BA3F690-5882-4945-B330-DAD00E05BFE4}" sibTransId="{F5D49E06-599D-4DE5-A0F7-EE7C5963DE7F}"/>
    <dgm:cxn modelId="{F33F2BE2-3908-4C21-B04E-3A633DBCC5FB}" type="presOf" srcId="{9EF4CB60-F4DB-430E-8276-4403B665647D}" destId="{85B1C047-3F10-49CB-B6FA-901CE9EC7D55}" srcOrd="0" destOrd="0" presId="urn:microsoft.com/office/officeart/2005/8/layout/chevron2"/>
    <dgm:cxn modelId="{EF6453AA-1F33-4EC5-85E2-487D8F0420D1}" type="presOf" srcId="{0133C3C0-4E6C-45A4-88B2-7F9CC2048F3A}" destId="{A32A7AB9-6201-44F9-B563-A2C6239BBD73}" srcOrd="0" destOrd="3" presId="urn:microsoft.com/office/officeart/2005/8/layout/chevron2"/>
    <dgm:cxn modelId="{B04CB7EC-F52D-4166-B1E4-4B847F280F87}" type="presParOf" srcId="{3954190C-97DA-4D57-847D-088073FB10EE}" destId="{C62517AE-CC4D-4D6C-8FAB-1FD4878D3325}" srcOrd="0" destOrd="0" presId="urn:microsoft.com/office/officeart/2005/8/layout/chevron2"/>
    <dgm:cxn modelId="{52812422-6CD8-474A-81CA-30AA133987BE}" type="presParOf" srcId="{C62517AE-CC4D-4D6C-8FAB-1FD4878D3325}" destId="{9EBB6F4C-34B7-4064-9D65-8BC59CE180A3}" srcOrd="0" destOrd="0" presId="urn:microsoft.com/office/officeart/2005/8/layout/chevron2"/>
    <dgm:cxn modelId="{EAF23117-F8F3-4B8E-9E77-6EBE0367C3A8}" type="presParOf" srcId="{C62517AE-CC4D-4D6C-8FAB-1FD4878D3325}" destId="{A32A7AB9-6201-44F9-B563-A2C6239BBD73}" srcOrd="1" destOrd="0" presId="urn:microsoft.com/office/officeart/2005/8/layout/chevron2"/>
    <dgm:cxn modelId="{577D4B6F-7300-42C3-A075-95729DBFD842}" type="presParOf" srcId="{3954190C-97DA-4D57-847D-088073FB10EE}" destId="{273B6219-F61B-45A3-92E6-95A4BC7AB069}" srcOrd="1" destOrd="0" presId="urn:microsoft.com/office/officeart/2005/8/layout/chevron2"/>
    <dgm:cxn modelId="{520170BC-1CBA-49CB-AE55-9AE204E2C826}" type="presParOf" srcId="{3954190C-97DA-4D57-847D-088073FB10EE}" destId="{BCFF6BC1-382E-4D45-A05F-35761C92F75E}" srcOrd="2" destOrd="0" presId="urn:microsoft.com/office/officeart/2005/8/layout/chevron2"/>
    <dgm:cxn modelId="{DDB067DD-90A3-4AF2-82A1-F6005D55B6A1}" type="presParOf" srcId="{BCFF6BC1-382E-4D45-A05F-35761C92F75E}" destId="{85B1C047-3F10-49CB-B6FA-901CE9EC7D55}" srcOrd="0" destOrd="0" presId="urn:microsoft.com/office/officeart/2005/8/layout/chevron2"/>
    <dgm:cxn modelId="{72D20E8D-F461-40E8-88E7-1B9DE45DAC57}" type="presParOf" srcId="{BCFF6BC1-382E-4D45-A05F-35761C92F75E}" destId="{778A72E0-FBB6-4D74-ACEF-C5710C89539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30C6A-C9BF-4D4B-8BB6-0FD7098FC167}">
      <dsp:nvSpPr>
        <dsp:cNvPr id="0" name=""/>
        <dsp:cNvSpPr/>
      </dsp:nvSpPr>
      <dsp:spPr>
        <a:xfrm>
          <a:off x="297872" y="2025"/>
          <a:ext cx="1511995" cy="1128672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solidFill>
                <a:schemeClr val="tx1"/>
              </a:solidFill>
            </a:rPr>
            <a:t>37 статей</a:t>
          </a:r>
          <a:endParaRPr lang="ru-RU" sz="1800" kern="1200" dirty="0">
            <a:solidFill>
              <a:schemeClr val="tx1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solidFill>
                <a:schemeClr val="tx1"/>
              </a:solidFill>
            </a:rPr>
            <a:t>40 533 </a:t>
          </a:r>
          <a:r>
            <a:rPr lang="ru-RU" sz="1800" kern="1200" dirty="0" err="1" smtClean="0">
              <a:solidFill>
                <a:schemeClr val="tx1"/>
              </a:solidFill>
            </a:rPr>
            <a:t>токена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324318" y="28471"/>
        <a:ext cx="1459103" cy="1102226"/>
      </dsp:txXfrm>
    </dsp:sp>
    <dsp:sp modelId="{32039239-B6A5-43BC-A0CD-1B1EEDFD796E}">
      <dsp:nvSpPr>
        <dsp:cNvPr id="0" name=""/>
        <dsp:cNvSpPr/>
      </dsp:nvSpPr>
      <dsp:spPr>
        <a:xfrm>
          <a:off x="297872" y="1130698"/>
          <a:ext cx="1511995" cy="48532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</a:rPr>
            <a:t>Автор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297872" y="1130698"/>
        <a:ext cx="1064785" cy="485329"/>
      </dsp:txXfrm>
    </dsp:sp>
    <dsp:sp modelId="{FB6AF49D-30EE-404B-BCD7-CB602F5ACEB3}">
      <dsp:nvSpPr>
        <dsp:cNvPr id="0" name=""/>
        <dsp:cNvSpPr/>
      </dsp:nvSpPr>
      <dsp:spPr>
        <a:xfrm>
          <a:off x="1405429" y="1207788"/>
          <a:ext cx="529198" cy="529198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90E2F-3123-41C4-A419-39D702243F61}">
      <dsp:nvSpPr>
        <dsp:cNvPr id="0" name=""/>
        <dsp:cNvSpPr/>
      </dsp:nvSpPr>
      <dsp:spPr>
        <a:xfrm>
          <a:off x="2075455" y="5965"/>
          <a:ext cx="1511995" cy="1128672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6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solidFill>
                <a:schemeClr val="tx1"/>
              </a:solidFill>
            </a:rPr>
            <a:t>149 статей</a:t>
          </a:r>
          <a:endParaRPr lang="ru-RU" sz="1800" kern="1200" dirty="0">
            <a:solidFill>
              <a:schemeClr val="tx1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solidFill>
                <a:schemeClr val="tx1"/>
              </a:solidFill>
            </a:rPr>
            <a:t>160 091 </a:t>
          </a:r>
          <a:r>
            <a:rPr lang="ru-RU" sz="1800" kern="1200" dirty="0" err="1" smtClean="0">
              <a:solidFill>
                <a:schemeClr val="tx1"/>
              </a:solidFill>
            </a:rPr>
            <a:t>токен</a:t>
          </a:r>
          <a:endParaRPr lang="ru-RU" sz="18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000" kern="1200" dirty="0">
            <a:solidFill>
              <a:schemeClr val="tx1"/>
            </a:solidFill>
          </a:endParaRPr>
        </a:p>
      </dsp:txBody>
      <dsp:txXfrm>
        <a:off x="2101901" y="32411"/>
        <a:ext cx="1459103" cy="1102226"/>
      </dsp:txXfrm>
    </dsp:sp>
    <dsp:sp modelId="{D4762D67-69CD-46CF-B1F6-EE91A0159743}">
      <dsp:nvSpPr>
        <dsp:cNvPr id="0" name=""/>
        <dsp:cNvSpPr/>
      </dsp:nvSpPr>
      <dsp:spPr>
        <a:xfrm>
          <a:off x="2076363" y="1130698"/>
          <a:ext cx="1511995" cy="48532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>
              <a:solidFill>
                <a:schemeClr val="tx1"/>
              </a:solidFill>
            </a:rPr>
            <a:t>Псевдоним</a:t>
          </a:r>
          <a:endParaRPr lang="ru-RU" sz="1300" b="1" kern="1200" dirty="0">
            <a:solidFill>
              <a:schemeClr val="tx1"/>
            </a:solidFill>
          </a:endParaRPr>
        </a:p>
      </dsp:txBody>
      <dsp:txXfrm>
        <a:off x="2076363" y="1130698"/>
        <a:ext cx="1064785" cy="485329"/>
      </dsp:txXfrm>
    </dsp:sp>
    <dsp:sp modelId="{20557163-39C1-4086-8E61-62954F1C6CBD}">
      <dsp:nvSpPr>
        <dsp:cNvPr id="0" name=""/>
        <dsp:cNvSpPr/>
      </dsp:nvSpPr>
      <dsp:spPr>
        <a:xfrm>
          <a:off x="3173291" y="1207788"/>
          <a:ext cx="529198" cy="529198"/>
        </a:xfrm>
        <a:prstGeom prst="ellipse">
          <a:avLst/>
        </a:prstGeom>
        <a:blipFill>
          <a:blip xmlns:r="http://schemas.openxmlformats.org/officeDocument/2006/relationships" r:embed="rId2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12EEC-61EA-4FA2-B22B-1EEA7B0B1B45}">
      <dsp:nvSpPr>
        <dsp:cNvPr id="0" name=""/>
        <dsp:cNvSpPr/>
      </dsp:nvSpPr>
      <dsp:spPr>
        <a:xfrm>
          <a:off x="284642" y="1905927"/>
          <a:ext cx="1511995" cy="1128672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chemeClr val="tx1"/>
              </a:solidFill>
            </a:rPr>
            <a:t>BeautifulSoup</a:t>
          </a:r>
          <a:endParaRPr lang="ru-RU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Selenium</a:t>
          </a:r>
          <a:endParaRPr lang="ru-RU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NLTK</a:t>
          </a:r>
          <a:endParaRPr lang="ru-RU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>
              <a:solidFill>
                <a:schemeClr val="tx1"/>
              </a:solidFill>
            </a:rPr>
            <a:t>PyMystem3</a:t>
          </a:r>
          <a:endParaRPr lang="ru-RU" sz="1500" kern="1200" dirty="0">
            <a:solidFill>
              <a:schemeClr val="tx1"/>
            </a:solidFill>
          </a:endParaRPr>
        </a:p>
      </dsp:txBody>
      <dsp:txXfrm>
        <a:off x="311088" y="1932373"/>
        <a:ext cx="1459103" cy="1102226"/>
      </dsp:txXfrm>
    </dsp:sp>
    <dsp:sp modelId="{C33CAE84-9ABC-484F-BB48-11EA90C30877}">
      <dsp:nvSpPr>
        <dsp:cNvPr id="0" name=""/>
        <dsp:cNvSpPr/>
      </dsp:nvSpPr>
      <dsp:spPr>
        <a:xfrm>
          <a:off x="284642" y="3034549"/>
          <a:ext cx="1511995" cy="48532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1562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60" b="1" kern="1200" dirty="0" smtClean="0">
              <a:solidFill>
                <a:schemeClr val="tx1"/>
              </a:solidFill>
            </a:rPr>
            <a:t>Библиотеки</a:t>
          </a:r>
          <a:endParaRPr lang="ru-RU" sz="1160" b="1" kern="1200" dirty="0">
            <a:solidFill>
              <a:schemeClr val="tx1"/>
            </a:solidFill>
          </a:endParaRPr>
        </a:p>
      </dsp:txBody>
      <dsp:txXfrm>
        <a:off x="284642" y="3034549"/>
        <a:ext cx="1064785" cy="485329"/>
      </dsp:txXfrm>
    </dsp:sp>
    <dsp:sp modelId="{D70B3117-020D-4F0A-9169-71F8D63396EF}">
      <dsp:nvSpPr>
        <dsp:cNvPr id="0" name=""/>
        <dsp:cNvSpPr/>
      </dsp:nvSpPr>
      <dsp:spPr>
        <a:xfrm>
          <a:off x="1452713" y="3128646"/>
          <a:ext cx="529198" cy="529198"/>
        </a:xfrm>
        <a:prstGeom prst="ellipse">
          <a:avLst/>
        </a:prstGeom>
        <a:blipFill>
          <a:blip xmlns:r="http://schemas.openxmlformats.org/officeDocument/2006/relationships" r:embed="rId3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DFAA3-403E-416C-AF2E-E922945690EC}">
      <dsp:nvSpPr>
        <dsp:cNvPr id="0" name=""/>
        <dsp:cNvSpPr/>
      </dsp:nvSpPr>
      <dsp:spPr>
        <a:xfrm>
          <a:off x="2076665" y="1900476"/>
          <a:ext cx="1511995" cy="1128672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solidFill>
                <a:schemeClr val="tx1"/>
              </a:solidFill>
            </a:rPr>
            <a:t>101 статья</a:t>
          </a:r>
          <a:endParaRPr lang="ru-RU" sz="1800" kern="1200" dirty="0">
            <a:solidFill>
              <a:schemeClr val="tx1"/>
            </a:solidFill>
          </a:endParaRP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solidFill>
                <a:schemeClr val="tx1"/>
              </a:solidFill>
            </a:rPr>
            <a:t>91 829 </a:t>
          </a:r>
          <a:r>
            <a:rPr lang="ru-RU" sz="1800" kern="1200" dirty="0" err="1" smtClean="0">
              <a:solidFill>
                <a:schemeClr val="tx1"/>
              </a:solidFill>
            </a:rPr>
            <a:t>токенов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2103111" y="1926922"/>
        <a:ext cx="1459103" cy="1102226"/>
      </dsp:txXfrm>
    </dsp:sp>
    <dsp:sp modelId="{2E47B77C-E59E-40DC-A2F8-C73E5788E2B0}">
      <dsp:nvSpPr>
        <dsp:cNvPr id="0" name=""/>
        <dsp:cNvSpPr/>
      </dsp:nvSpPr>
      <dsp:spPr>
        <a:xfrm>
          <a:off x="2077482" y="3027220"/>
          <a:ext cx="1511995" cy="48532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</a:rPr>
            <a:t>Коллега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2077482" y="3027220"/>
        <a:ext cx="1064785" cy="485329"/>
      </dsp:txXfrm>
    </dsp:sp>
    <dsp:sp modelId="{42714737-F2EC-4B96-B7F5-6D8D20BD1435}">
      <dsp:nvSpPr>
        <dsp:cNvPr id="0" name=""/>
        <dsp:cNvSpPr/>
      </dsp:nvSpPr>
      <dsp:spPr>
        <a:xfrm>
          <a:off x="3158203" y="3111866"/>
          <a:ext cx="582118" cy="529198"/>
        </a:xfrm>
        <a:prstGeom prst="ellipse">
          <a:avLst/>
        </a:prstGeom>
        <a:blipFill>
          <a:blip xmlns:r="http://schemas.openxmlformats.org/officeDocument/2006/relationships" r:embed="rId4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B6F4C-34B7-4064-9D65-8BC59CE180A3}">
      <dsp:nvSpPr>
        <dsp:cNvPr id="0" name=""/>
        <dsp:cNvSpPr/>
      </dsp:nvSpPr>
      <dsp:spPr>
        <a:xfrm rot="5400000">
          <a:off x="-460158" y="464353"/>
          <a:ext cx="2366383" cy="1446065"/>
        </a:xfrm>
        <a:prstGeom prst="chevron">
          <a:avLst/>
        </a:pr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>
              <a:solidFill>
                <a:schemeClr val="tx1"/>
              </a:solidFill>
            </a:rPr>
            <a:t>Цели:</a:t>
          </a:r>
          <a:endParaRPr lang="ru-RU" sz="2900" kern="1200" dirty="0">
            <a:solidFill>
              <a:schemeClr val="tx1"/>
            </a:solidFill>
          </a:endParaRPr>
        </a:p>
      </dsp:txBody>
      <dsp:txXfrm rot="-5400000">
        <a:off x="2" y="727227"/>
        <a:ext cx="1446065" cy="920318"/>
      </dsp:txXfrm>
    </dsp:sp>
    <dsp:sp modelId="{A32A7AB9-6201-44F9-B563-A2C6239BBD73}">
      <dsp:nvSpPr>
        <dsp:cNvPr id="0" name=""/>
        <dsp:cNvSpPr/>
      </dsp:nvSpPr>
      <dsp:spPr>
        <a:xfrm rot="5400000">
          <a:off x="5219694" y="-3766541"/>
          <a:ext cx="1885995" cy="94332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800" kern="1200" dirty="0" smtClean="0"/>
            <a:t>Продемонстрировать знания, полученные в ходе изучения курсов по </a:t>
          </a:r>
          <a:r>
            <a:rPr lang="ru-RU" sz="1800" b="1" i="1" kern="1200" dirty="0" smtClean="0"/>
            <a:t>машинному обучению, </a:t>
          </a:r>
          <a:r>
            <a:rPr lang="en-US" sz="1800" b="1" i="1" kern="1200" dirty="0" smtClean="0"/>
            <a:t>R </a:t>
          </a:r>
          <a:r>
            <a:rPr lang="ru-RU" sz="1800" b="1" i="1" kern="1200" dirty="0" smtClean="0"/>
            <a:t>и статистике </a:t>
          </a:r>
          <a:r>
            <a:rPr lang="ru-RU" sz="1800" kern="1200" dirty="0" smtClean="0"/>
            <a:t>в </a:t>
          </a:r>
          <a:r>
            <a:rPr lang="ru-RU" sz="1800" kern="1200" dirty="0" smtClean="0"/>
            <a:t>рамках программы </a:t>
          </a:r>
          <a:r>
            <a:rPr lang="ru-RU" sz="1800" kern="1200" dirty="0" smtClean="0"/>
            <a:t>ДПО</a:t>
          </a:r>
          <a:r>
            <a:rPr lang="ru-RU" sz="1800" kern="1200" dirty="0" smtClean="0"/>
            <a:t>;</a:t>
          </a:r>
          <a:endParaRPr lang="ru-RU" sz="1800" kern="1200" dirty="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ru-RU" sz="11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800" kern="1200" dirty="0" smtClean="0"/>
            <a:t>Применить несколько изученных методов с целью атрибуции авторства на корпусах из статей в жанре </a:t>
          </a:r>
          <a:r>
            <a:rPr lang="en-US" sz="1800" kern="1200" dirty="0" smtClean="0"/>
            <a:t>“</a:t>
          </a:r>
          <a:r>
            <a:rPr lang="ru-RU" sz="1800" kern="1200" dirty="0" smtClean="0"/>
            <a:t>репортаж</a:t>
          </a:r>
          <a:r>
            <a:rPr lang="en-US" sz="1800" kern="1200" dirty="0" smtClean="0"/>
            <a:t>”</a:t>
          </a:r>
          <a:r>
            <a:rPr lang="ru-RU" sz="1800" kern="1200" dirty="0" smtClean="0"/>
            <a:t> и </a:t>
          </a:r>
          <a:r>
            <a:rPr lang="en-US" sz="1800" kern="1200" dirty="0" smtClean="0"/>
            <a:t>“</a:t>
          </a:r>
          <a:r>
            <a:rPr lang="ru-RU" sz="1800" kern="1200" dirty="0" smtClean="0"/>
            <a:t>интервью</a:t>
          </a:r>
          <a:r>
            <a:rPr lang="en-US" sz="1800" kern="1200" dirty="0" smtClean="0"/>
            <a:t>”</a:t>
          </a:r>
          <a:r>
            <a:rPr lang="ru-RU" sz="1800" kern="1200" dirty="0" smtClean="0"/>
            <a:t> и  проверить: насколько результаты работы программ будут соответствовать реальности.</a:t>
          </a:r>
          <a:endParaRPr lang="ru-RU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ru-RU" sz="1800" kern="1200" dirty="0"/>
        </a:p>
      </dsp:txBody>
      <dsp:txXfrm rot="-5400000">
        <a:off x="1446066" y="99154"/>
        <a:ext cx="9341186" cy="1701861"/>
      </dsp:txXfrm>
    </dsp:sp>
    <dsp:sp modelId="{85B1C047-3F10-49CB-B6FA-901CE9EC7D55}">
      <dsp:nvSpPr>
        <dsp:cNvPr id="0" name=""/>
        <dsp:cNvSpPr/>
      </dsp:nvSpPr>
      <dsp:spPr>
        <a:xfrm rot="5400000">
          <a:off x="-430152" y="2722131"/>
          <a:ext cx="2306371" cy="1446065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>
              <a:solidFill>
                <a:schemeClr val="tx1"/>
              </a:solidFill>
            </a:rPr>
            <a:t>Задачи:</a:t>
          </a:r>
          <a:endParaRPr lang="ru-RU" sz="2900" kern="1200" dirty="0">
            <a:solidFill>
              <a:schemeClr val="tx1"/>
            </a:solidFill>
          </a:endParaRPr>
        </a:p>
      </dsp:txBody>
      <dsp:txXfrm rot="-5400000">
        <a:off x="2" y="3015011"/>
        <a:ext cx="1446065" cy="860306"/>
      </dsp:txXfrm>
    </dsp:sp>
    <dsp:sp modelId="{778A72E0-FBB6-4D74-ACEF-C5710C89539D}">
      <dsp:nvSpPr>
        <dsp:cNvPr id="0" name=""/>
        <dsp:cNvSpPr/>
      </dsp:nvSpPr>
      <dsp:spPr>
        <a:xfrm rot="5400000">
          <a:off x="5049712" y="-1307102"/>
          <a:ext cx="2225959" cy="94332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ru-RU" sz="1800" kern="1200" dirty="0" smtClean="0"/>
            <a:t>Рассчитать индексы схожести и косинусное сходство</a:t>
          </a:r>
          <a:r>
            <a:rPr lang="en-US" sz="1800" kern="1200" dirty="0" smtClean="0"/>
            <a:t>;</a:t>
          </a:r>
          <a:r>
            <a:rPr lang="ru-RU" sz="1800" kern="1200" dirty="0" smtClean="0"/>
            <a:t> проверить работу моделей классификации на основе наивного </a:t>
          </a:r>
          <a:r>
            <a:rPr lang="ru-RU" sz="1800" kern="1200" dirty="0" err="1" smtClean="0"/>
            <a:t>байеса</a:t>
          </a:r>
          <a:r>
            <a:rPr lang="ru-RU" sz="1800" kern="1200" dirty="0" smtClean="0"/>
            <a:t>, логистической регрессии и </a:t>
          </a:r>
          <a:r>
            <a:rPr lang="ru-RU" sz="1800" kern="1200" dirty="0" err="1" smtClean="0"/>
            <a:t>рандомного</a:t>
          </a:r>
          <a:r>
            <a:rPr lang="ru-RU" sz="1800" kern="1200" dirty="0" smtClean="0"/>
            <a:t> леса, попробовать подобрать </a:t>
          </a:r>
          <a:r>
            <a:rPr lang="ru-RU" sz="1800" kern="1200" dirty="0" err="1" smtClean="0"/>
            <a:t>гиперпараметры</a:t>
          </a:r>
          <a:r>
            <a:rPr lang="en-US" sz="1800" kern="1200" dirty="0" smtClean="0"/>
            <a:t>;</a:t>
          </a:r>
          <a:r>
            <a:rPr lang="ru-RU" sz="1800" kern="1200" dirty="0" smtClean="0"/>
            <a:t> применить</a:t>
          </a:r>
          <a:r>
            <a:rPr lang="en-US" sz="1800" kern="1200" dirty="0" smtClean="0"/>
            <a:t> Doc2Vec </a:t>
          </a:r>
          <a:r>
            <a:rPr lang="ru-RU" sz="1800" kern="1200" dirty="0" smtClean="0"/>
            <a:t>и </a:t>
          </a:r>
          <a:r>
            <a:rPr lang="en-US" sz="1800" kern="1200" dirty="0" smtClean="0"/>
            <a:t>TSNE </a:t>
          </a:r>
          <a:r>
            <a:rPr lang="ru-RU" sz="1800" kern="1200" dirty="0" smtClean="0"/>
            <a:t>и визуализировать </a:t>
          </a:r>
          <a:r>
            <a:rPr lang="ru-RU" sz="1800" kern="1200" dirty="0" err="1" smtClean="0"/>
            <a:t>эмбеддинги</a:t>
          </a:r>
          <a:r>
            <a:rPr lang="ru-RU" sz="1800" kern="1200" dirty="0" smtClean="0"/>
            <a:t> текстов; оценить качество работы моделей;</a:t>
          </a:r>
          <a:endParaRPr lang="ru-RU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ru-RU" sz="1800" kern="1200" dirty="0" smtClean="0"/>
            <a:t>Проследить зависимость результатов исследований от предобработки текстов;</a:t>
          </a:r>
          <a:endParaRPr lang="ru-RU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ru-RU" sz="1800" kern="1200" dirty="0" smtClean="0"/>
            <a:t>При помощи функции </a:t>
          </a:r>
          <a:r>
            <a:rPr lang="en-US" sz="1800" kern="1200" dirty="0" smtClean="0"/>
            <a:t>oppose() </a:t>
          </a:r>
          <a:r>
            <a:rPr lang="ru-RU" sz="1800" kern="1200" dirty="0" smtClean="0"/>
            <a:t>в пакете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stylo</a:t>
          </a:r>
          <a:r>
            <a:rPr lang="en-US" sz="1800" kern="1200" dirty="0" smtClean="0"/>
            <a:t>(</a:t>
          </a:r>
          <a:r>
            <a:rPr lang="ru-RU" sz="1800" kern="1200" dirty="0" smtClean="0"/>
            <a:t>)</a:t>
          </a:r>
          <a:r>
            <a:rPr lang="en-US" sz="1800" kern="1200" dirty="0" smtClean="0"/>
            <a:t> </a:t>
          </a:r>
          <a:r>
            <a:rPr lang="ru-RU" sz="1800" kern="1200" dirty="0" smtClean="0"/>
            <a:t>на языке </a:t>
          </a:r>
          <a:r>
            <a:rPr lang="en-US" sz="1800" kern="1200" dirty="0" smtClean="0"/>
            <a:t>R </a:t>
          </a:r>
          <a:r>
            <a:rPr lang="ru-RU" sz="1800" kern="1200" dirty="0" smtClean="0"/>
            <a:t>выполнить </a:t>
          </a:r>
          <a:r>
            <a:rPr lang="ru-RU" sz="1800" b="0" i="0" kern="1200" dirty="0" err="1" smtClean="0"/>
            <a:t>контрастивный</a:t>
          </a:r>
          <a:r>
            <a:rPr lang="ru-RU" sz="1800" b="0" i="0" kern="1200" dirty="0" smtClean="0"/>
            <a:t> анализ корпусов </a:t>
          </a:r>
          <a:r>
            <a:rPr lang="ru-RU" sz="1800" kern="1200" dirty="0" smtClean="0"/>
            <a:t>и построить визуализацию.</a:t>
          </a:r>
          <a:endParaRPr lang="ru-RU" sz="1800" kern="1200" dirty="0"/>
        </a:p>
      </dsp:txBody>
      <dsp:txXfrm rot="-5400000">
        <a:off x="1446065" y="2405207"/>
        <a:ext cx="9324591" cy="2008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AEF2-B466-4F67-8EF7-97FB9AE6C764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302C5-FE60-42E9-913C-A0AC2AE04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935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DF85E-D31A-4F35-B096-FE93A000E2E0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5F591-0D9D-4FE4-A181-D596C7A86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1170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Рассказать, почему не использовались</a:t>
            </a:r>
            <a:r>
              <a:rPr lang="ru-RU" baseline="0" dirty="0" smtClean="0"/>
              <a:t> стоп-слова: они важны в </a:t>
            </a:r>
            <a:r>
              <a:rPr lang="ru-RU" baseline="0" dirty="0" err="1" smtClean="0"/>
              <a:t>стилометрических</a:t>
            </a:r>
            <a:r>
              <a:rPr lang="ru-RU" baseline="0" dirty="0" smtClean="0"/>
              <a:t> исследованиях; авторский стиль в замене похожих по значению служебных ч. речи</a:t>
            </a:r>
            <a:r>
              <a:rPr lang="en-US" baseline="0" dirty="0" smtClean="0"/>
              <a:t>:</a:t>
            </a:r>
            <a:r>
              <a:rPr lang="ru-RU" baseline="0" dirty="0" smtClean="0"/>
              <a:t> потому что (союз) </a:t>
            </a:r>
            <a:r>
              <a:rPr lang="en-US" baseline="0" dirty="0" smtClean="0"/>
              <a:t>/ </a:t>
            </a:r>
            <a:r>
              <a:rPr lang="ru-RU" baseline="0" dirty="0" smtClean="0"/>
              <a:t>из-за (предлог) + </a:t>
            </a:r>
            <a:r>
              <a:rPr lang="ru-RU" baseline="0" dirty="0" err="1" smtClean="0"/>
              <a:t>сущ</a:t>
            </a:r>
            <a:r>
              <a:rPr lang="ru-RU" baseline="0" dirty="0" smtClean="0"/>
              <a:t> в р. п.</a:t>
            </a:r>
            <a:endParaRPr lang="en-US" baseline="0" dirty="0" smtClean="0"/>
          </a:p>
          <a:p>
            <a:r>
              <a:rPr lang="ru-RU" baseline="0" dirty="0" err="1" smtClean="0"/>
              <a:t>Счр</a:t>
            </a:r>
            <a:r>
              <a:rPr lang="ru-RU" baseline="0" dirty="0" smtClean="0"/>
              <a:t> – союзы, предлоги, частицы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908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132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71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166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40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77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359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21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0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71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935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182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3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54B-2796-4AF1-B6A0-8068BAEFFAC5}" type="datetime1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2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33F-A635-4C6C-B9F0-5F5AD1548A48}" type="datetime1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3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61CE-4F75-4CF3-8A86-B9C1836B3E2B}" type="datetime1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5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blipFill dpi="0" rotWithShape="1">
            <a:blip r:embed="rId2">
              <a:alphaModFix amt="6500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BF2F-340F-431A-B584-B737B67D431A}" type="datetime1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28600" indent="-228600">
              <a:buFont typeface="+mj-lt"/>
              <a:buAutoNum type="arabicPeriod"/>
              <a:defRPr/>
            </a:lvl1pPr>
          </a:lstStyle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93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5BB6-9C31-4D49-AA5B-E69B456D668C}" type="datetime1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29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65000"/>
            </a:blip>
            <a:tile tx="0" ty="0" sx="100000" sy="100000" flip="none" algn="tl"/>
          </a:blipFill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C3EF-D83F-4E2B-9E49-B8935890AA04}" type="datetime1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5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190C-CDF9-4333-8B43-6898D6AADEAD}" type="datetime1">
              <a:rPr lang="ru-RU" smtClean="0"/>
              <a:t>27.06.2024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F60F-6322-4A12-8EF7-4D92AE4D9230}" type="datetime1">
              <a:rPr lang="ru-RU" smtClean="0"/>
              <a:t>27.06.2024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6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C917-8E2D-4A06-BDC2-859F6654AFD3}" type="datetime1">
              <a:rPr lang="ru-RU" smtClean="0"/>
              <a:t>27.06.2024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42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7D87-79F0-4784-B62F-5A2A2E244542}" type="datetime1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56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07C4-13C1-41A1-91E1-07072311AB92}" type="datetime1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5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E950-B9CD-4C0E-ACA2-29D19D2A072E}" type="datetime1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ctagon.media/?author=&#1040;&#1083;&#1077;&#1082;&#1089;&#1077;&#1081;%20&#1041;&#1086;&#1085;&#1076;&#1072;&#1088;&#1077;&#1074;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ysblok.ru/philology/kakie-slova-otlichajut-odin-korpus-ot-drugogo-prodolzhaem-izuchat-stylo/" TargetMode="External"/><Relationship Id="rId4" Type="http://schemas.openxmlformats.org/officeDocument/2006/relationships/hyperlink" Target="https://octagon.media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s://octagon.media/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52283"/>
            <a:ext cx="9144000" cy="2387600"/>
          </a:xfrm>
          <a:noFill/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Определение авторства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 помощи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статистических методов и методов МО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04678"/>
            <a:ext cx="9144000" cy="1655762"/>
          </a:xfrm>
        </p:spPr>
        <p:txBody>
          <a:bodyPr>
            <a:normAutofit fontScale="850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algn="l"/>
            <a:r>
              <a:rPr lang="ru-RU" i="1" dirty="0" smtClean="0"/>
              <a:t>Злобина Елена</a:t>
            </a:r>
          </a:p>
          <a:p>
            <a:pPr algn="l"/>
            <a:r>
              <a:rPr lang="ru-RU" sz="1400" i="1" dirty="0" smtClean="0"/>
              <a:t>ДПО НИУ ВШЭ</a:t>
            </a:r>
            <a:r>
              <a:rPr lang="en-US" sz="1400" i="1" dirty="0" smtClean="0"/>
              <a:t> (</a:t>
            </a:r>
            <a:r>
              <a:rPr lang="ru-RU" sz="1400" i="1" dirty="0" smtClean="0"/>
              <a:t>Компьютерная Лингвистика), 23</a:t>
            </a:r>
            <a:r>
              <a:rPr lang="en-US" sz="1400" i="1" dirty="0" smtClean="0"/>
              <a:t>/24</a:t>
            </a:r>
            <a:r>
              <a:rPr lang="ru-RU" sz="1400" i="1" dirty="0" smtClean="0"/>
              <a:t> 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3152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6700" y="384028"/>
            <a:ext cx="10515600" cy="1325563"/>
          </a:xfrm>
          <a:blipFill dpi="0" rotWithShape="1">
            <a:blip r:embed="rId3">
              <a:alphaModFix amt="6500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ru-RU" dirty="0"/>
              <a:t>Визуализация </a:t>
            </a:r>
            <a:r>
              <a:rPr lang="en-US" dirty="0"/>
              <a:t>c </a:t>
            </a:r>
            <a:r>
              <a:rPr lang="ru-RU" dirty="0"/>
              <a:t>применением </a:t>
            </a:r>
            <a:r>
              <a:rPr lang="en-US" dirty="0"/>
              <a:t>TSNE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10</a:t>
            </a:fld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9582632" y="1935218"/>
            <a:ext cx="1559668" cy="1456976"/>
            <a:chOff x="8466512" y="1594100"/>
            <a:chExt cx="1533756" cy="168422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466512" y="1594100"/>
              <a:ext cx="1360087" cy="1189240"/>
              <a:chOff x="260342" y="1679562"/>
              <a:chExt cx="1360087" cy="1189240"/>
            </a:xfrm>
          </p:grpSpPr>
          <p:sp>
            <p:nvSpPr>
              <p:cNvPr id="14" name="Прямоугольник с двумя скругленными соседними углами 13"/>
              <p:cNvSpPr/>
              <p:nvPr/>
            </p:nvSpPr>
            <p:spPr>
              <a:xfrm>
                <a:off x="260342" y="1679562"/>
                <a:ext cx="1360087" cy="113431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Прямоугольник 14"/>
              <p:cNvSpPr/>
              <p:nvPr/>
            </p:nvSpPr>
            <p:spPr>
              <a:xfrm>
                <a:off x="284132" y="1822393"/>
                <a:ext cx="1312508" cy="10464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510" tIns="49530" rIns="16510" bIns="16510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err="1" smtClean="0">
                    <a:solidFill>
                      <a:schemeClr val="tx1"/>
                    </a:solidFill>
                  </a:rPr>
                  <a:t>Gensim</a:t>
                </a:r>
                <a:endParaRPr lang="ru-RU" sz="1300" dirty="0" smtClean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err="1" smtClean="0">
                    <a:solidFill>
                      <a:schemeClr val="tx1"/>
                    </a:solidFill>
                  </a:rPr>
                  <a:t>Sklearn</a:t>
                </a:r>
                <a:endParaRPr lang="en-US" sz="1300" dirty="0" smtClean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err="1" smtClean="0">
                    <a:solidFill>
                      <a:schemeClr val="tx1"/>
                    </a:solidFill>
                  </a:rPr>
                  <a:t>Matplotlib</a:t>
                </a:r>
                <a:endParaRPr lang="en-US" sz="1300" dirty="0" smtClean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err="1" smtClean="0">
                    <a:solidFill>
                      <a:schemeClr val="tx1"/>
                    </a:solidFill>
                  </a:rPr>
                  <a:t>numpy</a:t>
                </a:r>
                <a:endParaRPr lang="ru-RU" sz="1300" dirty="0" smtClean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ru-RU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8466512" y="2728416"/>
              <a:ext cx="1360087" cy="436569"/>
              <a:chOff x="260343" y="2813879"/>
              <a:chExt cx="1360087" cy="436569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260343" y="2813879"/>
                <a:ext cx="1360087" cy="436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Прямоугольник 12"/>
              <p:cNvSpPr/>
              <p:nvPr/>
            </p:nvSpPr>
            <p:spPr>
              <a:xfrm>
                <a:off x="260343" y="2813879"/>
                <a:ext cx="957808" cy="4365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0" rIns="15240" bIns="0" numCol="1" spcCol="1270" anchor="ctr" anchorCtr="0">
                <a:noAutofit/>
              </a:bodyPr>
              <a:lstStyle/>
              <a:p>
                <a:pPr lvl="0" algn="l" defTabSz="51562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100" kern="1200" dirty="0" smtClean="0">
                    <a:solidFill>
                      <a:schemeClr val="tx1"/>
                    </a:solidFill>
                  </a:rPr>
                  <a:t>Библиотек</a:t>
                </a:r>
                <a:r>
                  <a:rPr lang="ru-RU" sz="1100" dirty="0">
                    <a:solidFill>
                      <a:schemeClr val="tx1"/>
                    </a:solidFill>
                  </a:rPr>
                  <a:t>и</a:t>
                </a:r>
                <a:endParaRPr lang="ru-RU" sz="11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Овал 10"/>
            <p:cNvSpPr/>
            <p:nvPr/>
          </p:nvSpPr>
          <p:spPr>
            <a:xfrm>
              <a:off x="9524238" y="2802298"/>
              <a:ext cx="476030" cy="476030"/>
            </a:xfrm>
            <a:prstGeom prst="ellipse">
              <a:avLst/>
            </a:prstGeom>
            <a:blipFill>
              <a:blip r:embed="rId4" cstate="screen">
                <a:duotone>
                  <a:schemeClr val="lt1">
                    <a:alpha val="90000"/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lt1">
                    <a:alpha val="90000"/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7" name="Группа 16"/>
          <p:cNvGrpSpPr/>
          <p:nvPr/>
        </p:nvGrpSpPr>
        <p:grpSpPr>
          <a:xfrm>
            <a:off x="222943" y="1935218"/>
            <a:ext cx="11560497" cy="4421132"/>
            <a:chOff x="222943" y="1935218"/>
            <a:chExt cx="11560497" cy="4421132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943" y="1935218"/>
              <a:ext cx="7605785" cy="442113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78960" y="3440350"/>
              <a:ext cx="4904480" cy="2916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Разбиваем каждый корпус на 20 частей, чтобы на графике было больше данных,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err="1" smtClean="0"/>
                <a:t>Предобрабатываем</a:t>
              </a:r>
              <a:r>
                <a:rPr lang="ru-RU" dirty="0" smtClean="0"/>
                <a:t> тексты для подачи в </a:t>
              </a:r>
              <a:r>
                <a:rPr lang="en-US" dirty="0" smtClean="0"/>
                <a:t>Doc2Vec</a:t>
              </a:r>
              <a:r>
                <a:rPr lang="ru-RU" dirty="0" smtClean="0"/>
                <a:t>;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Присваиваем тэги всем трем корпусам и обучаем на них модель;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Получаем из модели вектора </a:t>
              </a:r>
              <a:r>
                <a:rPr lang="ru-RU" dirty="0"/>
                <a:t>документов </a:t>
              </a:r>
              <a:r>
                <a:rPr lang="ru-RU" dirty="0" smtClean="0"/>
                <a:t>вместе с авторами;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При помощи </a:t>
              </a:r>
              <a:r>
                <a:rPr lang="en-US" dirty="0" smtClean="0"/>
                <a:t>TSNE </a:t>
              </a:r>
              <a:r>
                <a:rPr lang="ru-RU" dirty="0" smtClean="0"/>
                <a:t>уменьшаем размерность векторов и строим график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 smtClean="0"/>
            </a:p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6700" y="384028"/>
            <a:ext cx="10515600" cy="1325563"/>
          </a:xfrm>
          <a:blipFill dpi="0" rotWithShape="1">
            <a:blip r:embed="rId3">
              <a:alphaModFix amt="65000"/>
            </a:blip>
            <a:srcRect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ru-RU" dirty="0" err="1" smtClean="0"/>
              <a:t>Контрастивный</a:t>
            </a:r>
            <a:r>
              <a:rPr lang="ru-RU" dirty="0" smtClean="0"/>
              <a:t> </a:t>
            </a:r>
            <a:r>
              <a:rPr lang="ru-RU" dirty="0"/>
              <a:t>анализ </a:t>
            </a:r>
            <a:r>
              <a:rPr lang="ru-RU" dirty="0" smtClean="0"/>
              <a:t>корпусов </a:t>
            </a:r>
            <a:r>
              <a:rPr lang="en-US" dirty="0"/>
              <a:t>c </a:t>
            </a:r>
            <a:r>
              <a:rPr lang="ru-RU" dirty="0" smtClean="0"/>
              <a:t>применением </a:t>
            </a:r>
            <a:r>
              <a:rPr lang="en-US" dirty="0" smtClean="0"/>
              <a:t>R/ </a:t>
            </a:r>
            <a:r>
              <a:rPr lang="en-US" dirty="0" err="1" smtClean="0"/>
              <a:t>Stylo</a:t>
            </a:r>
            <a:r>
              <a:rPr lang="en-US" dirty="0" smtClean="0"/>
              <a:t>/ oppose()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11</a:t>
            </a:fld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9582632" y="1847506"/>
            <a:ext cx="1559668" cy="1456976"/>
            <a:chOff x="8466512" y="1594100"/>
            <a:chExt cx="1533756" cy="168422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466512" y="1594100"/>
              <a:ext cx="1360087" cy="1189240"/>
              <a:chOff x="260342" y="1679562"/>
              <a:chExt cx="1360087" cy="1189240"/>
            </a:xfrm>
          </p:grpSpPr>
          <p:sp>
            <p:nvSpPr>
              <p:cNvPr id="14" name="Прямоугольник с двумя скругленными соседними углами 13"/>
              <p:cNvSpPr/>
              <p:nvPr/>
            </p:nvSpPr>
            <p:spPr>
              <a:xfrm>
                <a:off x="260342" y="1679562"/>
                <a:ext cx="1360087" cy="113431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Прямоугольник 14"/>
              <p:cNvSpPr/>
              <p:nvPr/>
            </p:nvSpPr>
            <p:spPr>
              <a:xfrm>
                <a:off x="284132" y="1822393"/>
                <a:ext cx="1312508" cy="10464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510" tIns="49530" rIns="16510" bIns="16510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R</a:t>
                </a: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ru-RU" sz="1300" dirty="0" smtClean="0">
                    <a:solidFill>
                      <a:schemeClr val="tx1"/>
                    </a:solidFill>
                  </a:rPr>
                  <a:t>Пакет </a:t>
                </a:r>
                <a:r>
                  <a:rPr lang="en-US" sz="1300" dirty="0" err="1" smtClean="0">
                    <a:solidFill>
                      <a:schemeClr val="tx1"/>
                    </a:solidFill>
                  </a:rPr>
                  <a:t>Stylo</a:t>
                </a:r>
                <a:endParaRPr lang="en-US" sz="1300" dirty="0" smtClean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ru-RU" sz="1300" dirty="0">
                    <a:solidFill>
                      <a:schemeClr val="tx1"/>
                    </a:solidFill>
                  </a:rPr>
                  <a:t>ф</a:t>
                </a:r>
                <a:r>
                  <a:rPr lang="ru-RU" sz="1300" dirty="0" smtClean="0">
                    <a:solidFill>
                      <a:schemeClr val="tx1"/>
                    </a:solidFill>
                  </a:rPr>
                  <a:t>ункция (</a:t>
                </a:r>
                <a:r>
                  <a:rPr lang="en-US" sz="1300" dirty="0" smtClean="0">
                    <a:solidFill>
                      <a:schemeClr val="tx1"/>
                    </a:solidFill>
                  </a:rPr>
                  <a:t>oppose</a:t>
                </a:r>
                <a:r>
                  <a:rPr lang="ru-RU" sz="1300" dirty="0" smtClean="0">
                    <a:solidFill>
                      <a:schemeClr val="tx1"/>
                    </a:solidFill>
                  </a:rPr>
                  <a:t>)</a:t>
                </a:r>
                <a:endParaRPr lang="ru-RU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8466512" y="2728416"/>
              <a:ext cx="1360087" cy="436569"/>
              <a:chOff x="260343" y="2813879"/>
              <a:chExt cx="1360087" cy="436569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260343" y="2813879"/>
                <a:ext cx="1360087" cy="436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Прямоугольник 12"/>
              <p:cNvSpPr/>
              <p:nvPr/>
            </p:nvSpPr>
            <p:spPr>
              <a:xfrm>
                <a:off x="260343" y="2813879"/>
                <a:ext cx="957808" cy="4365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0" rIns="15240" bIns="0" numCol="1" spcCol="1270" anchor="ctr" anchorCtr="0">
                <a:noAutofit/>
              </a:bodyPr>
              <a:lstStyle/>
              <a:p>
                <a:pPr lvl="0" algn="l" defTabSz="51562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100" kern="1200" dirty="0" smtClean="0">
                    <a:solidFill>
                      <a:schemeClr val="tx1"/>
                    </a:solidFill>
                  </a:rPr>
                  <a:t>Библиотек</a:t>
                </a:r>
                <a:r>
                  <a:rPr lang="ru-RU" sz="1100" dirty="0">
                    <a:solidFill>
                      <a:schemeClr val="tx1"/>
                    </a:solidFill>
                  </a:rPr>
                  <a:t>и</a:t>
                </a:r>
                <a:endParaRPr lang="ru-RU" sz="11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Овал 10"/>
            <p:cNvSpPr/>
            <p:nvPr/>
          </p:nvSpPr>
          <p:spPr>
            <a:xfrm>
              <a:off x="9524238" y="2802298"/>
              <a:ext cx="476030" cy="476030"/>
            </a:xfrm>
            <a:prstGeom prst="ellipse">
              <a:avLst/>
            </a:prstGeom>
            <a:blipFill>
              <a:blip r:embed="rId4" cstate="screen">
                <a:duotone>
                  <a:schemeClr val="lt1">
                    <a:alpha val="90000"/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lt1">
                    <a:alpha val="90000"/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TextBox 5"/>
          <p:cNvSpPr txBox="1"/>
          <p:nvPr/>
        </p:nvSpPr>
        <p:spPr>
          <a:xfrm>
            <a:off x="5409427" y="1836144"/>
            <a:ext cx="4173205" cy="48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</a:t>
            </a:r>
            <a:r>
              <a:rPr lang="ru-RU" dirty="0" err="1" smtClean="0"/>
              <a:t>oppose</a:t>
            </a:r>
            <a:r>
              <a:rPr lang="ru-RU" dirty="0" smtClean="0"/>
              <a:t>() в пакете </a:t>
            </a:r>
            <a:r>
              <a:rPr lang="en-US" dirty="0" err="1" smtClean="0"/>
              <a:t>Stylo</a:t>
            </a:r>
            <a:r>
              <a:rPr lang="en-US" dirty="0" smtClean="0"/>
              <a:t> </a:t>
            </a:r>
            <a:r>
              <a:rPr lang="ru-RU" dirty="0" smtClean="0"/>
              <a:t>используется </a:t>
            </a:r>
            <a:r>
              <a:rPr lang="ru-RU" dirty="0"/>
              <a:t>для сравнения двух корпусов </a:t>
            </a:r>
            <a:r>
              <a:rPr lang="ru-RU" dirty="0" smtClean="0"/>
              <a:t>с целью поиска </a:t>
            </a:r>
            <a:r>
              <a:rPr lang="ru-RU" dirty="0"/>
              <a:t>наиболее явных различий между их лексическими составами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Она </a:t>
            </a:r>
            <a:r>
              <a:rPr lang="ru-RU" dirty="0"/>
              <a:t>выявляет слова двух видов: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более характерные для одного корпуса по сравнению с другим;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наоборот, присутствующие в другом корпусе и совсем не характерные для первого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При наличии третьего корпуса функция </a:t>
            </a:r>
            <a:r>
              <a:rPr lang="en-US" dirty="0" smtClean="0"/>
              <a:t>oppose() </a:t>
            </a:r>
            <a:r>
              <a:rPr lang="ru-RU" dirty="0" smtClean="0"/>
              <a:t>определить</a:t>
            </a:r>
            <a:r>
              <a:rPr lang="ru-RU" dirty="0"/>
              <a:t>, на какой из двух корпусов он больше похож.</a:t>
            </a:r>
          </a:p>
          <a:p>
            <a:endParaRPr lang="ru-RU" dirty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48" y="1836144"/>
            <a:ext cx="4341295" cy="48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5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6700" y="384028"/>
            <a:ext cx="10515600" cy="1325563"/>
          </a:xfrm>
          <a:blipFill dpi="0" rotWithShape="1">
            <a:blip r:embed="rId3">
              <a:alphaModFix amt="65000"/>
            </a:blip>
            <a:srcRect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ru-RU" dirty="0" err="1" smtClean="0"/>
              <a:t>Контрастивный</a:t>
            </a:r>
            <a:r>
              <a:rPr lang="ru-RU" dirty="0" smtClean="0"/>
              <a:t> </a:t>
            </a:r>
            <a:r>
              <a:rPr lang="ru-RU" dirty="0"/>
              <a:t>анализ </a:t>
            </a:r>
            <a:r>
              <a:rPr lang="ru-RU" dirty="0" smtClean="0"/>
              <a:t>корпусов </a:t>
            </a:r>
            <a:r>
              <a:rPr lang="en-US" dirty="0"/>
              <a:t>c </a:t>
            </a:r>
            <a:r>
              <a:rPr lang="ru-RU" dirty="0" smtClean="0"/>
              <a:t>применением </a:t>
            </a:r>
            <a:r>
              <a:rPr lang="en-US" dirty="0" smtClean="0"/>
              <a:t>R/ </a:t>
            </a:r>
            <a:r>
              <a:rPr lang="en-US" dirty="0" err="1" smtClean="0"/>
              <a:t>Stylo</a:t>
            </a:r>
            <a:r>
              <a:rPr lang="en-US" dirty="0" smtClean="0"/>
              <a:t>/ oppose()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12</a:t>
            </a:fld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9781525" y="1847506"/>
            <a:ext cx="1559668" cy="1456976"/>
            <a:chOff x="8466512" y="1594100"/>
            <a:chExt cx="1533756" cy="168422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466512" y="1594100"/>
              <a:ext cx="1360087" cy="1189240"/>
              <a:chOff x="260342" y="1679562"/>
              <a:chExt cx="1360087" cy="1189240"/>
            </a:xfrm>
          </p:grpSpPr>
          <p:sp>
            <p:nvSpPr>
              <p:cNvPr id="14" name="Прямоугольник с двумя скругленными соседними углами 13"/>
              <p:cNvSpPr/>
              <p:nvPr/>
            </p:nvSpPr>
            <p:spPr>
              <a:xfrm>
                <a:off x="260342" y="1679562"/>
                <a:ext cx="1360087" cy="113431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Прямоугольник 14"/>
              <p:cNvSpPr/>
              <p:nvPr/>
            </p:nvSpPr>
            <p:spPr>
              <a:xfrm>
                <a:off x="284132" y="1822393"/>
                <a:ext cx="1312508" cy="10464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510" tIns="49530" rIns="16510" bIns="16510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R</a:t>
                </a: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ru-RU" sz="1300" dirty="0" smtClean="0">
                    <a:solidFill>
                      <a:schemeClr val="tx1"/>
                    </a:solidFill>
                  </a:rPr>
                  <a:t>Пакет </a:t>
                </a:r>
                <a:r>
                  <a:rPr lang="en-US" sz="1300" dirty="0" err="1" smtClean="0">
                    <a:solidFill>
                      <a:schemeClr val="tx1"/>
                    </a:solidFill>
                  </a:rPr>
                  <a:t>Stylo</a:t>
                </a:r>
                <a:endParaRPr lang="en-US" sz="1300" dirty="0" smtClean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ru-RU" sz="1300" dirty="0">
                    <a:solidFill>
                      <a:schemeClr val="tx1"/>
                    </a:solidFill>
                  </a:rPr>
                  <a:t>ф</a:t>
                </a:r>
                <a:r>
                  <a:rPr lang="ru-RU" sz="1300" dirty="0" smtClean="0">
                    <a:solidFill>
                      <a:schemeClr val="tx1"/>
                    </a:solidFill>
                  </a:rPr>
                  <a:t>ункция (</a:t>
                </a:r>
                <a:r>
                  <a:rPr lang="en-US" sz="1300" dirty="0" smtClean="0">
                    <a:solidFill>
                      <a:schemeClr val="tx1"/>
                    </a:solidFill>
                  </a:rPr>
                  <a:t>oppose</a:t>
                </a:r>
                <a:r>
                  <a:rPr lang="ru-RU" sz="1300" dirty="0" smtClean="0">
                    <a:solidFill>
                      <a:schemeClr val="tx1"/>
                    </a:solidFill>
                  </a:rPr>
                  <a:t>)</a:t>
                </a:r>
                <a:endParaRPr lang="ru-RU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8466512" y="2728416"/>
              <a:ext cx="1360087" cy="436569"/>
              <a:chOff x="260343" y="2813879"/>
              <a:chExt cx="1360087" cy="436569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260343" y="2813879"/>
                <a:ext cx="1360087" cy="436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Прямоугольник 12"/>
              <p:cNvSpPr/>
              <p:nvPr/>
            </p:nvSpPr>
            <p:spPr>
              <a:xfrm>
                <a:off x="260343" y="2813879"/>
                <a:ext cx="957808" cy="4365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0" rIns="15240" bIns="0" numCol="1" spcCol="1270" anchor="ctr" anchorCtr="0">
                <a:noAutofit/>
              </a:bodyPr>
              <a:lstStyle/>
              <a:p>
                <a:pPr lvl="0" algn="l" defTabSz="51562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100" kern="1200" dirty="0" smtClean="0">
                    <a:solidFill>
                      <a:schemeClr val="tx1"/>
                    </a:solidFill>
                  </a:rPr>
                  <a:t>Библиотек</a:t>
                </a:r>
                <a:r>
                  <a:rPr lang="ru-RU" sz="1100" dirty="0">
                    <a:solidFill>
                      <a:schemeClr val="tx1"/>
                    </a:solidFill>
                  </a:rPr>
                  <a:t>и</a:t>
                </a:r>
                <a:endParaRPr lang="ru-RU" sz="11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Овал 10"/>
            <p:cNvSpPr/>
            <p:nvPr/>
          </p:nvSpPr>
          <p:spPr>
            <a:xfrm>
              <a:off x="9524238" y="2802298"/>
              <a:ext cx="476030" cy="476030"/>
            </a:xfrm>
            <a:prstGeom prst="ellipse">
              <a:avLst/>
            </a:prstGeom>
            <a:blipFill>
              <a:blip r:embed="rId4" cstate="screen">
                <a:duotone>
                  <a:schemeClr val="lt1">
                    <a:alpha val="90000"/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lt1">
                    <a:alpha val="90000"/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TextBox 2"/>
          <p:cNvSpPr txBox="1"/>
          <p:nvPr/>
        </p:nvSpPr>
        <p:spPr>
          <a:xfrm>
            <a:off x="6337441" y="1847505"/>
            <a:ext cx="3468276" cy="49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Выберем опцию визуализации </a:t>
            </a:r>
            <a:r>
              <a:rPr lang="ru-RU" b="1" i="1" dirty="0" err="1" smtClean="0"/>
              <a:t>Markers</a:t>
            </a:r>
            <a:r>
              <a:rPr lang="ru-RU" dirty="0" smtClean="0"/>
              <a:t> и построим график</a:t>
            </a:r>
            <a:r>
              <a:rPr lang="ru-RU" dirty="0"/>
              <a:t>, который покажет стилистическую схожесть всех получившихся фрагментов.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Кружками </a:t>
            </a:r>
            <a:r>
              <a:rPr lang="ru-RU" dirty="0"/>
              <a:t>будут обозначены фрагменты </a:t>
            </a:r>
            <a:r>
              <a:rPr lang="ru-RU" dirty="0" smtClean="0"/>
              <a:t>корпуса Автора, </a:t>
            </a:r>
            <a:r>
              <a:rPr lang="ru-RU" dirty="0"/>
              <a:t>треугольниками </a:t>
            </a:r>
            <a:r>
              <a:rPr lang="ru-RU" dirty="0" smtClean="0"/>
              <a:t>—Коллеги, </a:t>
            </a:r>
          </a:p>
          <a:p>
            <a:r>
              <a:rPr lang="ru-RU" dirty="0" smtClean="0"/>
              <a:t>крестиками</a:t>
            </a:r>
            <a:r>
              <a:rPr lang="ru-RU" dirty="0"/>
              <a:t> — </a:t>
            </a:r>
            <a:r>
              <a:rPr lang="ru-RU" dirty="0" smtClean="0"/>
              <a:t>Псевдонима.</a:t>
            </a:r>
          </a:p>
          <a:p>
            <a:endParaRPr lang="ru-RU" dirty="0"/>
          </a:p>
          <a:p>
            <a:r>
              <a:rPr lang="ru-RU" dirty="0" smtClean="0"/>
              <a:t>Предобработка выполнена без </a:t>
            </a:r>
            <a:r>
              <a:rPr lang="ru-RU" dirty="0" err="1" smtClean="0"/>
              <a:t>лемматизации</a:t>
            </a:r>
            <a:r>
              <a:rPr lang="ru-RU" dirty="0"/>
              <a:t>;</a:t>
            </a:r>
            <a:r>
              <a:rPr lang="ru-RU" dirty="0" smtClean="0"/>
              <a:t> с </a:t>
            </a:r>
            <a:r>
              <a:rPr lang="ru-RU" dirty="0" err="1" smtClean="0"/>
              <a:t>лемматизацией</a:t>
            </a:r>
            <a:r>
              <a:rPr lang="ru-RU" dirty="0" smtClean="0"/>
              <a:t> корпуса сдвигались ближе друг к другу</a:t>
            </a:r>
            <a:endParaRPr lang="ru-RU" dirty="0"/>
          </a:p>
          <a:p>
            <a:endParaRPr lang="ru-RU" dirty="0"/>
          </a:p>
        </p:txBody>
      </p:sp>
      <p:pic>
        <p:nvPicPr>
          <p:cNvPr id="16" name="Рисунок 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99" y="1847505"/>
            <a:ext cx="5686551" cy="48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6700" y="384028"/>
            <a:ext cx="10515600" cy="1325563"/>
          </a:xfrm>
          <a:blipFill dpi="0" rotWithShape="1">
            <a:blip r:embed="rId3">
              <a:alphaModFix amt="65000"/>
            </a:blip>
            <a:srcRect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ru-RU" dirty="0" err="1" smtClean="0"/>
              <a:t>Контрастивный</a:t>
            </a:r>
            <a:r>
              <a:rPr lang="ru-RU" dirty="0" smtClean="0"/>
              <a:t> </a:t>
            </a:r>
            <a:r>
              <a:rPr lang="ru-RU" dirty="0"/>
              <a:t>анализ </a:t>
            </a:r>
            <a:r>
              <a:rPr lang="ru-RU" dirty="0" smtClean="0"/>
              <a:t>корпусов </a:t>
            </a:r>
            <a:r>
              <a:rPr lang="en-US" dirty="0"/>
              <a:t>c </a:t>
            </a:r>
            <a:r>
              <a:rPr lang="ru-RU" dirty="0" smtClean="0"/>
              <a:t>применением </a:t>
            </a:r>
            <a:r>
              <a:rPr lang="en-US" dirty="0" smtClean="0"/>
              <a:t>R/ </a:t>
            </a:r>
            <a:r>
              <a:rPr lang="en-US" dirty="0" err="1" smtClean="0"/>
              <a:t>Stylo</a:t>
            </a:r>
            <a:r>
              <a:rPr lang="en-US" dirty="0" smtClean="0"/>
              <a:t>/ oppose()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13</a:t>
            </a:fld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0362466" y="384028"/>
            <a:ext cx="1559668" cy="1456976"/>
            <a:chOff x="8466512" y="1594100"/>
            <a:chExt cx="1533756" cy="168422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466512" y="1594100"/>
              <a:ext cx="1360087" cy="1189240"/>
              <a:chOff x="260342" y="1679562"/>
              <a:chExt cx="1360087" cy="1189240"/>
            </a:xfrm>
          </p:grpSpPr>
          <p:sp>
            <p:nvSpPr>
              <p:cNvPr id="14" name="Прямоугольник с двумя скругленными соседними углами 13"/>
              <p:cNvSpPr/>
              <p:nvPr/>
            </p:nvSpPr>
            <p:spPr>
              <a:xfrm>
                <a:off x="260342" y="1679562"/>
                <a:ext cx="1360087" cy="113431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Прямоугольник 14"/>
              <p:cNvSpPr/>
              <p:nvPr/>
            </p:nvSpPr>
            <p:spPr>
              <a:xfrm>
                <a:off x="284132" y="1822393"/>
                <a:ext cx="1312508" cy="10464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510" tIns="49530" rIns="16510" bIns="16510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R</a:t>
                </a: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ru-RU" sz="1300" dirty="0" smtClean="0">
                    <a:solidFill>
                      <a:schemeClr val="tx1"/>
                    </a:solidFill>
                  </a:rPr>
                  <a:t>Пакет </a:t>
                </a:r>
                <a:r>
                  <a:rPr lang="en-US" sz="1300" dirty="0" err="1" smtClean="0">
                    <a:solidFill>
                      <a:schemeClr val="tx1"/>
                    </a:solidFill>
                  </a:rPr>
                  <a:t>Stylo</a:t>
                </a:r>
                <a:endParaRPr lang="en-US" sz="1300" dirty="0" smtClean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ru-RU" sz="1300" dirty="0">
                    <a:solidFill>
                      <a:schemeClr val="tx1"/>
                    </a:solidFill>
                  </a:rPr>
                  <a:t>ф</a:t>
                </a:r>
                <a:r>
                  <a:rPr lang="ru-RU" sz="1300" dirty="0" smtClean="0">
                    <a:solidFill>
                      <a:schemeClr val="tx1"/>
                    </a:solidFill>
                  </a:rPr>
                  <a:t>ункция (</a:t>
                </a:r>
                <a:r>
                  <a:rPr lang="en-US" sz="1300" dirty="0" smtClean="0">
                    <a:solidFill>
                      <a:schemeClr val="tx1"/>
                    </a:solidFill>
                  </a:rPr>
                  <a:t>oppose</a:t>
                </a:r>
                <a:r>
                  <a:rPr lang="ru-RU" sz="1300" dirty="0" smtClean="0">
                    <a:solidFill>
                      <a:schemeClr val="tx1"/>
                    </a:solidFill>
                  </a:rPr>
                  <a:t>)</a:t>
                </a:r>
                <a:endParaRPr lang="ru-RU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8466512" y="2728416"/>
              <a:ext cx="1360087" cy="436569"/>
              <a:chOff x="260343" y="2813879"/>
              <a:chExt cx="1360087" cy="436569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260343" y="2813879"/>
                <a:ext cx="1360087" cy="436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Прямоугольник 12"/>
              <p:cNvSpPr/>
              <p:nvPr/>
            </p:nvSpPr>
            <p:spPr>
              <a:xfrm>
                <a:off x="260343" y="2813879"/>
                <a:ext cx="957808" cy="4365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0" rIns="15240" bIns="0" numCol="1" spcCol="1270" anchor="ctr" anchorCtr="0">
                <a:noAutofit/>
              </a:bodyPr>
              <a:lstStyle/>
              <a:p>
                <a:pPr lvl="0" algn="l" defTabSz="51562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100" kern="1200" dirty="0" smtClean="0">
                    <a:solidFill>
                      <a:schemeClr val="tx1"/>
                    </a:solidFill>
                  </a:rPr>
                  <a:t>Библиотек</a:t>
                </a:r>
                <a:r>
                  <a:rPr lang="ru-RU" sz="1100" dirty="0">
                    <a:solidFill>
                      <a:schemeClr val="tx1"/>
                    </a:solidFill>
                  </a:rPr>
                  <a:t>и</a:t>
                </a:r>
                <a:endParaRPr lang="ru-RU" sz="11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Овал 10"/>
            <p:cNvSpPr/>
            <p:nvPr/>
          </p:nvSpPr>
          <p:spPr>
            <a:xfrm>
              <a:off x="9524238" y="2802298"/>
              <a:ext cx="476030" cy="476030"/>
            </a:xfrm>
            <a:prstGeom prst="ellipse">
              <a:avLst/>
            </a:prstGeom>
            <a:blipFill>
              <a:blip r:embed="rId4" cstate="screen">
                <a:duotone>
                  <a:schemeClr val="lt1">
                    <a:alpha val="90000"/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lt1">
                    <a:alpha val="90000"/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TextBox 2"/>
          <p:cNvSpPr txBox="1"/>
          <p:nvPr/>
        </p:nvSpPr>
        <p:spPr>
          <a:xfrm>
            <a:off x="10064151" y="2202992"/>
            <a:ext cx="1857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Выберем опцию визуализации </a:t>
            </a:r>
            <a:r>
              <a:rPr lang="ru-RU" b="1" i="1" dirty="0" err="1" smtClean="0"/>
              <a:t>Words</a:t>
            </a:r>
            <a:r>
              <a:rPr lang="ru-RU" dirty="0"/>
              <a:t> </a:t>
            </a:r>
            <a:r>
              <a:rPr lang="ru-RU" dirty="0" smtClean="0"/>
              <a:t>и посмотрим, как функция </a:t>
            </a:r>
            <a:r>
              <a:rPr lang="ru-RU" dirty="0"/>
              <a:t>изобразит список самых статистически значимых слов со степенью этой значимости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16" name="Рисунок 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0" y="1742954"/>
            <a:ext cx="4937521" cy="5004792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07" y="1742954"/>
            <a:ext cx="4739335" cy="5080315"/>
          </a:xfrm>
          <a:prstGeom prst="rect">
            <a:avLst/>
          </a:prstGeom>
        </p:spPr>
      </p:pic>
      <p:sp>
        <p:nvSpPr>
          <p:cNvPr id="18" name="Скругленный прямоугольник 17"/>
          <p:cNvSpPr/>
          <p:nvPr/>
        </p:nvSpPr>
        <p:spPr>
          <a:xfrm>
            <a:off x="1946504" y="2391163"/>
            <a:ext cx="689090" cy="2754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Автор</a:t>
            </a:r>
          </a:p>
        </p:txBody>
      </p:sp>
      <p:pic>
        <p:nvPicPr>
          <p:cNvPr id="19" name="Объект 5"/>
          <p:cNvPicPr>
            <a:picLocks noGrp="1" noChangeAspect="1"/>
          </p:cNvPicPr>
          <p:nvPr>
            <p:ph idx="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0369" y="2391163"/>
            <a:ext cx="396637" cy="396637"/>
          </a:xfrm>
        </p:spPr>
      </p:pic>
      <p:grpSp>
        <p:nvGrpSpPr>
          <p:cNvPr id="7" name="Группа 6"/>
          <p:cNvGrpSpPr/>
          <p:nvPr/>
        </p:nvGrpSpPr>
        <p:grpSpPr>
          <a:xfrm>
            <a:off x="3946149" y="3044039"/>
            <a:ext cx="965772" cy="623289"/>
            <a:chOff x="3946149" y="3044039"/>
            <a:chExt cx="965772" cy="623289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3946149" y="3264812"/>
              <a:ext cx="943517" cy="40251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00" dirty="0" smtClean="0">
                  <a:solidFill>
                    <a:schemeClr val="tx1"/>
                  </a:solidFill>
                </a:rPr>
                <a:t>Псевдоним </a:t>
              </a: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0375" y="3044039"/>
              <a:ext cx="441546" cy="441546"/>
            </a:xfrm>
            <a:prstGeom prst="rect">
              <a:avLst/>
            </a:prstGeom>
          </p:spPr>
        </p:pic>
      </p:grpSp>
      <p:grpSp>
        <p:nvGrpSpPr>
          <p:cNvPr id="22" name="Группа 21"/>
          <p:cNvGrpSpPr/>
          <p:nvPr/>
        </p:nvGrpSpPr>
        <p:grpSpPr>
          <a:xfrm>
            <a:off x="8995859" y="3044039"/>
            <a:ext cx="965772" cy="623289"/>
            <a:chOff x="3946149" y="3044039"/>
            <a:chExt cx="965772" cy="623289"/>
          </a:xfrm>
        </p:grpSpPr>
        <p:sp>
          <p:nvSpPr>
            <p:cNvPr id="23" name="Скругленный прямоугольник 22"/>
            <p:cNvSpPr/>
            <p:nvPr/>
          </p:nvSpPr>
          <p:spPr>
            <a:xfrm>
              <a:off x="3946149" y="3264812"/>
              <a:ext cx="943517" cy="40251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00" dirty="0" smtClean="0">
                  <a:solidFill>
                    <a:schemeClr val="tx1"/>
                  </a:solidFill>
                </a:rPr>
                <a:t>Псевдоним 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0375" y="3044039"/>
              <a:ext cx="441546" cy="441546"/>
            </a:xfrm>
            <a:prstGeom prst="rect">
              <a:avLst/>
            </a:prstGeom>
          </p:spPr>
        </p:pic>
      </p:grpSp>
      <p:grpSp>
        <p:nvGrpSpPr>
          <p:cNvPr id="25" name="Группа 24"/>
          <p:cNvGrpSpPr/>
          <p:nvPr/>
        </p:nvGrpSpPr>
        <p:grpSpPr>
          <a:xfrm>
            <a:off x="6647596" y="2391163"/>
            <a:ext cx="1097102" cy="396637"/>
            <a:chOff x="9663695" y="1212888"/>
            <a:chExt cx="2495436" cy="960136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9663695" y="1212903"/>
              <a:ext cx="2002536" cy="9601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dirty="0" smtClean="0">
                  <a:solidFill>
                    <a:schemeClr val="tx1"/>
                  </a:solidFill>
                </a:rPr>
                <a:t>Коллега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01530" y="1212888"/>
              <a:ext cx="957601" cy="957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3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</a:t>
            </a:r>
            <a:r>
              <a:rPr lang="ru-RU" dirty="0" err="1" smtClean="0"/>
              <a:t>интернет-ресурсы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18120"/>
            <a:ext cx="10515600" cy="4351338"/>
          </a:xfrm>
        </p:spPr>
        <p:txBody>
          <a:bodyPr>
            <a:noAutofit/>
          </a:bodyPr>
          <a:lstStyle/>
          <a:p>
            <a:r>
              <a:rPr lang="ru-RU" sz="2000" dirty="0" smtClean="0"/>
              <a:t>статьи и материалы Алексея Бондарева, размещенные на сайте </a:t>
            </a:r>
            <a:r>
              <a:rPr lang="en-US" sz="2000" dirty="0" smtClean="0">
                <a:hlinkClick r:id="rId3"/>
              </a:rPr>
              <a:t>https://octagon.media/?author=</a:t>
            </a:r>
            <a:r>
              <a:rPr lang="ru-RU" sz="2000" dirty="0" smtClean="0">
                <a:hlinkClick r:id="rId3"/>
              </a:rPr>
              <a:t>Алексей%20Бондарев</a:t>
            </a:r>
            <a:r>
              <a:rPr lang="ru-RU" sz="2000" dirty="0" smtClean="0"/>
              <a:t> , а также материалы его коллеги, чье имя не раскрывается в данной презентации по этическим соображениям с целью сохранения анонимности автора, пишущего как под своим именем, так и под псевдонимом, статьи также опубликованы на </a:t>
            </a:r>
            <a:r>
              <a:rPr lang="en-US" sz="2000" dirty="0" smtClean="0">
                <a:hlinkClick r:id="rId4"/>
              </a:rPr>
              <a:t>https://octagon.media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Статья Яны </a:t>
            </a:r>
            <a:r>
              <a:rPr lang="ru-RU" sz="2000" dirty="0" err="1" smtClean="0"/>
              <a:t>Хлусовой</a:t>
            </a:r>
            <a:r>
              <a:rPr lang="ru-RU" sz="2000" dirty="0" smtClean="0"/>
              <a:t> </a:t>
            </a:r>
            <a:r>
              <a:rPr lang="en-US" sz="2000" dirty="0" smtClean="0"/>
              <a:t>“</a:t>
            </a:r>
            <a:r>
              <a:rPr lang="ru-RU" sz="2000" dirty="0"/>
              <a:t>Какие слова отличают один корпус от другого? Продолжаем изучать </a:t>
            </a:r>
            <a:r>
              <a:rPr lang="ru-RU" sz="2000" dirty="0" err="1" smtClean="0"/>
              <a:t>Stylo</a:t>
            </a:r>
            <a:r>
              <a:rPr lang="en-US" sz="2000" dirty="0"/>
              <a:t>”, </a:t>
            </a:r>
            <a:r>
              <a:rPr lang="en-US" sz="2000" dirty="0">
                <a:hlinkClick r:id="rId5"/>
              </a:rPr>
              <a:t>https://sysblok.ru/philology/kakie-slova-otlichajut-odin-korpus-ot-drugogo-prodolzhaem-izuchat-stylo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ru-RU" sz="2000" dirty="0" smtClean="0"/>
              <a:t>изображение </a:t>
            </a:r>
            <a:r>
              <a:rPr lang="ru-RU" sz="2000" dirty="0" smtClean="0"/>
              <a:t>на обложке – </a:t>
            </a:r>
            <a:r>
              <a:rPr lang="en-US" sz="2000" dirty="0" smtClean="0"/>
              <a:t>Freepik.com</a:t>
            </a:r>
            <a:endParaRPr lang="ru-RU" sz="2000" dirty="0" smtClean="0"/>
          </a:p>
          <a:p>
            <a:r>
              <a:rPr lang="ru-RU" sz="2000" dirty="0" smtClean="0"/>
              <a:t>изображения внутри презентации: </a:t>
            </a:r>
            <a:r>
              <a:rPr lang="en-US" sz="2000" dirty="0" smtClean="0"/>
              <a:t>Flaticon.com</a:t>
            </a:r>
            <a:r>
              <a:rPr lang="ru-RU" sz="2000" dirty="0" smtClean="0"/>
              <a:t>, </a:t>
            </a:r>
            <a:r>
              <a:rPr lang="en-US" sz="2000" dirty="0"/>
              <a:t>Freepik.com</a:t>
            </a:r>
            <a:endParaRPr lang="ru-RU" sz="2000" dirty="0"/>
          </a:p>
          <a:p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2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blipFill dpi="0" rotWithShape="1">
            <a:blip r:embed="rId3">
              <a:alphaModFix amt="6500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ru-RU" dirty="0" smtClean="0"/>
              <a:t>В предыдущей серии (Проект 1)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2</a:t>
            </a:fld>
            <a:endParaRPr lang="ru-RU" dirty="0"/>
          </a:p>
        </p:txBody>
      </p:sp>
      <p:graphicFrame>
        <p:nvGraphicFramePr>
          <p:cNvPr id="21" name="Схема 20"/>
          <p:cNvGraphicFramePr/>
          <p:nvPr>
            <p:extLst>
              <p:ext uri="{D42A27DB-BD31-4B8C-83A1-F6EECF244321}">
                <p14:modId xmlns:p14="http://schemas.microsoft.com/office/powerpoint/2010/main" val="4158570733"/>
              </p:ext>
            </p:extLst>
          </p:nvPr>
        </p:nvGraphicFramePr>
        <p:xfrm>
          <a:off x="8191638" y="2312643"/>
          <a:ext cx="4000362" cy="3736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9"/>
          <a:srcRect r="3646" b="39931"/>
          <a:stretch/>
        </p:blipFill>
        <p:spPr>
          <a:xfrm>
            <a:off x="838200" y="2120925"/>
            <a:ext cx="3403862" cy="4119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42062" y="2004906"/>
            <a:ext cx="419518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Скачано три корпуса статей с новостного портала «</a:t>
            </a:r>
            <a:r>
              <a:rPr lang="ru-RU" dirty="0" err="1" smtClean="0"/>
              <a:t>Октагон</a:t>
            </a:r>
            <a:r>
              <a:rPr lang="ru-RU" dirty="0" smtClean="0"/>
              <a:t>» (</a:t>
            </a:r>
            <a:r>
              <a:rPr lang="en-US" dirty="0">
                <a:hlinkClick r:id="rId10"/>
              </a:rPr>
              <a:t>https://octagon.media/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Два корпуса написаны одним и тем же автором под разными именами, третий корпус написан другим автором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Статьи объединены общей экономической тематикой, выдержаны в стилистике издания, написаны в одно время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Корпуса </a:t>
            </a:r>
            <a:r>
              <a:rPr lang="ru-RU" dirty="0" err="1" smtClean="0"/>
              <a:t>предобработаны</a:t>
            </a:r>
            <a:r>
              <a:rPr lang="ru-RU" dirty="0" smtClean="0"/>
              <a:t>, результаты каждого этапа предобработки сохранялись в отдельные файлы.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 и задачи исследования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3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276456"/>
              </p:ext>
            </p:extLst>
          </p:nvPr>
        </p:nvGraphicFramePr>
        <p:xfrm>
          <a:off x="838198" y="1825623"/>
          <a:ext cx="10879319" cy="4895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38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3"/>
          <a:srcRect t="6542"/>
          <a:stretch/>
        </p:blipFill>
        <p:spPr>
          <a:xfrm>
            <a:off x="606526" y="2874959"/>
            <a:ext cx="7838496" cy="162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6700" y="384028"/>
            <a:ext cx="10515600" cy="1325563"/>
          </a:xfrm>
          <a:blipFill dpi="0" rotWithShape="1">
            <a:blip r:embed="rId4">
              <a:alphaModFix amt="6500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ru-RU" dirty="0" smtClean="0"/>
              <a:t>Статистический метод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4842" y="1712963"/>
            <a:ext cx="11992228" cy="1191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Данный метод опирается на подсчет разницы между частотами общих слов из каждой сравниваемой пары корпусов и суммирование квадратов этих разниц. </a:t>
            </a:r>
            <a:r>
              <a:rPr lang="ru-RU" sz="1800" dirty="0" smtClean="0"/>
              <a:t>Полученная </a:t>
            </a:r>
            <a:r>
              <a:rPr lang="ru-RU" sz="1800" dirty="0"/>
              <a:t>сумма для каждой пары называется </a:t>
            </a:r>
            <a:r>
              <a:rPr lang="ru-RU" sz="1800" b="1" i="1" dirty="0"/>
              <a:t>индексом схожести </a:t>
            </a:r>
            <a:r>
              <a:rPr lang="ru-RU" sz="1800" dirty="0"/>
              <a:t>(</a:t>
            </a:r>
            <a:r>
              <a:rPr lang="ru-RU" sz="1800" dirty="0" err="1"/>
              <a:t>similarity</a:t>
            </a:r>
            <a:r>
              <a:rPr lang="ru-RU" sz="1800" dirty="0"/>
              <a:t> </a:t>
            </a:r>
            <a:r>
              <a:rPr lang="ru-RU" sz="1800" dirty="0" err="1"/>
              <a:t>score</a:t>
            </a:r>
            <a:r>
              <a:rPr lang="ru-RU" sz="1800" dirty="0"/>
              <a:t>). </a:t>
            </a:r>
            <a:r>
              <a:rPr lang="ru-RU" sz="1800" dirty="0" smtClean="0"/>
              <a:t>Тексты </a:t>
            </a:r>
            <a:r>
              <a:rPr lang="ru-RU" sz="1800" dirty="0"/>
              <a:t>с меньшим индексом схожести являются более близкими по количественно-словарному составу.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4</a:t>
            </a:fld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0630529" y="598821"/>
            <a:ext cx="1446541" cy="1176050"/>
            <a:chOff x="8466512" y="1713140"/>
            <a:chExt cx="1533756" cy="156518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466513" y="1713140"/>
              <a:ext cx="1360087" cy="1015276"/>
              <a:chOff x="260343" y="1798602"/>
              <a:chExt cx="1360087" cy="1015276"/>
            </a:xfrm>
          </p:grpSpPr>
          <p:sp>
            <p:nvSpPr>
              <p:cNvPr id="14" name="Прямоугольник с двумя скругленными соседними углами 13"/>
              <p:cNvSpPr/>
              <p:nvPr/>
            </p:nvSpPr>
            <p:spPr>
              <a:xfrm>
                <a:off x="260343" y="1798602"/>
                <a:ext cx="1360087" cy="101527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Прямоугольник 14"/>
              <p:cNvSpPr/>
              <p:nvPr/>
            </p:nvSpPr>
            <p:spPr>
              <a:xfrm>
                <a:off x="284132" y="1822391"/>
                <a:ext cx="1312509" cy="9914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510" tIns="49530" rIns="16510" bIns="16510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Collections</a:t>
                </a: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kern="1200" dirty="0" smtClean="0">
                    <a:solidFill>
                      <a:schemeClr val="tx1"/>
                    </a:solidFill>
                  </a:rPr>
                  <a:t>NLTK</a:t>
                </a:r>
                <a:endParaRPr lang="ru-RU" sz="1300" kern="1200" dirty="0" smtClean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1400" dirty="0">
                    <a:solidFill>
                      <a:schemeClr val="tx1"/>
                    </a:solidFill>
                  </a:rPr>
                  <a:t>PyMystem3</a:t>
                </a:r>
                <a:endParaRPr lang="ru-RU" sz="1400" dirty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ru-RU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8466512" y="2728416"/>
              <a:ext cx="1360087" cy="436569"/>
              <a:chOff x="260343" y="2813879"/>
              <a:chExt cx="1360087" cy="436569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260343" y="2813879"/>
                <a:ext cx="1360087" cy="436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Прямоугольник 12"/>
              <p:cNvSpPr/>
              <p:nvPr/>
            </p:nvSpPr>
            <p:spPr>
              <a:xfrm>
                <a:off x="260343" y="2813879"/>
                <a:ext cx="957808" cy="4365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0" rIns="15240" bIns="0" numCol="1" spcCol="1270" anchor="ctr" anchorCtr="0">
                <a:noAutofit/>
              </a:bodyPr>
              <a:lstStyle/>
              <a:p>
                <a:pPr lvl="0" algn="l" defTabSz="51562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100" kern="1200" dirty="0" smtClean="0">
                    <a:solidFill>
                      <a:schemeClr val="tx1"/>
                    </a:solidFill>
                  </a:rPr>
                  <a:t>Библиотек</a:t>
                </a:r>
                <a:r>
                  <a:rPr lang="ru-RU" sz="1100" dirty="0">
                    <a:solidFill>
                      <a:schemeClr val="tx1"/>
                    </a:solidFill>
                  </a:rPr>
                  <a:t>и</a:t>
                </a:r>
                <a:endParaRPr lang="ru-RU" sz="11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Овал 10"/>
            <p:cNvSpPr/>
            <p:nvPr/>
          </p:nvSpPr>
          <p:spPr>
            <a:xfrm>
              <a:off x="9524238" y="2802298"/>
              <a:ext cx="476030" cy="476030"/>
            </a:xfrm>
            <a:prstGeom prst="ellipse">
              <a:avLst/>
            </a:prstGeom>
            <a:blipFill>
              <a:blip r:embed="rId5" cstate="screen">
                <a:duotone>
                  <a:schemeClr val="lt1">
                    <a:alpha val="90000"/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lt1">
                    <a:alpha val="90000"/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9" name="Рисунок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" y="4026545"/>
            <a:ext cx="591533" cy="591533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5856219" y="4057256"/>
            <a:ext cx="575035" cy="31213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8045461" y="2695725"/>
            <a:ext cx="4146539" cy="3295417"/>
            <a:chOff x="8149978" y="2625857"/>
            <a:chExt cx="4146539" cy="3295417"/>
          </a:xfrm>
        </p:grpSpPr>
        <p:sp>
          <p:nvSpPr>
            <p:cNvPr id="25" name="Вертикальный свиток 24"/>
            <p:cNvSpPr/>
            <p:nvPr/>
          </p:nvSpPr>
          <p:spPr>
            <a:xfrm>
              <a:off x="8149978" y="2625857"/>
              <a:ext cx="4146539" cy="3295417"/>
            </a:xfrm>
            <a:prstGeom prst="verticalScroll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10600" y="3035349"/>
              <a:ext cx="338422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1" dirty="0"/>
                <a:t>Наиболее оптимальный вариант </a:t>
              </a:r>
              <a:r>
                <a:rPr lang="ru-RU" b="1" i="1" dirty="0" err="1"/>
                <a:t>пр</a:t>
              </a:r>
              <a:r>
                <a:rPr lang="en-US" b="1" i="1" dirty="0"/>
                <a:t>e</a:t>
              </a:r>
              <a:r>
                <a:rPr lang="ru-RU" b="1" i="1" dirty="0" err="1"/>
                <a:t>добработки</a:t>
              </a:r>
              <a:r>
                <a:rPr lang="ru-RU" b="1" i="1" dirty="0"/>
                <a:t> корпусов</a:t>
              </a:r>
              <a:r>
                <a:rPr lang="ru-RU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приведение к одной длине,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удаление небуквенных символов,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err="1"/>
                <a:t>токенизация</a:t>
              </a:r>
              <a:r>
                <a:rPr lang="ru-RU" dirty="0"/>
                <a:t>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удаление стоп-слов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err="1"/>
                <a:t>лемматизация</a:t>
              </a:r>
              <a:endParaRPr lang="ru-RU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4843" y="4666880"/>
            <a:ext cx="80316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i="1" dirty="0"/>
              <a:t>Вывод</a:t>
            </a:r>
            <a:r>
              <a:rPr lang="ru-RU" sz="1600" i="1" dirty="0"/>
              <a:t>: Статистическая мера сработала, во всех случаях индекс схожести корпусов псевдонима и автора был меньше (т.е. лучше) индекса схожести корпусов псевдонима и коллеги. </a:t>
            </a:r>
          </a:p>
          <a:p>
            <a:pPr algn="just"/>
            <a:r>
              <a:rPr lang="ru-RU" sz="1600" i="1" dirty="0"/>
              <a:t>Разница в лучшем (1,52) и худшем (1,35) соотношении индексов схожести совсем небольшая, поэтому добавление </a:t>
            </a:r>
            <a:r>
              <a:rPr lang="ru-RU" sz="1600" i="1" dirty="0" err="1"/>
              <a:t>лемматизации</a:t>
            </a:r>
            <a:r>
              <a:rPr lang="ru-RU" sz="1600" i="1" dirty="0"/>
              <a:t> и удаление стоп-слов в моем случае не оказало существенного влияния на результат. </a:t>
            </a:r>
          </a:p>
          <a:p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84842" y="6189962"/>
            <a:ext cx="11057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i="1" dirty="0"/>
              <a:t>В любом случае, успешный результат использования данного метода говорит, скорее, о лексическом сходстве корпусов, чем о принадлежности их одному автору.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8100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blipFill dpi="0" rotWithShape="1">
            <a:blip r:embed="rId3">
              <a:alphaModFix amt="6500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ru-RU" dirty="0"/>
              <a:t>Векторное сходство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873222"/>
            <a:ext cx="10515600" cy="60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Этот способ заключается в применении </a:t>
            </a:r>
            <a:r>
              <a:rPr lang="ru-RU" sz="1800" dirty="0" err="1"/>
              <a:t>Tf-Idf</a:t>
            </a:r>
            <a:r>
              <a:rPr lang="ru-RU" sz="1800" dirty="0"/>
              <a:t> </a:t>
            </a:r>
            <a:r>
              <a:rPr lang="ru-RU" sz="1800" dirty="0" err="1"/>
              <a:t>векторизатора</a:t>
            </a:r>
            <a:r>
              <a:rPr lang="ru-RU" sz="1800" dirty="0"/>
              <a:t> и вычислении косинусного сходства между корпусами.</a:t>
            </a:r>
            <a:endParaRPr lang="ru-RU" sz="1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0630529" y="837892"/>
            <a:ext cx="1446541" cy="1176050"/>
            <a:chOff x="8466512" y="1713140"/>
            <a:chExt cx="1533756" cy="156518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466513" y="1713140"/>
              <a:ext cx="1360087" cy="1015276"/>
              <a:chOff x="260343" y="1798602"/>
              <a:chExt cx="1360087" cy="1015276"/>
            </a:xfrm>
          </p:grpSpPr>
          <p:sp>
            <p:nvSpPr>
              <p:cNvPr id="14" name="Прямоугольник с двумя скругленными соседними углами 13"/>
              <p:cNvSpPr/>
              <p:nvPr/>
            </p:nvSpPr>
            <p:spPr>
              <a:xfrm>
                <a:off x="260343" y="1798602"/>
                <a:ext cx="1360087" cy="101527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Прямоугольник 14"/>
              <p:cNvSpPr/>
              <p:nvPr/>
            </p:nvSpPr>
            <p:spPr>
              <a:xfrm>
                <a:off x="284132" y="1822391"/>
                <a:ext cx="1312509" cy="9914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510" tIns="49530" rIns="16510" bIns="16510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err="1" smtClean="0">
                    <a:solidFill>
                      <a:schemeClr val="tx1"/>
                    </a:solidFill>
                  </a:rPr>
                  <a:t>Sklearn</a:t>
                </a:r>
                <a:endParaRPr lang="ru-RU" sz="1300" dirty="0" smtClean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N</a:t>
                </a:r>
                <a:r>
                  <a:rPr lang="en-US" sz="1300" kern="1200" dirty="0" smtClean="0">
                    <a:solidFill>
                      <a:schemeClr val="tx1"/>
                    </a:solidFill>
                  </a:rPr>
                  <a:t>LTK</a:t>
                </a:r>
                <a:endParaRPr lang="en-US" sz="1300" dirty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1400" dirty="0">
                    <a:solidFill>
                      <a:schemeClr val="tx1"/>
                    </a:solidFill>
                  </a:rPr>
                  <a:t>PyMystem3</a:t>
                </a:r>
                <a:endParaRPr lang="ru-RU" sz="1400" dirty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ru-RU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8466512" y="2728416"/>
              <a:ext cx="1360087" cy="436569"/>
              <a:chOff x="260343" y="2813879"/>
              <a:chExt cx="1360087" cy="436569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260343" y="2813879"/>
                <a:ext cx="1360087" cy="436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Прямоугольник 12"/>
              <p:cNvSpPr/>
              <p:nvPr/>
            </p:nvSpPr>
            <p:spPr>
              <a:xfrm>
                <a:off x="260343" y="2813879"/>
                <a:ext cx="957808" cy="4365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0" rIns="15240" bIns="0" numCol="1" spcCol="1270" anchor="ctr" anchorCtr="0">
                <a:noAutofit/>
              </a:bodyPr>
              <a:lstStyle/>
              <a:p>
                <a:pPr lvl="0" algn="l" defTabSz="51562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100" kern="1200" dirty="0" smtClean="0">
                    <a:solidFill>
                      <a:schemeClr val="tx1"/>
                    </a:solidFill>
                  </a:rPr>
                  <a:t>Библиотек</a:t>
                </a:r>
                <a:r>
                  <a:rPr lang="ru-RU" sz="1100" dirty="0">
                    <a:solidFill>
                      <a:schemeClr val="tx1"/>
                    </a:solidFill>
                  </a:rPr>
                  <a:t>и</a:t>
                </a:r>
                <a:endParaRPr lang="ru-RU" sz="11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Овал 10"/>
            <p:cNvSpPr/>
            <p:nvPr/>
          </p:nvSpPr>
          <p:spPr>
            <a:xfrm>
              <a:off x="9524238" y="2802298"/>
              <a:ext cx="476030" cy="476030"/>
            </a:xfrm>
            <a:prstGeom prst="ellipse">
              <a:avLst/>
            </a:prstGeom>
            <a:blipFill>
              <a:blip r:embed="rId4" cstate="screen">
                <a:duotone>
                  <a:schemeClr val="lt1">
                    <a:alpha val="90000"/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lt1">
                    <a:alpha val="90000"/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8" name="Группа 17"/>
          <p:cNvGrpSpPr/>
          <p:nvPr/>
        </p:nvGrpSpPr>
        <p:grpSpPr>
          <a:xfrm>
            <a:off x="216816" y="2489630"/>
            <a:ext cx="5757951" cy="3823851"/>
            <a:chOff x="176408" y="2636196"/>
            <a:chExt cx="5996323" cy="3959528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408" y="2636196"/>
              <a:ext cx="5996323" cy="39595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945" y="5515614"/>
              <a:ext cx="591533" cy="5915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Прямоугольник 16"/>
            <p:cNvSpPr/>
            <p:nvPr/>
          </p:nvSpPr>
          <p:spPr>
            <a:xfrm>
              <a:off x="228070" y="5612859"/>
              <a:ext cx="2991787" cy="40856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5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649507" y="4625062"/>
            <a:ext cx="8542493" cy="219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1600" b="1" i="1" dirty="0"/>
              <a:t>Вывод</a:t>
            </a:r>
            <a:r>
              <a:rPr lang="ru-RU" sz="1600" i="1" dirty="0"/>
              <a:t>: Векторное сходство сработало успешно, и во всех случаях (даже без предобработки) числовое значение косинусного сходства в паре </a:t>
            </a:r>
            <a:r>
              <a:rPr lang="ru-RU" sz="1600" i="1" dirty="0" smtClean="0"/>
              <a:t>Автор-Псевдоним </a:t>
            </a:r>
            <a:r>
              <a:rPr lang="ru-RU" sz="1600" i="1" dirty="0"/>
              <a:t>было ближе к 1, чем в паре </a:t>
            </a:r>
            <a:r>
              <a:rPr lang="ru-RU" sz="1600" i="1" dirty="0" smtClean="0"/>
              <a:t>Коллега-Псевдоним</a:t>
            </a:r>
            <a:r>
              <a:rPr lang="ru-RU" sz="1600" i="1" dirty="0"/>
              <a:t>. Но поскольку все полученные значения были ближе к 1, чем к 0, то в данном случае нельзя говорить о ярко выраженных различиях между корпусами. </a:t>
            </a:r>
          </a:p>
          <a:p>
            <a:pPr algn="just"/>
            <a:r>
              <a:rPr lang="ru-RU" sz="1600" i="1" dirty="0"/>
              <a:t>Что касается наиболее эффективной предобработки, то удаление стоп-слов занижает числовые показатели косинусного сходства, но при этом числовая разница значений косинусного сходства между парами корпусов становится самой заметной. </a:t>
            </a:r>
          </a:p>
          <a:p>
            <a:endParaRPr lang="ru-RU" dirty="0"/>
          </a:p>
        </p:txBody>
      </p:sp>
      <p:sp>
        <p:nvSpPr>
          <p:cNvPr id="25" name="Вертикальный свиток 24"/>
          <p:cNvSpPr/>
          <p:nvPr/>
        </p:nvSpPr>
        <p:spPr>
          <a:xfrm>
            <a:off x="6016284" y="2207683"/>
            <a:ext cx="6019269" cy="2428586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6966408" y="2489630"/>
            <a:ext cx="481159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 smtClean="0"/>
              <a:t>Наиболее оптимальный вариант </a:t>
            </a:r>
            <a:r>
              <a:rPr lang="ru-RU" sz="1600" b="1" i="1" dirty="0" err="1" smtClean="0"/>
              <a:t>пр</a:t>
            </a:r>
            <a:r>
              <a:rPr lang="en-US" sz="1600" b="1" i="1" dirty="0" smtClean="0"/>
              <a:t>e</a:t>
            </a:r>
            <a:r>
              <a:rPr lang="ru-RU" sz="1600" b="1" i="1" dirty="0" err="1" smtClean="0"/>
              <a:t>добработки</a:t>
            </a:r>
            <a:r>
              <a:rPr lang="ru-RU" sz="1600" b="1" i="1" dirty="0" smtClean="0"/>
              <a:t> корпусов</a:t>
            </a:r>
            <a:r>
              <a:rPr lang="ru-RU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приведение к одной длине,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удаление </a:t>
            </a:r>
            <a:r>
              <a:rPr lang="ru-RU" sz="1600" dirty="0" smtClean="0"/>
              <a:t>небуквенных </a:t>
            </a:r>
            <a:r>
              <a:rPr lang="ru-RU" sz="1600" dirty="0"/>
              <a:t>символов,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/>
              <a:t>токенизация</a:t>
            </a:r>
            <a:r>
              <a:rPr lang="ru-RU" sz="16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удаление стоп-слов</a:t>
            </a:r>
          </a:p>
          <a:p>
            <a:r>
              <a:rPr lang="en-US" sz="1600" b="1" i="1" dirty="0" smtClean="0"/>
              <a:t>NB</a:t>
            </a:r>
            <a:r>
              <a:rPr lang="en-US" sz="1600" dirty="0" smtClean="0"/>
              <a:t>: </a:t>
            </a:r>
            <a:r>
              <a:rPr lang="ru-RU" sz="1600" dirty="0" smtClean="0"/>
              <a:t>Применение </a:t>
            </a:r>
            <a:r>
              <a:rPr lang="ru-RU" sz="1600" dirty="0" err="1" smtClean="0"/>
              <a:t>лемматизации</a:t>
            </a:r>
            <a:r>
              <a:rPr lang="ru-RU" sz="1600" dirty="0" smtClean="0"/>
              <a:t> не оказывает существенного влияния на результаты</a:t>
            </a:r>
            <a:r>
              <a:rPr lang="ru-RU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35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blipFill dpi="0" rotWithShape="1">
            <a:blip r:embed="rId3">
              <a:alphaModFix amt="6500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ru-RU" dirty="0" smtClean="0"/>
              <a:t>Модель классификации на основе логистической регрессии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5520" y="1712636"/>
            <a:ext cx="12126479" cy="1464198"/>
          </a:xfrm>
        </p:spPr>
        <p:txBody>
          <a:bodyPr>
            <a:normAutofit fontScale="92500"/>
          </a:bodyPr>
          <a:lstStyle/>
          <a:p>
            <a:r>
              <a:rPr lang="ru-RU" sz="1600" dirty="0" smtClean="0"/>
              <a:t>Попробуем обучить модель </a:t>
            </a:r>
            <a:r>
              <a:rPr lang="ru-RU" sz="1600" dirty="0"/>
              <a:t>для классификации текстов на два класса (автор или коллега) на основе логистической </a:t>
            </a:r>
            <a:r>
              <a:rPr lang="ru-RU" sz="1600" dirty="0" smtClean="0"/>
              <a:t>регрессии и размеченных лейблов (1-автор 0-коллега), лейблы корпуса под псевдонимом также отнесем к классу 1(автор) и проверим, как в дальнейшем их распределит обученная модель;</a:t>
            </a:r>
          </a:p>
          <a:p>
            <a:r>
              <a:rPr lang="ru-RU" sz="1600" dirty="0"/>
              <a:t>Чтобы у модели было больше примеров каждого класса, разобьем каждый </a:t>
            </a:r>
            <a:r>
              <a:rPr lang="ru-RU" sz="1600" dirty="0" smtClean="0"/>
              <a:t>корпус </a:t>
            </a:r>
            <a:r>
              <a:rPr lang="ru-RU" sz="1600" dirty="0"/>
              <a:t>на три </a:t>
            </a:r>
            <a:r>
              <a:rPr lang="ru-RU" sz="1600" dirty="0" smtClean="0"/>
              <a:t>примерно одинаковых отрезка;</a:t>
            </a:r>
          </a:p>
          <a:p>
            <a:r>
              <a:rPr lang="ru-RU" sz="1600" dirty="0" smtClean="0"/>
              <a:t>Для сравнения попробуем использовать разные </a:t>
            </a:r>
            <a:r>
              <a:rPr lang="ru-RU" sz="1600" dirty="0" err="1" smtClean="0"/>
              <a:t>векторизаторы</a:t>
            </a:r>
            <a:r>
              <a:rPr lang="ru-RU" sz="1600" dirty="0"/>
              <a:t>.</a:t>
            </a:r>
            <a:endParaRPr lang="ru-RU" sz="16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0630529" y="3178317"/>
            <a:ext cx="1446541" cy="1176050"/>
            <a:chOff x="8466512" y="1713140"/>
            <a:chExt cx="1533756" cy="156518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466513" y="1713140"/>
              <a:ext cx="1360087" cy="1015276"/>
              <a:chOff x="260343" y="1798602"/>
              <a:chExt cx="1360087" cy="1015276"/>
            </a:xfrm>
          </p:grpSpPr>
          <p:sp>
            <p:nvSpPr>
              <p:cNvPr id="14" name="Прямоугольник с двумя скругленными соседними углами 13"/>
              <p:cNvSpPr/>
              <p:nvPr/>
            </p:nvSpPr>
            <p:spPr>
              <a:xfrm>
                <a:off x="260343" y="1798602"/>
                <a:ext cx="1360087" cy="101527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Прямоугольник 14"/>
              <p:cNvSpPr/>
              <p:nvPr/>
            </p:nvSpPr>
            <p:spPr>
              <a:xfrm>
                <a:off x="284132" y="1822391"/>
                <a:ext cx="1312509" cy="9914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510" tIns="49530" rIns="16510" bIns="16510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err="1" smtClean="0">
                    <a:solidFill>
                      <a:schemeClr val="tx1"/>
                    </a:solidFill>
                  </a:rPr>
                  <a:t>Sklearn</a:t>
                </a:r>
                <a:endParaRPr lang="ru-RU" sz="1300" dirty="0" smtClean="0">
                  <a:solidFill>
                    <a:schemeClr val="tx1"/>
                  </a:solidFill>
                </a:endParaRPr>
              </a:p>
              <a:p>
                <a:pPr marL="0" lvl="1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ru-RU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8466512" y="2728416"/>
              <a:ext cx="1360087" cy="436569"/>
              <a:chOff x="260343" y="2813879"/>
              <a:chExt cx="1360087" cy="436569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260343" y="2813879"/>
                <a:ext cx="1360087" cy="436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Прямоугольник 12"/>
              <p:cNvSpPr/>
              <p:nvPr/>
            </p:nvSpPr>
            <p:spPr>
              <a:xfrm>
                <a:off x="260343" y="2813879"/>
                <a:ext cx="957808" cy="4365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0" rIns="15240" bIns="0" numCol="1" spcCol="1270" anchor="ctr" anchorCtr="0">
                <a:noAutofit/>
              </a:bodyPr>
              <a:lstStyle/>
              <a:p>
                <a:pPr lvl="0" algn="l" defTabSz="51562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100" kern="1200" dirty="0" smtClean="0">
                    <a:solidFill>
                      <a:schemeClr val="tx1"/>
                    </a:solidFill>
                  </a:rPr>
                  <a:t>Библиотека</a:t>
                </a:r>
                <a:endParaRPr lang="ru-RU" sz="11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Овал 10"/>
            <p:cNvSpPr/>
            <p:nvPr/>
          </p:nvSpPr>
          <p:spPr>
            <a:xfrm>
              <a:off x="9524238" y="2802298"/>
              <a:ext cx="476030" cy="476030"/>
            </a:xfrm>
            <a:prstGeom prst="ellipse">
              <a:avLst/>
            </a:prstGeom>
            <a:blipFill>
              <a:blip r:embed="rId4" cstate="screen">
                <a:duotone>
                  <a:schemeClr val="lt1">
                    <a:alpha val="90000"/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lt1">
                    <a:alpha val="90000"/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477" y="4567790"/>
            <a:ext cx="3270763" cy="21506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6"/>
          <a:srcRect t="1088" r="8109"/>
          <a:stretch/>
        </p:blipFill>
        <p:spPr>
          <a:xfrm>
            <a:off x="5598897" y="3195320"/>
            <a:ext cx="4195553" cy="2258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6</a:t>
            </a:fld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55" y="4497054"/>
            <a:ext cx="3431824" cy="22213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8"/>
          <a:srcRect l="8797" t="-50" b="6272"/>
          <a:stretch/>
        </p:blipFill>
        <p:spPr>
          <a:xfrm>
            <a:off x="1092200" y="3190240"/>
            <a:ext cx="4268651" cy="225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2660378" y="5477297"/>
            <a:ext cx="205504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73" y="5385050"/>
            <a:ext cx="591533" cy="5915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26273" y="5487899"/>
            <a:ext cx="20550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Tf-idf</a:t>
            </a:r>
            <a:r>
              <a:rPr lang="en-US" dirty="0" smtClean="0"/>
              <a:t> </a:t>
            </a:r>
            <a:r>
              <a:rPr lang="en-US" dirty="0" err="1" smtClean="0"/>
              <a:t>Vectorizer</a:t>
            </a:r>
            <a:endParaRPr lang="ru-RU" dirty="0"/>
          </a:p>
        </p:txBody>
      </p:sp>
      <p:sp>
        <p:nvSpPr>
          <p:cNvPr id="26" name="Умножение 25"/>
          <p:cNvSpPr/>
          <p:nvPr/>
        </p:nvSpPr>
        <p:spPr>
          <a:xfrm>
            <a:off x="6302920" y="5453406"/>
            <a:ext cx="554073" cy="48868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180893" y="5924844"/>
            <a:ext cx="650314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Вывод</a:t>
            </a:r>
            <a:r>
              <a:rPr lang="ru-RU" i="1" dirty="0" smtClean="0"/>
              <a:t>: модель классификации на основе логистической регрессии отлично сработала в сочетании с </a:t>
            </a:r>
            <a:r>
              <a:rPr lang="en-US" i="1" dirty="0" smtClean="0"/>
              <a:t> Count </a:t>
            </a:r>
            <a:r>
              <a:rPr lang="en-US" i="1" dirty="0" err="1" smtClean="0"/>
              <a:t>Vectorizer</a:t>
            </a:r>
            <a:r>
              <a:rPr lang="en-US" i="1" dirty="0" smtClean="0"/>
              <a:t>, </a:t>
            </a:r>
            <a:r>
              <a:rPr lang="ru-RU" i="1" dirty="0" smtClean="0"/>
              <a:t>причем без предобработки текстов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21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37072" y="399828"/>
            <a:ext cx="10512000" cy="1549932"/>
          </a:xfrm>
          <a:blipFill dpi="0" rotWithShape="1">
            <a:blip r:embed="rId3">
              <a:alphaModFix amt="65000"/>
            </a:blip>
            <a:srcRect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ru-RU" sz="3600" dirty="0" smtClean="0"/>
              <a:t>Модель классификации на основе наивного </a:t>
            </a:r>
            <a:r>
              <a:rPr lang="ru-RU" sz="3600" dirty="0" err="1" smtClean="0"/>
              <a:t>байеса</a:t>
            </a:r>
            <a:r>
              <a:rPr lang="ru-RU" sz="3600" dirty="0" smtClean="0"/>
              <a:t> с применением </a:t>
            </a:r>
            <a:r>
              <a:rPr lang="ru-RU" sz="3600" dirty="0" err="1" smtClean="0"/>
              <a:t>мультиномиального</a:t>
            </a:r>
            <a:r>
              <a:rPr lang="ru-RU" sz="3600" dirty="0" smtClean="0"/>
              <a:t> классификатора</a:t>
            </a:r>
            <a:endParaRPr lang="ru-RU" sz="360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737071" y="2005273"/>
            <a:ext cx="10512001" cy="15758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 dirty="0" smtClean="0"/>
              <a:t>Попробуем обучить модель </a:t>
            </a:r>
            <a:r>
              <a:rPr lang="ru-RU" sz="1600" dirty="0"/>
              <a:t>для классификации текстов на два класса (автор или коллега) на основе </a:t>
            </a:r>
            <a:r>
              <a:rPr lang="ru-RU" sz="1600" dirty="0" err="1" smtClean="0"/>
              <a:t>мультиномиального</a:t>
            </a:r>
            <a:r>
              <a:rPr lang="ru-RU" sz="1600" dirty="0" smtClean="0"/>
              <a:t> классификатора и размеченных лейблов (1-автор 0-коллега), лейблы корпуса под псевдонимом также отнесем к классу 1(автор) и проверим, как в дальнейшем их распределит обученная модель;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Чтобы у модели было больше примеров каждого класса, разобьем каждый </a:t>
            </a:r>
            <a:r>
              <a:rPr lang="ru-RU" sz="1600" dirty="0" smtClean="0"/>
              <a:t>корпус </a:t>
            </a:r>
            <a:r>
              <a:rPr lang="ru-RU" sz="1600" dirty="0"/>
              <a:t>на три </a:t>
            </a:r>
            <a:r>
              <a:rPr lang="ru-RU" sz="1600" dirty="0" smtClean="0"/>
              <a:t>примерно одинаковых отрезка;</a:t>
            </a:r>
          </a:p>
          <a:p>
            <a:pPr>
              <a:spcBef>
                <a:spcPts val="600"/>
              </a:spcBef>
            </a:pPr>
            <a:r>
              <a:rPr lang="ru-RU" sz="1600" dirty="0" smtClean="0"/>
              <a:t>Для сравнения попробуем использовать разные </a:t>
            </a:r>
            <a:r>
              <a:rPr lang="ru-RU" sz="1600" dirty="0" err="1" smtClean="0"/>
              <a:t>векторизаторы</a:t>
            </a:r>
            <a:r>
              <a:rPr lang="ru-RU" sz="1600" dirty="0"/>
              <a:t>.</a:t>
            </a:r>
            <a:endParaRPr lang="ru-RU" sz="16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0525801" y="838650"/>
            <a:ext cx="1446541" cy="1176050"/>
            <a:chOff x="8466512" y="1713140"/>
            <a:chExt cx="1533756" cy="156518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466513" y="1713140"/>
              <a:ext cx="1360087" cy="1015276"/>
              <a:chOff x="260343" y="1798602"/>
              <a:chExt cx="1360087" cy="1015276"/>
            </a:xfrm>
          </p:grpSpPr>
          <p:sp>
            <p:nvSpPr>
              <p:cNvPr id="14" name="Прямоугольник с двумя скругленными соседними углами 13"/>
              <p:cNvSpPr/>
              <p:nvPr/>
            </p:nvSpPr>
            <p:spPr>
              <a:xfrm>
                <a:off x="260343" y="1798602"/>
                <a:ext cx="1360087" cy="101527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Прямоугольник 14"/>
              <p:cNvSpPr/>
              <p:nvPr/>
            </p:nvSpPr>
            <p:spPr>
              <a:xfrm>
                <a:off x="284132" y="1822391"/>
                <a:ext cx="1312509" cy="9914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510" tIns="49530" rIns="16510" bIns="16510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err="1" smtClean="0">
                    <a:solidFill>
                      <a:schemeClr val="tx1"/>
                    </a:solidFill>
                  </a:rPr>
                  <a:t>Sklearn</a:t>
                </a:r>
                <a:endParaRPr lang="ru-RU" sz="1300" dirty="0" smtClean="0">
                  <a:solidFill>
                    <a:schemeClr val="tx1"/>
                  </a:solidFill>
                </a:endParaRPr>
              </a:p>
              <a:p>
                <a:pPr marL="0" lvl="1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ru-RU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8466512" y="2728416"/>
              <a:ext cx="1360087" cy="436569"/>
              <a:chOff x="260343" y="2813879"/>
              <a:chExt cx="1360087" cy="436569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260343" y="2813879"/>
                <a:ext cx="1360087" cy="436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Прямоугольник 12"/>
              <p:cNvSpPr/>
              <p:nvPr/>
            </p:nvSpPr>
            <p:spPr>
              <a:xfrm>
                <a:off x="260343" y="2813879"/>
                <a:ext cx="957808" cy="4365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0" rIns="15240" bIns="0" numCol="1" spcCol="1270" anchor="ctr" anchorCtr="0">
                <a:noAutofit/>
              </a:bodyPr>
              <a:lstStyle/>
              <a:p>
                <a:pPr lvl="0" algn="l" defTabSz="51562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100" kern="1200" dirty="0" smtClean="0">
                    <a:solidFill>
                      <a:schemeClr val="tx1"/>
                    </a:solidFill>
                  </a:rPr>
                  <a:t>Библиотека</a:t>
                </a:r>
                <a:endParaRPr lang="ru-RU" sz="11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Овал 10"/>
            <p:cNvSpPr/>
            <p:nvPr/>
          </p:nvSpPr>
          <p:spPr>
            <a:xfrm>
              <a:off x="9524238" y="2802298"/>
              <a:ext cx="476030" cy="476030"/>
            </a:xfrm>
            <a:prstGeom prst="ellipse">
              <a:avLst/>
            </a:prstGeom>
            <a:blipFill>
              <a:blip r:embed="rId4" cstate="screen">
                <a:duotone>
                  <a:schemeClr val="lt1">
                    <a:alpha val="90000"/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lt1">
                    <a:alpha val="90000"/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21686" y="6441193"/>
            <a:ext cx="2743200" cy="365125"/>
          </a:xfrm>
        </p:spPr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7</a:t>
            </a:fld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61228" y="6146281"/>
            <a:ext cx="205504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3" y="6048145"/>
            <a:ext cx="591533" cy="5915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999651" y="6185487"/>
            <a:ext cx="20550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Tf-idf</a:t>
            </a:r>
            <a:r>
              <a:rPr lang="en-US" dirty="0" smtClean="0"/>
              <a:t> </a:t>
            </a:r>
            <a:r>
              <a:rPr lang="en-US" dirty="0" err="1" smtClean="0"/>
              <a:t>Vectorizer</a:t>
            </a:r>
            <a:endParaRPr lang="ru-RU" dirty="0"/>
          </a:p>
        </p:txBody>
      </p:sp>
      <p:sp>
        <p:nvSpPr>
          <p:cNvPr id="26" name="Умножение 25"/>
          <p:cNvSpPr/>
          <p:nvPr/>
        </p:nvSpPr>
        <p:spPr>
          <a:xfrm>
            <a:off x="6576298" y="6150994"/>
            <a:ext cx="554073" cy="48868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71" y="3861665"/>
            <a:ext cx="4801320" cy="228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/>
          <a:srcRect l="1270"/>
          <a:stretch/>
        </p:blipFill>
        <p:spPr>
          <a:xfrm>
            <a:off x="6686500" y="3861665"/>
            <a:ext cx="4562572" cy="22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3116271" y="6109599"/>
            <a:ext cx="673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 </a:t>
            </a:r>
            <a:r>
              <a:rPr lang="ru-RU" sz="1600" i="1" dirty="0" smtClean="0"/>
              <a:t>-  отличный результат</a:t>
            </a:r>
          </a:p>
          <a:p>
            <a:r>
              <a:rPr lang="ru-RU" sz="1600" i="1" dirty="0" smtClean="0"/>
              <a:t>на текстах без предобработки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42279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37072" y="399828"/>
            <a:ext cx="10512000" cy="1549932"/>
          </a:xfrm>
          <a:blipFill dpi="0" rotWithShape="1">
            <a:blip r:embed="rId3">
              <a:alphaModFix amt="65000"/>
            </a:blip>
            <a:srcRect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ru-RU" sz="3200" dirty="0" smtClean="0"/>
              <a:t>Модель классификации </a:t>
            </a:r>
            <a:r>
              <a:rPr lang="ru-RU" sz="3200" dirty="0"/>
              <a:t>текстов на два класса (автор или коллега) на основе классификатора "</a:t>
            </a:r>
            <a:r>
              <a:rPr lang="ru-RU" sz="3200" dirty="0" err="1"/>
              <a:t>Рандомный</a:t>
            </a:r>
            <a:r>
              <a:rPr lang="ru-RU" sz="3200" dirty="0"/>
              <a:t> Лес" с подбором </a:t>
            </a:r>
            <a:r>
              <a:rPr lang="ru-RU" sz="3200" dirty="0" err="1"/>
              <a:t>гиперпараметров</a:t>
            </a:r>
            <a:r>
              <a:rPr lang="ru-RU" sz="3200" dirty="0"/>
              <a:t>.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718361" y="2015774"/>
            <a:ext cx="6067751" cy="465701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 dirty="0" smtClean="0"/>
              <a:t>Попробуем обучить модель </a:t>
            </a:r>
            <a:r>
              <a:rPr lang="ru-RU" sz="1600" dirty="0"/>
              <a:t>для классификации текстов на два класса (автор или коллега) на основе </a:t>
            </a:r>
            <a:r>
              <a:rPr lang="ru-RU" sz="1600" dirty="0" smtClean="0"/>
              <a:t>размеченных лейблов (1-автор 0-коллега)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ru-RU" sz="1600" dirty="0"/>
              <a:t>классификатора "</a:t>
            </a:r>
            <a:r>
              <a:rPr lang="ru-RU" sz="1600" dirty="0" err="1"/>
              <a:t>Рандомный</a:t>
            </a:r>
            <a:r>
              <a:rPr lang="ru-RU" sz="1600" dirty="0"/>
              <a:t> </a:t>
            </a:r>
            <a:r>
              <a:rPr lang="ru-RU" sz="1600" dirty="0" smtClean="0"/>
              <a:t>Лес</a:t>
            </a:r>
            <a:r>
              <a:rPr lang="en-US" sz="1600" dirty="0" smtClean="0"/>
              <a:t>; </a:t>
            </a:r>
            <a:r>
              <a:rPr lang="ru-RU" sz="1600" dirty="0" smtClean="0"/>
              <a:t>лейблы корпуса под псевдонимом также отнесем к классу 1(автор) и проверим, как в дальнейшем их распределит обученная модель;</a:t>
            </a:r>
            <a:r>
              <a:rPr lang="en-US" sz="1600" dirty="0" smtClean="0"/>
              <a:t> </a:t>
            </a:r>
            <a:r>
              <a:rPr lang="ru-RU" sz="1600" dirty="0" smtClean="0"/>
              <a:t>также, подберем наилучшие </a:t>
            </a:r>
            <a:r>
              <a:rPr lang="ru-RU" sz="1600" dirty="0" err="1" smtClean="0"/>
              <a:t>гиперпараметы</a:t>
            </a:r>
            <a:r>
              <a:rPr lang="ru-RU" sz="1600" dirty="0" smtClean="0"/>
              <a:t> и обучим модель с их применением.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Чтобы у модели было больше примеров каждого класса, разобьем каждый </a:t>
            </a:r>
            <a:r>
              <a:rPr lang="ru-RU" sz="1600" dirty="0" smtClean="0"/>
              <a:t>корпус </a:t>
            </a:r>
            <a:r>
              <a:rPr lang="ru-RU" sz="1600" dirty="0"/>
              <a:t>на три </a:t>
            </a:r>
            <a:r>
              <a:rPr lang="ru-RU" sz="1600" dirty="0" smtClean="0"/>
              <a:t>примерно одинаковых отрезка;</a:t>
            </a:r>
          </a:p>
          <a:p>
            <a:pPr>
              <a:spcBef>
                <a:spcPts val="600"/>
              </a:spcBef>
            </a:pPr>
            <a:r>
              <a:rPr lang="ru-RU" sz="1600" dirty="0" smtClean="0"/>
              <a:t>Для сравнения попробуем использовать разные </a:t>
            </a:r>
            <a:r>
              <a:rPr lang="ru-RU" sz="1600" dirty="0" err="1" smtClean="0"/>
              <a:t>векторизаторы</a:t>
            </a:r>
            <a:r>
              <a:rPr lang="ru-RU" sz="1600" dirty="0" smtClean="0"/>
              <a:t>, предобработку, а также применим стратификацию при разбиении на тренировочную и тестовую выборки.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1" i="1" dirty="0" smtClean="0"/>
              <a:t>Вывод</a:t>
            </a:r>
            <a:r>
              <a:rPr lang="ru-RU" sz="1600" i="1" dirty="0" smtClean="0"/>
              <a:t>: результат, показанный на картинке  </a:t>
            </a:r>
            <a:r>
              <a:rPr lang="ru-RU" sz="1600" i="1" dirty="0"/>
              <a:t>сохранялся и при применении предобработки, и без нее, и с разными </a:t>
            </a:r>
            <a:r>
              <a:rPr lang="ru-RU" sz="1600" i="1" dirty="0" err="1"/>
              <a:t>векторизаторами</a:t>
            </a:r>
            <a:r>
              <a:rPr lang="ru-RU" sz="1600" i="1" dirty="0"/>
              <a:t>, и со/без стратификацией(-</a:t>
            </a:r>
            <a:r>
              <a:rPr lang="ru-RU" sz="1600" i="1" dirty="0" err="1"/>
              <a:t>ии</a:t>
            </a:r>
            <a:r>
              <a:rPr lang="ru-RU" sz="1600" i="1" dirty="0" smtClean="0"/>
              <a:t>). Возможно, модель могла бы работать лучше при разбиении текстов на большее количество отрезков.</a:t>
            </a:r>
            <a:endParaRPr lang="ru-RU" sz="1600" i="1" dirty="0"/>
          </a:p>
          <a:p>
            <a:pPr>
              <a:spcBef>
                <a:spcPts val="600"/>
              </a:spcBef>
            </a:pPr>
            <a:endParaRPr lang="ru-RU" sz="16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0562931" y="840476"/>
            <a:ext cx="1446541" cy="1176050"/>
            <a:chOff x="8466512" y="1713140"/>
            <a:chExt cx="1533756" cy="156518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466513" y="1713140"/>
              <a:ext cx="1360087" cy="1015276"/>
              <a:chOff x="260343" y="1798602"/>
              <a:chExt cx="1360087" cy="1015276"/>
            </a:xfrm>
          </p:grpSpPr>
          <p:sp>
            <p:nvSpPr>
              <p:cNvPr id="14" name="Прямоугольник с двумя скругленными соседними углами 13"/>
              <p:cNvSpPr/>
              <p:nvPr/>
            </p:nvSpPr>
            <p:spPr>
              <a:xfrm>
                <a:off x="260343" y="1798602"/>
                <a:ext cx="1360087" cy="101527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Прямоугольник 14"/>
              <p:cNvSpPr/>
              <p:nvPr/>
            </p:nvSpPr>
            <p:spPr>
              <a:xfrm>
                <a:off x="284132" y="1822391"/>
                <a:ext cx="1312509" cy="9914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510" tIns="49530" rIns="16510" bIns="16510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err="1" smtClean="0">
                    <a:solidFill>
                      <a:schemeClr val="tx1"/>
                    </a:solidFill>
                  </a:rPr>
                  <a:t>Sklearn</a:t>
                </a:r>
                <a:endParaRPr lang="ru-RU" sz="1300" dirty="0" smtClean="0">
                  <a:solidFill>
                    <a:schemeClr val="tx1"/>
                  </a:solidFill>
                </a:endParaRPr>
              </a:p>
              <a:p>
                <a:pPr marL="0" lvl="1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ru-RU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8466512" y="2728416"/>
              <a:ext cx="1360087" cy="436569"/>
              <a:chOff x="260343" y="2813879"/>
              <a:chExt cx="1360087" cy="436569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260343" y="2813879"/>
                <a:ext cx="1360087" cy="436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Прямоугольник 12"/>
              <p:cNvSpPr/>
              <p:nvPr/>
            </p:nvSpPr>
            <p:spPr>
              <a:xfrm>
                <a:off x="260343" y="2813879"/>
                <a:ext cx="957808" cy="4365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0" rIns="15240" bIns="0" numCol="1" spcCol="1270" anchor="ctr" anchorCtr="0">
                <a:noAutofit/>
              </a:bodyPr>
              <a:lstStyle/>
              <a:p>
                <a:pPr lvl="0" algn="l" defTabSz="51562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100" kern="1200" dirty="0" smtClean="0">
                    <a:solidFill>
                      <a:schemeClr val="tx1"/>
                    </a:solidFill>
                  </a:rPr>
                  <a:t>Библиотека</a:t>
                </a:r>
                <a:endParaRPr lang="ru-RU" sz="11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Овал 10"/>
            <p:cNvSpPr/>
            <p:nvPr/>
          </p:nvSpPr>
          <p:spPr>
            <a:xfrm>
              <a:off x="9524238" y="2802298"/>
              <a:ext cx="476030" cy="476030"/>
            </a:xfrm>
            <a:prstGeom prst="ellipse">
              <a:avLst/>
            </a:prstGeom>
            <a:blipFill>
              <a:blip r:embed="rId4" cstate="screen">
                <a:duotone>
                  <a:schemeClr val="lt1">
                    <a:alpha val="90000"/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lt1">
                    <a:alpha val="90000"/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21686" y="6441193"/>
            <a:ext cx="2743200" cy="365125"/>
          </a:xfrm>
        </p:spPr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8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71" y="2005273"/>
            <a:ext cx="4944160" cy="466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4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6700" y="384028"/>
            <a:ext cx="10515600" cy="1325563"/>
          </a:xfrm>
          <a:blipFill dpi="0" rotWithShape="1">
            <a:blip r:embed="rId3">
              <a:alphaModFix amt="6500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ru-RU" dirty="0" smtClean="0"/>
              <a:t>Классификация с применением </a:t>
            </a:r>
            <a:r>
              <a:rPr lang="en-US" dirty="0" smtClean="0"/>
              <a:t>Doc2Vec</a:t>
            </a:r>
            <a:r>
              <a:rPr lang="ru-RU" dirty="0" smtClean="0"/>
              <a:t> и </a:t>
            </a:r>
            <a:r>
              <a:rPr lang="ru-RU" dirty="0" err="1" smtClean="0"/>
              <a:t>эмбедингов</a:t>
            </a:r>
            <a:r>
              <a:rPr lang="ru-RU" dirty="0"/>
              <a:t> </a:t>
            </a:r>
            <a:r>
              <a:rPr lang="ru-RU" dirty="0" smtClean="0"/>
              <a:t>текстов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9</a:t>
            </a:fld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0745459" y="632951"/>
            <a:ext cx="1446541" cy="1176050"/>
            <a:chOff x="8466512" y="1713140"/>
            <a:chExt cx="1533756" cy="156518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466513" y="1713140"/>
              <a:ext cx="1360087" cy="1015276"/>
              <a:chOff x="260343" y="1798602"/>
              <a:chExt cx="1360087" cy="1015276"/>
            </a:xfrm>
          </p:grpSpPr>
          <p:sp>
            <p:nvSpPr>
              <p:cNvPr id="14" name="Прямоугольник с двумя скругленными соседними углами 13"/>
              <p:cNvSpPr/>
              <p:nvPr/>
            </p:nvSpPr>
            <p:spPr>
              <a:xfrm>
                <a:off x="260343" y="1798602"/>
                <a:ext cx="1360087" cy="101527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Прямоугольник 14"/>
              <p:cNvSpPr/>
              <p:nvPr/>
            </p:nvSpPr>
            <p:spPr>
              <a:xfrm>
                <a:off x="284132" y="1822391"/>
                <a:ext cx="1312509" cy="9914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510" tIns="49530" rIns="16510" bIns="16510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err="1" smtClean="0">
                    <a:solidFill>
                      <a:schemeClr val="tx1"/>
                    </a:solidFill>
                  </a:rPr>
                  <a:t>Gensim</a:t>
                </a:r>
                <a:endParaRPr lang="ru-RU" sz="1300" dirty="0" smtClean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kern="1200" dirty="0" smtClean="0">
                    <a:solidFill>
                      <a:schemeClr val="tx1"/>
                    </a:solidFill>
                  </a:rPr>
                  <a:t>NLTK</a:t>
                </a:r>
                <a:endParaRPr lang="ru-RU" sz="1300" kern="1200" dirty="0" smtClean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PyMystem3</a:t>
                </a:r>
                <a:endParaRPr lang="ru-RU" sz="1400" dirty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ru-RU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8466512" y="2728416"/>
              <a:ext cx="1360087" cy="436569"/>
              <a:chOff x="260343" y="2813879"/>
              <a:chExt cx="1360087" cy="436569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260343" y="2813879"/>
                <a:ext cx="1360087" cy="436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Прямоугольник 12"/>
              <p:cNvSpPr/>
              <p:nvPr/>
            </p:nvSpPr>
            <p:spPr>
              <a:xfrm>
                <a:off x="260343" y="2813879"/>
                <a:ext cx="957808" cy="4365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0" rIns="15240" bIns="0" numCol="1" spcCol="1270" anchor="ctr" anchorCtr="0">
                <a:noAutofit/>
              </a:bodyPr>
              <a:lstStyle/>
              <a:p>
                <a:pPr lvl="0" algn="l" defTabSz="51562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100" kern="1200" dirty="0" smtClean="0">
                    <a:solidFill>
                      <a:schemeClr val="tx1"/>
                    </a:solidFill>
                  </a:rPr>
                  <a:t>Библиотек</a:t>
                </a:r>
                <a:r>
                  <a:rPr lang="ru-RU" sz="1100" dirty="0">
                    <a:solidFill>
                      <a:schemeClr val="tx1"/>
                    </a:solidFill>
                  </a:rPr>
                  <a:t>и</a:t>
                </a:r>
                <a:endParaRPr lang="ru-RU" sz="11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Овал 10"/>
            <p:cNvSpPr/>
            <p:nvPr/>
          </p:nvSpPr>
          <p:spPr>
            <a:xfrm>
              <a:off x="9524238" y="2802298"/>
              <a:ext cx="476030" cy="476030"/>
            </a:xfrm>
            <a:prstGeom prst="ellipse">
              <a:avLst/>
            </a:prstGeom>
            <a:blipFill>
              <a:blip r:embed="rId4" cstate="screen">
                <a:duotone>
                  <a:schemeClr val="lt1">
                    <a:alpha val="90000"/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lt1">
                    <a:alpha val="90000"/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TextBox 5"/>
          <p:cNvSpPr txBox="1"/>
          <p:nvPr/>
        </p:nvSpPr>
        <p:spPr>
          <a:xfrm>
            <a:off x="6730083" y="1864515"/>
            <a:ext cx="53808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Предобрабатываем</a:t>
            </a:r>
            <a:r>
              <a:rPr lang="ru-RU" dirty="0" smtClean="0"/>
              <a:t> тексты так, как это необходимо для </a:t>
            </a:r>
            <a:r>
              <a:rPr lang="en-US" dirty="0" smtClean="0"/>
              <a:t>Doc2Vec: </a:t>
            </a:r>
            <a:endParaRPr lang="ru-RU" dirty="0" smtClean="0"/>
          </a:p>
          <a:p>
            <a:pPr marL="742950" lvl="1" indent="-285750">
              <a:buFont typeface="Century Schoolbook" panose="02040604050505020304" pitchFamily="18" charset="0"/>
              <a:buChar char="–"/>
            </a:pPr>
            <a:r>
              <a:rPr lang="ru-RU" dirty="0" err="1" smtClean="0"/>
              <a:t>лемматизируем</a:t>
            </a:r>
            <a:r>
              <a:rPr lang="ru-RU" dirty="0"/>
              <a:t>, </a:t>
            </a:r>
            <a:endParaRPr lang="ru-RU" dirty="0" smtClean="0"/>
          </a:p>
          <a:p>
            <a:pPr marL="742950" lvl="1" indent="-285750">
              <a:buFont typeface="Century Schoolbook" panose="02040604050505020304" pitchFamily="18" charset="0"/>
              <a:buChar char="–"/>
            </a:pPr>
            <a:r>
              <a:rPr lang="ru-RU" dirty="0" smtClean="0"/>
              <a:t>удаляем </a:t>
            </a:r>
            <a:r>
              <a:rPr lang="ru-RU" dirty="0"/>
              <a:t>знаки препинания, </a:t>
            </a:r>
            <a:endParaRPr lang="ru-RU" dirty="0" smtClean="0"/>
          </a:p>
          <a:p>
            <a:pPr marL="742950" lvl="1" indent="-285750">
              <a:buFont typeface="Century Schoolbook" panose="02040604050505020304" pitchFamily="18" charset="0"/>
              <a:buChar char="–"/>
            </a:pPr>
            <a:r>
              <a:rPr lang="ru-RU" dirty="0" err="1" smtClean="0"/>
              <a:t>токенизируем</a:t>
            </a:r>
            <a:r>
              <a:rPr lang="ru-RU" dirty="0" smtClean="0"/>
              <a:t>,</a:t>
            </a:r>
          </a:p>
          <a:p>
            <a:pPr marL="742950" lvl="1" indent="-285750">
              <a:buFont typeface="Century Schoolbook" panose="02040604050505020304" pitchFamily="18" charset="0"/>
              <a:buChar char="–"/>
            </a:pPr>
            <a:r>
              <a:rPr lang="ru-RU" dirty="0" smtClean="0"/>
              <a:t>стоп-слова оставляем;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Присваиваем тэги двум корпусам (Автор и Коллега) и обучаем на них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Предобрабатываем</a:t>
            </a:r>
            <a:r>
              <a:rPr lang="ru-RU" dirty="0" smtClean="0"/>
              <a:t> корпус под псевдонимом и получаем его вектор из нашей модели;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помощи модели вычисляем косинусное сходство между парами векторов Автор-Псевдоним и Коллега-Псевдоним.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02963" y="5647264"/>
            <a:ext cx="10739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Интересный момент</a:t>
            </a:r>
            <a:r>
              <a:rPr lang="ru-RU" i="1" dirty="0" smtClean="0"/>
              <a:t>:</a:t>
            </a:r>
          </a:p>
          <a:p>
            <a:r>
              <a:rPr lang="ru-RU" i="1" dirty="0"/>
              <a:t>результат сходства в паре Автор-Псевдоним (0.67) очень близок к результату этой же пары в пункте про векторное сходство (0.66</a:t>
            </a:r>
            <a:r>
              <a:rPr lang="ru-RU" i="1" dirty="0" smtClean="0"/>
              <a:t>), но там был другой вариант предобработки  - без </a:t>
            </a:r>
            <a:r>
              <a:rPr lang="ru-RU" i="1" dirty="0" err="1" smtClean="0"/>
              <a:t>лемматизации</a:t>
            </a:r>
            <a:r>
              <a:rPr lang="ru-RU" i="1" dirty="0" smtClean="0"/>
              <a:t> и с удалением стоп-слов </a:t>
            </a:r>
            <a:r>
              <a:rPr lang="ru-RU" i="1" dirty="0" smtClean="0">
                <a:sym typeface="Wingdings" panose="05000000000000000000" pitchFamily="2" charset="2"/>
              </a:rPr>
              <a:t></a:t>
            </a:r>
            <a:endParaRPr lang="ru-RU" i="1" dirty="0"/>
          </a:p>
          <a:p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28" y="1996324"/>
            <a:ext cx="6393755" cy="3364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9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1353</Words>
  <Application>Microsoft Office PowerPoint</Application>
  <PresentationFormat>Широкоэкранный</PresentationFormat>
  <Paragraphs>194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</vt:lpstr>
      <vt:lpstr>Тема Office</vt:lpstr>
      <vt:lpstr>Определение авторства при помощи статистических методов и методов МО</vt:lpstr>
      <vt:lpstr>В предыдущей серии (Проект 1)</vt:lpstr>
      <vt:lpstr>Цели  и задачи исследования</vt:lpstr>
      <vt:lpstr>Статистический метод</vt:lpstr>
      <vt:lpstr>Векторное сходство</vt:lpstr>
      <vt:lpstr>Модель классификации на основе логистической регрессии</vt:lpstr>
      <vt:lpstr>Модель классификации на основе наивного байеса с применением мультиномиального классификатора</vt:lpstr>
      <vt:lpstr>Модель классификации текстов на два класса (автор или коллега) на основе классификатора "Рандомный Лес" с подбором гиперпараметров.</vt:lpstr>
      <vt:lpstr>Классификация с применением Doc2Vec и эмбедингов текстов</vt:lpstr>
      <vt:lpstr>Визуализация c применением TSNE</vt:lpstr>
      <vt:lpstr>Контрастивный анализ корпусов c применением R/ Stylo/ oppose()</vt:lpstr>
      <vt:lpstr>Контрастивный анализ корпусов c применением R/ Stylo/ oppose()</vt:lpstr>
      <vt:lpstr>Контрастивный анализ корпусов c применением R/ Stylo/ oppose()</vt:lpstr>
      <vt:lpstr>Использованные интернет-ресурсы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Стилометрическое исследование на базе корпусов новостных статей </dc:title>
  <dc:creator>Учетная запись Майкрософт</dc:creator>
  <cp:lastModifiedBy>Учетная запись Майкрософт</cp:lastModifiedBy>
  <cp:revision>249</cp:revision>
  <dcterms:created xsi:type="dcterms:W3CDTF">2024-02-24T08:40:09Z</dcterms:created>
  <dcterms:modified xsi:type="dcterms:W3CDTF">2024-06-29T00:12:03Z</dcterms:modified>
</cp:coreProperties>
</file>