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336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err="1" smtClean="0"/>
              <a:t>DrAW</a:t>
            </a:r>
            <a:r>
              <a:rPr lang="en-US" sz="2400" dirty="0"/>
              <a:t>®</a:t>
            </a:r>
            <a:endParaRPr lang="en-US" sz="2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 smtClean="0"/>
              <a:t>Luis Berrospi</a:t>
            </a:r>
          </a:p>
          <a:p>
            <a:r>
              <a:rPr lang="es-PE" dirty="0" smtClean="0"/>
              <a:t>Ignacio Rubio</a:t>
            </a:r>
          </a:p>
          <a:p>
            <a:r>
              <a:rPr lang="es-PE" dirty="0" smtClean="0"/>
              <a:t>Fabián Alvarado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30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Sistema de Guardado en un archivo </a:t>
            </a:r>
            <a:r>
              <a:rPr lang="es-PE" dirty="0" err="1" smtClean="0"/>
              <a:t>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88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505" t="35304" r="40914" b="38889"/>
          <a:stretch/>
        </p:blipFill>
        <p:spPr>
          <a:xfrm>
            <a:off x="1324897" y="1582584"/>
            <a:ext cx="9645445" cy="243162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35159" y="4162449"/>
            <a:ext cx="3648733" cy="116955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PE" dirty="0" smtClean="0"/>
              <a:t>Al final del código, el programa solicitara si se desea guardar el lienzo, para esto usamos un sistema similar al de impresión pero en lugar de </a:t>
            </a:r>
            <a:r>
              <a:rPr lang="es-PE" dirty="0" err="1" smtClean="0"/>
              <a:t>print</a:t>
            </a:r>
            <a:r>
              <a:rPr lang="es-PE" dirty="0" smtClean="0"/>
              <a:t>(), usamos la función </a:t>
            </a:r>
            <a:r>
              <a:rPr lang="es-PE" dirty="0" err="1" smtClean="0"/>
              <a:t>write</a:t>
            </a:r>
            <a:r>
              <a:rPr lang="es-PE" dirty="0" smtClean="0"/>
              <a:t>(), compatible con archivos.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32656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Funciones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868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/>
          <p:cNvGrpSpPr/>
          <p:nvPr/>
        </p:nvGrpSpPr>
        <p:grpSpPr>
          <a:xfrm>
            <a:off x="286154" y="998080"/>
            <a:ext cx="7418152" cy="5509724"/>
            <a:chOff x="266700" y="628429"/>
            <a:chExt cx="6137729" cy="401694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 rotWithShape="1">
            <a:blip r:embed="rId2"/>
            <a:srcRect l="1507" t="8725" r="38730" b="38748"/>
            <a:stretch/>
          </p:blipFill>
          <p:spPr>
            <a:xfrm>
              <a:off x="279400" y="628429"/>
              <a:ext cx="6125029" cy="3028273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3"/>
            <a:srcRect l="1269" t="28095" r="38651" b="31411"/>
            <a:stretch/>
          </p:blipFill>
          <p:spPr>
            <a:xfrm>
              <a:off x="266700" y="2323202"/>
              <a:ext cx="6125029" cy="2322171"/>
            </a:xfrm>
            <a:prstGeom prst="rect">
              <a:avLst/>
            </a:prstGeom>
          </p:spPr>
        </p:pic>
      </p:grp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752532" y="344275"/>
            <a:ext cx="1251366" cy="570125"/>
          </a:xfrm>
        </p:spPr>
        <p:txBody>
          <a:bodyPr>
            <a:normAutofit fontScale="90000"/>
          </a:bodyPr>
          <a:lstStyle/>
          <a:p>
            <a:r>
              <a:rPr lang="es-PE" sz="1800" dirty="0" smtClean="0"/>
              <a:t>Línea</a:t>
            </a:r>
            <a:endParaRPr lang="en-US" sz="1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4124527" y="424170"/>
            <a:ext cx="2801566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dirty="0" smtClean="0">
                <a:solidFill>
                  <a:schemeClr val="tx1"/>
                </a:solidFill>
              </a:rPr>
              <a:t>Calculamos la pendiente y creamos 3 casos: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467599" y="1286689"/>
            <a:ext cx="2801566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dirty="0" smtClean="0"/>
              <a:t>La pendiente no es 0 o indefinida, por lo tanto es una línea diagonal</a:t>
            </a:r>
            <a:endParaRPr lang="en-US" sz="1400" dirty="0"/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3686783" y="1536970"/>
            <a:ext cx="3774332" cy="36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7487055" y="3293184"/>
            <a:ext cx="2801566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dirty="0" smtClean="0"/>
              <a:t>La pendiente es indefinida,</a:t>
            </a:r>
          </a:p>
          <a:p>
            <a:r>
              <a:rPr lang="es-PE" sz="1400" dirty="0" smtClean="0"/>
              <a:t>Por lo tanto la línea es una línea vertical</a:t>
            </a:r>
            <a:endParaRPr lang="en-U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 flipH="1" flipV="1">
            <a:off x="3686783" y="3647872"/>
            <a:ext cx="3774332" cy="1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843736" y="4920632"/>
            <a:ext cx="2801566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dirty="0" smtClean="0"/>
              <a:t>La pendiente es 0, es una línea horizontal</a:t>
            </a:r>
            <a:endParaRPr lang="en-US" sz="1400" dirty="0"/>
          </a:p>
        </p:txBody>
      </p:sp>
      <p:cxnSp>
        <p:nvCxnSpPr>
          <p:cNvPr id="18" name="Conector recto de flecha 17"/>
          <p:cNvCxnSpPr/>
          <p:nvPr/>
        </p:nvCxnSpPr>
        <p:spPr>
          <a:xfrm flipH="1" flipV="1">
            <a:off x="3891064" y="4873557"/>
            <a:ext cx="3926732" cy="328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3810000" y="5950834"/>
            <a:ext cx="2801566" cy="7386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PE" dirty="0"/>
              <a:t>Todas las funciones retornaran una lista con coordenadas como elementos, de la forma (a, 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389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752532" y="252919"/>
            <a:ext cx="3138532" cy="661481"/>
          </a:xfrm>
        </p:spPr>
        <p:txBody>
          <a:bodyPr>
            <a:normAutofit/>
          </a:bodyPr>
          <a:lstStyle/>
          <a:p>
            <a:r>
              <a:rPr lang="es-PE" sz="1800" dirty="0" smtClean="0"/>
              <a:t>Polígono</a:t>
            </a:r>
            <a:endParaRPr lang="en-US" sz="1800" dirty="0"/>
          </a:p>
        </p:txBody>
      </p:sp>
      <p:sp>
        <p:nvSpPr>
          <p:cNvPr id="9" name="CuadroTexto 8"/>
          <p:cNvSpPr txBox="1"/>
          <p:nvPr/>
        </p:nvSpPr>
        <p:spPr>
          <a:xfrm>
            <a:off x="7134427" y="774221"/>
            <a:ext cx="2801566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PE" dirty="0" smtClean="0"/>
              <a:t>Es la función línea iterando entre distintos vértices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250" t="25185" r="60521" b="53148"/>
          <a:stretch/>
        </p:blipFill>
        <p:spPr>
          <a:xfrm>
            <a:off x="423964" y="1680482"/>
            <a:ext cx="7384527" cy="2354196"/>
          </a:xfrm>
          <a:prstGeom prst="rect">
            <a:avLst/>
          </a:prstGeom>
        </p:spPr>
      </p:pic>
      <p:cxnSp>
        <p:nvCxnSpPr>
          <p:cNvPr id="18" name="Conector recto de flecha 17"/>
          <p:cNvCxnSpPr/>
          <p:nvPr/>
        </p:nvCxnSpPr>
        <p:spPr>
          <a:xfrm flipH="1" flipV="1">
            <a:off x="2848178" y="2587638"/>
            <a:ext cx="1042886" cy="269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7973861" y="1711735"/>
            <a:ext cx="2801566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PE" dirty="0" smtClean="0"/>
              <a:t>El parámetro “cerrada”, crea un polígono cerrado con los vértices dados cuando es 1 y no lo cierra cuando es 0</a:t>
            </a:r>
            <a:endParaRPr lang="en-U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56250" t="31667" r="19062" b="31296"/>
          <a:stretch/>
        </p:blipFill>
        <p:spPr>
          <a:xfrm>
            <a:off x="5380726" y="4519830"/>
            <a:ext cx="2262262" cy="190908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56563" t="17963" r="18541" b="46296"/>
          <a:stretch/>
        </p:blipFill>
        <p:spPr>
          <a:xfrm>
            <a:off x="8691679" y="4419268"/>
            <a:ext cx="2488627" cy="2009644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8535210" y="4212053"/>
            <a:ext cx="110490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s-PE" dirty="0"/>
              <a:t>Cerrada = 1</a:t>
            </a:r>
            <a:endParaRPr lang="en-US" dirty="0"/>
          </a:p>
        </p:txBody>
      </p:sp>
      <p:sp>
        <p:nvSpPr>
          <p:cNvPr id="24" name="CuadroTexto 23"/>
          <p:cNvSpPr txBox="1"/>
          <p:nvPr/>
        </p:nvSpPr>
        <p:spPr>
          <a:xfrm>
            <a:off x="5555303" y="4344708"/>
            <a:ext cx="110490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s-PE" dirty="0"/>
              <a:t>Cerrada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49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0974" y="243193"/>
            <a:ext cx="2652149" cy="860512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1800" dirty="0" err="1"/>
              <a:t>Funciones</a:t>
            </a:r>
            <a:r>
              <a:rPr lang="en-US" sz="1800" dirty="0"/>
              <a:t> que </a:t>
            </a:r>
            <a:r>
              <a:rPr lang="en-US" sz="1800" dirty="0" err="1"/>
              <a:t>utlizan</a:t>
            </a:r>
            <a:r>
              <a:rPr lang="en-US" sz="1800" dirty="0"/>
              <a:t> </a:t>
            </a:r>
            <a:r>
              <a:rPr lang="en-US" sz="1800" dirty="0" err="1"/>
              <a:t>polígono</a:t>
            </a:r>
            <a:endParaRPr lang="en-U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49" t="31623" r="44841" b="50176"/>
          <a:stretch/>
        </p:blipFill>
        <p:spPr>
          <a:xfrm>
            <a:off x="1175656" y="1901372"/>
            <a:ext cx="7736115" cy="1471916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3"/>
          <a:srcRect l="1246" t="45809" r="38730" b="38973"/>
          <a:stretch/>
        </p:blipFill>
        <p:spPr>
          <a:xfrm>
            <a:off x="2233400" y="4170956"/>
            <a:ext cx="8542027" cy="1218167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8450517" y="3248902"/>
            <a:ext cx="2801566" cy="52322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PE" dirty="0" smtClean="0"/>
              <a:t>Casos especiales de polígono, facilitan su dibujo</a:t>
            </a:r>
            <a:endParaRPr lang="en-US" dirty="0"/>
          </a:p>
        </p:txBody>
      </p:sp>
      <p:cxnSp>
        <p:nvCxnSpPr>
          <p:cNvPr id="8" name="Conector recto de flecha 7"/>
          <p:cNvCxnSpPr>
            <a:stCxn id="7" idx="1"/>
          </p:cNvCxnSpPr>
          <p:nvPr/>
        </p:nvCxnSpPr>
        <p:spPr>
          <a:xfrm flipH="1" flipV="1">
            <a:off x="3103124" y="2908570"/>
            <a:ext cx="5347393" cy="60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H="1">
            <a:off x="4338536" y="3772122"/>
            <a:ext cx="4854102" cy="86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7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98447" y="371306"/>
            <a:ext cx="1601562" cy="572278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1800" dirty="0" err="1"/>
              <a:t>Círculo</a:t>
            </a:r>
            <a:endParaRPr lang="en-U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146" t="33704" r="50729" b="50741"/>
          <a:stretch/>
        </p:blipFill>
        <p:spPr>
          <a:xfrm>
            <a:off x="1621941" y="2677051"/>
            <a:ext cx="7902653" cy="143684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837164" y="1574857"/>
            <a:ext cx="2801566" cy="7386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PE" dirty="0" smtClean="0"/>
              <a:t>Itera un i hasta 1000, donde la coordenada x que retorne será seno(i) multiplicado por el radio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6435104" y="1665075"/>
            <a:ext cx="2801566" cy="7386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PE" dirty="0" smtClean="0"/>
              <a:t>Mientras la </a:t>
            </a:r>
            <a:r>
              <a:rPr lang="es-PE" dirty="0" err="1" smtClean="0"/>
              <a:t>cordenada</a:t>
            </a:r>
            <a:r>
              <a:rPr lang="es-PE" dirty="0" smtClean="0"/>
              <a:t> y será el coseno(i) también multiplicado por el radio</a:t>
            </a:r>
            <a:endParaRPr lang="en-US" dirty="0"/>
          </a:p>
        </p:txBody>
      </p:sp>
      <p:sp>
        <p:nvSpPr>
          <p:cNvPr id="7" name="CuadroTexto 6"/>
          <p:cNvSpPr txBox="1"/>
          <p:nvPr/>
        </p:nvSpPr>
        <p:spPr>
          <a:xfrm>
            <a:off x="5963055" y="4744569"/>
            <a:ext cx="2801566" cy="73866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PE" sz="1400" dirty="0" smtClean="0"/>
              <a:t>A ambas coordenadas se les suma la coordenada donde se desea que esté el centro del circulo</a:t>
            </a:r>
            <a:endParaRPr lang="en-US" sz="1400" dirty="0"/>
          </a:p>
        </p:txBody>
      </p:sp>
      <p:cxnSp>
        <p:nvCxnSpPr>
          <p:cNvPr id="8" name="Conector recto de flecha 7"/>
          <p:cNvCxnSpPr/>
          <p:nvPr/>
        </p:nvCxnSpPr>
        <p:spPr>
          <a:xfrm flipH="1" flipV="1">
            <a:off x="5963055" y="3677056"/>
            <a:ext cx="389107" cy="106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8283361" y="3677056"/>
            <a:ext cx="481260" cy="1067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255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9068" y="478309"/>
            <a:ext cx="2263043" cy="582006"/>
          </a:xfr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1800" dirty="0" err="1" smtClean="0"/>
              <a:t>Semicírculo</a:t>
            </a:r>
            <a:endParaRPr lang="en-US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54" t="29444" r="38750" b="49259"/>
          <a:stretch/>
        </p:blipFill>
        <p:spPr>
          <a:xfrm>
            <a:off x="942975" y="1222241"/>
            <a:ext cx="9341739" cy="1868348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344181" y="3212188"/>
            <a:ext cx="2801566" cy="7386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PE" dirty="0" smtClean="0"/>
              <a:t>Al agregarle un valor absoluto (</a:t>
            </a:r>
            <a:r>
              <a:rPr lang="es-PE" dirty="0" err="1" smtClean="0"/>
              <a:t>abs</a:t>
            </a:r>
            <a:r>
              <a:rPr lang="es-PE" dirty="0" smtClean="0"/>
              <a:t>()) al coseno, obtendremos solo los valores positivos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172577" y="5806233"/>
            <a:ext cx="2801566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PE" dirty="0" smtClean="0"/>
              <a:t>El parámetro </a:t>
            </a:r>
            <a:r>
              <a:rPr lang="es-PE" dirty="0" err="1" smtClean="0"/>
              <a:t>inverted</a:t>
            </a:r>
            <a:r>
              <a:rPr lang="es-PE" dirty="0" smtClean="0"/>
              <a:t> calcula un semicírculo con valores positivos al iterar el coseno cuando </a:t>
            </a:r>
            <a:r>
              <a:rPr lang="es-PE" dirty="0" err="1" smtClean="0"/>
              <a:t>inverted</a:t>
            </a:r>
            <a:r>
              <a:rPr lang="es-PE" dirty="0" smtClean="0"/>
              <a:t> = 0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3084348" y="5796733"/>
            <a:ext cx="2801566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PE" dirty="0" smtClean="0"/>
              <a:t>El parámetro </a:t>
            </a:r>
            <a:r>
              <a:rPr lang="es-PE" dirty="0" err="1" smtClean="0"/>
              <a:t>inverted</a:t>
            </a:r>
            <a:r>
              <a:rPr lang="es-PE" dirty="0" smtClean="0"/>
              <a:t> calcula un semicírculo con valores negativos al iterar el coseno cuando </a:t>
            </a:r>
            <a:r>
              <a:rPr lang="es-PE" dirty="0" err="1" smtClean="0"/>
              <a:t>inverted</a:t>
            </a:r>
            <a:r>
              <a:rPr lang="es-PE" dirty="0" smtClean="0"/>
              <a:t> = 1</a:t>
            </a:r>
            <a:endParaRPr lang="es-PE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/>
          <a:srcRect l="58854" t="23518" r="11667" b="43519"/>
          <a:stretch/>
        </p:blipFill>
        <p:spPr>
          <a:xfrm>
            <a:off x="401756" y="4332413"/>
            <a:ext cx="2343208" cy="147382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630022" y="4178524"/>
            <a:ext cx="110490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s-PE" dirty="0" err="1" smtClean="0"/>
              <a:t>Inverted</a:t>
            </a:r>
            <a:r>
              <a:rPr lang="es-PE" dirty="0" smtClean="0"/>
              <a:t> </a:t>
            </a:r>
            <a:r>
              <a:rPr lang="es-PE" dirty="0"/>
              <a:t>= 0</a:t>
            </a:r>
            <a:endParaRPr lang="en-U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57012" t="35370" r="9297" b="25000"/>
          <a:stretch/>
        </p:blipFill>
        <p:spPr>
          <a:xfrm>
            <a:off x="3356419" y="4303120"/>
            <a:ext cx="2257425" cy="1493614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3271960" y="4166295"/>
            <a:ext cx="110490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s-PE" dirty="0" err="1" smtClean="0"/>
              <a:t>Inverted</a:t>
            </a:r>
            <a:r>
              <a:rPr lang="es-PE" dirty="0" smtClean="0"/>
              <a:t> </a:t>
            </a:r>
            <a:r>
              <a:rPr lang="es-PE" dirty="0"/>
              <a:t>= </a:t>
            </a:r>
            <a:r>
              <a:rPr lang="es-PE" dirty="0" smtClean="0"/>
              <a:t>1</a:t>
            </a:r>
            <a:endParaRPr lang="en-US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5"/>
          <a:srcRect l="60215" t="32841" r="13657" b="42329"/>
          <a:stretch/>
        </p:blipFill>
        <p:spPr>
          <a:xfrm>
            <a:off x="9548203" y="4486301"/>
            <a:ext cx="2095047" cy="1119871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6"/>
          <a:srcRect l="58279" t="28996" r="11075" b="46344"/>
          <a:stretch/>
        </p:blipFill>
        <p:spPr>
          <a:xfrm>
            <a:off x="6414034" y="4549739"/>
            <a:ext cx="2333979" cy="1056433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7794160" y="3211276"/>
            <a:ext cx="2801566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PE" dirty="0" smtClean="0"/>
              <a:t>El restarle el valor curve al radio en solo una delas coordenadas hace que el eje de esa coordenada varia menos que el otro eje</a:t>
            </a:r>
            <a:endParaRPr lang="en-U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0043275" y="4249682"/>
            <a:ext cx="110490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s-PE" dirty="0" err="1" smtClean="0"/>
              <a:t>Inverted</a:t>
            </a:r>
            <a:r>
              <a:rPr lang="es-PE" dirty="0" smtClean="0"/>
              <a:t> </a:t>
            </a:r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000636" y="4303120"/>
            <a:ext cx="1104901" cy="30777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s-PE" dirty="0" err="1" smtClean="0"/>
              <a:t>Inverted</a:t>
            </a:r>
            <a:r>
              <a:rPr lang="es-PE" dirty="0" smtClean="0"/>
              <a:t> </a:t>
            </a:r>
            <a:r>
              <a:rPr lang="en-US" dirty="0"/>
              <a:t>&lt;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3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Sistema de impresión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65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54" t="32037" r="38750" b="54260"/>
          <a:stretch/>
        </p:blipFill>
        <p:spPr>
          <a:xfrm>
            <a:off x="793750" y="1898576"/>
            <a:ext cx="10953750" cy="14097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851904" y="475264"/>
            <a:ext cx="4837441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PE" dirty="0" smtClean="0"/>
              <a:t>Creamos una matriz que contendrá todas las coordenadas de nuestro lienzo,, y si alguna coordenada esta en la lista de puntos que conforma alguna figura que creemos imprimirá un carácter </a:t>
            </a:r>
            <a:r>
              <a:rPr lang="es-PE" i="1" dirty="0" err="1" smtClean="0"/>
              <a:t>brush</a:t>
            </a:r>
            <a:r>
              <a:rPr lang="es-PE" i="1" dirty="0" smtClean="0"/>
              <a:t> </a:t>
            </a:r>
            <a:r>
              <a:rPr lang="es-PE" dirty="0" smtClean="0"/>
              <a:t>con el que pintare, de lo contrario imprimirá espacios.</a:t>
            </a:r>
            <a:endParaRPr lang="es-PE" dirty="0"/>
          </a:p>
        </p:txBody>
      </p:sp>
      <p:sp>
        <p:nvSpPr>
          <p:cNvPr id="6" name="CuadroTexto 5"/>
          <p:cNvSpPr txBox="1"/>
          <p:nvPr/>
        </p:nvSpPr>
        <p:spPr>
          <a:xfrm>
            <a:off x="4446257" y="4120381"/>
            <a:ext cx="3648733" cy="95410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s-PE" dirty="0" smtClean="0"/>
              <a:t>El software usa las funciones ya definidas y agrega las listas que devuelven a una lista </a:t>
            </a:r>
            <a:r>
              <a:rPr lang="es-PE" i="1" dirty="0" err="1" smtClean="0"/>
              <a:t>PointList</a:t>
            </a:r>
            <a:r>
              <a:rPr lang="es-PE" dirty="0" smtClean="0"/>
              <a:t> que contiene todo los puntos que queremos que sean pintados.</a:t>
            </a:r>
            <a:endParaRPr lang="es-PE" dirty="0"/>
          </a:p>
        </p:txBody>
      </p:sp>
      <p:sp>
        <p:nvSpPr>
          <p:cNvPr id="7" name="CuadroTexto 6"/>
          <p:cNvSpPr txBox="1"/>
          <p:nvPr/>
        </p:nvSpPr>
        <p:spPr>
          <a:xfrm>
            <a:off x="9903818" y="2584302"/>
            <a:ext cx="2084982" cy="116955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s-PE" dirty="0" smtClean="0"/>
              <a:t>Agregamos 4 proposiciones mas a lo que queremos que pinte para colorear los bordes del lienzo</a:t>
            </a:r>
            <a:endParaRPr lang="en-US" dirty="0"/>
          </a:p>
        </p:txBody>
      </p:sp>
      <p:cxnSp>
        <p:nvCxnSpPr>
          <p:cNvPr id="8" name="Conector recto de flecha 7"/>
          <p:cNvCxnSpPr>
            <a:stCxn id="7" idx="1"/>
          </p:cNvCxnSpPr>
          <p:nvPr/>
        </p:nvCxnSpPr>
        <p:spPr>
          <a:xfrm flipH="1" flipV="1">
            <a:off x="6451600" y="2584302"/>
            <a:ext cx="3452218" cy="58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412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74</TotalTime>
  <Words>397</Words>
  <Application>Microsoft Office PowerPoint</Application>
  <PresentationFormat>Panorámica</PresentationFormat>
  <Paragraphs>38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DrAW®</vt:lpstr>
      <vt:lpstr>Funciones</vt:lpstr>
      <vt:lpstr>Línea</vt:lpstr>
      <vt:lpstr>Polígono</vt:lpstr>
      <vt:lpstr>Funciones que utlizan polígono</vt:lpstr>
      <vt:lpstr>Círculo</vt:lpstr>
      <vt:lpstr>Semicírculo</vt:lpstr>
      <vt:lpstr>Sistema de impresión</vt:lpstr>
      <vt:lpstr>Presentación de PowerPoint</vt:lpstr>
      <vt:lpstr>Sistema de Guardado en un archivo txt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DrAW®</dc:title>
  <dc:creator>Luis Alfonso Berrospi Rodriguez</dc:creator>
  <cp:lastModifiedBy>Luis Alfonso Berrospi Rodriguez</cp:lastModifiedBy>
  <cp:revision>8</cp:revision>
  <dcterms:created xsi:type="dcterms:W3CDTF">2019-07-05T04:30:03Z</dcterms:created>
  <dcterms:modified xsi:type="dcterms:W3CDTF">2019-07-05T05:44:57Z</dcterms:modified>
</cp:coreProperties>
</file>