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0" r:id="rId3"/>
    <p:sldId id="279" r:id="rId4"/>
    <p:sldId id="274" r:id="rId5"/>
    <p:sldId id="257" r:id="rId6"/>
    <p:sldId id="285" r:id="rId7"/>
    <p:sldId id="272" r:id="rId8"/>
    <p:sldId id="282" r:id="rId9"/>
    <p:sldId id="277" r:id="rId10"/>
    <p:sldId id="278" r:id="rId11"/>
    <p:sldId id="281" r:id="rId12"/>
    <p:sldId id="283" r:id="rId13"/>
    <p:sldId id="284" r:id="rId14"/>
    <p:sldId id="271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E"/>
    <a:srgbClr val="000060"/>
    <a:srgbClr val="00397E"/>
    <a:srgbClr val="00619D"/>
    <a:srgbClr val="00003F"/>
    <a:srgbClr val="8E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264" y="486"/>
      </p:cViewPr>
      <p:guideLst>
        <p:guide orient="horz" pos="1620"/>
        <p:guide pos="288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76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7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To bring user-friendly desktop pickTo bring user-friendly desktop pick-and-place technology to the maker community.-and-place technology to the maker community.brTo bring user-friendly desktop pick-and-place technology to the maker community.inTo bring user-friendly desktop pick-and-place technology to the maker community.g user-friendly desktop pick-and-place technology to the maker community.To bring user-friendly desktop pick-and-place technology to the maker community.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55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I’m not trying to claim I have all the answers.</a:t>
            </a:r>
            <a:r>
              <a:rPr lang="en-US" baseline="0" dirty="0" smtClean="0"/>
              <a:t>  My point is, I’m not some internet yahoo popping off about something he has no understanding of.  I have a background doing exactly these types of things and I have put significant thought into how I would write the software to solve </a:t>
            </a:r>
            <a:r>
              <a:rPr lang="en-US" baseline="0" smtClean="0"/>
              <a:t>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I’m not trying to claim I have all the answers.</a:t>
            </a:r>
            <a:r>
              <a:rPr lang="en-US" baseline="0" dirty="0" smtClean="0"/>
              <a:t>  My point is, I’m not some internet yahoo popping off about something he has no understanding of.  I have a background doing exactly these types of things and I have put significant thought into how I would write the software to solve </a:t>
            </a:r>
            <a:r>
              <a:rPr lang="en-US" baseline="0" smtClean="0"/>
              <a:t>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9460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9460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27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9460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9460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66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To bring user-friendly desktop pickTo bring user-friendly desktop pick-and-place technology to the maker community.-and-place technology to the maker community.brTo bring user-friendly desktop pick-and-place technology to the maker community.inTo bring user-friendly desktop pick-and-place technology to the maker community.g user-friendly desktop pick-and-place technology to the maker community.To bring user-friendly desktop pick-and-place technology to the maker community.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55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28;p5"/>
          <p:cNvSpPr txBox="1">
            <a:spLocks noGrp="1"/>
          </p:cNvSpPr>
          <p:nvPr>
            <p:ph type="body" idx="1" hasCustomPrompt="1"/>
          </p:nvPr>
        </p:nvSpPr>
        <p:spPr>
          <a:xfrm>
            <a:off x="264299" y="1216650"/>
            <a:ext cx="8643957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sz="1600" baseline="0" dirty="0" smtClean="0">
                <a:solidFill>
                  <a:srgbClr val="000000"/>
                </a:solidFill>
              </a:defRPr>
            </a:lvl2pPr>
            <a:lvl3pPr>
              <a:defRPr dirty="0">
                <a:solidFill>
                  <a:srgbClr val="000000"/>
                </a:solidFill>
              </a:defRPr>
            </a:lvl3pPr>
          </a:lstStyle>
          <a:p>
            <a:pPr marL="228600" lvl="0" indent="-228600">
              <a:lnSpc>
                <a:spcPct val="100000"/>
              </a:lnSpc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Level1</a:t>
            </a:r>
          </a:p>
          <a:p>
            <a:pPr marL="457200" lvl="1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 2</a:t>
            </a:r>
          </a:p>
          <a:p>
            <a:pPr marL="685800" lvl="2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 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userDrawn="1">
  <p:cSld name="Title and Two Column">
    <p:bg>
      <p:bgPr>
        <a:solidFill>
          <a:srgbClr val="00619D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264299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28;p5"/>
          <p:cNvSpPr txBox="1">
            <a:spLocks noGrp="1"/>
          </p:cNvSpPr>
          <p:nvPr>
            <p:ph type="body" idx="13"/>
          </p:nvPr>
        </p:nvSpPr>
        <p:spPr>
          <a:xfrm>
            <a:off x="4791456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1349700"/>
            <a:ext cx="9144000" cy="37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960120"/>
            <a:ext cx="9144000" cy="832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619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8"/>
          <a:stretch/>
        </p:blipFill>
        <p:spPr>
          <a:xfrm>
            <a:off x="-57151" y="600"/>
            <a:ext cx="4534629" cy="5143500"/>
          </a:xfrm>
          <a:prstGeom prst="rect">
            <a:avLst/>
          </a:prstGeom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 userDrawn="1"/>
        </p:nvSpPr>
        <p:spPr>
          <a:xfrm rot="5400000">
            <a:off x="1967857" y="2517750"/>
            <a:ext cx="5142900" cy="108600"/>
          </a:xfrm>
          <a:prstGeom prst="rect">
            <a:avLst/>
          </a:prstGeom>
          <a:gradFill>
            <a:gsLst>
              <a:gs pos="0">
                <a:srgbClr val="00003E"/>
              </a:gs>
              <a:gs pos="54000">
                <a:srgbClr val="00397E"/>
              </a:gs>
              <a:gs pos="100000">
                <a:srgbClr val="00619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61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69" y="36521"/>
            <a:ext cx="8222100" cy="1012800"/>
          </a:xfrm>
        </p:spPr>
        <p:txBody>
          <a:bodyPr/>
          <a:lstStyle/>
          <a:p>
            <a:r>
              <a:rPr lang="en-US" sz="3600" dirty="0" err="1" smtClean="0"/>
              <a:t>Ultimaker</a:t>
            </a:r>
            <a:r>
              <a:rPr lang="en-US" sz="4000" dirty="0" smtClean="0"/>
              <a:t> </a:t>
            </a:r>
            <a:r>
              <a:rPr lang="en-US" sz="4000" dirty="0" err="1" smtClean="0"/>
              <a:t>Cura</a:t>
            </a:r>
            <a:endParaRPr lang="en-US" sz="40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64301" y="734991"/>
            <a:ext cx="4479134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 smtClean="0"/>
              <a:t>Profile and User Interface Improvements</a:t>
            </a:r>
            <a:endParaRPr lang="en-US" sz="18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64301" y="4030286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 smtClean="0"/>
              <a:t>Presented by</a:t>
            </a:r>
          </a:p>
          <a:p>
            <a:r>
              <a:rPr lang="en-US" sz="1800" dirty="0" smtClean="0"/>
              <a:t>Lance A. Endres, Ph.D.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5" y="151137"/>
            <a:ext cx="4384609" cy="483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Settings Need Moving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settings are categorized incorrectly.</a:t>
            </a:r>
          </a:p>
          <a:p>
            <a:r>
              <a:rPr lang="en-US" dirty="0" smtClean="0"/>
              <a:t>They are typically easy to identify.</a:t>
            </a:r>
            <a:endParaRPr lang="en-US" dirty="0"/>
          </a:p>
          <a:p>
            <a:r>
              <a:rPr lang="en-US" dirty="0" smtClean="0"/>
              <a:t>Categorizing them correctly is typically easy, as well.</a:t>
            </a:r>
          </a:p>
        </p:txBody>
      </p:sp>
      <p:pic>
        <p:nvPicPr>
          <p:cNvPr id="5" name="Mov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6" name="Mov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7" name="Mov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8" name="Mov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Organization</a:t>
            </a:r>
            <a:br>
              <a:rPr lang="en" sz="4800" dirty="0" smtClean="0">
                <a:solidFill>
                  <a:schemeClr val="lt1"/>
                </a:solidFill>
              </a:rPr>
            </a:br>
            <a:r>
              <a:rPr lang="en" sz="4800" dirty="0" smtClean="0">
                <a:solidFill>
                  <a:schemeClr val="lt1"/>
                </a:solidFill>
              </a:rPr>
              <a:t>Changes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This section contains some specific examples of suggested changes.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59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Line 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Line Width is the only one of these settings that is “linked” and that is an indication something is wrong.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setting is organized in the right place, but its behavior is wrong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Line </a:t>
            </a:r>
            <a:r>
              <a:rPr lang="en-US" dirty="0"/>
              <a:t>widths are more closely associated with nozzle size (extruder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Each extruder needs its own Support Line Width.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583"/>
          <a:stretch/>
        </p:blipFill>
        <p:spPr>
          <a:xfrm>
            <a:off x="5015381" y="1385656"/>
            <a:ext cx="3896269" cy="32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Line 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the case where there is one 0.4 mm nozzle and one 0.8 mm nozzle size loaded.</a:t>
            </a:r>
          </a:p>
          <a:p>
            <a:pPr lvl="1"/>
            <a:r>
              <a:rPr lang="en-US" dirty="0" smtClean="0"/>
              <a:t>You have to first select which nozzle is used for support, then go back and set the support line width.  This is awkward and unnecessary.</a:t>
            </a:r>
          </a:p>
          <a:p>
            <a:pPr lvl="1"/>
            <a:r>
              <a:rPr lang="en-US" dirty="0" smtClean="0"/>
              <a:t>How is case of support interface versus support infill handled?  One of the nozzles is going to be printing with the wrong Support Line Width for its size.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7476" b="7312"/>
          <a:stretch/>
        </p:blipFill>
        <p:spPr>
          <a:xfrm>
            <a:off x="4949441" y="2000250"/>
            <a:ext cx="3896269" cy="838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88" y="4006175"/>
            <a:ext cx="3934374" cy="1019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434" y="1291189"/>
            <a:ext cx="3877216" cy="276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434" y="681629"/>
            <a:ext cx="3877216" cy="27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0590" y="97133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91697" y="901852"/>
            <a:ext cx="457741" cy="4669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1697" y="2221761"/>
            <a:ext cx="457741" cy="4669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l="31442" t="41142" r="31439" b="41140"/>
          <a:stretch/>
        </p:blipFill>
        <p:spPr>
          <a:xfrm>
            <a:off x="2379350" y="89150"/>
            <a:ext cx="4385299" cy="11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207025" y="1729675"/>
            <a:ext cx="8765100" cy="28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</a:rPr>
              <a:t>Mission statement</a:t>
            </a:r>
            <a:endParaRPr sz="43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To bring user-friendly desktop pick-and-place technology to the maker community.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207025" y="1729675"/>
            <a:ext cx="8765100" cy="28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FF"/>
                </a:solidFill>
              </a:rPr>
              <a:t>Please feel free to interrupt, ask questions, or have me repeat something that is unclear.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60950" y="1650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bg2"/>
                </a:solidFill>
              </a:rPr>
              <a:t>Ultimaker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r>
              <a:rPr lang="en-US" sz="4000" dirty="0" err="1" smtClean="0">
                <a:solidFill>
                  <a:schemeClr val="bg2"/>
                </a:solidFill>
              </a:rPr>
              <a:t>Cura</a:t>
            </a:r>
            <a:r>
              <a:rPr lang="en-US" sz="4000" dirty="0" smtClean="0">
                <a:solidFill>
                  <a:schemeClr val="bg2"/>
                </a:solidFill>
              </a:rPr>
              <a:t> Profile Discussion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Problem</a:t>
            </a:r>
            <a:br>
              <a:rPr lang="en" sz="4800" dirty="0" smtClean="0">
                <a:solidFill>
                  <a:schemeClr val="lt1"/>
                </a:solidFill>
              </a:rPr>
            </a:br>
            <a:r>
              <a:rPr lang="en" sz="4800" dirty="0" smtClean="0">
                <a:solidFill>
                  <a:schemeClr val="lt1"/>
                </a:solidFill>
              </a:rPr>
              <a:t>Statement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Profiles are extremely difficult to work with.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Profiles need to be more “reusable” and flexible.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The user interface is organized poorly.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Duplication of controls on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2 controls for 1 setting is </a:t>
            </a:r>
            <a:r>
              <a:rPr lang="en-US" i="1" dirty="0" smtClean="0">
                <a:solidFill>
                  <a:srgbClr val="8E0000"/>
                </a:solidFill>
              </a:rPr>
              <a:t>red flag</a:t>
            </a:r>
            <a:r>
              <a:rPr lang="en-US" dirty="0" smtClean="0"/>
              <a:t> </a:t>
            </a:r>
            <a:r>
              <a:rPr lang="en-US" dirty="0"/>
              <a:t>there is a design </a:t>
            </a:r>
            <a:r>
              <a:rPr lang="en-US" dirty="0" smtClean="0"/>
              <a:t>issue</a:t>
            </a:r>
          </a:p>
          <a:p>
            <a:pPr lvl="1"/>
            <a:r>
              <a:rPr lang="en-US" dirty="0"/>
              <a:t>Users find it confusing that settings are </a:t>
            </a:r>
            <a:r>
              <a:rPr lang="en-US" dirty="0" smtClean="0"/>
              <a:t>linked</a:t>
            </a:r>
          </a:p>
          <a:p>
            <a:pPr lvl="2"/>
            <a:r>
              <a:rPr lang="en-US" dirty="0" smtClean="0"/>
              <a:t>Non-standard/unique approaches are best avoided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14" y="3094410"/>
            <a:ext cx="3048983" cy="192024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61" y="1065714"/>
            <a:ext cx="3048983" cy="192024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036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Demonstration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299" y="1216650"/>
            <a:ext cx="5473771" cy="3798000"/>
          </a:xfrm>
        </p:spPr>
        <p:txBody>
          <a:bodyPr/>
          <a:lstStyle/>
          <a:p>
            <a:r>
              <a:rPr lang="en-US" dirty="0" smtClean="0"/>
              <a:t>A basic example to demonstrate concepts.</a:t>
            </a:r>
          </a:p>
          <a:p>
            <a:pPr lvl="1"/>
            <a:r>
              <a:rPr lang="en-US" dirty="0" smtClean="0"/>
              <a:t>A minimum number of settings are incorporated.</a:t>
            </a:r>
          </a:p>
          <a:p>
            <a:pPr lvl="1"/>
            <a:r>
              <a:rPr lang="en-US" dirty="0" smtClean="0"/>
              <a:t>Data validation is not complete.</a:t>
            </a:r>
          </a:p>
          <a:p>
            <a:r>
              <a:rPr lang="en-US" dirty="0" smtClean="0"/>
              <a:t>Not intended as “the” solution.</a:t>
            </a:r>
          </a:p>
          <a:p>
            <a:pPr lvl="1"/>
            <a:r>
              <a:rPr lang="en-US" dirty="0" smtClean="0"/>
              <a:t>There are many possible valid implementations.</a:t>
            </a:r>
          </a:p>
          <a:p>
            <a:r>
              <a:rPr lang="en-US" dirty="0" smtClean="0"/>
              <a:t>Please focus only on the concepts and learnings.</a:t>
            </a:r>
          </a:p>
          <a:p>
            <a:pPr lvl="1"/>
            <a:r>
              <a:rPr lang="en-US" dirty="0" smtClean="0"/>
              <a:t>Take away the </a:t>
            </a:r>
            <a:r>
              <a:rPr lang="en-US" i="1" dirty="0" smtClean="0"/>
              <a:t>Big Picture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600</Words>
  <Application>Microsoft Office PowerPoint</Application>
  <PresentationFormat>On-screen Show (16:9)</PresentationFormat>
  <Paragraphs>50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Material</vt:lpstr>
      <vt:lpstr>Ultimaker Cura</vt:lpstr>
      <vt:lpstr>Please feel free to interrupt, ask questions, or have me repeat something that is unclear.</vt:lpstr>
      <vt:lpstr>PowerPoint Presentation</vt:lpstr>
      <vt:lpstr>PowerPoint Presentation</vt:lpstr>
      <vt:lpstr>Problem Statement</vt:lpstr>
      <vt:lpstr>PowerPoint Presentation</vt:lpstr>
      <vt:lpstr>Problems</vt:lpstr>
      <vt:lpstr>PowerPoint Presentation</vt:lpstr>
      <vt:lpstr>Profile Demonstration Software</vt:lpstr>
      <vt:lpstr>Some Settings Need Moving</vt:lpstr>
      <vt:lpstr>Organization Changes</vt:lpstr>
      <vt:lpstr>Support Line Width</vt:lpstr>
      <vt:lpstr>Support Line Width</vt:lpstr>
      <vt:lpstr>Mission statement  To bring user-friendly desktop pick-and-place technology to the maker community.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Lance Endres</cp:lastModifiedBy>
  <cp:revision>38</cp:revision>
  <dcterms:modified xsi:type="dcterms:W3CDTF">2021-12-02T11:58:06Z</dcterms:modified>
</cp:coreProperties>
</file>