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0" r:id="rId21"/>
    <p:sldId id="259" r:id="rId22"/>
    <p:sldId id="258" r:id="rId23"/>
    <p:sldId id="26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7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AFBE11-212B-4D97-9848-29C0B9FDB7AB}" type="datetimeFigureOut">
              <a:rPr lang="ru-RU" smtClean="0"/>
              <a:t>08.04.2015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C0FCE9-7A35-47F1-9397-4D6B32756F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40352" y="89165"/>
            <a:ext cx="1298005" cy="536695"/>
          </a:xfrm>
        </p:spPr>
        <p:txBody>
          <a:bodyPr/>
          <a:lstStyle/>
          <a:p>
            <a:r>
              <a:rPr lang="ru-RU" i="1" dirty="0" smtClean="0">
                <a:solidFill>
                  <a:srgbClr val="00B0F0"/>
                </a:solidFill>
                <a:latin typeface="GOST type A" panose="020B0500000000000000" pitchFamily="34" charset="0"/>
              </a:rPr>
              <a:t>Занятие 9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8272" y="2204864"/>
            <a:ext cx="7776864" cy="2592288"/>
          </a:xfrm>
        </p:spPr>
        <p:txBody>
          <a:bodyPr>
            <a:normAutofit/>
          </a:bodyPr>
          <a:lstStyle/>
          <a:p>
            <a:r>
              <a:rPr lang="ru-RU" sz="4800" dirty="0" smtClean="0">
                <a:effectLst/>
              </a:rPr>
              <a:t>Нанесение размеров на чертежах</a:t>
            </a:r>
            <a:endParaRPr lang="ru-RU" sz="4800" dirty="0">
              <a:effectLst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4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626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23528" y="1171065"/>
                <a:ext cx="6264696" cy="3972435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sz="1600" dirty="0" smtClean="0"/>
                  <a:t>Если при нанесении размера радиуса дуги окружности необходимо указать размер, определяющий положение ее центра, то последний изображают в виде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пересечения</a:t>
                </a:r>
                <a:r>
                  <a:rPr lang="ru-RU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центровых или выносных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линий</a:t>
                </a:r>
              </a:p>
              <a:p>
                <a:pPr algn="just"/>
                <a:r>
                  <a:rPr lang="ru-RU" sz="1600" dirty="0" smtClean="0">
                    <a:solidFill>
                      <a:schemeClr val="tx1"/>
                    </a:solidFill>
                  </a:rPr>
                  <a:t>При большом радиусе центр допускается приближать к дуге, в этом случае размерную линию радиуса показывают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с изломом под углом 90</a:t>
                </a:r>
                <a14:m>
                  <m:oMath xmlns:m="http://schemas.openxmlformats.org/officeDocument/2006/math">
                    <m:r>
                      <a:rPr lang="ru-RU" sz="16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ru-RU" sz="1600" i="1" dirty="0" smtClean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ru-RU" sz="1600" dirty="0" smtClean="0">
                    <a:solidFill>
                      <a:schemeClr val="tx1"/>
                    </a:solidFill>
                  </a:rPr>
                  <a:t>Если не требуется указывать размеры, определяющие положение центра дуги окружности, то размерную линию радиуса допускается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не доводить до центра и смещать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 ее относительно центра</a:t>
                </a:r>
              </a:p>
              <a:p>
                <a:pPr algn="just"/>
                <a:r>
                  <a:rPr lang="ru-RU" sz="1600" dirty="0">
                    <a:solidFill>
                      <a:schemeClr val="tx1"/>
                    </a:solidFill>
                  </a:rPr>
                  <a:t>При проведении нескольких радиусов из одного центра размерные линии 2х радиусов </a:t>
                </a:r>
                <a:r>
                  <a:rPr lang="ru-RU" sz="1600" i="1" dirty="0">
                    <a:solidFill>
                      <a:srgbClr val="00B050"/>
                    </a:solidFill>
                  </a:rPr>
                  <a:t>не располагают на одной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прямой</a:t>
                </a:r>
              </a:p>
              <a:p>
                <a:pPr algn="just"/>
                <a:r>
                  <a:rPr lang="ru-RU" sz="1600" dirty="0" smtClean="0">
                    <a:solidFill>
                      <a:schemeClr val="tx1"/>
                    </a:solidFill>
                  </a:rPr>
                  <a:t>Размеры радиусов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наружных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 и 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внутренних </a:t>
                </a:r>
                <a:r>
                  <a:rPr lang="ru-RU" sz="1600" i="1" dirty="0" err="1" smtClean="0">
                    <a:solidFill>
                      <a:srgbClr val="00B050"/>
                    </a:solidFill>
                  </a:rPr>
                  <a:t>скруглений</a:t>
                </a:r>
                <a:r>
                  <a:rPr lang="ru-RU" sz="1600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наносят следующими способами</a:t>
                </a:r>
                <a:endParaRPr lang="ru-RU" sz="1600" dirty="0">
                  <a:solidFill>
                    <a:schemeClr val="tx1"/>
                  </a:solidFill>
                </a:endParaRPr>
              </a:p>
              <a:p>
                <a:pPr algn="just"/>
                <a:endParaRPr lang="ru-RU" sz="1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ru-RU" sz="16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ru-RU" sz="1600" dirty="0"/>
              </a:p>
              <a:p>
                <a:pPr algn="just"/>
                <a:endParaRPr lang="ru-RU" sz="1600" dirty="0" smtClean="0"/>
              </a:p>
              <a:p>
                <a:pPr algn="just"/>
                <a:endParaRPr lang="ru-RU" sz="1600" dirty="0" smtClean="0"/>
              </a:p>
              <a:p>
                <a:pPr marL="45720" indent="0" algn="just">
                  <a:buNone/>
                </a:pPr>
                <a:endParaRPr lang="ru-RU" sz="1600" dirty="0"/>
              </a:p>
              <a:p>
                <a:pPr algn="just"/>
                <a:endParaRPr lang="ru-RU" sz="1600" dirty="0"/>
              </a:p>
            </p:txBody>
          </p:sp>
        </mc:Choice>
        <mc:Fallback xmlns="">
          <p:sp>
            <p:nvSpPr>
              <p:cNvPr id="1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23528" y="1171065"/>
                <a:ext cx="6264696" cy="3972435"/>
              </a:xfrm>
              <a:blipFill rotWithShape="1">
                <a:blip r:embed="rId2"/>
                <a:stretch>
                  <a:fillRect t="-1840" r="-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бъект 2"/>
          <p:cNvSpPr txBox="1">
            <a:spLocks/>
          </p:cNvSpPr>
          <p:nvPr/>
        </p:nvSpPr>
        <p:spPr>
          <a:xfrm>
            <a:off x="649642" y="4581128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12" y="1171066"/>
            <a:ext cx="1516093" cy="135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52" y="3748087"/>
            <a:ext cx="1610224" cy="165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45" y="5404649"/>
            <a:ext cx="1810300" cy="131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37" y="2420887"/>
            <a:ext cx="1867168" cy="14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" y="5085184"/>
            <a:ext cx="2328963" cy="89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6" y="6032037"/>
            <a:ext cx="2472979" cy="81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47" y="5984865"/>
            <a:ext cx="1161407" cy="69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46" y="5085183"/>
            <a:ext cx="1051208" cy="8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52" y="5430287"/>
            <a:ext cx="1944216" cy="9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5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03907" y="1268761"/>
            <a:ext cx="6264696" cy="36004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dirty="0" smtClean="0"/>
              <a:t>Размеры </a:t>
            </a:r>
            <a:r>
              <a:rPr lang="ru-RU" sz="1600" i="1" dirty="0" smtClean="0">
                <a:solidFill>
                  <a:srgbClr val="00B050"/>
                </a:solidFill>
              </a:rPr>
              <a:t>квадрата</a:t>
            </a:r>
            <a:r>
              <a:rPr lang="ru-RU" sz="1600" dirty="0" smtClean="0"/>
              <a:t> наносят следующими способами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581128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10" y="1645782"/>
            <a:ext cx="2897777" cy="130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10433"/>
            <a:ext cx="28884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Объект 2"/>
          <p:cNvSpPr txBox="1">
            <a:spLocks/>
          </p:cNvSpPr>
          <p:nvPr/>
        </p:nvSpPr>
        <p:spPr>
          <a:xfrm>
            <a:off x="626530" y="3098701"/>
            <a:ext cx="626469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Размеры </a:t>
            </a:r>
            <a:r>
              <a:rPr lang="ru-RU" sz="1600" i="1" dirty="0" smtClean="0">
                <a:solidFill>
                  <a:srgbClr val="00B050"/>
                </a:solidFill>
              </a:rPr>
              <a:t>фасок </a:t>
            </a:r>
            <a:r>
              <a:rPr lang="ru-RU" sz="1600" dirty="0" smtClean="0"/>
              <a:t>наносят следующими способами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9" y="3482581"/>
            <a:ext cx="2801669" cy="145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90" y="3475880"/>
            <a:ext cx="3525391" cy="155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80" y="5125727"/>
            <a:ext cx="4898858" cy="15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03906" y="1268761"/>
            <a:ext cx="7712509" cy="648072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Размеры </a:t>
            </a:r>
            <a:r>
              <a:rPr lang="ru-RU" sz="1600" i="1" dirty="0" smtClean="0">
                <a:solidFill>
                  <a:srgbClr val="00B050"/>
                </a:solidFill>
              </a:rPr>
              <a:t>нескольких одинаковых элементов </a:t>
            </a:r>
            <a:r>
              <a:rPr lang="ru-RU" sz="1600" dirty="0" smtClean="0">
                <a:solidFill>
                  <a:schemeClr val="tx1"/>
                </a:solidFill>
              </a:rPr>
              <a:t>изделия</a:t>
            </a:r>
            <a:r>
              <a:rPr lang="ru-RU" sz="1600" i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/>
              <a:t>наносят </a:t>
            </a:r>
            <a:r>
              <a:rPr lang="ru-RU" sz="1600" i="1" dirty="0" smtClean="0">
                <a:solidFill>
                  <a:srgbClr val="FF0000"/>
                </a:solidFill>
              </a:rPr>
              <a:t>один раз </a:t>
            </a:r>
            <a:r>
              <a:rPr lang="ru-RU" sz="1600" dirty="0" smtClean="0"/>
              <a:t>с указанием на полке линии-выноски количества этих элементов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581128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615949" y="3977211"/>
            <a:ext cx="766677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При нанесении размеров элементов, </a:t>
            </a:r>
            <a:r>
              <a:rPr lang="ru-RU" sz="1600" i="1" dirty="0" smtClean="0">
                <a:solidFill>
                  <a:srgbClr val="00B050"/>
                </a:solidFill>
              </a:rPr>
              <a:t>равномерно расположенных по окружности</a:t>
            </a:r>
            <a:r>
              <a:rPr lang="ru-RU" sz="1600" dirty="0" smtClean="0"/>
              <a:t> изделия вместо угловых размеров, определяющих взаимное расположение элементов, </a:t>
            </a:r>
            <a:r>
              <a:rPr lang="ru-RU" sz="1600" i="1" dirty="0" smtClean="0">
                <a:solidFill>
                  <a:srgbClr val="FF0000"/>
                </a:solidFill>
              </a:rPr>
              <a:t>указывают только их количество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" y="4941168"/>
            <a:ext cx="70675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86" y="1864910"/>
            <a:ext cx="4141713" cy="214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9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 размеров</a:t>
            </a:r>
            <a:endParaRPr lang="ru-RU" sz="36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11510" y="1412776"/>
            <a:ext cx="7678817" cy="936103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Размеры </a:t>
            </a:r>
            <a:r>
              <a:rPr lang="ru-RU" sz="1600" i="1" dirty="0" smtClean="0">
                <a:solidFill>
                  <a:srgbClr val="00B050"/>
                </a:solidFill>
              </a:rPr>
              <a:t>двух симметрично расположенных элементов</a:t>
            </a:r>
            <a:r>
              <a:rPr lang="ru-RU" sz="1600" dirty="0" smtClean="0">
                <a:solidFill>
                  <a:schemeClr val="tx1"/>
                </a:solidFill>
              </a:rPr>
              <a:t> изделия (кроме отверстий) наносят </a:t>
            </a:r>
            <a:r>
              <a:rPr lang="ru-RU" sz="1600" i="1" dirty="0" smtClean="0">
                <a:solidFill>
                  <a:srgbClr val="FF0000"/>
                </a:solidFill>
              </a:rPr>
              <a:t>один раз без указания их количества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ru-RU" sz="1600" i="1" dirty="0" smtClean="0">
                <a:solidFill>
                  <a:srgbClr val="FF0000"/>
                </a:solidFill>
              </a:rPr>
              <a:t>группируя в одном месте</a:t>
            </a:r>
            <a:r>
              <a:rPr lang="ru-RU" sz="1600" dirty="0" smtClean="0">
                <a:solidFill>
                  <a:schemeClr val="tx1"/>
                </a:solidFill>
              </a:rPr>
              <a:t> все размеры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581128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619114" y="5085184"/>
            <a:ext cx="7704905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i="1" dirty="0" smtClean="0">
                <a:solidFill>
                  <a:srgbClr val="00B050"/>
                </a:solidFill>
              </a:rPr>
              <a:t>Количество</a:t>
            </a:r>
            <a:r>
              <a:rPr lang="ru-RU" sz="1600" dirty="0" smtClean="0"/>
              <a:t> одинаковых отверстий указывают </a:t>
            </a:r>
            <a:r>
              <a:rPr lang="ru-RU" sz="1600" i="1" dirty="0" smtClean="0">
                <a:solidFill>
                  <a:srgbClr val="00B050"/>
                </a:solidFill>
              </a:rPr>
              <a:t>полностью</a:t>
            </a:r>
            <a:r>
              <a:rPr lang="ru-RU" sz="1600" dirty="0" smtClean="0"/>
              <a:t>, а их </a:t>
            </a:r>
            <a:r>
              <a:rPr lang="ru-RU" sz="1600" i="1" dirty="0" smtClean="0">
                <a:solidFill>
                  <a:srgbClr val="FF0000"/>
                </a:solidFill>
              </a:rPr>
              <a:t>размеры</a:t>
            </a:r>
            <a:r>
              <a:rPr lang="ru-RU" sz="1600" dirty="0" smtClean="0"/>
              <a:t> только </a:t>
            </a:r>
            <a:r>
              <a:rPr lang="ru-RU" sz="1600" i="1" dirty="0" smtClean="0">
                <a:solidFill>
                  <a:srgbClr val="FF0000"/>
                </a:solidFill>
              </a:rPr>
              <a:t>один раз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2" y="2297278"/>
            <a:ext cx="4224511" cy="270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77" y="2297278"/>
            <a:ext cx="4375389" cy="253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583668" y="1181412"/>
            <a:ext cx="7832628" cy="1440160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1600" dirty="0" smtClean="0"/>
              <a:t>При нанесении размеров, определяющих </a:t>
            </a:r>
            <a:r>
              <a:rPr lang="ru-RU" sz="1600" dirty="0" smtClean="0">
                <a:solidFill>
                  <a:schemeClr val="tx1"/>
                </a:solidFill>
              </a:rPr>
              <a:t>расстояние между </a:t>
            </a:r>
            <a:r>
              <a:rPr lang="ru-RU" sz="1600" i="1" dirty="0" smtClean="0">
                <a:solidFill>
                  <a:srgbClr val="00B050"/>
                </a:solidFill>
              </a:rPr>
              <a:t>равномерно расположенными</a:t>
            </a:r>
            <a:r>
              <a:rPr lang="ru-RU" sz="1600" dirty="0" smtClean="0"/>
              <a:t> одинаковыми элементами изделия (например, отверстиями), рекомендуется вместо размерных цепей </a:t>
            </a:r>
            <a:r>
              <a:rPr lang="ru-RU" sz="1600" i="1" dirty="0" smtClean="0">
                <a:solidFill>
                  <a:schemeClr val="tx1"/>
                </a:solidFill>
              </a:rPr>
              <a:t>наносить размер </a:t>
            </a:r>
            <a:r>
              <a:rPr lang="ru-RU" sz="1600" i="1" dirty="0" smtClean="0">
                <a:solidFill>
                  <a:srgbClr val="00B050"/>
                </a:solidFill>
              </a:rPr>
              <a:t>между соседними </a:t>
            </a:r>
            <a:r>
              <a:rPr lang="ru-RU" sz="1600" dirty="0" smtClean="0">
                <a:solidFill>
                  <a:schemeClr val="tx1"/>
                </a:solidFill>
              </a:rPr>
              <a:t>элементами </a:t>
            </a:r>
            <a:r>
              <a:rPr lang="ru-RU" sz="1600" i="1" dirty="0" smtClean="0">
                <a:solidFill>
                  <a:schemeClr val="tx1"/>
                </a:solidFill>
              </a:rPr>
              <a:t>и размер </a:t>
            </a:r>
            <a:r>
              <a:rPr lang="ru-RU" sz="1600" i="1" dirty="0" smtClean="0">
                <a:solidFill>
                  <a:srgbClr val="00B050"/>
                </a:solidFill>
              </a:rPr>
              <a:t>между крайними </a:t>
            </a:r>
            <a:r>
              <a:rPr lang="ru-RU" sz="1600" i="1" dirty="0" smtClean="0">
                <a:solidFill>
                  <a:schemeClr val="tx1"/>
                </a:solidFill>
              </a:rPr>
              <a:t>элементами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/>
              <a:t>в виде </a:t>
            </a:r>
            <a:r>
              <a:rPr lang="ru-RU" sz="1600" i="1" dirty="0" smtClean="0">
                <a:solidFill>
                  <a:srgbClr val="FF0000"/>
                </a:solidFill>
              </a:rPr>
              <a:t>произведения количества промежутков между элементами на размер промежутка</a:t>
            </a:r>
            <a:endParaRPr lang="ru-RU" sz="1600" i="1" dirty="0">
              <a:solidFill>
                <a:srgbClr val="FF0000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759344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694437" y="4652187"/>
            <a:ext cx="7704905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Допускается </a:t>
            </a:r>
            <a:r>
              <a:rPr lang="ru-RU" sz="1600" i="1" dirty="0" smtClean="0">
                <a:solidFill>
                  <a:srgbClr val="00B050"/>
                </a:solidFill>
              </a:rPr>
              <a:t>не наносить размеры радиуса дуги </a:t>
            </a:r>
            <a:r>
              <a:rPr lang="ru-RU" sz="1600" dirty="0" smtClean="0">
                <a:solidFill>
                  <a:schemeClr val="tx1"/>
                </a:solidFill>
              </a:rPr>
              <a:t>окружности сопрягающихся параллельных линий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320480" cy="221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42" y="5358348"/>
            <a:ext cx="2664296" cy="133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8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 размеров</a:t>
            </a:r>
            <a:endParaRPr lang="ru-RU" sz="36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583668" y="1181412"/>
            <a:ext cx="7832628" cy="144016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При </a:t>
            </a:r>
            <a:r>
              <a:rPr lang="ru-RU" sz="1600" i="1" dirty="0" smtClean="0">
                <a:solidFill>
                  <a:srgbClr val="FF0000"/>
                </a:solidFill>
              </a:rPr>
              <a:t>большом количестве размеров</a:t>
            </a:r>
            <a:r>
              <a:rPr lang="ru-RU" sz="1600" i="1" dirty="0" smtClean="0">
                <a:solidFill>
                  <a:srgbClr val="00B050"/>
                </a:solidFill>
              </a:rPr>
              <a:t>, нанесенных от общей базы</a:t>
            </a:r>
            <a:r>
              <a:rPr lang="ru-RU" sz="1600" dirty="0" smtClean="0"/>
              <a:t>, допускается наносить линейные и угловые размеры, как показано ниже, при этом проводят общую размерную линию от отметки «0» и размерные числа наносят в направлении выносных линий у их концов</a:t>
            </a:r>
            <a:endParaRPr lang="ru-RU" sz="1600" i="1" dirty="0">
              <a:solidFill>
                <a:srgbClr val="FF0000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759344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700020" y="4317422"/>
            <a:ext cx="7704905" cy="6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Размеры диаметров </a:t>
            </a:r>
            <a:r>
              <a:rPr lang="ru-RU" sz="1600" i="1" dirty="0" smtClean="0">
                <a:solidFill>
                  <a:srgbClr val="00B050"/>
                </a:solidFill>
              </a:rPr>
              <a:t>цилиндрического изделия сложной конфигурации </a:t>
            </a:r>
            <a:r>
              <a:rPr lang="ru-RU" sz="1600" dirty="0" smtClean="0">
                <a:solidFill>
                  <a:schemeClr val="tx1"/>
                </a:solidFill>
              </a:rPr>
              <a:t>допускается наносить, как показано ниже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85" y="2259250"/>
            <a:ext cx="2643689" cy="193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73" y="2243032"/>
            <a:ext cx="2376264" cy="20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4869160"/>
            <a:ext cx="2545829" cy="19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583668" y="1181412"/>
            <a:ext cx="7832628" cy="144016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При </a:t>
            </a:r>
            <a:r>
              <a:rPr lang="ru-RU" sz="1600" i="1" dirty="0" smtClean="0">
                <a:solidFill>
                  <a:srgbClr val="FF0000"/>
                </a:solidFill>
              </a:rPr>
              <a:t>большом количестве однотипных элементов </a:t>
            </a:r>
            <a:r>
              <a:rPr lang="ru-RU" sz="1600" dirty="0" smtClean="0">
                <a:solidFill>
                  <a:schemeClr val="tx1"/>
                </a:solidFill>
              </a:rPr>
              <a:t>изделия</a:t>
            </a:r>
            <a:r>
              <a:rPr lang="ru-RU" sz="1600" i="1" dirty="0" smtClean="0">
                <a:solidFill>
                  <a:srgbClr val="00B050"/>
                </a:solidFill>
              </a:rPr>
              <a:t>, неравномерно расположенных </a:t>
            </a:r>
            <a:r>
              <a:rPr lang="ru-RU" sz="1600" dirty="0" smtClean="0">
                <a:solidFill>
                  <a:schemeClr val="tx1"/>
                </a:solidFill>
              </a:rPr>
              <a:t>на поверхности</a:t>
            </a:r>
            <a:r>
              <a:rPr lang="ru-RU" sz="1600" dirty="0" smtClean="0"/>
              <a:t>, допускается указывать их размеры в сводной таблице, при этом применяют координатный способ нанесения отверстий с обозначением их арабскими цифрами или обозначают однотипные элементы прописными буквами</a:t>
            </a:r>
            <a:endParaRPr lang="ru-RU" sz="1600" i="1" dirty="0">
              <a:solidFill>
                <a:srgbClr val="FF0000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759344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84773"/>
            <a:ext cx="4134254" cy="217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04" y="4759344"/>
            <a:ext cx="4952185" cy="1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6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 размеров</a:t>
            </a:r>
            <a:endParaRPr lang="ru-RU" sz="36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4644008" y="1201074"/>
            <a:ext cx="4276028" cy="1728192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Если одинаковые элементы расположены </a:t>
            </a:r>
            <a:r>
              <a:rPr lang="ru-RU" sz="1600" i="1" dirty="0" smtClean="0">
                <a:solidFill>
                  <a:srgbClr val="00B050"/>
                </a:solidFill>
              </a:rPr>
              <a:t>на разных поверхностях </a:t>
            </a:r>
            <a:r>
              <a:rPr lang="ru-RU" sz="1600" dirty="0" smtClean="0"/>
              <a:t>и показаны на разных изображениях, то </a:t>
            </a:r>
            <a:r>
              <a:rPr lang="ru-RU" sz="1600" i="1" dirty="0" smtClean="0">
                <a:solidFill>
                  <a:srgbClr val="FF0000"/>
                </a:solidFill>
              </a:rPr>
              <a:t>количество</a:t>
            </a:r>
            <a:r>
              <a:rPr lang="ru-RU" sz="1600" dirty="0" smtClean="0"/>
              <a:t> этих элементов </a:t>
            </a:r>
            <a:r>
              <a:rPr lang="ru-RU" sz="1600" i="1" dirty="0" smtClean="0">
                <a:solidFill>
                  <a:srgbClr val="FF0000"/>
                </a:solidFill>
              </a:rPr>
              <a:t>записывают отдельно</a:t>
            </a:r>
            <a:r>
              <a:rPr lang="ru-RU" sz="1600" dirty="0" smtClean="0"/>
              <a:t> для каждой поверхности</a:t>
            </a:r>
            <a:endParaRPr lang="ru-RU" sz="1600" i="1" dirty="0">
              <a:solidFill>
                <a:srgbClr val="FF0000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759344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436289" y="1196752"/>
            <a:ext cx="398821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Одинаковые элементы, расположенные в </a:t>
            </a:r>
            <a:r>
              <a:rPr lang="ru-RU" sz="1600" i="1" dirty="0" smtClean="0">
                <a:solidFill>
                  <a:srgbClr val="00B050"/>
                </a:solidFill>
              </a:rPr>
              <a:t>разных частях изделия </a:t>
            </a:r>
            <a:r>
              <a:rPr lang="ru-RU" sz="1600" dirty="0" smtClean="0">
                <a:solidFill>
                  <a:schemeClr val="tx1"/>
                </a:solidFill>
              </a:rPr>
              <a:t>(на одной поверхности), рассматривают как </a:t>
            </a:r>
            <a:r>
              <a:rPr lang="ru-RU" sz="1600" i="1" dirty="0" smtClean="0">
                <a:solidFill>
                  <a:srgbClr val="FF0000"/>
                </a:solidFill>
              </a:rPr>
              <a:t>один элемент</a:t>
            </a:r>
            <a:r>
              <a:rPr lang="ru-RU" sz="1600" dirty="0" smtClean="0">
                <a:solidFill>
                  <a:schemeClr val="tx1"/>
                </a:solidFill>
              </a:rPr>
              <a:t>, если между ними </a:t>
            </a:r>
            <a:r>
              <a:rPr lang="ru-RU" sz="1600" i="1" dirty="0" smtClean="0">
                <a:solidFill>
                  <a:srgbClr val="00B050"/>
                </a:solidFill>
              </a:rPr>
              <a:t>нет промежутка</a:t>
            </a:r>
            <a:r>
              <a:rPr lang="ru-RU" sz="1600" dirty="0" smtClean="0">
                <a:solidFill>
                  <a:schemeClr val="tx1"/>
                </a:solidFill>
              </a:rPr>
              <a:t> или если эти элементы </a:t>
            </a:r>
            <a:r>
              <a:rPr lang="ru-RU" sz="1600" i="1" dirty="0" smtClean="0">
                <a:solidFill>
                  <a:srgbClr val="00B050"/>
                </a:solidFill>
              </a:rPr>
              <a:t>соединены</a:t>
            </a:r>
            <a:r>
              <a:rPr lang="ru-RU" sz="1600" dirty="0" smtClean="0">
                <a:solidFill>
                  <a:schemeClr val="tx1"/>
                </a:solidFill>
              </a:rPr>
              <a:t> тонкими сплошными </a:t>
            </a:r>
            <a:r>
              <a:rPr lang="ru-RU" sz="1600" i="1" dirty="0" smtClean="0">
                <a:solidFill>
                  <a:srgbClr val="00B050"/>
                </a:solidFill>
              </a:rPr>
              <a:t>линиями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99191"/>
            <a:ext cx="442025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77" y="3010622"/>
            <a:ext cx="1759396" cy="112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5" y="4283423"/>
            <a:ext cx="1747470" cy="97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1" y="5445224"/>
            <a:ext cx="2223945" cy="104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6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4644008" y="1201074"/>
            <a:ext cx="4276028" cy="17281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dirty="0" smtClean="0"/>
              <a:t>Если в графическом документе показано </a:t>
            </a:r>
            <a:r>
              <a:rPr lang="ru-RU" sz="1600" i="1" dirty="0" smtClean="0">
                <a:solidFill>
                  <a:srgbClr val="00B050"/>
                </a:solidFill>
              </a:rPr>
              <a:t>несколько групп</a:t>
            </a:r>
            <a:r>
              <a:rPr lang="ru-RU" sz="1600" dirty="0" smtClean="0"/>
              <a:t> близких по размерам </a:t>
            </a:r>
            <a:r>
              <a:rPr lang="ru-RU" sz="1600" i="1" dirty="0" smtClean="0">
                <a:solidFill>
                  <a:srgbClr val="00B050"/>
                </a:solidFill>
              </a:rPr>
              <a:t>отверстий</a:t>
            </a:r>
            <a:r>
              <a:rPr lang="ru-RU" sz="1600" dirty="0" smtClean="0"/>
              <a:t>, то рекомендуется отмечать одинаковые отверстия одним из </a:t>
            </a:r>
            <a:r>
              <a:rPr lang="ru-RU" sz="1600" i="1" dirty="0" smtClean="0">
                <a:solidFill>
                  <a:srgbClr val="FF0000"/>
                </a:solidFill>
              </a:rPr>
              <a:t>условных знаков</a:t>
            </a:r>
            <a:r>
              <a:rPr lang="ru-RU" sz="1600" dirty="0" smtClean="0"/>
              <a:t>, при этом допускается их размеры указывать в таблице</a:t>
            </a:r>
            <a:endParaRPr lang="ru-RU" sz="1600" i="1" dirty="0">
              <a:solidFill>
                <a:srgbClr val="FF0000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759344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436289" y="1196752"/>
            <a:ext cx="398821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Допускается </a:t>
            </a:r>
            <a:r>
              <a:rPr lang="ru-RU" sz="1600" i="1" dirty="0" smtClean="0">
                <a:solidFill>
                  <a:srgbClr val="00B050"/>
                </a:solidFill>
              </a:rPr>
              <a:t>повторять размеры </a:t>
            </a:r>
            <a:r>
              <a:rPr lang="ru-RU" sz="1600" dirty="0" smtClean="0">
                <a:solidFill>
                  <a:schemeClr val="tx1"/>
                </a:solidFill>
              </a:rPr>
              <a:t>одинаковых элементов изделия или их групп, лежащих на одной поверхности, только в том случае, когда они </a:t>
            </a:r>
            <a:r>
              <a:rPr lang="ru-RU" sz="1600" i="1" dirty="0" smtClean="0">
                <a:solidFill>
                  <a:srgbClr val="FF0000"/>
                </a:solidFill>
              </a:rPr>
              <a:t>значительно удалены </a:t>
            </a:r>
            <a:r>
              <a:rPr lang="ru-RU" sz="1600" dirty="0" smtClean="0">
                <a:solidFill>
                  <a:schemeClr val="tx1"/>
                </a:solidFill>
              </a:rPr>
              <a:t>друг от друга </a:t>
            </a:r>
            <a:r>
              <a:rPr lang="ru-RU" sz="1600" i="1" dirty="0" smtClean="0">
                <a:solidFill>
                  <a:srgbClr val="FF0000"/>
                </a:solidFill>
              </a:rPr>
              <a:t>и не увязаны </a:t>
            </a:r>
            <a:r>
              <a:rPr lang="ru-RU" sz="1600" dirty="0" smtClean="0">
                <a:solidFill>
                  <a:schemeClr val="tx1"/>
                </a:solidFill>
              </a:rPr>
              <a:t>между собой </a:t>
            </a:r>
            <a:r>
              <a:rPr lang="ru-RU" sz="1600" i="1" dirty="0" smtClean="0">
                <a:solidFill>
                  <a:srgbClr val="FF0000"/>
                </a:solidFill>
              </a:rPr>
              <a:t>размерами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74" y="2996953"/>
            <a:ext cx="228362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9" y="4293096"/>
            <a:ext cx="4418193" cy="22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3138907" cy="360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5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88595" y="3576275"/>
            <a:ext cx="7716590" cy="125149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Размеры детали или отверстия </a:t>
            </a:r>
            <a:r>
              <a:rPr lang="ru-RU" sz="1600" i="1" dirty="0" smtClean="0">
                <a:solidFill>
                  <a:srgbClr val="FF0000"/>
                </a:solidFill>
              </a:rPr>
              <a:t>прямоугольного сечения</a:t>
            </a:r>
            <a:r>
              <a:rPr lang="ru-RU" sz="1600" dirty="0" smtClean="0">
                <a:solidFill>
                  <a:schemeClr val="tx1"/>
                </a:solidFill>
              </a:rPr>
              <a:t> могут быть указаны на полке линии-выноски размерами сторон через знак умножения. При этом </a:t>
            </a:r>
            <a:r>
              <a:rPr lang="ru-RU" sz="1600" i="1" dirty="0" smtClean="0">
                <a:solidFill>
                  <a:srgbClr val="00B050"/>
                </a:solidFill>
              </a:rPr>
              <a:t>на первом месте</a:t>
            </a:r>
            <a:r>
              <a:rPr lang="ru-RU" sz="1600" dirty="0" smtClean="0">
                <a:solidFill>
                  <a:schemeClr val="tx1"/>
                </a:solidFill>
              </a:rPr>
              <a:t> должен быть указан размер той стороны, от которой проводят линию выноску</a:t>
            </a: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49642" y="4759344"/>
            <a:ext cx="7794496" cy="562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649642" y="1340768"/>
            <a:ext cx="766677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При изображении детали в </a:t>
            </a:r>
            <a:r>
              <a:rPr lang="ru-RU" sz="1600" i="1" dirty="0" smtClean="0">
                <a:solidFill>
                  <a:srgbClr val="00B050"/>
                </a:solidFill>
              </a:rPr>
              <a:t>одной проекции</a:t>
            </a:r>
            <a:r>
              <a:rPr lang="ru-RU" sz="1600" dirty="0" smtClean="0">
                <a:solidFill>
                  <a:schemeClr val="tx1"/>
                </a:solidFill>
              </a:rPr>
              <a:t> размер ее толщины или длины наносят, как показано ниже</a:t>
            </a:r>
            <a:endParaRPr lang="ru-RU" sz="1600" i="1" dirty="0" smtClean="0">
              <a:solidFill>
                <a:srgbClr val="FF0000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44" y="1988840"/>
            <a:ext cx="3942983" cy="158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50" y="4739939"/>
            <a:ext cx="4371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Терминология</a:t>
            </a:r>
            <a:endParaRPr lang="ru-RU" sz="32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93516" y="1268760"/>
            <a:ext cx="7988499" cy="46805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1800" b="1" dirty="0"/>
              <a:t>Чертеж детали </a:t>
            </a:r>
            <a:r>
              <a:rPr lang="ru-RU" sz="1800" dirty="0"/>
              <a:t>– документ, содержащий </a:t>
            </a:r>
            <a:r>
              <a:rPr lang="ru-RU" sz="1800" dirty="0" smtClean="0"/>
              <a:t>изображение </a:t>
            </a:r>
            <a:r>
              <a:rPr lang="ru-RU" sz="1800" dirty="0"/>
              <a:t>детали и </a:t>
            </a:r>
            <a:r>
              <a:rPr lang="ru-RU" sz="1800" dirty="0" smtClean="0"/>
              <a:t>другие данные</a:t>
            </a:r>
            <a:r>
              <a:rPr lang="ru-RU" sz="1800" dirty="0"/>
              <a:t>, необходимые для её </a:t>
            </a:r>
            <a:r>
              <a:rPr lang="ru-RU" sz="1800" dirty="0" smtClean="0"/>
              <a:t>изготовления </a:t>
            </a:r>
            <a:r>
              <a:rPr lang="ru-RU" sz="1800" dirty="0"/>
              <a:t>и контроля (см. ГОСТ </a:t>
            </a:r>
            <a:r>
              <a:rPr lang="ru-RU" sz="1800" dirty="0" smtClean="0"/>
              <a:t>2.102–2013).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b="1" dirty="0"/>
              <a:t>Непродуманная</a:t>
            </a:r>
            <a:r>
              <a:rPr lang="ru-RU" sz="1800" dirty="0"/>
              <a:t> или </a:t>
            </a:r>
            <a:r>
              <a:rPr lang="ru-RU" sz="1800" b="1" dirty="0"/>
              <a:t>небрежная</a:t>
            </a:r>
            <a:r>
              <a:rPr lang="ru-RU" sz="1800" dirty="0"/>
              <a:t> расстановка размеров </a:t>
            </a:r>
            <a:r>
              <a:rPr lang="ru-RU" sz="1800" i="1" dirty="0">
                <a:solidFill>
                  <a:srgbClr val="00B050"/>
                </a:solidFill>
              </a:rPr>
              <a:t>затрудняет изготовление детали </a:t>
            </a:r>
            <a:r>
              <a:rPr lang="ru-RU" sz="1800" dirty="0"/>
              <a:t>и очень часто является </a:t>
            </a:r>
            <a:r>
              <a:rPr lang="ru-RU" sz="1800" i="1" dirty="0">
                <a:solidFill>
                  <a:srgbClr val="FF0000"/>
                </a:solidFill>
              </a:rPr>
              <a:t>причиной брака</a:t>
            </a:r>
            <a:r>
              <a:rPr lang="ru-RU" sz="1800" dirty="0"/>
              <a:t>. </a:t>
            </a:r>
            <a:endParaRPr lang="ru-RU" sz="1800" dirty="0" smtClean="0"/>
          </a:p>
          <a:p>
            <a:pPr algn="just"/>
            <a:r>
              <a:rPr lang="ru-RU" sz="1800" b="1" dirty="0"/>
              <a:t>Общее количество размеров</a:t>
            </a:r>
            <a:r>
              <a:rPr lang="ru-RU" sz="1800" dirty="0"/>
              <a:t> на чертеже должно быть </a:t>
            </a:r>
            <a:r>
              <a:rPr lang="ru-RU" sz="1800" i="1" dirty="0">
                <a:solidFill>
                  <a:srgbClr val="FF0000"/>
                </a:solidFill>
              </a:rPr>
              <a:t>минимальным</a:t>
            </a:r>
            <a:r>
              <a:rPr lang="ru-RU" sz="1800" dirty="0"/>
              <a:t>, </a:t>
            </a:r>
            <a:r>
              <a:rPr lang="ru-RU" sz="1800" i="1" dirty="0">
                <a:solidFill>
                  <a:srgbClr val="FF0000"/>
                </a:solidFill>
              </a:rPr>
              <a:t>но достаточным </a:t>
            </a:r>
            <a:r>
              <a:rPr lang="ru-RU" sz="1800" dirty="0"/>
              <a:t>для изготовления и контроля </a:t>
            </a:r>
            <a:r>
              <a:rPr lang="ru-RU" sz="1800" dirty="0" smtClean="0"/>
              <a:t>изделия (</a:t>
            </a:r>
            <a:r>
              <a:rPr lang="ru-RU" sz="1800" dirty="0"/>
              <a:t>см. ГОСТ </a:t>
            </a:r>
            <a:r>
              <a:rPr lang="ru-RU" sz="1800" dirty="0" smtClean="0"/>
              <a:t>2.307–2011).</a:t>
            </a:r>
            <a:endParaRPr lang="ru-RU" sz="1800" dirty="0"/>
          </a:p>
          <a:p>
            <a:pPr algn="just"/>
            <a:r>
              <a:rPr lang="ru-RU" sz="1800" b="1" dirty="0" smtClean="0"/>
              <a:t>Каждый </a:t>
            </a:r>
            <a:r>
              <a:rPr lang="ru-RU" sz="1800" b="1" dirty="0"/>
              <a:t>размер </a:t>
            </a:r>
            <a:r>
              <a:rPr lang="ru-RU" sz="1800" dirty="0"/>
              <a:t>на чертеже должен быть указан </a:t>
            </a:r>
            <a:r>
              <a:rPr lang="ru-RU" sz="1800" i="1" dirty="0">
                <a:solidFill>
                  <a:srgbClr val="FF0000"/>
                </a:solidFill>
              </a:rPr>
              <a:t>только один раз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b="1" dirty="0" smtClean="0"/>
              <a:t>Поле чертежа </a:t>
            </a:r>
            <a:r>
              <a:rPr lang="ru-RU" sz="1800" dirty="0" smtClean="0"/>
              <a:t>должно быть </a:t>
            </a:r>
            <a:r>
              <a:rPr lang="ru-RU" sz="1800" i="1" dirty="0">
                <a:solidFill>
                  <a:srgbClr val="00B050"/>
                </a:solidFill>
              </a:rPr>
              <a:t>максимально</a:t>
            </a:r>
            <a:r>
              <a:rPr lang="ru-RU" sz="1800" i="1" dirty="0" smtClean="0">
                <a:solidFill>
                  <a:srgbClr val="00B050"/>
                </a:solidFill>
              </a:rPr>
              <a:t> заполнено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63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1722"/>
            <a:ext cx="8568952" cy="7403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Результат выполнения задания</a:t>
            </a:r>
            <a:endParaRPr lang="ru-RU" sz="3200" dirty="0">
              <a:effectLst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63564"/>
            <a:ext cx="4041999" cy="567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5"/>
            <a:ext cx="3997350" cy="567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0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Последовательность выполнения задания</a:t>
            </a:r>
            <a:endParaRPr lang="ru-RU" sz="32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5948" y="1844824"/>
            <a:ext cx="7988499" cy="4536504"/>
          </a:xfrm>
        </p:spPr>
        <p:txBody>
          <a:bodyPr>
            <a:normAutofit/>
          </a:bodyPr>
          <a:lstStyle/>
          <a:p>
            <a:pPr marL="502920" indent="-457200" algn="just">
              <a:buAutoNum type="arabicParenR"/>
            </a:pPr>
            <a:r>
              <a:rPr lang="ru-RU" sz="2000" dirty="0" smtClean="0"/>
              <a:t>Создать файл чертежа с нужным форматом листа</a:t>
            </a:r>
          </a:p>
          <a:p>
            <a:pPr marL="502920" indent="-457200" algn="just">
              <a:buAutoNum type="arabicParenR"/>
            </a:pPr>
            <a:r>
              <a:rPr lang="ru-RU" sz="2000" dirty="0" smtClean="0"/>
              <a:t>Создать необходимые виды детали</a:t>
            </a:r>
          </a:p>
          <a:p>
            <a:pPr marL="502920" indent="-457200" algn="just">
              <a:buAutoNum type="arabicParenR"/>
            </a:pPr>
            <a:r>
              <a:rPr lang="ru-RU" sz="2000" dirty="0" smtClean="0"/>
              <a:t>Создать необходимые сечения/разрезы/выносные элементы</a:t>
            </a:r>
          </a:p>
          <a:p>
            <a:pPr marL="502920" indent="-457200" algn="just">
              <a:buAutoNum type="arabicParenR"/>
            </a:pPr>
            <a:r>
              <a:rPr lang="ru-RU" sz="2000" dirty="0" smtClean="0"/>
              <a:t>Определить размерные базы</a:t>
            </a:r>
          </a:p>
          <a:p>
            <a:pPr marL="502920" indent="-457200" algn="just">
              <a:buAutoNum type="arabicParenR"/>
            </a:pPr>
            <a:r>
              <a:rPr lang="ru-RU" sz="2000" dirty="0" smtClean="0"/>
              <a:t>Нанести размеры отдельных элементов детали, группируя их на своем виде/разрезе/выносном элементе </a:t>
            </a:r>
          </a:p>
          <a:p>
            <a:pPr marL="502920" indent="-457200" algn="just">
              <a:buAutoNum type="arabicParenR"/>
            </a:pPr>
            <a:r>
              <a:rPr lang="ru-RU" sz="2000" dirty="0" smtClean="0"/>
              <a:t>Нанести </a:t>
            </a:r>
            <a:r>
              <a:rPr lang="ru-RU" sz="2000" dirty="0"/>
              <a:t>габаритные размеры</a:t>
            </a:r>
          </a:p>
          <a:p>
            <a:pPr marL="502920" indent="-457200" algn="just">
              <a:buAutoNum type="arabicParenR"/>
            </a:pPr>
            <a:endParaRPr lang="ru-RU" sz="2000" dirty="0" smtClean="0"/>
          </a:p>
          <a:p>
            <a:pPr marL="502920" indent="-457200" algn="just">
              <a:buAutoNum type="arabicParenR"/>
            </a:pPr>
            <a:endParaRPr lang="ru-RU" sz="20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73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Критерии оценки</a:t>
            </a:r>
            <a:endParaRPr lang="ru-RU" sz="3200" dirty="0">
              <a:effectLst/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7686135"/>
              </p:ext>
            </p:extLst>
          </p:nvPr>
        </p:nvGraphicFramePr>
        <p:xfrm>
          <a:off x="615950" y="1844823"/>
          <a:ext cx="7844482" cy="3656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900"/>
                <a:gridCol w="6658582"/>
              </a:tblGrid>
              <a:tr h="4136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Баллы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Замечания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7060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без ошибок выполнены чертежи 3х деталей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5463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без ошибок выполнен чертеж дополнительной </a:t>
                      </a:r>
                      <a:r>
                        <a:rPr lang="ru-RU" sz="1800" dirty="0" smtClean="0">
                          <a:effectLst/>
                        </a:rPr>
                        <a:t>детали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7060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не хватает размеров </a:t>
                      </a:r>
                      <a:r>
                        <a:rPr lang="ru-RU" sz="1800" dirty="0" smtClean="0">
                          <a:effectLst/>
                        </a:rPr>
                        <a:t>необходимых для </a:t>
                      </a:r>
                      <a:r>
                        <a:rPr lang="ru-RU" sz="1800" dirty="0">
                          <a:effectLst/>
                        </a:rPr>
                        <a:t>изготовления детали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7060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нанесены лишние/повторяющиеся размеры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7060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основная надпись заполнена не полностью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7060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+mn-lt"/>
                          <a:ea typeface="+mn-ea"/>
                        </a:rPr>
                        <a:t>неправильно выбран формат листа или масштаб изображения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3781">
                <a:tc>
                  <a:txBody>
                    <a:bodyPr/>
                    <a:lstStyle/>
                    <a:p>
                      <a:pPr marR="20129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работа не доделана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831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Способы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изготовления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деталей</a:t>
            </a:r>
            <a:endParaRPr lang="ru-RU" sz="32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5948" y="1844824"/>
            <a:ext cx="7988499" cy="453650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1800" dirty="0" smtClean="0"/>
              <a:t>В серийном производстве детали изготавливают следующими способами:</a:t>
            </a:r>
            <a:endParaRPr lang="ru-RU" sz="1800" dirty="0"/>
          </a:p>
          <a:p>
            <a:pPr algn="just"/>
            <a:r>
              <a:rPr lang="ru-RU" sz="1800" dirty="0" smtClean="0"/>
              <a:t> </a:t>
            </a:r>
            <a:r>
              <a:rPr lang="ru-RU" sz="1800" i="1" dirty="0">
                <a:solidFill>
                  <a:srgbClr val="00B050"/>
                </a:solidFill>
              </a:rPr>
              <a:t>литьём</a:t>
            </a:r>
            <a:r>
              <a:rPr lang="ru-RU" sz="1800" dirty="0"/>
              <a:t> в формы соответствующего материала (чугуна, стали и др</a:t>
            </a:r>
            <a:r>
              <a:rPr lang="ru-RU" sz="1800" dirty="0" smtClean="0"/>
              <a:t>.) обычно </a:t>
            </a:r>
            <a:r>
              <a:rPr lang="ru-RU" sz="1800" dirty="0"/>
              <a:t>с последующей механической обработкой на </a:t>
            </a:r>
            <a:r>
              <a:rPr lang="ru-RU" sz="1800" dirty="0" smtClean="0"/>
              <a:t>металлорежущих станках </a:t>
            </a:r>
            <a:r>
              <a:rPr lang="ru-RU" sz="1800" dirty="0"/>
              <a:t>(токарных, фрезерных и др.);</a:t>
            </a:r>
          </a:p>
          <a:p>
            <a:pPr algn="just"/>
            <a:r>
              <a:rPr lang="ru-RU" sz="1800" dirty="0" smtClean="0"/>
              <a:t> </a:t>
            </a:r>
            <a:r>
              <a:rPr lang="ru-RU" sz="1800" dirty="0"/>
              <a:t>непосредственной </a:t>
            </a:r>
            <a:r>
              <a:rPr lang="ru-RU" sz="1800" i="1" dirty="0">
                <a:solidFill>
                  <a:srgbClr val="00B050"/>
                </a:solidFill>
              </a:rPr>
              <a:t>обработкой на металлорежущих станках</a:t>
            </a:r>
            <a:r>
              <a:rPr lang="ru-RU" sz="1800" dirty="0"/>
              <a:t> </a:t>
            </a:r>
            <a:r>
              <a:rPr lang="ru-RU" sz="1800" dirty="0" smtClean="0"/>
              <a:t>рядового</a:t>
            </a:r>
            <a:r>
              <a:rPr lang="ru-RU" sz="1800" dirty="0"/>
              <a:t>, фасонного или сортового проката (болванки, прутки, листы, </a:t>
            </a:r>
            <a:r>
              <a:rPr lang="ru-RU" sz="1800" dirty="0" smtClean="0"/>
              <a:t>ленты, полосы</a:t>
            </a:r>
            <a:r>
              <a:rPr lang="ru-RU" sz="1800" dirty="0"/>
              <a:t>, угольники и т.п.);</a:t>
            </a:r>
          </a:p>
          <a:p>
            <a:pPr algn="just"/>
            <a:r>
              <a:rPr lang="ru-RU" sz="1800" i="1" dirty="0" smtClean="0">
                <a:solidFill>
                  <a:srgbClr val="00B050"/>
                </a:solidFill>
              </a:rPr>
              <a:t>ковкой</a:t>
            </a:r>
            <a:r>
              <a:rPr lang="ru-RU" sz="1800" i="1" dirty="0">
                <a:solidFill>
                  <a:srgbClr val="00B050"/>
                </a:solidFill>
              </a:rPr>
              <a:t>, </a:t>
            </a:r>
            <a:r>
              <a:rPr lang="ru-RU" sz="1800" i="1" dirty="0" smtClean="0">
                <a:solidFill>
                  <a:srgbClr val="00B050"/>
                </a:solidFill>
              </a:rPr>
              <a:t>штамповкой, прокаткой</a:t>
            </a:r>
            <a:r>
              <a:rPr lang="ru-RU" sz="1800" dirty="0" smtClean="0"/>
              <a:t> </a:t>
            </a:r>
            <a:r>
              <a:rPr lang="ru-RU" sz="1800" dirty="0"/>
              <a:t>соответствующих заготовок из рядового, </a:t>
            </a:r>
            <a:r>
              <a:rPr lang="ru-RU" sz="1800" dirty="0" smtClean="0"/>
              <a:t>фасонного </a:t>
            </a:r>
            <a:r>
              <a:rPr lang="ru-RU" sz="1800" dirty="0"/>
              <a:t>или сортового проката с последующей обработкой (при </a:t>
            </a:r>
            <a:r>
              <a:rPr lang="ru-RU" sz="1800" dirty="0" smtClean="0"/>
              <a:t>необходимости</a:t>
            </a:r>
            <a:r>
              <a:rPr lang="ru-RU" sz="1800" dirty="0"/>
              <a:t>) на металлорежущих </a:t>
            </a:r>
            <a:r>
              <a:rPr lang="ru-RU" sz="1800" dirty="0" smtClean="0"/>
              <a:t>станках</a:t>
            </a:r>
          </a:p>
          <a:p>
            <a:pPr marL="45720" indent="0" algn="just">
              <a:buNone/>
            </a:pPr>
            <a:endParaRPr lang="ru-RU" sz="1800" dirty="0"/>
          </a:p>
          <a:p>
            <a:pPr algn="just"/>
            <a:endParaRPr lang="ru-RU" sz="18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67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41746" y="1268760"/>
            <a:ext cx="7988499" cy="4680520"/>
          </a:xfrm>
        </p:spPr>
        <p:txBody>
          <a:bodyPr>
            <a:normAutofit/>
          </a:bodyPr>
          <a:lstStyle/>
          <a:p>
            <a:pPr algn="just"/>
            <a:r>
              <a:rPr lang="ru-RU" sz="1800" b="1" dirty="0" smtClean="0"/>
              <a:t>Размер</a:t>
            </a:r>
            <a:r>
              <a:rPr lang="ru-RU" sz="1800" dirty="0" smtClean="0"/>
              <a:t> – числовое значение линейной величины (диаметра, длины и т.п.) в выбранных единицах измерения</a:t>
            </a:r>
            <a:r>
              <a:rPr lang="ru-RU" sz="1800" dirty="0"/>
              <a:t> </a:t>
            </a:r>
            <a:r>
              <a:rPr lang="ru-RU" sz="1800" dirty="0" smtClean="0"/>
              <a:t>(</a:t>
            </a:r>
            <a:r>
              <a:rPr lang="ru-RU" sz="1800" i="1" dirty="0" smtClean="0">
                <a:solidFill>
                  <a:srgbClr val="00B050"/>
                </a:solidFill>
              </a:rPr>
              <a:t>справочный, установочный и присоединительный, габаритный</a:t>
            </a:r>
            <a:r>
              <a:rPr lang="ru-RU" sz="1800" dirty="0" smtClean="0"/>
              <a:t>)</a:t>
            </a:r>
            <a:r>
              <a:rPr lang="en-US" sz="1800" dirty="0" smtClean="0"/>
              <a:t> (</a:t>
            </a:r>
            <a:r>
              <a:rPr lang="ru-RU" sz="1800" dirty="0" smtClean="0"/>
              <a:t>см. ГОСТ 25346-89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b="1" dirty="0" smtClean="0"/>
              <a:t>Предельное отклонение </a:t>
            </a:r>
            <a:r>
              <a:rPr lang="ru-RU" sz="1800" dirty="0" smtClean="0"/>
              <a:t>– </a:t>
            </a:r>
            <a:r>
              <a:rPr lang="ru-RU" sz="1800" i="1" dirty="0" smtClean="0">
                <a:solidFill>
                  <a:srgbClr val="00B050"/>
                </a:solidFill>
              </a:rPr>
              <a:t>алгебраическая разность</a:t>
            </a:r>
            <a:r>
              <a:rPr lang="ru-RU" sz="1800" dirty="0" smtClean="0"/>
              <a:t> между предельным и соответствующим номинальным размерами. Различают верхнее и нижнее предельные отклонения (см. ГОСТ 25346-89).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b="1" dirty="0" smtClean="0"/>
              <a:t>База</a:t>
            </a:r>
            <a:r>
              <a:rPr lang="ru-RU" sz="1800" dirty="0" smtClean="0"/>
              <a:t> – поверхность или выполняющее ту же функцию сочетание поверхностей, ось, точка, принадлежащая заготовке или изделию и используемая для базирования (</a:t>
            </a:r>
            <a:r>
              <a:rPr lang="ru-RU" sz="1800" dirty="0"/>
              <a:t>см. ГОСТ </a:t>
            </a:r>
            <a:r>
              <a:rPr lang="ru-RU" sz="1800" dirty="0" smtClean="0"/>
              <a:t>21495-76).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b="1" dirty="0" smtClean="0"/>
              <a:t>Конструкторская база </a:t>
            </a:r>
            <a:r>
              <a:rPr lang="ru-RU" sz="1800" dirty="0" smtClean="0"/>
              <a:t>- </a:t>
            </a:r>
            <a:endParaRPr lang="ru-RU" sz="1800" dirty="0"/>
          </a:p>
          <a:p>
            <a:pPr algn="just"/>
            <a:endParaRPr lang="ru-RU" sz="1800" dirty="0" smtClean="0"/>
          </a:p>
        </p:txBody>
      </p:sp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600418"/>
            <a:ext cx="856895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dirty="0" smtClean="0">
                <a:effectLst/>
              </a:rPr>
              <a:t>Терминология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4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60831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Нанесение справочных размеров</a:t>
            </a:r>
            <a:endParaRPr lang="ru-RU" sz="32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81912" y="1124744"/>
                <a:ext cx="4870656" cy="28083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sz="1600" dirty="0" smtClean="0"/>
                  <a:t>Справочные размеры отмечают знаком </a:t>
                </a:r>
                <a:r>
                  <a:rPr lang="en-US" sz="1600" dirty="0" smtClean="0"/>
                  <a:t>[*]</a:t>
                </a:r>
                <a:r>
                  <a:rPr lang="ru-RU" sz="1600" dirty="0" smtClean="0"/>
                  <a:t>, а в технических требованиях записывают </a:t>
                </a:r>
                <a:r>
                  <a:rPr lang="en-US" sz="1600" dirty="0" smtClean="0"/>
                  <a:t>[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ru-RU" sz="1600" i="1" dirty="0" smtClean="0">
                    <a:solidFill>
                      <a:srgbClr val="FF0000"/>
                    </a:solidFill>
                  </a:rPr>
                  <a:t>Размеры для справок</a:t>
                </a:r>
                <a:r>
                  <a:rPr lang="en-US" sz="1600" dirty="0" smtClean="0"/>
                  <a:t>]</a:t>
                </a:r>
                <a:r>
                  <a:rPr lang="ru-RU" sz="1600" dirty="0" smtClean="0"/>
                  <a:t>.</a:t>
                </a:r>
              </a:p>
              <a:p>
                <a:pPr algn="just"/>
                <a:r>
                  <a:rPr lang="ru-RU" sz="1600" dirty="0"/>
                  <a:t>Линейные размеры </a:t>
                </a:r>
                <a:r>
                  <a:rPr lang="ru-RU" sz="1600" dirty="0" smtClean="0"/>
                  <a:t>в </a:t>
                </a:r>
                <a:r>
                  <a:rPr lang="ru-RU" sz="1600" dirty="0"/>
                  <a:t>графических документах и в спецификациях указывают в </a:t>
                </a:r>
                <a:r>
                  <a:rPr lang="ru-RU" sz="1600" i="1" dirty="0">
                    <a:solidFill>
                      <a:srgbClr val="FF0000"/>
                    </a:solidFill>
                  </a:rPr>
                  <a:t>миллиметрах</a:t>
                </a:r>
                <a:r>
                  <a:rPr lang="ru-RU" sz="1600" dirty="0">
                    <a:solidFill>
                      <a:srgbClr val="FF0000"/>
                    </a:solidFill>
                  </a:rPr>
                  <a:t> </a:t>
                </a:r>
                <a:r>
                  <a:rPr lang="ru-RU" sz="1600" dirty="0"/>
                  <a:t>без обозначения единицы измерения.</a:t>
                </a:r>
              </a:p>
              <a:p>
                <a:pPr algn="just"/>
                <a:r>
                  <a:rPr lang="ru-RU" sz="1600" dirty="0"/>
                  <a:t>Угловые размеры </a:t>
                </a:r>
                <a:r>
                  <a:rPr lang="ru-RU" sz="1600" dirty="0" smtClean="0"/>
                  <a:t>указывают </a:t>
                </a:r>
                <a:r>
                  <a:rPr lang="ru-RU" sz="1600" dirty="0"/>
                  <a:t>в </a:t>
                </a:r>
                <a:r>
                  <a:rPr lang="ru-RU" sz="1600" i="1" dirty="0">
                    <a:solidFill>
                      <a:srgbClr val="FF0000"/>
                    </a:solidFill>
                  </a:rPr>
                  <a:t>градусах, минутах и секундах</a:t>
                </a:r>
                <a:r>
                  <a:rPr lang="ru-RU" sz="1600" i="1" dirty="0">
                    <a:solidFill>
                      <a:srgbClr val="00B050"/>
                    </a:solidFill>
                  </a:rPr>
                  <a:t>  </a:t>
                </a:r>
                <a:r>
                  <a:rPr lang="ru-RU" sz="1600" dirty="0"/>
                  <a:t>с обозначением единицы измерения, например</a:t>
                </a:r>
                <a:r>
                  <a:rPr lang="en-US" sz="1600" dirty="0"/>
                  <a:t>: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  <a:ea typeface="Cambria Math"/>
                      </a:rPr>
                      <m:t>4</m:t>
                    </m:r>
                    <m:r>
                      <a:rPr lang="ru-RU" sz="1600" i="1">
                        <a:latin typeface="Cambria Math"/>
                        <a:ea typeface="Cambria Math"/>
                      </a:rPr>
                      <m:t>°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30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5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″</m:t>
                        </m:r>
                      </m:sup>
                    </m:sSup>
                    <m:r>
                      <a:rPr lang="en-US" sz="160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sz="1600" dirty="0" smtClean="0"/>
              </a:p>
              <a:p>
                <a:pPr algn="just"/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1912" y="1124744"/>
                <a:ext cx="4870656" cy="2808312"/>
              </a:xfrm>
              <a:blipFill rotWithShape="1">
                <a:blip r:embed="rId2"/>
                <a:stretch>
                  <a:fillRect l="-125" t="-2609" r="-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5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599245" y="1052737"/>
            <a:ext cx="3433170" cy="2736303"/>
            <a:chOff x="762114" y="4149080"/>
            <a:chExt cx="2783488" cy="255276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792" y="5284191"/>
              <a:ext cx="2782809" cy="1417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14" y="4149080"/>
              <a:ext cx="2783488" cy="1135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45" y="3986205"/>
            <a:ext cx="330682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3" y="3526765"/>
            <a:ext cx="3912254" cy="329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38" y="5301209"/>
            <a:ext cx="3390420" cy="146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51520" y="600418"/>
            <a:ext cx="856895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dirty="0" smtClean="0">
                <a:effectLst/>
              </a:rPr>
              <a:t>Способы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" name="Объект 2"/>
          <p:cNvSpPr>
            <a:spLocks noGrp="1"/>
          </p:cNvSpPr>
          <p:nvPr>
            <p:ph sz="quarter" idx="13"/>
          </p:nvPr>
        </p:nvSpPr>
        <p:spPr>
          <a:xfrm>
            <a:off x="615949" y="1171918"/>
            <a:ext cx="7851766" cy="4392488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ru-RU" sz="1600" dirty="0" smtClean="0"/>
              <a:t>При расположении элементов </a:t>
            </a:r>
            <a:r>
              <a:rPr lang="ru-RU" sz="1600" dirty="0" smtClean="0">
                <a:solidFill>
                  <a:srgbClr val="00B050"/>
                </a:solidFill>
              </a:rPr>
              <a:t>на одной оси</a:t>
            </a:r>
            <a:r>
              <a:rPr lang="ru-RU" sz="1600" dirty="0" smtClean="0"/>
              <a:t> или </a:t>
            </a:r>
            <a:r>
              <a:rPr lang="ru-RU" sz="1600" dirty="0" smtClean="0">
                <a:solidFill>
                  <a:srgbClr val="00B050"/>
                </a:solidFill>
              </a:rPr>
              <a:t>на одной окружности </a:t>
            </a:r>
            <a:r>
              <a:rPr lang="ru-RU" sz="1600" dirty="0" smtClean="0"/>
              <a:t>размеры наносят следующим способом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pPr algn="just"/>
            <a:r>
              <a:rPr lang="ru-RU" sz="1600" i="1" dirty="0" smtClean="0">
                <a:solidFill>
                  <a:srgbClr val="FF0000"/>
                </a:solidFill>
              </a:rPr>
              <a:t>От основной базы </a:t>
            </a:r>
            <a:r>
              <a:rPr lang="ru-RU" sz="1600" dirty="0" smtClean="0"/>
              <a:t>- рисунки а, б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algn="just"/>
            <a:r>
              <a:rPr lang="ru-RU" sz="1600" dirty="0" smtClean="0"/>
              <a:t>Установлением размеров нескольких групп элементов </a:t>
            </a:r>
            <a:br>
              <a:rPr lang="ru-RU" sz="1600" dirty="0" smtClean="0"/>
            </a:br>
            <a:r>
              <a:rPr lang="ru-RU" sz="1600" i="1" dirty="0" smtClean="0">
                <a:solidFill>
                  <a:srgbClr val="FF0000"/>
                </a:solidFill>
              </a:rPr>
              <a:t>от нескольких основных баз</a:t>
            </a:r>
            <a:r>
              <a:rPr lang="ru-RU" sz="1600" dirty="0" smtClean="0"/>
              <a:t> – рисунок в.</a:t>
            </a:r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Установлением </a:t>
            </a:r>
            <a:r>
              <a:rPr lang="ru-RU" sz="1600" dirty="0"/>
              <a:t>размеров между смежными элементами (</a:t>
            </a:r>
            <a:r>
              <a:rPr lang="ru-RU" sz="1600" i="1" dirty="0">
                <a:solidFill>
                  <a:srgbClr val="FF0000"/>
                </a:solidFill>
              </a:rPr>
              <a:t>цепочкой</a:t>
            </a:r>
            <a:r>
              <a:rPr lang="ru-RU" sz="1600" dirty="0"/>
              <a:t>)</a:t>
            </a: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457993" y="3717032"/>
            <a:ext cx="7851766" cy="158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54" y="2636912"/>
            <a:ext cx="656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" name="Объект 2"/>
          <p:cNvSpPr>
            <a:spLocks noGrp="1"/>
          </p:cNvSpPr>
          <p:nvPr>
            <p:ph sz="quarter" idx="13"/>
          </p:nvPr>
        </p:nvSpPr>
        <p:spPr>
          <a:xfrm>
            <a:off x="615949" y="1239362"/>
            <a:ext cx="7851766" cy="100811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1600" dirty="0" smtClean="0"/>
              <a:t>Размеры, определяющие положение </a:t>
            </a:r>
            <a:r>
              <a:rPr lang="ru-RU" sz="1600" dirty="0" smtClean="0">
                <a:solidFill>
                  <a:srgbClr val="00B050"/>
                </a:solidFill>
              </a:rPr>
              <a:t>симметрично расположенных поверхностей</a:t>
            </a:r>
            <a:r>
              <a:rPr lang="ru-RU" sz="1600" dirty="0" smtClean="0"/>
              <a:t> у симметричных изделий, наносят следующими способами</a:t>
            </a:r>
            <a:r>
              <a:rPr lang="ru-RU" sz="1800" dirty="0" smtClean="0"/>
              <a:t>	 </a:t>
            </a:r>
            <a:endParaRPr lang="ru-RU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14" y="1916832"/>
            <a:ext cx="5268812" cy="220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78" y="4269100"/>
            <a:ext cx="5329148" cy="202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размеров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65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нанесения</a:t>
            </a:r>
            <a:r>
              <a:rPr lang="ru-RU" sz="36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размеров</a:t>
            </a:r>
            <a:endParaRPr lang="ru-RU" sz="36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12161" y="1178990"/>
            <a:ext cx="7988499" cy="117462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dirty="0" smtClean="0"/>
              <a:t>Допускается </a:t>
            </a:r>
            <a:r>
              <a:rPr lang="ru-RU" sz="1600" dirty="0"/>
              <a:t>проводить размерные линии непосредственно к линиям видимого контура, осевым, центровым и другим </a:t>
            </a:r>
            <a:r>
              <a:rPr lang="ru-RU" sz="1600" dirty="0" smtClean="0"/>
              <a:t>линиям, </a:t>
            </a:r>
            <a:r>
              <a:rPr lang="ru-RU" sz="1600" i="1" dirty="0" smtClean="0">
                <a:solidFill>
                  <a:srgbClr val="00B050"/>
                </a:solidFill>
              </a:rPr>
              <a:t>исключая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i="1" dirty="0" smtClean="0">
                <a:solidFill>
                  <a:srgbClr val="00B050"/>
                </a:solidFill>
              </a:rPr>
              <a:t>линии невидимого контура</a:t>
            </a:r>
          </a:p>
          <a:p>
            <a:pPr algn="just"/>
            <a:r>
              <a:rPr lang="ru-RU" sz="1600" dirty="0" smtClean="0"/>
              <a:t>Необходимо </a:t>
            </a:r>
            <a:r>
              <a:rPr lang="ru-RU" sz="1600" i="1" dirty="0" smtClean="0">
                <a:solidFill>
                  <a:srgbClr val="FF0000"/>
                </a:solidFill>
              </a:rPr>
              <a:t>избегать</a:t>
            </a:r>
            <a:r>
              <a:rPr lang="ru-RU" sz="1600" dirty="0" smtClean="0"/>
              <a:t> </a:t>
            </a:r>
            <a:r>
              <a:rPr lang="ru-RU" sz="1600" i="1" dirty="0" smtClean="0">
                <a:solidFill>
                  <a:srgbClr val="FF0000"/>
                </a:solidFill>
              </a:rPr>
              <a:t>пересечения</a:t>
            </a:r>
            <a:r>
              <a:rPr lang="ru-RU" sz="1600" dirty="0" smtClean="0"/>
              <a:t> размерных и выносных линий</a:t>
            </a: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3003972" cy="155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98" y="2276872"/>
            <a:ext cx="1597395" cy="176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8" y="2259761"/>
            <a:ext cx="2759921" cy="160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18" y="5267076"/>
            <a:ext cx="2109447" cy="159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33241"/>
            <a:ext cx="2959596" cy="159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Объект 2"/>
          <p:cNvSpPr txBox="1">
            <a:spLocks/>
          </p:cNvSpPr>
          <p:nvPr/>
        </p:nvSpPr>
        <p:spPr>
          <a:xfrm>
            <a:off x="473676" y="4037504"/>
            <a:ext cx="4170332" cy="15517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Если нужно показать координаты вершины скругляемого угла или центра дуги </a:t>
            </a:r>
            <a:r>
              <a:rPr lang="ru-RU" sz="1600" dirty="0" err="1" smtClean="0"/>
              <a:t>скругления</a:t>
            </a:r>
            <a:r>
              <a:rPr lang="ru-RU" sz="1600" dirty="0" smtClean="0"/>
              <a:t>, то выносные линии проводят </a:t>
            </a:r>
            <a:r>
              <a:rPr lang="ru-RU" sz="1600" i="1" dirty="0" smtClean="0">
                <a:solidFill>
                  <a:srgbClr val="00B050"/>
                </a:solidFill>
              </a:rPr>
              <a:t>от точки пересечения </a:t>
            </a:r>
            <a:r>
              <a:rPr lang="ru-RU" sz="1600" dirty="0" smtClean="0"/>
              <a:t>сторон скругляемого угла или </a:t>
            </a:r>
            <a:r>
              <a:rPr lang="ru-RU" sz="1600" i="1" dirty="0" smtClean="0">
                <a:solidFill>
                  <a:srgbClr val="00B050"/>
                </a:solidFill>
              </a:rPr>
              <a:t>центра дуги</a:t>
            </a:r>
            <a:r>
              <a:rPr lang="ru-RU" sz="1600" dirty="0" smtClean="0"/>
              <a:t> </a:t>
            </a:r>
            <a:r>
              <a:rPr lang="ru-RU" sz="1600" dirty="0" err="1" smtClean="0"/>
              <a:t>скругления</a:t>
            </a:r>
            <a:endParaRPr lang="ru-RU" sz="1600" dirty="0" smtClean="0"/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4644008" y="4037504"/>
            <a:ext cx="4386356" cy="15517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Если вид или разрез симметричного предмета изображают только </a:t>
            </a:r>
            <a:r>
              <a:rPr lang="ru-RU" sz="1600" i="1" dirty="0" smtClean="0">
                <a:solidFill>
                  <a:srgbClr val="00B050"/>
                </a:solidFill>
              </a:rPr>
              <a:t>до оси </a:t>
            </a:r>
            <a:r>
              <a:rPr lang="ru-RU" sz="1600" dirty="0" smtClean="0"/>
              <a:t>симметрии </a:t>
            </a:r>
            <a:r>
              <a:rPr lang="ru-RU" sz="1600" i="1" dirty="0" smtClean="0">
                <a:solidFill>
                  <a:srgbClr val="00B050"/>
                </a:solidFill>
              </a:rPr>
              <a:t>или</a:t>
            </a:r>
            <a:r>
              <a:rPr lang="ru-RU" sz="1600" dirty="0" smtClean="0"/>
              <a:t> </a:t>
            </a:r>
            <a:r>
              <a:rPr lang="ru-RU" sz="1600" i="1" dirty="0" smtClean="0">
                <a:solidFill>
                  <a:srgbClr val="00B050"/>
                </a:solidFill>
              </a:rPr>
              <a:t>с обрывом</a:t>
            </a:r>
            <a:r>
              <a:rPr lang="ru-RU" sz="1600" dirty="0" smtClean="0"/>
              <a:t>, то размерные линии проводят с обрывом, и обрыв делают дальше оси или линии обрыва предмета</a:t>
            </a:r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282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6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12161" y="1178990"/>
            <a:ext cx="5111967" cy="80985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/>
              <a:t>При изображении изделия с разрывом размерную линию </a:t>
            </a:r>
            <a:r>
              <a:rPr lang="ru-RU" sz="1600" i="1" dirty="0" smtClean="0">
                <a:solidFill>
                  <a:srgbClr val="00B050"/>
                </a:solidFill>
              </a:rPr>
              <a:t>не прерывают</a:t>
            </a: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62752" y="2148213"/>
            <a:ext cx="7811439" cy="88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Если длина размерной линии недостаточна для размещения на ней стрелок, то размерную линию продолжают за выносные линии и </a:t>
            </a:r>
            <a:r>
              <a:rPr lang="ru-RU" sz="1600" i="1" dirty="0" smtClean="0">
                <a:solidFill>
                  <a:srgbClr val="00B050"/>
                </a:solidFill>
              </a:rPr>
              <a:t>стрелки располагают на ее продолжении</a:t>
            </a:r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721000" y="4461135"/>
            <a:ext cx="7694944" cy="775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При нанесении </a:t>
            </a:r>
            <a:r>
              <a:rPr lang="ru-RU" sz="1700" dirty="0" smtClean="0"/>
              <a:t>нескольких</a:t>
            </a:r>
            <a:r>
              <a:rPr lang="ru-RU" sz="1600" dirty="0" smtClean="0"/>
              <a:t> параллельных или концентричных размерных линий на небольшом расстоянии друг от друга размерные числа над ними рекомендуется располагать </a:t>
            </a:r>
            <a:r>
              <a:rPr lang="ru-RU" sz="1600" i="1" dirty="0" smtClean="0">
                <a:solidFill>
                  <a:srgbClr val="00B050"/>
                </a:solidFill>
              </a:rPr>
              <a:t>в шахматном порядке</a:t>
            </a:r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201761"/>
            <a:ext cx="1944216" cy="94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17" y="3024442"/>
            <a:ext cx="2311863" cy="140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88" y="3015250"/>
            <a:ext cx="1680077" cy="141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96" y="2965700"/>
            <a:ext cx="1650655" cy="141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96942"/>
            <a:ext cx="5241135" cy="138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8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600418"/>
            <a:ext cx="8568952" cy="117239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>Особенности нанесения размеров</a:t>
            </a:r>
            <a:endParaRPr lang="ru-RU" sz="3200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9856" y="159135"/>
            <a:ext cx="1549400" cy="466725"/>
            <a:chOff x="1325563" y="401638"/>
            <a:chExt cx="1549400" cy="466725"/>
          </a:xfrm>
        </p:grpSpPr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1663700" y="539750"/>
              <a:ext cx="315913" cy="198438"/>
            </a:xfrm>
            <a:custGeom>
              <a:avLst/>
              <a:gdLst>
                <a:gd name="T0" fmla="*/ 39648 w 993"/>
                <a:gd name="T1" fmla="*/ 0 h 622"/>
                <a:gd name="T2" fmla="*/ 151612 w 993"/>
                <a:gd name="T3" fmla="*/ 0 h 622"/>
                <a:gd name="T4" fmla="*/ 155418 w 993"/>
                <a:gd name="T5" fmla="*/ 107950 h 622"/>
                <a:gd name="T6" fmla="*/ 157004 w 993"/>
                <a:gd name="T7" fmla="*/ 107950 h 622"/>
                <a:gd name="T8" fmla="*/ 203313 w 993"/>
                <a:gd name="T9" fmla="*/ 0 h 622"/>
                <a:gd name="T10" fmla="*/ 314960 w 993"/>
                <a:gd name="T11" fmla="*/ 0 h 622"/>
                <a:gd name="T12" fmla="*/ 274995 w 993"/>
                <a:gd name="T13" fmla="*/ 197485 h 622"/>
                <a:gd name="T14" fmla="*/ 207436 w 993"/>
                <a:gd name="T15" fmla="*/ 197485 h 622"/>
                <a:gd name="T16" fmla="*/ 238837 w 993"/>
                <a:gd name="T17" fmla="*/ 42228 h 622"/>
                <a:gd name="T18" fmla="*/ 236934 w 993"/>
                <a:gd name="T19" fmla="*/ 42228 h 622"/>
                <a:gd name="T20" fmla="*/ 166520 w 993"/>
                <a:gd name="T21" fmla="*/ 197485 h 622"/>
                <a:gd name="T22" fmla="*/ 104035 w 993"/>
                <a:gd name="T23" fmla="*/ 197485 h 622"/>
                <a:gd name="T24" fmla="*/ 97692 w 993"/>
                <a:gd name="T25" fmla="*/ 42228 h 622"/>
                <a:gd name="T26" fmla="*/ 95788 w 993"/>
                <a:gd name="T27" fmla="*/ 42228 h 622"/>
                <a:gd name="T28" fmla="*/ 64070 w 993"/>
                <a:gd name="T29" fmla="*/ 197485 h 622"/>
                <a:gd name="T30" fmla="*/ 0 w 993"/>
                <a:gd name="T31" fmla="*/ 197485 h 622"/>
                <a:gd name="T32" fmla="*/ 39648 w 993"/>
                <a:gd name="T33" fmla="*/ 0 h 6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" h="622">
                  <a:moveTo>
                    <a:pt x="125" y="0"/>
                  </a:moveTo>
                  <a:lnTo>
                    <a:pt x="478" y="0"/>
                  </a:lnTo>
                  <a:lnTo>
                    <a:pt x="490" y="340"/>
                  </a:lnTo>
                  <a:lnTo>
                    <a:pt x="495" y="340"/>
                  </a:lnTo>
                  <a:lnTo>
                    <a:pt x="641" y="0"/>
                  </a:lnTo>
                  <a:lnTo>
                    <a:pt x="993" y="0"/>
                  </a:lnTo>
                  <a:lnTo>
                    <a:pt x="867" y="622"/>
                  </a:lnTo>
                  <a:lnTo>
                    <a:pt x="654" y="622"/>
                  </a:lnTo>
                  <a:lnTo>
                    <a:pt x="753" y="133"/>
                  </a:lnTo>
                  <a:lnTo>
                    <a:pt x="747" y="133"/>
                  </a:lnTo>
                  <a:lnTo>
                    <a:pt x="525" y="622"/>
                  </a:lnTo>
                  <a:lnTo>
                    <a:pt x="328" y="622"/>
                  </a:lnTo>
                  <a:lnTo>
                    <a:pt x="308" y="133"/>
                  </a:lnTo>
                  <a:lnTo>
                    <a:pt x="302" y="133"/>
                  </a:lnTo>
                  <a:lnTo>
                    <a:pt x="202" y="622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67"/>
            <p:cNvSpPr>
              <a:spLocks noEditPoints="1"/>
            </p:cNvSpPr>
            <p:nvPr/>
          </p:nvSpPr>
          <p:spPr bwMode="auto">
            <a:xfrm>
              <a:off x="1968500" y="527050"/>
              <a:ext cx="274638" cy="214313"/>
            </a:xfrm>
            <a:custGeom>
              <a:avLst/>
              <a:gdLst>
                <a:gd name="T0" fmla="*/ 70485 w 866"/>
                <a:gd name="T1" fmla="*/ 182292 h 675"/>
                <a:gd name="T2" fmla="*/ 44768 w 866"/>
                <a:gd name="T3" fmla="*/ 179439 h 675"/>
                <a:gd name="T4" fmla="*/ 25083 w 866"/>
                <a:gd name="T5" fmla="*/ 171513 h 675"/>
                <a:gd name="T6" fmla="*/ 11748 w 866"/>
                <a:gd name="T7" fmla="*/ 159466 h 675"/>
                <a:gd name="T8" fmla="*/ 3810 w 866"/>
                <a:gd name="T9" fmla="*/ 145200 h 675"/>
                <a:gd name="T10" fmla="*/ 0 w 866"/>
                <a:gd name="T11" fmla="*/ 129031 h 675"/>
                <a:gd name="T12" fmla="*/ 318 w 866"/>
                <a:gd name="T13" fmla="*/ 115399 h 675"/>
                <a:gd name="T14" fmla="*/ 2223 w 866"/>
                <a:gd name="T15" fmla="*/ 103035 h 675"/>
                <a:gd name="T16" fmla="*/ 6350 w 866"/>
                <a:gd name="T17" fmla="*/ 90670 h 675"/>
                <a:gd name="T18" fmla="*/ 12065 w 866"/>
                <a:gd name="T19" fmla="*/ 78623 h 675"/>
                <a:gd name="T20" fmla="*/ 19685 w 866"/>
                <a:gd name="T21" fmla="*/ 67527 h 675"/>
                <a:gd name="T22" fmla="*/ 29210 w 866"/>
                <a:gd name="T23" fmla="*/ 57065 h 675"/>
                <a:gd name="T24" fmla="*/ 40323 w 866"/>
                <a:gd name="T25" fmla="*/ 47871 h 675"/>
                <a:gd name="T26" fmla="*/ 53340 w 866"/>
                <a:gd name="T27" fmla="*/ 40263 h 675"/>
                <a:gd name="T28" fmla="*/ 68263 w 866"/>
                <a:gd name="T29" fmla="*/ 34556 h 675"/>
                <a:gd name="T30" fmla="*/ 85090 w 866"/>
                <a:gd name="T31" fmla="*/ 30752 h 675"/>
                <a:gd name="T32" fmla="*/ 103505 w 866"/>
                <a:gd name="T33" fmla="*/ 29484 h 675"/>
                <a:gd name="T34" fmla="*/ 196850 w 866"/>
                <a:gd name="T35" fmla="*/ 0 h 675"/>
                <a:gd name="T36" fmla="*/ 208280 w 866"/>
                <a:gd name="T37" fmla="*/ 29484 h 675"/>
                <a:gd name="T38" fmla="*/ 225743 w 866"/>
                <a:gd name="T39" fmla="*/ 31386 h 675"/>
                <a:gd name="T40" fmla="*/ 243523 w 866"/>
                <a:gd name="T41" fmla="*/ 36775 h 675"/>
                <a:gd name="T42" fmla="*/ 254635 w 866"/>
                <a:gd name="T43" fmla="*/ 42482 h 675"/>
                <a:gd name="T44" fmla="*/ 261620 w 866"/>
                <a:gd name="T45" fmla="*/ 48823 h 675"/>
                <a:gd name="T46" fmla="*/ 267653 w 866"/>
                <a:gd name="T47" fmla="*/ 57065 h 675"/>
                <a:gd name="T48" fmla="*/ 272098 w 866"/>
                <a:gd name="T49" fmla="*/ 67210 h 675"/>
                <a:gd name="T50" fmla="*/ 274320 w 866"/>
                <a:gd name="T51" fmla="*/ 78940 h 675"/>
                <a:gd name="T52" fmla="*/ 274638 w 866"/>
                <a:gd name="T53" fmla="*/ 92890 h 675"/>
                <a:gd name="T54" fmla="*/ 273685 w 866"/>
                <a:gd name="T55" fmla="*/ 105888 h 675"/>
                <a:gd name="T56" fmla="*/ 270193 w 866"/>
                <a:gd name="T57" fmla="*/ 118252 h 675"/>
                <a:gd name="T58" fmla="*/ 265430 w 866"/>
                <a:gd name="T59" fmla="*/ 130616 h 675"/>
                <a:gd name="T60" fmla="*/ 258445 w 866"/>
                <a:gd name="T61" fmla="*/ 142029 h 675"/>
                <a:gd name="T62" fmla="*/ 250190 w 866"/>
                <a:gd name="T63" fmla="*/ 152491 h 675"/>
                <a:gd name="T64" fmla="*/ 239713 w 866"/>
                <a:gd name="T65" fmla="*/ 162002 h 675"/>
                <a:gd name="T66" fmla="*/ 227965 w 866"/>
                <a:gd name="T67" fmla="*/ 169611 h 675"/>
                <a:gd name="T68" fmla="*/ 213678 w 866"/>
                <a:gd name="T69" fmla="*/ 175951 h 675"/>
                <a:gd name="T70" fmla="*/ 198120 w 866"/>
                <a:gd name="T71" fmla="*/ 180073 h 675"/>
                <a:gd name="T72" fmla="*/ 180658 w 866"/>
                <a:gd name="T73" fmla="*/ 182292 h 675"/>
                <a:gd name="T74" fmla="*/ 153353 w 866"/>
                <a:gd name="T75" fmla="*/ 213995 h 675"/>
                <a:gd name="T76" fmla="*/ 105410 w 866"/>
                <a:gd name="T77" fmla="*/ 74502 h 675"/>
                <a:gd name="T78" fmla="*/ 94615 w 866"/>
                <a:gd name="T79" fmla="*/ 76721 h 675"/>
                <a:gd name="T80" fmla="*/ 85725 w 866"/>
                <a:gd name="T81" fmla="*/ 82428 h 675"/>
                <a:gd name="T82" fmla="*/ 79058 w 866"/>
                <a:gd name="T83" fmla="*/ 90670 h 675"/>
                <a:gd name="T84" fmla="*/ 74295 w 866"/>
                <a:gd name="T85" fmla="*/ 100181 h 675"/>
                <a:gd name="T86" fmla="*/ 72073 w 866"/>
                <a:gd name="T87" fmla="*/ 110960 h 675"/>
                <a:gd name="T88" fmla="*/ 73025 w 866"/>
                <a:gd name="T89" fmla="*/ 122690 h 675"/>
                <a:gd name="T90" fmla="*/ 75565 w 866"/>
                <a:gd name="T91" fmla="*/ 128397 h 675"/>
                <a:gd name="T92" fmla="*/ 79693 w 866"/>
                <a:gd name="T93" fmla="*/ 132835 h 675"/>
                <a:gd name="T94" fmla="*/ 85408 w 866"/>
                <a:gd name="T95" fmla="*/ 136323 h 675"/>
                <a:gd name="T96" fmla="*/ 92393 w 866"/>
                <a:gd name="T97" fmla="*/ 137274 h 675"/>
                <a:gd name="T98" fmla="*/ 165418 w 866"/>
                <a:gd name="T99" fmla="*/ 137274 h 675"/>
                <a:gd name="T100" fmla="*/ 177483 w 866"/>
                <a:gd name="T101" fmla="*/ 136323 h 675"/>
                <a:gd name="T102" fmla="*/ 187008 w 866"/>
                <a:gd name="T103" fmla="*/ 131250 h 675"/>
                <a:gd name="T104" fmla="*/ 194628 w 866"/>
                <a:gd name="T105" fmla="*/ 123642 h 675"/>
                <a:gd name="T106" fmla="*/ 199708 w 866"/>
                <a:gd name="T107" fmla="*/ 113814 h 675"/>
                <a:gd name="T108" fmla="*/ 202565 w 866"/>
                <a:gd name="T109" fmla="*/ 103669 h 675"/>
                <a:gd name="T110" fmla="*/ 202565 w 866"/>
                <a:gd name="T111" fmla="*/ 92256 h 675"/>
                <a:gd name="T112" fmla="*/ 200025 w 866"/>
                <a:gd name="T113" fmla="*/ 84330 h 675"/>
                <a:gd name="T114" fmla="*/ 196215 w 866"/>
                <a:gd name="T115" fmla="*/ 79891 h 675"/>
                <a:gd name="T116" fmla="*/ 191135 w 866"/>
                <a:gd name="T117" fmla="*/ 76404 h 675"/>
                <a:gd name="T118" fmla="*/ 184785 w 866"/>
                <a:gd name="T119" fmla="*/ 74502 h 675"/>
                <a:gd name="T120" fmla="*/ 165418 w 866"/>
                <a:gd name="T121" fmla="*/ 137274 h 6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66" h="675">
                  <a:moveTo>
                    <a:pt x="245" y="675"/>
                  </a:moveTo>
                  <a:lnTo>
                    <a:pt x="265" y="575"/>
                  </a:lnTo>
                  <a:lnTo>
                    <a:pt x="222" y="575"/>
                  </a:lnTo>
                  <a:lnTo>
                    <a:pt x="193" y="574"/>
                  </a:lnTo>
                  <a:lnTo>
                    <a:pt x="166" y="571"/>
                  </a:lnTo>
                  <a:lnTo>
                    <a:pt x="141" y="566"/>
                  </a:lnTo>
                  <a:lnTo>
                    <a:pt x="118" y="560"/>
                  </a:lnTo>
                  <a:lnTo>
                    <a:pt x="98" y="550"/>
                  </a:lnTo>
                  <a:lnTo>
                    <a:pt x="79" y="541"/>
                  </a:lnTo>
                  <a:lnTo>
                    <a:pt x="64" y="529"/>
                  </a:lnTo>
                  <a:lnTo>
                    <a:pt x="50" y="518"/>
                  </a:lnTo>
                  <a:lnTo>
                    <a:pt x="37" y="503"/>
                  </a:lnTo>
                  <a:lnTo>
                    <a:pt x="27" y="489"/>
                  </a:lnTo>
                  <a:lnTo>
                    <a:pt x="19" y="474"/>
                  </a:lnTo>
                  <a:lnTo>
                    <a:pt x="12" y="458"/>
                  </a:lnTo>
                  <a:lnTo>
                    <a:pt x="6" y="441"/>
                  </a:lnTo>
                  <a:lnTo>
                    <a:pt x="2" y="425"/>
                  </a:lnTo>
                  <a:lnTo>
                    <a:pt x="0" y="407"/>
                  </a:lnTo>
                  <a:lnTo>
                    <a:pt x="0" y="390"/>
                  </a:lnTo>
                  <a:lnTo>
                    <a:pt x="0" y="377"/>
                  </a:lnTo>
                  <a:lnTo>
                    <a:pt x="1" y="364"/>
                  </a:lnTo>
                  <a:lnTo>
                    <a:pt x="2" y="351"/>
                  </a:lnTo>
                  <a:lnTo>
                    <a:pt x="5" y="338"/>
                  </a:lnTo>
                  <a:lnTo>
                    <a:pt x="7" y="325"/>
                  </a:lnTo>
                  <a:lnTo>
                    <a:pt x="12" y="311"/>
                  </a:lnTo>
                  <a:lnTo>
                    <a:pt x="15" y="298"/>
                  </a:lnTo>
                  <a:lnTo>
                    <a:pt x="20" y="286"/>
                  </a:lnTo>
                  <a:lnTo>
                    <a:pt x="26" y="273"/>
                  </a:lnTo>
                  <a:lnTo>
                    <a:pt x="31" y="261"/>
                  </a:lnTo>
                  <a:lnTo>
                    <a:pt x="38" y="248"/>
                  </a:lnTo>
                  <a:lnTo>
                    <a:pt x="46" y="236"/>
                  </a:lnTo>
                  <a:lnTo>
                    <a:pt x="54" y="225"/>
                  </a:lnTo>
                  <a:lnTo>
                    <a:pt x="62" y="213"/>
                  </a:lnTo>
                  <a:lnTo>
                    <a:pt x="71" y="201"/>
                  </a:lnTo>
                  <a:lnTo>
                    <a:pt x="82" y="191"/>
                  </a:lnTo>
                  <a:lnTo>
                    <a:pt x="92" y="180"/>
                  </a:lnTo>
                  <a:lnTo>
                    <a:pt x="103" y="170"/>
                  </a:lnTo>
                  <a:lnTo>
                    <a:pt x="116" y="160"/>
                  </a:lnTo>
                  <a:lnTo>
                    <a:pt x="127" y="151"/>
                  </a:lnTo>
                  <a:lnTo>
                    <a:pt x="140" y="143"/>
                  </a:lnTo>
                  <a:lnTo>
                    <a:pt x="154" y="134"/>
                  </a:lnTo>
                  <a:lnTo>
                    <a:pt x="168" y="127"/>
                  </a:lnTo>
                  <a:lnTo>
                    <a:pt x="183" y="120"/>
                  </a:lnTo>
                  <a:lnTo>
                    <a:pt x="200" y="114"/>
                  </a:lnTo>
                  <a:lnTo>
                    <a:pt x="215" y="109"/>
                  </a:lnTo>
                  <a:lnTo>
                    <a:pt x="233" y="104"/>
                  </a:lnTo>
                  <a:lnTo>
                    <a:pt x="250" y="100"/>
                  </a:lnTo>
                  <a:lnTo>
                    <a:pt x="268" y="97"/>
                  </a:lnTo>
                  <a:lnTo>
                    <a:pt x="286" y="95"/>
                  </a:lnTo>
                  <a:lnTo>
                    <a:pt x="306" y="93"/>
                  </a:lnTo>
                  <a:lnTo>
                    <a:pt x="326" y="93"/>
                  </a:lnTo>
                  <a:lnTo>
                    <a:pt x="364" y="93"/>
                  </a:lnTo>
                  <a:lnTo>
                    <a:pt x="382" y="0"/>
                  </a:lnTo>
                  <a:lnTo>
                    <a:pt x="620" y="0"/>
                  </a:lnTo>
                  <a:lnTo>
                    <a:pt x="602" y="93"/>
                  </a:lnTo>
                  <a:lnTo>
                    <a:pt x="638" y="93"/>
                  </a:lnTo>
                  <a:lnTo>
                    <a:pt x="656" y="93"/>
                  </a:lnTo>
                  <a:lnTo>
                    <a:pt x="673" y="95"/>
                  </a:lnTo>
                  <a:lnTo>
                    <a:pt x="692" y="96"/>
                  </a:lnTo>
                  <a:lnTo>
                    <a:pt x="711" y="99"/>
                  </a:lnTo>
                  <a:lnTo>
                    <a:pt x="730" y="103"/>
                  </a:lnTo>
                  <a:lnTo>
                    <a:pt x="749" y="109"/>
                  </a:lnTo>
                  <a:lnTo>
                    <a:pt x="767" y="116"/>
                  </a:lnTo>
                  <a:lnTo>
                    <a:pt x="784" y="124"/>
                  </a:lnTo>
                  <a:lnTo>
                    <a:pt x="794" y="129"/>
                  </a:lnTo>
                  <a:lnTo>
                    <a:pt x="802" y="134"/>
                  </a:lnTo>
                  <a:lnTo>
                    <a:pt x="809" y="140"/>
                  </a:lnTo>
                  <a:lnTo>
                    <a:pt x="817" y="147"/>
                  </a:lnTo>
                  <a:lnTo>
                    <a:pt x="824" y="154"/>
                  </a:lnTo>
                  <a:lnTo>
                    <a:pt x="831" y="163"/>
                  </a:lnTo>
                  <a:lnTo>
                    <a:pt x="837" y="171"/>
                  </a:lnTo>
                  <a:lnTo>
                    <a:pt x="843" y="180"/>
                  </a:lnTo>
                  <a:lnTo>
                    <a:pt x="848" y="189"/>
                  </a:lnTo>
                  <a:lnTo>
                    <a:pt x="852" y="200"/>
                  </a:lnTo>
                  <a:lnTo>
                    <a:pt x="857" y="212"/>
                  </a:lnTo>
                  <a:lnTo>
                    <a:pt x="859" y="223"/>
                  </a:lnTo>
                  <a:lnTo>
                    <a:pt x="863" y="236"/>
                  </a:lnTo>
                  <a:lnTo>
                    <a:pt x="864" y="249"/>
                  </a:lnTo>
                  <a:lnTo>
                    <a:pt x="865" y="264"/>
                  </a:lnTo>
                  <a:lnTo>
                    <a:pt x="866" y="279"/>
                  </a:lnTo>
                  <a:lnTo>
                    <a:pt x="865" y="293"/>
                  </a:lnTo>
                  <a:lnTo>
                    <a:pt x="865" y="307"/>
                  </a:lnTo>
                  <a:lnTo>
                    <a:pt x="863" y="320"/>
                  </a:lnTo>
                  <a:lnTo>
                    <a:pt x="862" y="334"/>
                  </a:lnTo>
                  <a:lnTo>
                    <a:pt x="858" y="346"/>
                  </a:lnTo>
                  <a:lnTo>
                    <a:pt x="855" y="361"/>
                  </a:lnTo>
                  <a:lnTo>
                    <a:pt x="851" y="373"/>
                  </a:lnTo>
                  <a:lnTo>
                    <a:pt x="846" y="386"/>
                  </a:lnTo>
                  <a:lnTo>
                    <a:pt x="842" y="399"/>
                  </a:lnTo>
                  <a:lnTo>
                    <a:pt x="836" y="412"/>
                  </a:lnTo>
                  <a:lnTo>
                    <a:pt x="829" y="424"/>
                  </a:lnTo>
                  <a:lnTo>
                    <a:pt x="822" y="437"/>
                  </a:lnTo>
                  <a:lnTo>
                    <a:pt x="814" y="448"/>
                  </a:lnTo>
                  <a:lnTo>
                    <a:pt x="806" y="460"/>
                  </a:lnTo>
                  <a:lnTo>
                    <a:pt x="797" y="471"/>
                  </a:lnTo>
                  <a:lnTo>
                    <a:pt x="788" y="481"/>
                  </a:lnTo>
                  <a:lnTo>
                    <a:pt x="777" y="492"/>
                  </a:lnTo>
                  <a:lnTo>
                    <a:pt x="767" y="501"/>
                  </a:lnTo>
                  <a:lnTo>
                    <a:pt x="755" y="511"/>
                  </a:lnTo>
                  <a:lnTo>
                    <a:pt x="744" y="520"/>
                  </a:lnTo>
                  <a:lnTo>
                    <a:pt x="731" y="528"/>
                  </a:lnTo>
                  <a:lnTo>
                    <a:pt x="718" y="535"/>
                  </a:lnTo>
                  <a:lnTo>
                    <a:pt x="704" y="543"/>
                  </a:lnTo>
                  <a:lnTo>
                    <a:pt x="689" y="549"/>
                  </a:lnTo>
                  <a:lnTo>
                    <a:pt x="673" y="555"/>
                  </a:lnTo>
                  <a:lnTo>
                    <a:pt x="658" y="560"/>
                  </a:lnTo>
                  <a:lnTo>
                    <a:pt x="642" y="564"/>
                  </a:lnTo>
                  <a:lnTo>
                    <a:pt x="624" y="568"/>
                  </a:lnTo>
                  <a:lnTo>
                    <a:pt x="607" y="571"/>
                  </a:lnTo>
                  <a:lnTo>
                    <a:pt x="588" y="574"/>
                  </a:lnTo>
                  <a:lnTo>
                    <a:pt x="569" y="575"/>
                  </a:lnTo>
                  <a:lnTo>
                    <a:pt x="549" y="575"/>
                  </a:lnTo>
                  <a:lnTo>
                    <a:pt x="503" y="575"/>
                  </a:lnTo>
                  <a:lnTo>
                    <a:pt x="483" y="675"/>
                  </a:lnTo>
                  <a:lnTo>
                    <a:pt x="245" y="675"/>
                  </a:lnTo>
                  <a:close/>
                  <a:moveTo>
                    <a:pt x="345" y="235"/>
                  </a:moveTo>
                  <a:lnTo>
                    <a:pt x="332" y="235"/>
                  </a:lnTo>
                  <a:lnTo>
                    <a:pt x="320" y="236"/>
                  </a:lnTo>
                  <a:lnTo>
                    <a:pt x="309" y="239"/>
                  </a:lnTo>
                  <a:lnTo>
                    <a:pt x="298" y="242"/>
                  </a:lnTo>
                  <a:lnTo>
                    <a:pt x="289" y="247"/>
                  </a:lnTo>
                  <a:lnTo>
                    <a:pt x="279" y="253"/>
                  </a:lnTo>
                  <a:lnTo>
                    <a:pt x="270" y="260"/>
                  </a:lnTo>
                  <a:lnTo>
                    <a:pt x="262" y="268"/>
                  </a:lnTo>
                  <a:lnTo>
                    <a:pt x="255" y="276"/>
                  </a:lnTo>
                  <a:lnTo>
                    <a:pt x="249" y="286"/>
                  </a:lnTo>
                  <a:lnTo>
                    <a:pt x="243" y="295"/>
                  </a:lnTo>
                  <a:lnTo>
                    <a:pt x="237" y="305"/>
                  </a:lnTo>
                  <a:lnTo>
                    <a:pt x="234" y="316"/>
                  </a:lnTo>
                  <a:lnTo>
                    <a:pt x="230" y="328"/>
                  </a:lnTo>
                  <a:lnTo>
                    <a:pt x="228" y="338"/>
                  </a:lnTo>
                  <a:lnTo>
                    <a:pt x="227" y="350"/>
                  </a:lnTo>
                  <a:lnTo>
                    <a:pt x="226" y="361"/>
                  </a:lnTo>
                  <a:lnTo>
                    <a:pt x="227" y="375"/>
                  </a:lnTo>
                  <a:lnTo>
                    <a:pt x="230" y="387"/>
                  </a:lnTo>
                  <a:lnTo>
                    <a:pt x="233" y="393"/>
                  </a:lnTo>
                  <a:lnTo>
                    <a:pt x="235" y="399"/>
                  </a:lnTo>
                  <a:lnTo>
                    <a:pt x="238" y="405"/>
                  </a:lnTo>
                  <a:lnTo>
                    <a:pt x="242" y="411"/>
                  </a:lnTo>
                  <a:lnTo>
                    <a:pt x="247" y="416"/>
                  </a:lnTo>
                  <a:lnTo>
                    <a:pt x="251" y="419"/>
                  </a:lnTo>
                  <a:lnTo>
                    <a:pt x="257" y="424"/>
                  </a:lnTo>
                  <a:lnTo>
                    <a:pt x="263" y="426"/>
                  </a:lnTo>
                  <a:lnTo>
                    <a:pt x="269" y="430"/>
                  </a:lnTo>
                  <a:lnTo>
                    <a:pt x="276" y="431"/>
                  </a:lnTo>
                  <a:lnTo>
                    <a:pt x="283" y="432"/>
                  </a:lnTo>
                  <a:lnTo>
                    <a:pt x="291" y="433"/>
                  </a:lnTo>
                  <a:lnTo>
                    <a:pt x="305" y="433"/>
                  </a:lnTo>
                  <a:lnTo>
                    <a:pt x="345" y="235"/>
                  </a:lnTo>
                  <a:close/>
                  <a:moveTo>
                    <a:pt x="521" y="433"/>
                  </a:moveTo>
                  <a:lnTo>
                    <a:pt x="535" y="433"/>
                  </a:lnTo>
                  <a:lnTo>
                    <a:pt x="548" y="432"/>
                  </a:lnTo>
                  <a:lnTo>
                    <a:pt x="559" y="430"/>
                  </a:lnTo>
                  <a:lnTo>
                    <a:pt x="571" y="426"/>
                  </a:lnTo>
                  <a:lnTo>
                    <a:pt x="580" y="420"/>
                  </a:lnTo>
                  <a:lnTo>
                    <a:pt x="589" y="414"/>
                  </a:lnTo>
                  <a:lnTo>
                    <a:pt x="597" y="407"/>
                  </a:lnTo>
                  <a:lnTo>
                    <a:pt x="606" y="399"/>
                  </a:lnTo>
                  <a:lnTo>
                    <a:pt x="613" y="390"/>
                  </a:lnTo>
                  <a:lnTo>
                    <a:pt x="618" y="380"/>
                  </a:lnTo>
                  <a:lnTo>
                    <a:pt x="624" y="370"/>
                  </a:lnTo>
                  <a:lnTo>
                    <a:pt x="629" y="359"/>
                  </a:lnTo>
                  <a:lnTo>
                    <a:pt x="632" y="349"/>
                  </a:lnTo>
                  <a:lnTo>
                    <a:pt x="636" y="337"/>
                  </a:lnTo>
                  <a:lnTo>
                    <a:pt x="638" y="327"/>
                  </a:lnTo>
                  <a:lnTo>
                    <a:pt x="639" y="316"/>
                  </a:lnTo>
                  <a:lnTo>
                    <a:pt x="639" y="305"/>
                  </a:lnTo>
                  <a:lnTo>
                    <a:pt x="638" y="291"/>
                  </a:lnTo>
                  <a:lnTo>
                    <a:pt x="635" y="277"/>
                  </a:lnTo>
                  <a:lnTo>
                    <a:pt x="632" y="271"/>
                  </a:lnTo>
                  <a:lnTo>
                    <a:pt x="630" y="266"/>
                  </a:lnTo>
                  <a:lnTo>
                    <a:pt x="627" y="261"/>
                  </a:lnTo>
                  <a:lnTo>
                    <a:pt x="623" y="255"/>
                  </a:lnTo>
                  <a:lnTo>
                    <a:pt x="618" y="252"/>
                  </a:lnTo>
                  <a:lnTo>
                    <a:pt x="614" y="247"/>
                  </a:lnTo>
                  <a:lnTo>
                    <a:pt x="608" y="243"/>
                  </a:lnTo>
                  <a:lnTo>
                    <a:pt x="602" y="241"/>
                  </a:lnTo>
                  <a:lnTo>
                    <a:pt x="596" y="239"/>
                  </a:lnTo>
                  <a:lnTo>
                    <a:pt x="589" y="236"/>
                  </a:lnTo>
                  <a:lnTo>
                    <a:pt x="582" y="235"/>
                  </a:lnTo>
                  <a:lnTo>
                    <a:pt x="575" y="235"/>
                  </a:lnTo>
                  <a:lnTo>
                    <a:pt x="561" y="235"/>
                  </a:lnTo>
                  <a:lnTo>
                    <a:pt x="521" y="433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8"/>
            <p:cNvSpPr>
              <a:spLocks/>
            </p:cNvSpPr>
            <p:nvPr/>
          </p:nvSpPr>
          <p:spPr bwMode="auto">
            <a:xfrm>
              <a:off x="2247900" y="539750"/>
              <a:ext cx="220663" cy="198438"/>
            </a:xfrm>
            <a:custGeom>
              <a:avLst/>
              <a:gdLst>
                <a:gd name="T0" fmla="*/ 220345 w 695"/>
                <a:gd name="T1" fmla="*/ 0 h 622"/>
                <a:gd name="T2" fmla="*/ 208297 w 695"/>
                <a:gd name="T3" fmla="*/ 58420 h 622"/>
                <a:gd name="T4" fmla="*/ 142035 w 695"/>
                <a:gd name="T5" fmla="*/ 58420 h 622"/>
                <a:gd name="T6" fmla="*/ 113818 w 695"/>
                <a:gd name="T7" fmla="*/ 197485 h 622"/>
                <a:gd name="T8" fmla="*/ 38362 w 695"/>
                <a:gd name="T9" fmla="*/ 197485 h 622"/>
                <a:gd name="T10" fmla="*/ 66579 w 695"/>
                <a:gd name="T11" fmla="*/ 58420 h 622"/>
                <a:gd name="T12" fmla="*/ 0 w 695"/>
                <a:gd name="T13" fmla="*/ 58420 h 622"/>
                <a:gd name="T14" fmla="*/ 12048 w 695"/>
                <a:gd name="T15" fmla="*/ 0 h 622"/>
                <a:gd name="T16" fmla="*/ 220345 w 695"/>
                <a:gd name="T17" fmla="*/ 0 h 6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5" h="622">
                  <a:moveTo>
                    <a:pt x="695" y="0"/>
                  </a:moveTo>
                  <a:lnTo>
                    <a:pt x="657" y="184"/>
                  </a:lnTo>
                  <a:lnTo>
                    <a:pt x="448" y="184"/>
                  </a:lnTo>
                  <a:lnTo>
                    <a:pt x="359" y="622"/>
                  </a:lnTo>
                  <a:lnTo>
                    <a:pt x="121" y="622"/>
                  </a:lnTo>
                  <a:lnTo>
                    <a:pt x="210" y="184"/>
                  </a:lnTo>
                  <a:lnTo>
                    <a:pt x="0" y="184"/>
                  </a:lnTo>
                  <a:lnTo>
                    <a:pt x="38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2444750" y="539750"/>
              <a:ext cx="255588" cy="198438"/>
            </a:xfrm>
            <a:custGeom>
              <a:avLst/>
              <a:gdLst>
                <a:gd name="T0" fmla="*/ 115570 w 802"/>
                <a:gd name="T1" fmla="*/ 0 h 622"/>
                <a:gd name="T2" fmla="*/ 92710 w 802"/>
                <a:gd name="T3" fmla="*/ 112713 h 622"/>
                <a:gd name="T4" fmla="*/ 93663 w 802"/>
                <a:gd name="T5" fmla="*/ 112713 h 622"/>
                <a:gd name="T6" fmla="*/ 166370 w 802"/>
                <a:gd name="T7" fmla="*/ 0 h 622"/>
                <a:gd name="T8" fmla="*/ 254635 w 802"/>
                <a:gd name="T9" fmla="*/ 0 h 622"/>
                <a:gd name="T10" fmla="*/ 214630 w 802"/>
                <a:gd name="T11" fmla="*/ 197485 h 622"/>
                <a:gd name="T12" fmla="*/ 139383 w 802"/>
                <a:gd name="T13" fmla="*/ 197485 h 622"/>
                <a:gd name="T14" fmla="*/ 161608 w 802"/>
                <a:gd name="T15" fmla="*/ 86995 h 622"/>
                <a:gd name="T16" fmla="*/ 160655 w 802"/>
                <a:gd name="T17" fmla="*/ 86995 h 622"/>
                <a:gd name="T18" fmla="*/ 88265 w 802"/>
                <a:gd name="T19" fmla="*/ 197485 h 622"/>
                <a:gd name="T20" fmla="*/ 0 w 802"/>
                <a:gd name="T21" fmla="*/ 197485 h 622"/>
                <a:gd name="T22" fmla="*/ 40005 w 802"/>
                <a:gd name="T23" fmla="*/ 0 h 622"/>
                <a:gd name="T24" fmla="*/ 115570 w 802"/>
                <a:gd name="T25" fmla="*/ 0 h 6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2" h="622">
                  <a:moveTo>
                    <a:pt x="364" y="0"/>
                  </a:moveTo>
                  <a:lnTo>
                    <a:pt x="292" y="355"/>
                  </a:lnTo>
                  <a:lnTo>
                    <a:pt x="295" y="355"/>
                  </a:lnTo>
                  <a:lnTo>
                    <a:pt x="524" y="0"/>
                  </a:lnTo>
                  <a:lnTo>
                    <a:pt x="802" y="0"/>
                  </a:lnTo>
                  <a:lnTo>
                    <a:pt x="676" y="622"/>
                  </a:lnTo>
                  <a:lnTo>
                    <a:pt x="439" y="622"/>
                  </a:lnTo>
                  <a:lnTo>
                    <a:pt x="509" y="274"/>
                  </a:lnTo>
                  <a:lnTo>
                    <a:pt x="506" y="274"/>
                  </a:lnTo>
                  <a:lnTo>
                    <a:pt x="278" y="622"/>
                  </a:lnTo>
                  <a:lnTo>
                    <a:pt x="0" y="622"/>
                  </a:lnTo>
                  <a:lnTo>
                    <a:pt x="126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2759075" y="755650"/>
              <a:ext cx="115888" cy="57150"/>
            </a:xfrm>
            <a:custGeom>
              <a:avLst/>
              <a:gdLst>
                <a:gd name="T0" fmla="*/ 0 w 367"/>
                <a:gd name="T1" fmla="*/ 55880 h 175"/>
                <a:gd name="T2" fmla="*/ 10766 w 367"/>
                <a:gd name="T3" fmla="*/ 0 h 175"/>
                <a:gd name="T4" fmla="*/ 116205 w 367"/>
                <a:gd name="T5" fmla="*/ 31612 h 175"/>
                <a:gd name="T6" fmla="*/ 0 w 367"/>
                <a:gd name="T7" fmla="*/ 55880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5">
                  <a:moveTo>
                    <a:pt x="0" y="175"/>
                  </a:moveTo>
                  <a:lnTo>
                    <a:pt x="34" y="0"/>
                  </a:lnTo>
                  <a:lnTo>
                    <a:pt x="367" y="99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1325563" y="401638"/>
              <a:ext cx="1408112" cy="466725"/>
            </a:xfrm>
            <a:custGeom>
              <a:avLst/>
              <a:gdLst>
                <a:gd name="T0" fmla="*/ 309245 w 4436"/>
                <a:gd name="T1" fmla="*/ 368300 h 1468"/>
                <a:gd name="T2" fmla="*/ 297815 w 4436"/>
                <a:gd name="T3" fmla="*/ 375285 h 1468"/>
                <a:gd name="T4" fmla="*/ 285433 w 4436"/>
                <a:gd name="T5" fmla="*/ 395288 h 1468"/>
                <a:gd name="T6" fmla="*/ 273050 w 4436"/>
                <a:gd name="T7" fmla="*/ 424498 h 1468"/>
                <a:gd name="T8" fmla="*/ 265113 w 4436"/>
                <a:gd name="T9" fmla="*/ 432118 h 1468"/>
                <a:gd name="T10" fmla="*/ 259398 w 4436"/>
                <a:gd name="T11" fmla="*/ 413385 h 1468"/>
                <a:gd name="T12" fmla="*/ 250825 w 4436"/>
                <a:gd name="T13" fmla="*/ 363855 h 1468"/>
                <a:gd name="T14" fmla="*/ 241935 w 4436"/>
                <a:gd name="T15" fmla="*/ 299720 h 1468"/>
                <a:gd name="T16" fmla="*/ 226695 w 4436"/>
                <a:gd name="T17" fmla="*/ 187643 h 1468"/>
                <a:gd name="T18" fmla="*/ 207328 w 4436"/>
                <a:gd name="T19" fmla="*/ 72073 h 1468"/>
                <a:gd name="T20" fmla="*/ 197485 w 4436"/>
                <a:gd name="T21" fmla="*/ 36513 h 1468"/>
                <a:gd name="T22" fmla="*/ 188913 w 4436"/>
                <a:gd name="T23" fmla="*/ 17145 h 1468"/>
                <a:gd name="T24" fmla="*/ 179388 w 4436"/>
                <a:gd name="T25" fmla="*/ 5080 h 1468"/>
                <a:gd name="T26" fmla="*/ 167640 w 4436"/>
                <a:gd name="T27" fmla="*/ 318 h 1468"/>
                <a:gd name="T28" fmla="*/ 152718 w 4436"/>
                <a:gd name="T29" fmla="*/ 1905 h 1468"/>
                <a:gd name="T30" fmla="*/ 139383 w 4436"/>
                <a:gd name="T31" fmla="*/ 11430 h 1468"/>
                <a:gd name="T32" fmla="*/ 127318 w 4436"/>
                <a:gd name="T33" fmla="*/ 29845 h 1468"/>
                <a:gd name="T34" fmla="*/ 116205 w 4436"/>
                <a:gd name="T35" fmla="*/ 57785 h 1468"/>
                <a:gd name="T36" fmla="*/ 96203 w 4436"/>
                <a:gd name="T37" fmla="*/ 132080 h 1468"/>
                <a:gd name="T38" fmla="*/ 68580 w 4436"/>
                <a:gd name="T39" fmla="*/ 262573 h 1468"/>
                <a:gd name="T40" fmla="*/ 51435 w 4436"/>
                <a:gd name="T41" fmla="*/ 344488 h 1468"/>
                <a:gd name="T42" fmla="*/ 44133 w 4436"/>
                <a:gd name="T43" fmla="*/ 359093 h 1468"/>
                <a:gd name="T44" fmla="*/ 35878 w 4436"/>
                <a:gd name="T45" fmla="*/ 365443 h 1468"/>
                <a:gd name="T46" fmla="*/ 25400 w 4436"/>
                <a:gd name="T47" fmla="*/ 367030 h 1468"/>
                <a:gd name="T48" fmla="*/ 28893 w 4436"/>
                <a:gd name="T49" fmla="*/ 396558 h 1468"/>
                <a:gd name="T50" fmla="*/ 44450 w 4436"/>
                <a:gd name="T51" fmla="*/ 393065 h 1468"/>
                <a:gd name="T52" fmla="*/ 61278 w 4436"/>
                <a:gd name="T53" fmla="*/ 383223 h 1468"/>
                <a:gd name="T54" fmla="*/ 75248 w 4436"/>
                <a:gd name="T55" fmla="*/ 363220 h 1468"/>
                <a:gd name="T56" fmla="*/ 88900 w 4436"/>
                <a:gd name="T57" fmla="*/ 309563 h 1468"/>
                <a:gd name="T58" fmla="*/ 109538 w 4436"/>
                <a:gd name="T59" fmla="*/ 207645 h 1468"/>
                <a:gd name="T60" fmla="*/ 129223 w 4436"/>
                <a:gd name="T61" fmla="*/ 119380 h 1468"/>
                <a:gd name="T62" fmla="*/ 147003 w 4436"/>
                <a:gd name="T63" fmla="*/ 56515 h 1468"/>
                <a:gd name="T64" fmla="*/ 155258 w 4436"/>
                <a:gd name="T65" fmla="*/ 38100 h 1468"/>
                <a:gd name="T66" fmla="*/ 162560 w 4436"/>
                <a:gd name="T67" fmla="*/ 30163 h 1468"/>
                <a:gd name="T68" fmla="*/ 168593 w 4436"/>
                <a:gd name="T69" fmla="*/ 40958 h 1468"/>
                <a:gd name="T70" fmla="*/ 180340 w 4436"/>
                <a:gd name="T71" fmla="*/ 85408 h 1468"/>
                <a:gd name="T72" fmla="*/ 196533 w 4436"/>
                <a:gd name="T73" fmla="*/ 185103 h 1468"/>
                <a:gd name="T74" fmla="*/ 210820 w 4436"/>
                <a:gd name="T75" fmla="*/ 287655 h 1468"/>
                <a:gd name="T76" fmla="*/ 219710 w 4436"/>
                <a:gd name="T77" fmla="*/ 352425 h 1468"/>
                <a:gd name="T78" fmla="*/ 227648 w 4436"/>
                <a:gd name="T79" fmla="*/ 403543 h 1468"/>
                <a:gd name="T80" fmla="*/ 234950 w 4436"/>
                <a:gd name="T81" fmla="*/ 435293 h 1468"/>
                <a:gd name="T82" fmla="*/ 245745 w 4436"/>
                <a:gd name="T83" fmla="*/ 455295 h 1468"/>
                <a:gd name="T84" fmla="*/ 255270 w 4436"/>
                <a:gd name="T85" fmla="*/ 463233 h 1468"/>
                <a:gd name="T86" fmla="*/ 265748 w 4436"/>
                <a:gd name="T87" fmla="*/ 466090 h 1468"/>
                <a:gd name="T88" fmla="*/ 278765 w 4436"/>
                <a:gd name="T89" fmla="*/ 463868 h 1468"/>
                <a:gd name="T90" fmla="*/ 289560 w 4436"/>
                <a:gd name="T91" fmla="*/ 455295 h 1468"/>
                <a:gd name="T92" fmla="*/ 302578 w 4436"/>
                <a:gd name="T93" fmla="*/ 429895 h 1468"/>
                <a:gd name="T94" fmla="*/ 313690 w 4436"/>
                <a:gd name="T95" fmla="*/ 403860 h 1468"/>
                <a:gd name="T96" fmla="*/ 1403350 w 4436"/>
                <a:gd name="T97" fmla="*/ 396558 h 14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36" h="1468">
                  <a:moveTo>
                    <a:pt x="4436" y="1156"/>
                  </a:moveTo>
                  <a:lnTo>
                    <a:pt x="996" y="1156"/>
                  </a:lnTo>
                  <a:lnTo>
                    <a:pt x="984" y="1158"/>
                  </a:lnTo>
                  <a:lnTo>
                    <a:pt x="974" y="1160"/>
                  </a:lnTo>
                  <a:lnTo>
                    <a:pt x="963" y="1163"/>
                  </a:lnTo>
                  <a:lnTo>
                    <a:pt x="954" y="1168"/>
                  </a:lnTo>
                  <a:lnTo>
                    <a:pt x="946" y="1175"/>
                  </a:lnTo>
                  <a:lnTo>
                    <a:pt x="938" y="1182"/>
                  </a:lnTo>
                  <a:lnTo>
                    <a:pt x="929" y="1192"/>
                  </a:lnTo>
                  <a:lnTo>
                    <a:pt x="922" y="1201"/>
                  </a:lnTo>
                  <a:lnTo>
                    <a:pt x="909" y="1222"/>
                  </a:lnTo>
                  <a:lnTo>
                    <a:pt x="899" y="1245"/>
                  </a:lnTo>
                  <a:lnTo>
                    <a:pt x="887" y="1270"/>
                  </a:lnTo>
                  <a:lnTo>
                    <a:pt x="878" y="1296"/>
                  </a:lnTo>
                  <a:lnTo>
                    <a:pt x="870" y="1316"/>
                  </a:lnTo>
                  <a:lnTo>
                    <a:pt x="860" y="1337"/>
                  </a:lnTo>
                  <a:lnTo>
                    <a:pt x="851" y="1357"/>
                  </a:lnTo>
                  <a:lnTo>
                    <a:pt x="843" y="1372"/>
                  </a:lnTo>
                  <a:lnTo>
                    <a:pt x="838" y="1367"/>
                  </a:lnTo>
                  <a:lnTo>
                    <a:pt x="835" y="1361"/>
                  </a:lnTo>
                  <a:lnTo>
                    <a:pt x="831" y="1353"/>
                  </a:lnTo>
                  <a:lnTo>
                    <a:pt x="829" y="1345"/>
                  </a:lnTo>
                  <a:lnTo>
                    <a:pt x="822" y="1324"/>
                  </a:lnTo>
                  <a:lnTo>
                    <a:pt x="817" y="1302"/>
                  </a:lnTo>
                  <a:lnTo>
                    <a:pt x="808" y="1255"/>
                  </a:lnTo>
                  <a:lnTo>
                    <a:pt x="802" y="1216"/>
                  </a:lnTo>
                  <a:lnTo>
                    <a:pt x="798" y="1195"/>
                  </a:lnTo>
                  <a:lnTo>
                    <a:pt x="790" y="1146"/>
                  </a:lnTo>
                  <a:lnTo>
                    <a:pt x="783" y="1095"/>
                  </a:lnTo>
                  <a:lnTo>
                    <a:pt x="776" y="1045"/>
                  </a:lnTo>
                  <a:lnTo>
                    <a:pt x="769" y="995"/>
                  </a:lnTo>
                  <a:lnTo>
                    <a:pt x="762" y="944"/>
                  </a:lnTo>
                  <a:lnTo>
                    <a:pt x="755" y="893"/>
                  </a:lnTo>
                  <a:lnTo>
                    <a:pt x="748" y="842"/>
                  </a:lnTo>
                  <a:lnTo>
                    <a:pt x="741" y="792"/>
                  </a:lnTo>
                  <a:lnTo>
                    <a:pt x="714" y="591"/>
                  </a:lnTo>
                  <a:lnTo>
                    <a:pt x="688" y="422"/>
                  </a:lnTo>
                  <a:lnTo>
                    <a:pt x="677" y="349"/>
                  </a:lnTo>
                  <a:lnTo>
                    <a:pt x="665" y="285"/>
                  </a:lnTo>
                  <a:lnTo>
                    <a:pt x="653" y="227"/>
                  </a:lnTo>
                  <a:lnTo>
                    <a:pt x="642" y="177"/>
                  </a:lnTo>
                  <a:lnTo>
                    <a:pt x="635" y="155"/>
                  </a:lnTo>
                  <a:lnTo>
                    <a:pt x="629" y="134"/>
                  </a:lnTo>
                  <a:lnTo>
                    <a:pt x="622" y="115"/>
                  </a:lnTo>
                  <a:lnTo>
                    <a:pt x="616" y="97"/>
                  </a:lnTo>
                  <a:lnTo>
                    <a:pt x="609" y="81"/>
                  </a:lnTo>
                  <a:lnTo>
                    <a:pt x="602" y="67"/>
                  </a:lnTo>
                  <a:lnTo>
                    <a:pt x="595" y="54"/>
                  </a:lnTo>
                  <a:lnTo>
                    <a:pt x="588" y="42"/>
                  </a:lnTo>
                  <a:lnTo>
                    <a:pt x="580" y="33"/>
                  </a:lnTo>
                  <a:lnTo>
                    <a:pt x="573" y="23"/>
                  </a:lnTo>
                  <a:lnTo>
                    <a:pt x="565" y="16"/>
                  </a:lnTo>
                  <a:lnTo>
                    <a:pt x="555" y="11"/>
                  </a:lnTo>
                  <a:lnTo>
                    <a:pt x="547" y="6"/>
                  </a:lnTo>
                  <a:lnTo>
                    <a:pt x="538" y="2"/>
                  </a:lnTo>
                  <a:lnTo>
                    <a:pt x="528" y="1"/>
                  </a:lnTo>
                  <a:lnTo>
                    <a:pt x="518" y="0"/>
                  </a:lnTo>
                  <a:lnTo>
                    <a:pt x="505" y="0"/>
                  </a:lnTo>
                  <a:lnTo>
                    <a:pt x="493" y="2"/>
                  </a:lnTo>
                  <a:lnTo>
                    <a:pt x="481" y="6"/>
                  </a:lnTo>
                  <a:lnTo>
                    <a:pt x="471" y="11"/>
                  </a:lnTo>
                  <a:lnTo>
                    <a:pt x="459" y="18"/>
                  </a:lnTo>
                  <a:lnTo>
                    <a:pt x="450" y="26"/>
                  </a:lnTo>
                  <a:lnTo>
                    <a:pt x="439" y="36"/>
                  </a:lnTo>
                  <a:lnTo>
                    <a:pt x="429" y="48"/>
                  </a:lnTo>
                  <a:lnTo>
                    <a:pt x="420" y="61"/>
                  </a:lnTo>
                  <a:lnTo>
                    <a:pt x="410" y="76"/>
                  </a:lnTo>
                  <a:lnTo>
                    <a:pt x="401" y="94"/>
                  </a:lnTo>
                  <a:lnTo>
                    <a:pt x="393" y="112"/>
                  </a:lnTo>
                  <a:lnTo>
                    <a:pt x="383" y="134"/>
                  </a:lnTo>
                  <a:lnTo>
                    <a:pt x="374" y="156"/>
                  </a:lnTo>
                  <a:lnTo>
                    <a:pt x="366" y="182"/>
                  </a:lnTo>
                  <a:lnTo>
                    <a:pt x="356" y="209"/>
                  </a:lnTo>
                  <a:lnTo>
                    <a:pt x="339" y="268"/>
                  </a:lnTo>
                  <a:lnTo>
                    <a:pt x="321" y="337"/>
                  </a:lnTo>
                  <a:lnTo>
                    <a:pt x="303" y="416"/>
                  </a:lnTo>
                  <a:lnTo>
                    <a:pt x="283" y="504"/>
                  </a:lnTo>
                  <a:lnTo>
                    <a:pt x="262" y="601"/>
                  </a:lnTo>
                  <a:lnTo>
                    <a:pt x="239" y="709"/>
                  </a:lnTo>
                  <a:lnTo>
                    <a:pt x="216" y="827"/>
                  </a:lnTo>
                  <a:lnTo>
                    <a:pt x="190" y="956"/>
                  </a:lnTo>
                  <a:lnTo>
                    <a:pt x="170" y="1050"/>
                  </a:lnTo>
                  <a:lnTo>
                    <a:pt x="167" y="1069"/>
                  </a:lnTo>
                  <a:lnTo>
                    <a:pt x="162" y="1085"/>
                  </a:lnTo>
                  <a:lnTo>
                    <a:pt x="156" y="1099"/>
                  </a:lnTo>
                  <a:lnTo>
                    <a:pt x="151" y="1112"/>
                  </a:lnTo>
                  <a:lnTo>
                    <a:pt x="145" y="1122"/>
                  </a:lnTo>
                  <a:lnTo>
                    <a:pt x="139" y="1131"/>
                  </a:lnTo>
                  <a:lnTo>
                    <a:pt x="132" y="1138"/>
                  </a:lnTo>
                  <a:lnTo>
                    <a:pt x="126" y="1144"/>
                  </a:lnTo>
                  <a:lnTo>
                    <a:pt x="119" y="1148"/>
                  </a:lnTo>
                  <a:lnTo>
                    <a:pt x="113" y="1151"/>
                  </a:lnTo>
                  <a:lnTo>
                    <a:pt x="106" y="1153"/>
                  </a:lnTo>
                  <a:lnTo>
                    <a:pt x="100" y="1155"/>
                  </a:lnTo>
                  <a:lnTo>
                    <a:pt x="90" y="1156"/>
                  </a:lnTo>
                  <a:lnTo>
                    <a:pt x="80" y="1156"/>
                  </a:lnTo>
                  <a:lnTo>
                    <a:pt x="16" y="1156"/>
                  </a:lnTo>
                  <a:lnTo>
                    <a:pt x="0" y="1249"/>
                  </a:lnTo>
                  <a:lnTo>
                    <a:pt x="80" y="1249"/>
                  </a:lnTo>
                  <a:lnTo>
                    <a:pt x="91" y="1249"/>
                  </a:lnTo>
                  <a:lnTo>
                    <a:pt x="103" y="1248"/>
                  </a:lnTo>
                  <a:lnTo>
                    <a:pt x="114" y="1245"/>
                  </a:lnTo>
                  <a:lnTo>
                    <a:pt x="127" y="1243"/>
                  </a:lnTo>
                  <a:lnTo>
                    <a:pt x="140" y="1238"/>
                  </a:lnTo>
                  <a:lnTo>
                    <a:pt x="153" y="1233"/>
                  </a:lnTo>
                  <a:lnTo>
                    <a:pt x="166" y="1227"/>
                  </a:lnTo>
                  <a:lnTo>
                    <a:pt x="180" y="1217"/>
                  </a:lnTo>
                  <a:lnTo>
                    <a:pt x="193" y="1207"/>
                  </a:lnTo>
                  <a:lnTo>
                    <a:pt x="204" y="1194"/>
                  </a:lnTo>
                  <a:lnTo>
                    <a:pt x="216" y="1180"/>
                  </a:lnTo>
                  <a:lnTo>
                    <a:pt x="228" y="1162"/>
                  </a:lnTo>
                  <a:lnTo>
                    <a:pt x="237" y="1144"/>
                  </a:lnTo>
                  <a:lnTo>
                    <a:pt x="246" y="1121"/>
                  </a:lnTo>
                  <a:lnTo>
                    <a:pt x="255" y="1097"/>
                  </a:lnTo>
                  <a:lnTo>
                    <a:pt x="262" y="1069"/>
                  </a:lnTo>
                  <a:lnTo>
                    <a:pt x="280" y="975"/>
                  </a:lnTo>
                  <a:lnTo>
                    <a:pt x="297" y="892"/>
                  </a:lnTo>
                  <a:lnTo>
                    <a:pt x="313" y="811"/>
                  </a:lnTo>
                  <a:lnTo>
                    <a:pt x="329" y="731"/>
                  </a:lnTo>
                  <a:lnTo>
                    <a:pt x="345" y="654"/>
                  </a:lnTo>
                  <a:lnTo>
                    <a:pt x="361" y="579"/>
                  </a:lnTo>
                  <a:lnTo>
                    <a:pt x="376" y="507"/>
                  </a:lnTo>
                  <a:lnTo>
                    <a:pt x="391" y="439"/>
                  </a:lnTo>
                  <a:lnTo>
                    <a:pt x="407" y="376"/>
                  </a:lnTo>
                  <a:lnTo>
                    <a:pt x="422" y="319"/>
                  </a:lnTo>
                  <a:lnTo>
                    <a:pt x="436" y="266"/>
                  </a:lnTo>
                  <a:lnTo>
                    <a:pt x="450" y="219"/>
                  </a:lnTo>
                  <a:lnTo>
                    <a:pt x="463" y="178"/>
                  </a:lnTo>
                  <a:lnTo>
                    <a:pt x="470" y="161"/>
                  </a:lnTo>
                  <a:lnTo>
                    <a:pt x="476" y="145"/>
                  </a:lnTo>
                  <a:lnTo>
                    <a:pt x="481" y="131"/>
                  </a:lnTo>
                  <a:lnTo>
                    <a:pt x="489" y="120"/>
                  </a:lnTo>
                  <a:lnTo>
                    <a:pt x="494" y="110"/>
                  </a:lnTo>
                  <a:lnTo>
                    <a:pt x="500" y="103"/>
                  </a:lnTo>
                  <a:lnTo>
                    <a:pt x="506" y="97"/>
                  </a:lnTo>
                  <a:lnTo>
                    <a:pt x="512" y="95"/>
                  </a:lnTo>
                  <a:lnTo>
                    <a:pt x="517" y="101"/>
                  </a:lnTo>
                  <a:lnTo>
                    <a:pt x="521" y="108"/>
                  </a:lnTo>
                  <a:lnTo>
                    <a:pt x="526" y="118"/>
                  </a:lnTo>
                  <a:lnTo>
                    <a:pt x="531" y="129"/>
                  </a:lnTo>
                  <a:lnTo>
                    <a:pt x="540" y="156"/>
                  </a:lnTo>
                  <a:lnTo>
                    <a:pt x="549" y="190"/>
                  </a:lnTo>
                  <a:lnTo>
                    <a:pt x="559" y="227"/>
                  </a:lnTo>
                  <a:lnTo>
                    <a:pt x="568" y="269"/>
                  </a:lnTo>
                  <a:lnTo>
                    <a:pt x="577" y="316"/>
                  </a:lnTo>
                  <a:lnTo>
                    <a:pt x="586" y="366"/>
                  </a:lnTo>
                  <a:lnTo>
                    <a:pt x="603" y="472"/>
                  </a:lnTo>
                  <a:lnTo>
                    <a:pt x="619" y="583"/>
                  </a:lnTo>
                  <a:lnTo>
                    <a:pt x="636" y="696"/>
                  </a:lnTo>
                  <a:lnTo>
                    <a:pt x="650" y="805"/>
                  </a:lnTo>
                  <a:lnTo>
                    <a:pt x="657" y="855"/>
                  </a:lnTo>
                  <a:lnTo>
                    <a:pt x="664" y="906"/>
                  </a:lnTo>
                  <a:lnTo>
                    <a:pt x="671" y="957"/>
                  </a:lnTo>
                  <a:lnTo>
                    <a:pt x="678" y="1008"/>
                  </a:lnTo>
                  <a:lnTo>
                    <a:pt x="685" y="1059"/>
                  </a:lnTo>
                  <a:lnTo>
                    <a:pt x="692" y="1110"/>
                  </a:lnTo>
                  <a:lnTo>
                    <a:pt x="700" y="1160"/>
                  </a:lnTo>
                  <a:lnTo>
                    <a:pt x="707" y="1210"/>
                  </a:lnTo>
                  <a:lnTo>
                    <a:pt x="711" y="1230"/>
                  </a:lnTo>
                  <a:lnTo>
                    <a:pt x="717" y="1271"/>
                  </a:lnTo>
                  <a:lnTo>
                    <a:pt x="725" y="1312"/>
                  </a:lnTo>
                  <a:lnTo>
                    <a:pt x="729" y="1332"/>
                  </a:lnTo>
                  <a:lnTo>
                    <a:pt x="734" y="1352"/>
                  </a:lnTo>
                  <a:lnTo>
                    <a:pt x="740" y="1371"/>
                  </a:lnTo>
                  <a:lnTo>
                    <a:pt x="747" y="1390"/>
                  </a:lnTo>
                  <a:lnTo>
                    <a:pt x="755" y="1406"/>
                  </a:lnTo>
                  <a:lnTo>
                    <a:pt x="763" y="1421"/>
                  </a:lnTo>
                  <a:lnTo>
                    <a:pt x="774" y="1434"/>
                  </a:lnTo>
                  <a:lnTo>
                    <a:pt x="784" y="1446"/>
                  </a:lnTo>
                  <a:lnTo>
                    <a:pt x="791" y="1450"/>
                  </a:lnTo>
                  <a:lnTo>
                    <a:pt x="797" y="1455"/>
                  </a:lnTo>
                  <a:lnTo>
                    <a:pt x="804" y="1459"/>
                  </a:lnTo>
                  <a:lnTo>
                    <a:pt x="812" y="1462"/>
                  </a:lnTo>
                  <a:lnTo>
                    <a:pt x="819" y="1465"/>
                  </a:lnTo>
                  <a:lnTo>
                    <a:pt x="828" y="1467"/>
                  </a:lnTo>
                  <a:lnTo>
                    <a:pt x="837" y="1468"/>
                  </a:lnTo>
                  <a:lnTo>
                    <a:pt x="845" y="1468"/>
                  </a:lnTo>
                  <a:lnTo>
                    <a:pt x="857" y="1467"/>
                  </a:lnTo>
                  <a:lnTo>
                    <a:pt x="867" y="1465"/>
                  </a:lnTo>
                  <a:lnTo>
                    <a:pt x="878" y="1461"/>
                  </a:lnTo>
                  <a:lnTo>
                    <a:pt x="887" y="1456"/>
                  </a:lnTo>
                  <a:lnTo>
                    <a:pt x="895" y="1449"/>
                  </a:lnTo>
                  <a:lnTo>
                    <a:pt x="904" y="1442"/>
                  </a:lnTo>
                  <a:lnTo>
                    <a:pt x="912" y="1434"/>
                  </a:lnTo>
                  <a:lnTo>
                    <a:pt x="919" y="1425"/>
                  </a:lnTo>
                  <a:lnTo>
                    <a:pt x="932" y="1404"/>
                  </a:lnTo>
                  <a:lnTo>
                    <a:pt x="942" y="1380"/>
                  </a:lnTo>
                  <a:lnTo>
                    <a:pt x="953" y="1354"/>
                  </a:lnTo>
                  <a:lnTo>
                    <a:pt x="963" y="1329"/>
                  </a:lnTo>
                  <a:lnTo>
                    <a:pt x="973" y="1308"/>
                  </a:lnTo>
                  <a:lnTo>
                    <a:pt x="982" y="1284"/>
                  </a:lnTo>
                  <a:lnTo>
                    <a:pt x="988" y="1272"/>
                  </a:lnTo>
                  <a:lnTo>
                    <a:pt x="992" y="1263"/>
                  </a:lnTo>
                  <a:lnTo>
                    <a:pt x="997" y="1255"/>
                  </a:lnTo>
                  <a:lnTo>
                    <a:pt x="1002" y="1249"/>
                  </a:lnTo>
                  <a:lnTo>
                    <a:pt x="4420" y="1249"/>
                  </a:lnTo>
                  <a:lnTo>
                    <a:pt x="4436" y="1156"/>
                  </a:lnTo>
                  <a:close/>
                </a:path>
              </a:pathLst>
            </a:custGeom>
            <a:solidFill>
              <a:srgbClr val="548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" name="Объект 2"/>
          <p:cNvSpPr>
            <a:spLocks noGrp="1"/>
          </p:cNvSpPr>
          <p:nvPr>
            <p:ph sz="quarter" idx="13"/>
          </p:nvPr>
        </p:nvSpPr>
        <p:spPr>
          <a:xfrm>
            <a:off x="612161" y="1178990"/>
            <a:ext cx="5111967" cy="80985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600" dirty="0" smtClean="0"/>
              <a:t>Если для написания размерного числа или для нанесения стрелок </a:t>
            </a:r>
            <a:r>
              <a:rPr lang="ru-RU" sz="1600" i="1" dirty="0" smtClean="0">
                <a:solidFill>
                  <a:srgbClr val="00B050"/>
                </a:solidFill>
              </a:rPr>
              <a:t>недостаточно места</a:t>
            </a:r>
            <a:r>
              <a:rPr lang="ru-RU" sz="1600" dirty="0" smtClean="0"/>
              <a:t>, то их наносят следующим способом</a:t>
            </a:r>
            <a:endParaRPr lang="ru-RU" sz="1600" i="1" dirty="0" smtClean="0">
              <a:solidFill>
                <a:srgbClr val="00B050"/>
              </a:solidFill>
            </a:endParaRPr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marL="45720" indent="0" algn="just">
              <a:buNone/>
            </a:pPr>
            <a:endParaRPr lang="ru-RU" sz="1600" dirty="0"/>
          </a:p>
          <a:p>
            <a:pPr algn="just"/>
            <a:endParaRPr lang="ru-RU" sz="1600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662752" y="4293096"/>
            <a:ext cx="4413303" cy="18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 smtClean="0"/>
              <a:t>Размеры, относящиеся к одному и тому же конструктивному элементу (пазу, выступу, отверстию и т.д.), рекомендуется </a:t>
            </a:r>
            <a:r>
              <a:rPr lang="ru-RU" sz="1600" i="1" dirty="0" smtClean="0">
                <a:solidFill>
                  <a:srgbClr val="FF0000"/>
                </a:solidFill>
              </a:rPr>
              <a:t>группировать в одном месте</a:t>
            </a:r>
            <a:r>
              <a:rPr lang="ru-RU" sz="1600" dirty="0" smtClean="0"/>
              <a:t>, располагая их на том изображении, на котором геометрическая форма данного элемента показана наиболее полно</a:t>
            </a:r>
            <a:endParaRPr lang="ru-RU" sz="1600" i="1" dirty="0" smtClean="0">
              <a:solidFill>
                <a:srgbClr val="00B050"/>
              </a:solidFill>
            </a:endParaRPr>
          </a:p>
          <a:p>
            <a:pPr marL="45720" indent="0" algn="just">
              <a:buFont typeface="Georgia" pitchFamily="18" charset="0"/>
              <a:buNone/>
            </a:pPr>
            <a:endParaRPr lang="ru-RU" sz="1600" dirty="0" smtClean="0"/>
          </a:p>
          <a:p>
            <a:pPr algn="just"/>
            <a:endParaRPr lang="ru-RU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56" y="2132856"/>
            <a:ext cx="3298503" cy="190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01" y="1179141"/>
            <a:ext cx="2149899" cy="29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61510"/>
            <a:ext cx="1390190" cy="145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16" y="4135075"/>
            <a:ext cx="2864484" cy="26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2100</TotalTime>
  <Words>1194</Words>
  <Application>Microsoft Office PowerPoint</Application>
  <PresentationFormat>Экран (4:3)</PresentationFormat>
  <Paragraphs>208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Georgia</vt:lpstr>
      <vt:lpstr>GOST type A</vt:lpstr>
      <vt:lpstr>Times New Roman</vt:lpstr>
      <vt:lpstr>Воздушный поток</vt:lpstr>
      <vt:lpstr>Нанесение размеров на чертежах</vt:lpstr>
      <vt:lpstr>Терминология</vt:lpstr>
      <vt:lpstr>Презентация PowerPoint</vt:lpstr>
      <vt:lpstr>Нанесение справочных размеров</vt:lpstr>
      <vt:lpstr>Презентация PowerPoint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Особенности нанесения размеров</vt:lpstr>
      <vt:lpstr>Результат выполнения задания</vt:lpstr>
      <vt:lpstr>Последовательность выполнения задания</vt:lpstr>
      <vt:lpstr>Критерии оценки</vt:lpstr>
      <vt:lpstr>Способы изготовления деталей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Нанесение размеров на чертежах</dc:title>
  <dc:creator>Александр</dc:creator>
  <cp:lastModifiedBy>Vladimir Molchanov</cp:lastModifiedBy>
  <cp:revision>61</cp:revision>
  <dcterms:created xsi:type="dcterms:W3CDTF">2015-04-05T17:42:59Z</dcterms:created>
  <dcterms:modified xsi:type="dcterms:W3CDTF">2015-04-08T17:28:46Z</dcterms:modified>
</cp:coreProperties>
</file>