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936"/>
    <a:srgbClr val="F27E41"/>
    <a:srgbClr val="006C39"/>
    <a:srgbClr val="97DBFB"/>
    <a:srgbClr val="FFFFCC"/>
    <a:srgbClr val="0070C0"/>
    <a:srgbClr val="C00000"/>
    <a:srgbClr val="00B05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1260" autoAdjust="0"/>
  </p:normalViewPr>
  <p:slideViewPr>
    <p:cSldViewPr snapToGrid="0">
      <p:cViewPr varScale="1">
        <p:scale>
          <a:sx n="46" d="100"/>
          <a:sy n="46" d="100"/>
        </p:scale>
        <p:origin x="1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A6FB2A4-E34C-494C-9F02-EBF8EC9AC675}" type="datetimeFigureOut">
              <a:rPr lang="zh-CN" altLang="en-US" smtClean="0"/>
              <a:pPr/>
              <a:t>2024/11/26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E71529-4883-4F95-9DF7-98A8EF64692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16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https://zh.cppreference.com/w/cpp/standard_library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8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&lt;utility&gt;</a:t>
            </a:r>
          </a:p>
          <a:p>
            <a:endParaRPr lang="en-US" altLang="zh-CN" dirty="0"/>
          </a:p>
          <a:p>
            <a:r>
              <a:rPr lang="en-US" altLang="zh-CN" dirty="0"/>
              <a:t>/*pair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pair&lt;int, int&gt; pr = </a:t>
            </a:r>
            <a:r>
              <a:rPr lang="en-US" altLang="zh-CN" dirty="0" err="1"/>
              <a:t>make_pair</a:t>
            </a:r>
            <a:r>
              <a:rPr lang="en-US" altLang="zh-CN" dirty="0"/>
              <a:t>(0,1);</a:t>
            </a:r>
          </a:p>
          <a:p>
            <a:r>
              <a:rPr lang="en-US" altLang="zh-CN" dirty="0"/>
              <a:t>pair&lt;int, int&gt; pr(0, 1);</a:t>
            </a:r>
          </a:p>
          <a:p>
            <a:endParaRPr lang="en-US" altLang="zh-CN" dirty="0"/>
          </a:p>
          <a:p>
            <a:r>
              <a:rPr lang="en-US" altLang="zh-CN" dirty="0"/>
              <a:t>/*pair </a:t>
            </a:r>
            <a:r>
              <a:rPr lang="zh-CN" altLang="en-US" dirty="0"/>
              <a:t>两个值*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pr.first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pr.second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/*pair </a:t>
            </a:r>
            <a:r>
              <a:rPr lang="zh-CN" altLang="en-US" dirty="0"/>
              <a:t>多与其他容器结合使用*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set&lt;pair&lt;int, int&gt;&gt; </a:t>
            </a:r>
            <a:r>
              <a:rPr lang="en-US" altLang="zh-CN" dirty="0" err="1"/>
              <a:t>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vector&lt;pair&lt;int, int&gt;&gt; </a:t>
            </a:r>
            <a:r>
              <a:rPr lang="en-US" altLang="zh-CN" dirty="0" err="1"/>
              <a:t>vct</a:t>
            </a:r>
            <a:r>
              <a:rPr lang="en-US" altLang="zh-CN" dirty="0"/>
              <a:t>(</a:t>
            </a:r>
            <a:r>
              <a:rPr lang="en-US" altLang="zh-CN" dirty="0" err="1"/>
              <a:t>mp.begin</a:t>
            </a:r>
            <a:r>
              <a:rPr lang="en-US" altLang="zh-CN" dirty="0"/>
              <a:t>(), </a:t>
            </a:r>
            <a:r>
              <a:rPr lang="en-US" altLang="zh-CN" dirty="0" err="1"/>
              <a:t>mp.end</a:t>
            </a:r>
            <a:r>
              <a:rPr lang="en-US" altLang="zh-CN" dirty="0"/>
              <a:t>());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23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#include&lt;bitset&gt;</a:t>
            </a:r>
          </a:p>
          <a:p>
            <a:endParaRPr lang="en-US" altLang="zh-CN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bitset</a:t>
            </a:r>
            <a:r>
              <a:rPr lang="en-US" altLang="zh-CN" dirty="0"/>
              <a:t>&lt;4&gt; </a:t>
            </a:r>
            <a:r>
              <a:rPr lang="en-US" altLang="zh-CN" dirty="0" err="1"/>
              <a:t>bt</a:t>
            </a:r>
            <a:r>
              <a:rPr lang="en-US" altLang="zh-CN" dirty="0"/>
              <a:t>; //</a:t>
            </a:r>
            <a:r>
              <a:rPr lang="zh-CN" altLang="en-US" dirty="0"/>
              <a:t>生成</a:t>
            </a:r>
            <a:r>
              <a:rPr lang="en-US" altLang="zh-CN" dirty="0"/>
              <a:t>4</a:t>
            </a:r>
            <a:r>
              <a:rPr lang="zh-CN" altLang="en-US" dirty="0"/>
              <a:t>位二进制数，初始化为</a:t>
            </a:r>
            <a:r>
              <a:rPr lang="en-US" altLang="zh-CN" dirty="0"/>
              <a:t>0000</a:t>
            </a:r>
          </a:p>
          <a:p>
            <a:r>
              <a:rPr lang="en-US" altLang="zh-CN" dirty="0" err="1"/>
              <a:t>bitset</a:t>
            </a:r>
            <a:r>
              <a:rPr lang="en-US" altLang="zh-CN" dirty="0"/>
              <a:t>&lt;8&gt; </a:t>
            </a:r>
            <a:r>
              <a:rPr lang="en-US" altLang="zh-CN" dirty="0" err="1"/>
              <a:t>bt</a:t>
            </a:r>
            <a:r>
              <a:rPr lang="en-US" altLang="zh-CN" dirty="0"/>
              <a:t>(12); //</a:t>
            </a:r>
            <a:r>
              <a:rPr lang="zh-CN" altLang="en-US" dirty="0"/>
              <a:t>生成</a:t>
            </a:r>
            <a:r>
              <a:rPr lang="en-US" altLang="zh-CN" dirty="0"/>
              <a:t>8</a:t>
            </a:r>
            <a:r>
              <a:rPr lang="zh-CN" altLang="en-US" dirty="0"/>
              <a:t>位二进制数，且将</a:t>
            </a:r>
            <a:r>
              <a:rPr lang="en-US" altLang="zh-CN" dirty="0"/>
              <a:t>10</a:t>
            </a:r>
            <a:r>
              <a:rPr lang="zh-CN" altLang="en-US" dirty="0"/>
              <a:t>进制数</a:t>
            </a:r>
            <a:r>
              <a:rPr lang="en-US" altLang="zh-CN" dirty="0"/>
              <a:t>12</a:t>
            </a:r>
            <a:r>
              <a:rPr lang="zh-CN" altLang="en-US" dirty="0"/>
              <a:t>转化为</a:t>
            </a:r>
            <a:r>
              <a:rPr lang="en-US" altLang="zh-CN" dirty="0"/>
              <a:t>2</a:t>
            </a:r>
            <a:r>
              <a:rPr lang="zh-CN" altLang="en-US" dirty="0"/>
              <a:t>进制数存入其中</a:t>
            </a:r>
          </a:p>
          <a:p>
            <a:r>
              <a:rPr lang="en-US" altLang="zh-CN" dirty="0" err="1"/>
              <a:t>bitset</a:t>
            </a:r>
            <a:r>
              <a:rPr lang="en-US" altLang="zh-CN" dirty="0"/>
              <a:t>&lt;8&gt; </a:t>
            </a:r>
            <a:r>
              <a:rPr lang="en-US" altLang="zh-CN" dirty="0" err="1"/>
              <a:t>bt</a:t>
            </a:r>
            <a:r>
              <a:rPr lang="en-US" altLang="zh-CN" dirty="0"/>
              <a:t>(str); //str</a:t>
            </a:r>
            <a:r>
              <a:rPr lang="zh-CN" altLang="en-US" dirty="0"/>
              <a:t>可以是只有</a:t>
            </a:r>
            <a:r>
              <a:rPr lang="en-US" altLang="zh-CN" dirty="0"/>
              <a:t>01</a:t>
            </a:r>
            <a:r>
              <a:rPr lang="zh-CN" altLang="en-US" dirty="0"/>
              <a:t>的字符串或者字符数组</a:t>
            </a:r>
          </a:p>
          <a:p>
            <a:endParaRPr lang="zh-CN" altLang="en-US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位运算相关*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bt1 |= bt2; //</a:t>
            </a:r>
            <a:r>
              <a:rPr lang="zh-CN" altLang="en-US" dirty="0"/>
              <a:t>两个二进制数取或操作 </a:t>
            </a:r>
          </a:p>
          <a:p>
            <a:r>
              <a:rPr lang="en-US" altLang="zh-CN" dirty="0"/>
              <a:t>bt1 &amp;= bt2; //</a:t>
            </a:r>
            <a:r>
              <a:rPr lang="zh-CN" altLang="en-US" dirty="0"/>
              <a:t>两个二进制数取与操作 </a:t>
            </a:r>
          </a:p>
          <a:p>
            <a:r>
              <a:rPr lang="en-US" altLang="zh-CN" dirty="0"/>
              <a:t>bt1 ^= bt2; //</a:t>
            </a:r>
            <a:r>
              <a:rPr lang="zh-CN" altLang="en-US" dirty="0"/>
              <a:t>取异或</a:t>
            </a:r>
          </a:p>
          <a:p>
            <a:r>
              <a:rPr lang="en-US" altLang="zh-CN" dirty="0"/>
              <a:t>bt1 = ~bt1; //</a:t>
            </a:r>
            <a:r>
              <a:rPr lang="zh-CN" altLang="en-US" dirty="0"/>
              <a:t>取反</a:t>
            </a:r>
          </a:p>
          <a:p>
            <a:r>
              <a:rPr lang="en-US" altLang="zh-CN" dirty="0"/>
              <a:t>bt1 &lt;&lt;= x; //</a:t>
            </a:r>
            <a:r>
              <a:rPr lang="zh-CN" altLang="en-US" dirty="0"/>
              <a:t>左移右移 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 err="1"/>
              <a:t>bt.test</a:t>
            </a:r>
            <a:r>
              <a:rPr lang="en-US" altLang="zh-CN" dirty="0"/>
              <a:t>(x) //</a:t>
            </a:r>
            <a:r>
              <a:rPr lang="zh-CN" altLang="en-US" dirty="0"/>
              <a:t>判断第</a:t>
            </a:r>
            <a:r>
              <a:rPr lang="en-US" altLang="zh-CN" dirty="0"/>
              <a:t>x</a:t>
            </a:r>
            <a:r>
              <a:rPr lang="zh-CN" altLang="en-US" dirty="0"/>
              <a:t>个位置是</a:t>
            </a:r>
            <a:r>
              <a:rPr lang="en-US" altLang="zh-CN" dirty="0"/>
              <a:t>0</a:t>
            </a:r>
            <a:r>
              <a:rPr lang="zh-CN" altLang="en-US" dirty="0"/>
              <a:t>还是</a:t>
            </a:r>
            <a:r>
              <a:rPr lang="en-US" altLang="zh-CN" dirty="0"/>
              <a:t>1</a:t>
            </a:r>
            <a:r>
              <a:rPr lang="zh-CN" altLang="en-US" dirty="0"/>
              <a:t>，也就是输出第</a:t>
            </a:r>
            <a:r>
              <a:rPr lang="en-US" altLang="zh-CN" dirty="0"/>
              <a:t>x</a:t>
            </a:r>
            <a:r>
              <a:rPr lang="zh-CN" altLang="en-US" dirty="0"/>
              <a:t>个位置，注意逆序</a:t>
            </a:r>
          </a:p>
          <a:p>
            <a:endParaRPr lang="zh-CN" altLang="en-US" dirty="0"/>
          </a:p>
          <a:p>
            <a:r>
              <a:rPr lang="en-US" altLang="zh-CN" dirty="0" err="1"/>
              <a:t>bt.flip</a:t>
            </a:r>
            <a:r>
              <a:rPr lang="en-US" altLang="zh-CN" dirty="0"/>
              <a:t>(); //</a:t>
            </a:r>
            <a:r>
              <a:rPr lang="zh-CN" altLang="en-US" dirty="0"/>
              <a:t>将二进制每一位取反</a:t>
            </a:r>
          </a:p>
          <a:p>
            <a:r>
              <a:rPr lang="en-US" altLang="zh-CN" dirty="0" err="1"/>
              <a:t>bt.flip</a:t>
            </a:r>
            <a:r>
              <a:rPr lang="en-US" altLang="zh-CN" dirty="0"/>
              <a:t>(x); //</a:t>
            </a:r>
            <a:r>
              <a:rPr lang="zh-CN" altLang="en-US" dirty="0"/>
              <a:t>将二进制第</a:t>
            </a:r>
            <a:r>
              <a:rPr lang="en-US" altLang="zh-CN" dirty="0"/>
              <a:t>x</a:t>
            </a:r>
            <a:r>
              <a:rPr lang="zh-CN" altLang="en-US" dirty="0"/>
              <a:t>位取反</a:t>
            </a:r>
          </a:p>
          <a:p>
            <a:r>
              <a:rPr lang="en-US" altLang="zh-CN" dirty="0" err="1"/>
              <a:t>bt.set</a:t>
            </a:r>
            <a:r>
              <a:rPr lang="en-US" altLang="zh-CN" dirty="0"/>
              <a:t>(); //</a:t>
            </a:r>
            <a:r>
              <a:rPr lang="zh-CN" altLang="en-US" dirty="0"/>
              <a:t>将二进制每一位置为</a:t>
            </a:r>
            <a:r>
              <a:rPr lang="en-US" altLang="zh-CN" dirty="0"/>
              <a:t>1 </a:t>
            </a:r>
          </a:p>
          <a:p>
            <a:r>
              <a:rPr lang="en-US" altLang="zh-CN" dirty="0" err="1"/>
              <a:t>bt.set</a:t>
            </a:r>
            <a:r>
              <a:rPr lang="en-US" altLang="zh-CN" dirty="0"/>
              <a:t>(x); //</a:t>
            </a:r>
            <a:r>
              <a:rPr lang="zh-CN" altLang="en-US" dirty="0"/>
              <a:t>将第</a:t>
            </a:r>
            <a:r>
              <a:rPr lang="en-US" altLang="zh-CN" dirty="0"/>
              <a:t>x</a:t>
            </a:r>
            <a:r>
              <a:rPr lang="zh-CN" altLang="en-US" dirty="0"/>
              <a:t>个位置置为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bt.reset</a:t>
            </a:r>
            <a:r>
              <a:rPr lang="en-US" altLang="zh-CN" dirty="0"/>
              <a:t>(); //</a:t>
            </a:r>
            <a:r>
              <a:rPr lang="zh-CN" altLang="en-US" dirty="0"/>
              <a:t>将二进制每一位置为</a:t>
            </a:r>
            <a:r>
              <a:rPr lang="en-US" altLang="zh-CN" dirty="0"/>
              <a:t>0</a:t>
            </a:r>
          </a:p>
          <a:p>
            <a:r>
              <a:rPr lang="en-US" altLang="zh-CN" dirty="0" err="1"/>
              <a:t>bt.reset</a:t>
            </a:r>
            <a:r>
              <a:rPr lang="en-US" altLang="zh-CN" dirty="0"/>
              <a:t>(x); //</a:t>
            </a:r>
            <a:r>
              <a:rPr lang="zh-CN" altLang="en-US" dirty="0"/>
              <a:t>将第</a:t>
            </a:r>
            <a:r>
              <a:rPr lang="en-US" altLang="zh-CN" dirty="0"/>
              <a:t>x</a:t>
            </a:r>
            <a:r>
              <a:rPr lang="zh-CN" altLang="en-US" dirty="0"/>
              <a:t>个位置置为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bt.size</a:t>
            </a:r>
            <a:r>
              <a:rPr lang="en-US" altLang="zh-CN" dirty="0"/>
              <a:t>() //</a:t>
            </a:r>
            <a:r>
              <a:rPr lang="zh-CN" altLang="en-US" dirty="0"/>
              <a:t>二进制数组的长度，就是定义的长度；</a:t>
            </a:r>
          </a:p>
          <a:p>
            <a:endParaRPr lang="zh-CN" altLang="en-US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某元素个数*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bt.count</a:t>
            </a:r>
            <a:r>
              <a:rPr lang="en-US" altLang="zh-CN" dirty="0"/>
              <a:t>(); //</a:t>
            </a:r>
            <a:r>
              <a:rPr lang="zh-CN" altLang="en-US" dirty="0"/>
              <a:t>查询二进制数组中，</a:t>
            </a:r>
            <a:r>
              <a:rPr lang="en-US" altLang="zh-CN" dirty="0"/>
              <a:t>1</a:t>
            </a:r>
            <a:r>
              <a:rPr lang="zh-CN" altLang="en-US" dirty="0"/>
              <a:t>的个数</a:t>
            </a:r>
          </a:p>
          <a:p>
            <a:endParaRPr lang="zh-CN" altLang="en-US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转化字符串*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string str = </a:t>
            </a:r>
            <a:r>
              <a:rPr lang="en-US" altLang="zh-CN" dirty="0" err="1"/>
              <a:t>bt.to_string</a:t>
            </a:r>
            <a:r>
              <a:rPr lang="en-US" altLang="zh-CN" dirty="0"/>
              <a:t>(); //</a:t>
            </a:r>
            <a:r>
              <a:rPr lang="zh-CN" altLang="en-US" dirty="0"/>
              <a:t>将二进制数组转化为字符串。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77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#include&lt;string&gt;</a:t>
            </a:r>
          </a:p>
          <a:p>
            <a:endParaRPr lang="en-US" altLang="zh-CN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string str("123"); //"123"</a:t>
            </a:r>
          </a:p>
          <a:p>
            <a:r>
              <a:rPr lang="en-US" altLang="zh-CN" dirty="0"/>
              <a:t>string str(3,"1"); //"111"</a:t>
            </a:r>
          </a:p>
          <a:p>
            <a:r>
              <a:rPr lang="en-US" altLang="zh-CN" dirty="0"/>
              <a:t>string str = "123"; //"123"</a:t>
            </a:r>
          </a:p>
          <a:p>
            <a:endParaRPr lang="en-US" altLang="zh-CN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头尾*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str.front</a:t>
            </a:r>
            <a:r>
              <a:rPr lang="en-US" altLang="zh-CN" dirty="0"/>
              <a:t>(); //</a:t>
            </a:r>
            <a:r>
              <a:rPr lang="zh-CN" altLang="en-US" dirty="0"/>
              <a:t>第一个元素 </a:t>
            </a:r>
          </a:p>
          <a:p>
            <a:r>
              <a:rPr lang="en-US" altLang="zh-CN" dirty="0" err="1"/>
              <a:t>str.back</a:t>
            </a:r>
            <a:r>
              <a:rPr lang="en-US" altLang="zh-CN" dirty="0"/>
              <a:t>(); //</a:t>
            </a:r>
            <a:r>
              <a:rPr lang="zh-CN" altLang="en-US" dirty="0"/>
              <a:t>最后一个元素 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迭代器*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string::iterator </a:t>
            </a:r>
            <a:r>
              <a:rPr lang="en-US" altLang="zh-CN" dirty="0" err="1"/>
              <a:t>iter</a:t>
            </a:r>
            <a:r>
              <a:rPr lang="en-US" altLang="zh-CN" dirty="0"/>
              <a:t> //</a:t>
            </a:r>
            <a:r>
              <a:rPr lang="zh-CN" altLang="en-US" dirty="0"/>
              <a:t>一个</a:t>
            </a:r>
            <a:r>
              <a:rPr lang="en-US" altLang="zh-CN" dirty="0"/>
              <a:t>string</a:t>
            </a:r>
            <a:r>
              <a:rPr lang="zh-CN" altLang="en-US" dirty="0"/>
              <a:t>的迭代器</a:t>
            </a:r>
          </a:p>
          <a:p>
            <a:r>
              <a:rPr lang="en-US" altLang="zh-CN" dirty="0" err="1"/>
              <a:t>str.begin</a:t>
            </a:r>
            <a:r>
              <a:rPr lang="en-US" altLang="zh-CN" dirty="0"/>
              <a:t>() //</a:t>
            </a:r>
            <a:r>
              <a:rPr lang="zh-CN" altLang="en-US" dirty="0"/>
              <a:t>指向</a:t>
            </a:r>
            <a:r>
              <a:rPr lang="en-US" altLang="zh-CN" dirty="0"/>
              <a:t>str</a:t>
            </a:r>
            <a:r>
              <a:rPr lang="zh-CN" altLang="en-US" dirty="0"/>
              <a:t>第一个元素位置的迭代器 </a:t>
            </a:r>
          </a:p>
          <a:p>
            <a:r>
              <a:rPr lang="en-US" altLang="zh-CN" dirty="0" err="1"/>
              <a:t>str.end</a:t>
            </a:r>
            <a:r>
              <a:rPr lang="en-US" altLang="zh-CN" dirty="0"/>
              <a:t>() //</a:t>
            </a:r>
            <a:r>
              <a:rPr lang="zh-CN" altLang="en-US" dirty="0"/>
              <a:t>指向</a:t>
            </a:r>
            <a:r>
              <a:rPr lang="en-US" altLang="zh-CN" dirty="0"/>
              <a:t>str</a:t>
            </a:r>
            <a:r>
              <a:rPr lang="zh-CN" altLang="en-US" dirty="0"/>
              <a:t>最后一个元素后一个位置的迭代器 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插入*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str.push_back</a:t>
            </a:r>
            <a:r>
              <a:rPr lang="en-US" altLang="zh-CN" dirty="0"/>
              <a:t>('a'); //</a:t>
            </a:r>
            <a:r>
              <a:rPr lang="zh-CN" altLang="en-US" dirty="0"/>
              <a:t>在尾部插入一个字符</a:t>
            </a:r>
          </a:p>
          <a:p>
            <a:r>
              <a:rPr lang="en-US" altLang="zh-CN" dirty="0" err="1"/>
              <a:t>str.insert</a:t>
            </a:r>
            <a:r>
              <a:rPr lang="en-US" altLang="zh-CN" dirty="0"/>
              <a:t>(s1.begin(), 'a'); //</a:t>
            </a:r>
            <a:r>
              <a:rPr lang="zh-CN" altLang="en-US" dirty="0"/>
              <a:t>在指定位置前面插入一个字符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删除*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str.pop_back</a:t>
            </a:r>
            <a:r>
              <a:rPr lang="en-US" altLang="zh-CN" dirty="0"/>
              <a:t>(); //</a:t>
            </a:r>
            <a:r>
              <a:rPr lang="zh-CN" altLang="en-US" dirty="0"/>
              <a:t>删除最后一个元素 </a:t>
            </a:r>
          </a:p>
          <a:p>
            <a:r>
              <a:rPr lang="en-US" altLang="zh-CN" dirty="0" err="1"/>
              <a:t>str.erase</a:t>
            </a:r>
            <a:r>
              <a:rPr lang="en-US" altLang="zh-CN" dirty="0"/>
              <a:t>(</a:t>
            </a:r>
            <a:r>
              <a:rPr lang="en-US" altLang="zh-CN" dirty="0" err="1"/>
              <a:t>str.begin</a:t>
            </a:r>
            <a:r>
              <a:rPr lang="en-US" altLang="zh-CN" dirty="0"/>
              <a:t>()); //</a:t>
            </a:r>
            <a:r>
              <a:rPr lang="zh-CN" altLang="en-US" dirty="0"/>
              <a:t>删除迭代器指向元素</a:t>
            </a:r>
          </a:p>
          <a:p>
            <a:r>
              <a:rPr lang="en-US" altLang="zh-CN" dirty="0" err="1"/>
              <a:t>str.erase</a:t>
            </a:r>
            <a:r>
              <a:rPr lang="en-US" altLang="zh-CN" dirty="0"/>
              <a:t>(</a:t>
            </a:r>
            <a:r>
              <a:rPr lang="en-US" altLang="zh-CN" dirty="0" err="1"/>
              <a:t>str.begin</a:t>
            </a:r>
            <a:r>
              <a:rPr lang="en-US" altLang="zh-CN" dirty="0"/>
              <a:t>()+1, </a:t>
            </a:r>
            <a:r>
              <a:rPr lang="en-US" altLang="zh-CN" dirty="0" err="1"/>
              <a:t>str.end</a:t>
            </a:r>
            <a:r>
              <a:rPr lang="en-US" altLang="zh-CN" dirty="0"/>
              <a:t>()-2); //</a:t>
            </a:r>
            <a:r>
              <a:rPr lang="zh-CN" altLang="en-US" dirty="0"/>
              <a:t>删除指定区间的元素</a:t>
            </a:r>
          </a:p>
          <a:p>
            <a:r>
              <a:rPr lang="en-US" altLang="zh-CN" dirty="0" err="1"/>
              <a:t>str.erase</a:t>
            </a:r>
            <a:r>
              <a:rPr lang="en-US" altLang="zh-CN" dirty="0"/>
              <a:t>(1, 6); //</a:t>
            </a:r>
            <a:r>
              <a:rPr lang="zh-CN" altLang="en-US" dirty="0"/>
              <a:t>删除从索引（</a:t>
            </a:r>
            <a:r>
              <a:rPr lang="en-US" altLang="zh-CN" dirty="0"/>
              <a:t>1</a:t>
            </a:r>
            <a:r>
              <a:rPr lang="zh-CN" altLang="en-US" dirty="0"/>
              <a:t>）开始的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）个字符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替换*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str.replace</a:t>
            </a:r>
            <a:r>
              <a:rPr lang="en-US" altLang="zh-CN" dirty="0"/>
              <a:t>(</a:t>
            </a:r>
            <a:r>
              <a:rPr lang="en-US" altLang="zh-CN" dirty="0" err="1"/>
              <a:t>str.begin</a:t>
            </a:r>
            <a:r>
              <a:rPr lang="en-US" altLang="zh-CN" dirty="0"/>
              <a:t>(), </a:t>
            </a:r>
            <a:r>
              <a:rPr lang="en-US" altLang="zh-CN" dirty="0" err="1"/>
              <a:t>str.begin</a:t>
            </a:r>
            <a:r>
              <a:rPr lang="en-US" altLang="zh-CN" dirty="0"/>
              <a:t> + 5, "boy"); //</a:t>
            </a:r>
            <a:r>
              <a:rPr lang="zh-CN" altLang="en-US" dirty="0"/>
              <a:t>替换迭代器指定的区间</a:t>
            </a:r>
          </a:p>
          <a:p>
            <a:r>
              <a:rPr lang="en-US" altLang="zh-CN" dirty="0" err="1"/>
              <a:t>str.replace</a:t>
            </a:r>
            <a:r>
              <a:rPr lang="en-US" altLang="zh-CN" dirty="0"/>
              <a:t>(6, 5, "girl"); //</a:t>
            </a:r>
            <a:r>
              <a:rPr lang="zh-CN" altLang="en-US" dirty="0"/>
              <a:t>替换索引指定的区间，从下标</a:t>
            </a:r>
            <a:r>
              <a:rPr lang="en-US" altLang="zh-CN" dirty="0"/>
              <a:t>6</a:t>
            </a:r>
            <a:r>
              <a:rPr lang="zh-CN" altLang="en-US" dirty="0"/>
              <a:t>开始的五个元素 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拼接*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str1.append(str2); //str1str2</a:t>
            </a:r>
          </a:p>
          <a:p>
            <a:r>
              <a:rPr lang="en-US" altLang="zh-CN" dirty="0"/>
              <a:t>str1 = str1 + str2; //str1str2</a:t>
            </a:r>
          </a:p>
          <a:p>
            <a:endParaRPr lang="en-US" altLang="zh-CN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str.size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str.length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遍历*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str.size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 ++ ) //</a:t>
            </a:r>
            <a:r>
              <a:rPr lang="zh-CN" altLang="en-US" dirty="0"/>
              <a:t>索引遍历 </a:t>
            </a:r>
          </a:p>
          <a:p>
            <a:r>
              <a:rPr lang="en-US" altLang="zh-CN" dirty="0"/>
              <a:t>for(string::iterator </a:t>
            </a:r>
            <a:r>
              <a:rPr lang="en-US" altLang="zh-CN" dirty="0" err="1"/>
              <a:t>iter</a:t>
            </a:r>
            <a:r>
              <a:rPr lang="en-US" altLang="zh-CN" dirty="0"/>
              <a:t> = </a:t>
            </a:r>
            <a:r>
              <a:rPr lang="en-US" altLang="zh-CN" dirty="0" err="1"/>
              <a:t>str.begin</a:t>
            </a:r>
            <a:r>
              <a:rPr lang="en-US" altLang="zh-CN" dirty="0"/>
              <a:t>(); </a:t>
            </a:r>
            <a:r>
              <a:rPr lang="en-US" altLang="zh-CN" dirty="0" err="1"/>
              <a:t>iter</a:t>
            </a:r>
            <a:r>
              <a:rPr lang="en-US" altLang="zh-CN" dirty="0"/>
              <a:t> != </a:t>
            </a:r>
            <a:r>
              <a:rPr lang="en-US" altLang="zh-CN" dirty="0" err="1"/>
              <a:t>str.end</a:t>
            </a:r>
            <a:r>
              <a:rPr lang="en-US" altLang="zh-CN" dirty="0"/>
              <a:t>(); </a:t>
            </a:r>
            <a:r>
              <a:rPr lang="en-US" altLang="zh-CN" dirty="0" err="1"/>
              <a:t>iter</a:t>
            </a:r>
            <a:r>
              <a:rPr lang="en-US" altLang="zh-CN" dirty="0"/>
              <a:t> ++ ) //</a:t>
            </a:r>
            <a:r>
              <a:rPr lang="zh-CN" altLang="en-US" dirty="0"/>
              <a:t>迭代器遍历 </a:t>
            </a:r>
          </a:p>
          <a:p>
            <a:r>
              <a:rPr lang="en-US" altLang="zh-CN" dirty="0"/>
              <a:t>for(auto &amp;x : str) //</a:t>
            </a:r>
            <a:r>
              <a:rPr lang="zh-CN" altLang="en-US" dirty="0"/>
              <a:t>迭代器另一种便捷方法 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排序*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sort(</a:t>
            </a:r>
            <a:r>
              <a:rPr lang="en-US" altLang="zh-CN" dirty="0" err="1"/>
              <a:t>str.begin</a:t>
            </a:r>
            <a:r>
              <a:rPr lang="en-US" altLang="zh-CN" dirty="0"/>
              <a:t>(), </a:t>
            </a:r>
            <a:r>
              <a:rPr lang="en-US" altLang="zh-CN" dirty="0" err="1"/>
              <a:t>str.end</a:t>
            </a:r>
            <a:r>
              <a:rPr lang="en-US" altLang="zh-CN" dirty="0"/>
              <a:t>());</a:t>
            </a:r>
          </a:p>
          <a:p>
            <a:endParaRPr lang="en-US" altLang="zh-CN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比较*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str1 &lt; str2 //</a:t>
            </a:r>
            <a:r>
              <a:rPr lang="zh-CN" altLang="en-US" dirty="0"/>
              <a:t>字典序比较，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都可以用</a:t>
            </a:r>
          </a:p>
          <a:p>
            <a:r>
              <a:rPr lang="en-US" altLang="zh-CN" dirty="0"/>
              <a:t>str1.compare(str2) //</a:t>
            </a:r>
            <a:r>
              <a:rPr lang="zh-CN" altLang="en-US" dirty="0"/>
              <a:t>相等为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str1&gt;str2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，反之</a:t>
            </a:r>
            <a:r>
              <a:rPr lang="en-US" altLang="zh-CN" dirty="0"/>
              <a:t>-1</a:t>
            </a:r>
          </a:p>
          <a:p>
            <a:endParaRPr lang="en-US" altLang="zh-CN" dirty="0"/>
          </a:p>
          <a:p>
            <a:r>
              <a:rPr lang="en-US" altLang="zh-CN" dirty="0"/>
              <a:t>/*sting </a:t>
            </a:r>
            <a:r>
              <a:rPr lang="zh-CN" altLang="en-US" dirty="0"/>
              <a:t>查找*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str.find</a:t>
            </a:r>
            <a:r>
              <a:rPr lang="en-US" altLang="zh-CN" dirty="0"/>
              <a:t>("123") //</a:t>
            </a:r>
            <a:r>
              <a:rPr lang="zh-CN" altLang="en-US" dirty="0"/>
              <a:t>从前往后找，若找到，返回首字母下标；反之，返回</a:t>
            </a:r>
            <a:r>
              <a:rPr lang="en-US" altLang="zh-CN" dirty="0"/>
              <a:t>-1</a:t>
            </a:r>
          </a:p>
          <a:p>
            <a:r>
              <a:rPr lang="en-US" altLang="zh-CN" dirty="0" err="1"/>
              <a:t>str.rfind</a:t>
            </a:r>
            <a:r>
              <a:rPr lang="en-US" altLang="zh-CN" dirty="0"/>
              <a:t>("123") //</a:t>
            </a:r>
            <a:r>
              <a:rPr lang="zh-CN" altLang="en-US" dirty="0"/>
              <a:t>从后往前找</a:t>
            </a:r>
          </a:p>
          <a:p>
            <a:r>
              <a:rPr lang="en-US" altLang="zh-CN" dirty="0" err="1"/>
              <a:t>str.find_first_of</a:t>
            </a:r>
            <a:r>
              <a:rPr lang="en-US" altLang="zh-CN" dirty="0"/>
              <a:t>("123") //</a:t>
            </a:r>
            <a:r>
              <a:rPr lang="zh-CN" altLang="en-US" dirty="0"/>
              <a:t>查找第一个属于该字符串的字符返回下标</a:t>
            </a:r>
          </a:p>
          <a:p>
            <a:r>
              <a:rPr lang="en-US" altLang="zh-CN" dirty="0" err="1"/>
              <a:t>str.find_first_not_of</a:t>
            </a:r>
            <a:r>
              <a:rPr lang="en-US" altLang="zh-CN" dirty="0"/>
              <a:t>("123")</a:t>
            </a:r>
          </a:p>
          <a:p>
            <a:r>
              <a:rPr lang="en-US" altLang="zh-CN" dirty="0" err="1"/>
              <a:t>str.find_last_of</a:t>
            </a:r>
            <a:r>
              <a:rPr lang="en-US" altLang="zh-CN" dirty="0"/>
              <a:t>("123")</a:t>
            </a:r>
          </a:p>
          <a:p>
            <a:r>
              <a:rPr lang="en-US" altLang="zh-CN" dirty="0" err="1"/>
              <a:t>str.find_last_not_of</a:t>
            </a:r>
            <a:r>
              <a:rPr lang="en-US" altLang="zh-CN" dirty="0"/>
              <a:t>("123")</a:t>
            </a:r>
          </a:p>
          <a:p>
            <a:endParaRPr lang="en-US" altLang="zh-CN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某元素个数*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str.count</a:t>
            </a:r>
            <a:r>
              <a:rPr lang="en-US" altLang="zh-CN" dirty="0"/>
              <a:t>('a'); //</a:t>
            </a:r>
            <a:r>
              <a:rPr lang="zh-CN" altLang="en-US" dirty="0"/>
              <a:t>返回</a:t>
            </a:r>
            <a:r>
              <a:rPr lang="en-US" altLang="zh-CN" dirty="0"/>
              <a:t>str</a:t>
            </a:r>
            <a:r>
              <a:rPr lang="zh-CN" altLang="en-US" dirty="0"/>
              <a:t>里</a:t>
            </a:r>
            <a:r>
              <a:rPr lang="en-US" altLang="zh-CN" dirty="0"/>
              <a:t>a</a:t>
            </a:r>
            <a:r>
              <a:rPr lang="zh-CN" altLang="en-US" dirty="0"/>
              <a:t>字符的个数 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分割*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str.substr</a:t>
            </a:r>
            <a:r>
              <a:rPr lang="en-US" altLang="zh-CN" dirty="0"/>
              <a:t>(2, 5); //</a:t>
            </a:r>
            <a:r>
              <a:rPr lang="zh-CN" altLang="en-US" dirty="0"/>
              <a:t>返回从索引</a:t>
            </a:r>
            <a:r>
              <a:rPr lang="en-US" altLang="zh-CN" dirty="0"/>
              <a:t>2</a:t>
            </a:r>
            <a:r>
              <a:rPr lang="zh-CN" altLang="en-US" dirty="0"/>
              <a:t>开始的五个元素组成的字符串 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判空*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str.empty</a:t>
            </a:r>
            <a:r>
              <a:rPr lang="en-US" altLang="zh-CN" dirty="0"/>
              <a:t>() //</a:t>
            </a:r>
            <a:r>
              <a:rPr lang="zh-CN" altLang="en-US" dirty="0"/>
              <a:t>返回布尔值 </a:t>
            </a:r>
          </a:p>
          <a:p>
            <a:endParaRPr lang="zh-CN" altLang="en-US" dirty="0"/>
          </a:p>
          <a:p>
            <a:r>
              <a:rPr lang="en-US" altLang="zh-CN" dirty="0"/>
              <a:t>/*string </a:t>
            </a:r>
            <a:r>
              <a:rPr lang="zh-CN" altLang="en-US" dirty="0"/>
              <a:t>清空*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str.clear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463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&lt;vector&gt;</a:t>
            </a:r>
          </a:p>
          <a:p>
            <a:endParaRPr lang="en-US" altLang="zh-CN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vector&lt;int&gt; </a:t>
            </a:r>
            <a:r>
              <a:rPr lang="en-US" altLang="zh-CN" dirty="0" err="1"/>
              <a:t>vct</a:t>
            </a:r>
            <a:r>
              <a:rPr lang="en-US" altLang="zh-CN" dirty="0"/>
              <a:t>(3); //0 0 0</a:t>
            </a:r>
          </a:p>
          <a:p>
            <a:r>
              <a:rPr lang="en-US" altLang="zh-CN" dirty="0"/>
              <a:t>vector&lt;int&gt; </a:t>
            </a:r>
            <a:r>
              <a:rPr lang="en-US" altLang="zh-CN" dirty="0" err="1"/>
              <a:t>vct</a:t>
            </a:r>
            <a:r>
              <a:rPr lang="en-US" altLang="zh-CN" dirty="0"/>
              <a:t>(3, 5); //5 5 5</a:t>
            </a:r>
          </a:p>
          <a:p>
            <a:r>
              <a:rPr lang="en-US" altLang="zh-CN" dirty="0"/>
              <a:t>vector&lt;int&gt; </a:t>
            </a:r>
            <a:r>
              <a:rPr lang="en-US" altLang="zh-CN" dirty="0" err="1"/>
              <a:t>vct</a:t>
            </a:r>
            <a:r>
              <a:rPr lang="en-US" altLang="zh-CN" dirty="0"/>
              <a:t>{1, 2, 3}; //1 2 3</a:t>
            </a:r>
          </a:p>
          <a:p>
            <a:endParaRPr lang="en-US" altLang="zh-CN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头尾*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vct.front</a:t>
            </a:r>
            <a:r>
              <a:rPr lang="en-US" altLang="zh-CN" dirty="0"/>
              <a:t>(); //</a:t>
            </a:r>
            <a:r>
              <a:rPr lang="zh-CN" altLang="en-US" dirty="0"/>
              <a:t>第一个元素 </a:t>
            </a:r>
          </a:p>
          <a:p>
            <a:r>
              <a:rPr lang="en-US" altLang="zh-CN" dirty="0" err="1"/>
              <a:t>vct.back</a:t>
            </a:r>
            <a:r>
              <a:rPr lang="en-US" altLang="zh-CN" dirty="0"/>
              <a:t>(); //</a:t>
            </a:r>
            <a:r>
              <a:rPr lang="zh-CN" altLang="en-US" dirty="0"/>
              <a:t>最后一个元素 </a:t>
            </a:r>
          </a:p>
          <a:p>
            <a:endParaRPr lang="zh-CN" altLang="en-US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迭代器*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vector&lt;int&gt;::iterator </a:t>
            </a:r>
            <a:r>
              <a:rPr lang="en-US" altLang="zh-CN" dirty="0" err="1"/>
              <a:t>iter</a:t>
            </a:r>
            <a:r>
              <a:rPr lang="en-US" altLang="zh-CN" dirty="0"/>
              <a:t> //</a:t>
            </a:r>
            <a:r>
              <a:rPr lang="zh-CN" altLang="en-US" dirty="0"/>
              <a:t>一个</a:t>
            </a:r>
            <a:r>
              <a:rPr lang="en-US" altLang="zh-CN" dirty="0"/>
              <a:t>vector</a:t>
            </a:r>
            <a:r>
              <a:rPr lang="zh-CN" altLang="en-US" dirty="0"/>
              <a:t>的迭代器</a:t>
            </a:r>
          </a:p>
          <a:p>
            <a:r>
              <a:rPr lang="en-US" altLang="zh-CN" dirty="0" err="1"/>
              <a:t>vct.begin</a:t>
            </a:r>
            <a:r>
              <a:rPr lang="en-US" altLang="zh-CN" dirty="0"/>
              <a:t>() //</a:t>
            </a:r>
            <a:r>
              <a:rPr lang="zh-CN" altLang="en-US" dirty="0"/>
              <a:t>指向</a:t>
            </a:r>
            <a:r>
              <a:rPr lang="en-US" altLang="zh-CN" dirty="0" err="1"/>
              <a:t>vct</a:t>
            </a:r>
            <a:r>
              <a:rPr lang="zh-CN" altLang="en-US" dirty="0"/>
              <a:t>第一个元素位置的迭代器 </a:t>
            </a:r>
          </a:p>
          <a:p>
            <a:r>
              <a:rPr lang="en-US" altLang="zh-CN" dirty="0" err="1"/>
              <a:t>vct.end</a:t>
            </a:r>
            <a:r>
              <a:rPr lang="en-US" altLang="zh-CN" dirty="0"/>
              <a:t>() //</a:t>
            </a:r>
            <a:r>
              <a:rPr lang="zh-CN" altLang="en-US" dirty="0"/>
              <a:t>指向</a:t>
            </a:r>
            <a:r>
              <a:rPr lang="en-US" altLang="zh-CN" dirty="0" err="1"/>
              <a:t>vct</a:t>
            </a:r>
            <a:r>
              <a:rPr lang="zh-CN" altLang="en-US" dirty="0"/>
              <a:t>最后一个元素后一个位置的迭代器</a:t>
            </a:r>
          </a:p>
          <a:p>
            <a:endParaRPr lang="zh-CN" altLang="en-US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插入*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vct.push_back</a:t>
            </a:r>
            <a:r>
              <a:rPr lang="en-US" altLang="zh-CN" dirty="0"/>
              <a:t>(2); //</a:t>
            </a:r>
            <a:r>
              <a:rPr lang="zh-CN" altLang="en-US" dirty="0"/>
              <a:t>在尾部插入一个</a:t>
            </a:r>
            <a:r>
              <a:rPr lang="en-US" altLang="zh-CN" dirty="0"/>
              <a:t>2</a:t>
            </a:r>
          </a:p>
          <a:p>
            <a:r>
              <a:rPr lang="en-US" altLang="zh-CN" dirty="0" err="1"/>
              <a:t>vct.insert</a:t>
            </a:r>
            <a:r>
              <a:rPr lang="en-US" altLang="zh-CN" dirty="0"/>
              <a:t>(</a:t>
            </a:r>
            <a:r>
              <a:rPr lang="en-US" altLang="zh-CN" dirty="0" err="1"/>
              <a:t>vct.begin</a:t>
            </a:r>
            <a:r>
              <a:rPr lang="en-US" altLang="zh-CN" dirty="0"/>
              <a:t>(), 2); //</a:t>
            </a:r>
            <a:r>
              <a:rPr lang="zh-CN" altLang="en-US" dirty="0"/>
              <a:t>在指定位置前面插入一个元素</a:t>
            </a:r>
          </a:p>
          <a:p>
            <a:endParaRPr lang="zh-CN" altLang="en-US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删除*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vct.pop_back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vct.erase</a:t>
            </a:r>
            <a:r>
              <a:rPr lang="en-US" altLang="zh-CN" dirty="0"/>
              <a:t>(</a:t>
            </a:r>
            <a:r>
              <a:rPr lang="en-US" altLang="zh-CN" dirty="0" err="1"/>
              <a:t>vct.begin</a:t>
            </a:r>
            <a:r>
              <a:rPr lang="en-US" altLang="zh-CN" dirty="0"/>
              <a:t>());</a:t>
            </a:r>
          </a:p>
          <a:p>
            <a:r>
              <a:rPr lang="en-US" altLang="zh-CN" dirty="0" err="1"/>
              <a:t>vct.erase</a:t>
            </a:r>
            <a:r>
              <a:rPr lang="en-US" altLang="zh-CN" dirty="0"/>
              <a:t>(</a:t>
            </a:r>
            <a:r>
              <a:rPr lang="en-US" altLang="zh-CN" dirty="0" err="1"/>
              <a:t>vct.begin</a:t>
            </a:r>
            <a:r>
              <a:rPr lang="en-US" altLang="zh-CN" dirty="0"/>
              <a:t>()+1, </a:t>
            </a:r>
            <a:r>
              <a:rPr lang="en-US" altLang="zh-CN" dirty="0" err="1"/>
              <a:t>vct.end</a:t>
            </a:r>
            <a:r>
              <a:rPr lang="en-US" altLang="zh-CN" dirty="0"/>
              <a:t>()-2);</a:t>
            </a:r>
          </a:p>
          <a:p>
            <a:r>
              <a:rPr lang="en-US" altLang="zh-CN" dirty="0" err="1"/>
              <a:t>vct.erase</a:t>
            </a:r>
            <a:r>
              <a:rPr lang="en-US" altLang="zh-CN" dirty="0"/>
              <a:t>(1, 6);</a:t>
            </a:r>
          </a:p>
          <a:p>
            <a:endParaRPr lang="en-US" altLang="zh-CN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vct.size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遍历*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vct.size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 ++ ) //</a:t>
            </a:r>
            <a:r>
              <a:rPr lang="zh-CN" altLang="en-US" dirty="0"/>
              <a:t>索引遍历 </a:t>
            </a:r>
          </a:p>
          <a:p>
            <a:r>
              <a:rPr lang="en-US" altLang="zh-CN" dirty="0"/>
              <a:t>for(vector&lt;int&gt;::iterator </a:t>
            </a:r>
            <a:r>
              <a:rPr lang="en-US" altLang="zh-CN" dirty="0" err="1"/>
              <a:t>iter</a:t>
            </a:r>
            <a:r>
              <a:rPr lang="en-US" altLang="zh-CN" dirty="0"/>
              <a:t> = </a:t>
            </a:r>
            <a:r>
              <a:rPr lang="en-US" altLang="zh-CN" dirty="0" err="1"/>
              <a:t>vct.begin</a:t>
            </a:r>
            <a:r>
              <a:rPr lang="en-US" altLang="zh-CN" dirty="0"/>
              <a:t>(); </a:t>
            </a:r>
            <a:r>
              <a:rPr lang="en-US" altLang="zh-CN" dirty="0" err="1"/>
              <a:t>iter</a:t>
            </a:r>
            <a:r>
              <a:rPr lang="en-US" altLang="zh-CN" dirty="0"/>
              <a:t> != </a:t>
            </a:r>
            <a:r>
              <a:rPr lang="en-US" altLang="zh-CN" dirty="0" err="1"/>
              <a:t>vct.end</a:t>
            </a:r>
            <a:r>
              <a:rPr lang="en-US" altLang="zh-CN" dirty="0"/>
              <a:t>(); </a:t>
            </a:r>
            <a:r>
              <a:rPr lang="en-US" altLang="zh-CN" dirty="0" err="1"/>
              <a:t>iter</a:t>
            </a:r>
            <a:r>
              <a:rPr lang="en-US" altLang="zh-CN" dirty="0"/>
              <a:t> ++ ) //</a:t>
            </a:r>
            <a:r>
              <a:rPr lang="zh-CN" altLang="en-US" dirty="0"/>
              <a:t>迭代器遍历 </a:t>
            </a:r>
          </a:p>
          <a:p>
            <a:r>
              <a:rPr lang="en-US" altLang="zh-CN" dirty="0"/>
              <a:t>for(auto &amp;x : </a:t>
            </a:r>
            <a:r>
              <a:rPr lang="en-US" altLang="zh-CN" dirty="0" err="1"/>
              <a:t>vct</a:t>
            </a:r>
            <a:r>
              <a:rPr lang="en-US" altLang="zh-CN" dirty="0"/>
              <a:t>) //</a:t>
            </a:r>
            <a:r>
              <a:rPr lang="zh-CN" altLang="en-US" dirty="0"/>
              <a:t>迭代器另一种便捷方法 </a:t>
            </a:r>
          </a:p>
          <a:p>
            <a:endParaRPr lang="zh-CN" altLang="en-US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排序*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sort(</a:t>
            </a:r>
            <a:r>
              <a:rPr lang="en-US" altLang="zh-CN" dirty="0" err="1"/>
              <a:t>vct.begin</a:t>
            </a:r>
            <a:r>
              <a:rPr lang="en-US" altLang="zh-CN" dirty="0"/>
              <a:t>(), </a:t>
            </a:r>
            <a:r>
              <a:rPr lang="en-US" altLang="zh-CN" dirty="0" err="1"/>
              <a:t>vct.end</a:t>
            </a:r>
            <a:r>
              <a:rPr lang="en-US" altLang="zh-CN" dirty="0"/>
              <a:t>());</a:t>
            </a:r>
          </a:p>
          <a:p>
            <a:endParaRPr lang="en-US" altLang="zh-CN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vctor</a:t>
            </a:r>
            <a:r>
              <a:rPr lang="en-US" altLang="zh-CN" dirty="0"/>
              <a:t> </a:t>
            </a:r>
            <a:r>
              <a:rPr lang="zh-CN" altLang="en-US" dirty="0"/>
              <a:t>查找*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vct.find</a:t>
            </a:r>
            <a:r>
              <a:rPr lang="en-US" altLang="zh-CN" dirty="0"/>
              <a:t>(2) //</a:t>
            </a:r>
            <a:r>
              <a:rPr lang="zh-CN" altLang="en-US" dirty="0"/>
              <a:t>从前往后找，若找到，返回指向该处的迭代器；反之，返回迭代器</a:t>
            </a:r>
            <a:r>
              <a:rPr lang="en-US" altLang="zh-CN" dirty="0" err="1"/>
              <a:t>vct.end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vctor</a:t>
            </a:r>
            <a:r>
              <a:rPr lang="en-US" altLang="zh-CN" dirty="0"/>
              <a:t> </a:t>
            </a:r>
            <a:r>
              <a:rPr lang="zh-CN" altLang="en-US" dirty="0"/>
              <a:t>某元素个数*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vct.count</a:t>
            </a:r>
            <a:r>
              <a:rPr lang="en-US" altLang="zh-CN" dirty="0"/>
              <a:t>(2); //</a:t>
            </a:r>
            <a:r>
              <a:rPr lang="zh-CN" altLang="en-US" dirty="0"/>
              <a:t>返回容器里</a:t>
            </a:r>
            <a:r>
              <a:rPr lang="en-US" altLang="zh-CN" dirty="0"/>
              <a:t>2</a:t>
            </a:r>
            <a:r>
              <a:rPr lang="zh-CN" altLang="en-US" dirty="0"/>
              <a:t>的个数 </a:t>
            </a:r>
          </a:p>
          <a:p>
            <a:endParaRPr lang="zh-CN" altLang="en-US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判空*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vct.empty</a:t>
            </a:r>
            <a:r>
              <a:rPr lang="en-US" altLang="zh-CN" dirty="0"/>
              <a:t>() //</a:t>
            </a:r>
            <a:r>
              <a:rPr lang="zh-CN" altLang="en-US" dirty="0"/>
              <a:t>返回布尔值 </a:t>
            </a:r>
          </a:p>
          <a:p>
            <a:endParaRPr lang="zh-CN" altLang="en-US" dirty="0"/>
          </a:p>
          <a:p>
            <a:r>
              <a:rPr lang="en-US" altLang="zh-CN" dirty="0"/>
              <a:t>/*vector </a:t>
            </a:r>
            <a:r>
              <a:rPr lang="zh-CN" altLang="en-US" dirty="0"/>
              <a:t>清空*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vct.clear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67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&lt;set&gt;</a:t>
            </a:r>
          </a:p>
          <a:p>
            <a:endParaRPr lang="en-US" altLang="zh-CN" dirty="0"/>
          </a:p>
          <a:p>
            <a:r>
              <a:rPr lang="en-US" altLang="zh-CN" dirty="0"/>
              <a:t>/*set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set&lt;int&gt; </a:t>
            </a:r>
            <a:r>
              <a:rPr lang="en-US" altLang="zh-CN" dirty="0" err="1"/>
              <a:t>st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/*set </a:t>
            </a:r>
            <a:r>
              <a:rPr lang="zh-CN" altLang="en-US" dirty="0"/>
              <a:t>迭代器*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set&lt;int&gt;::iterator </a:t>
            </a:r>
            <a:r>
              <a:rPr lang="en-US" altLang="zh-CN" dirty="0" err="1"/>
              <a:t>iter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st.begin</a:t>
            </a:r>
            <a:r>
              <a:rPr lang="en-US" altLang="zh-CN" dirty="0"/>
              <a:t>() </a:t>
            </a:r>
          </a:p>
          <a:p>
            <a:r>
              <a:rPr lang="en-US" altLang="zh-CN" dirty="0" err="1"/>
              <a:t>st.end</a:t>
            </a:r>
            <a:r>
              <a:rPr lang="en-US" altLang="zh-CN" dirty="0"/>
              <a:t>() </a:t>
            </a:r>
          </a:p>
          <a:p>
            <a:endParaRPr lang="en-US" altLang="zh-CN" dirty="0"/>
          </a:p>
          <a:p>
            <a:r>
              <a:rPr lang="en-US" altLang="zh-CN" dirty="0"/>
              <a:t>/*set </a:t>
            </a:r>
            <a:r>
              <a:rPr lang="zh-CN" altLang="en-US" dirty="0"/>
              <a:t>插入*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st.insert</a:t>
            </a:r>
            <a:r>
              <a:rPr lang="en-US" altLang="zh-CN" dirty="0"/>
              <a:t>(2); //</a:t>
            </a:r>
            <a:r>
              <a:rPr lang="zh-CN" altLang="en-US" dirty="0"/>
              <a:t>插入一个元素</a:t>
            </a:r>
          </a:p>
          <a:p>
            <a:endParaRPr lang="zh-CN" altLang="en-US" dirty="0"/>
          </a:p>
          <a:p>
            <a:r>
              <a:rPr lang="en-US" altLang="zh-CN" dirty="0"/>
              <a:t>/*set </a:t>
            </a:r>
            <a:r>
              <a:rPr lang="zh-CN" altLang="en-US" dirty="0"/>
              <a:t>删除*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st.erase</a:t>
            </a:r>
            <a:r>
              <a:rPr lang="en-US" altLang="zh-CN" dirty="0"/>
              <a:t>(</a:t>
            </a:r>
            <a:r>
              <a:rPr lang="en-US" altLang="zh-CN" dirty="0" err="1"/>
              <a:t>st.begin</a:t>
            </a:r>
            <a:r>
              <a:rPr lang="en-US" altLang="zh-CN" dirty="0"/>
              <a:t>()); //</a:t>
            </a:r>
            <a:r>
              <a:rPr lang="zh-CN" altLang="en-US" dirty="0"/>
              <a:t>删除迭代器指向元素 </a:t>
            </a:r>
          </a:p>
          <a:p>
            <a:r>
              <a:rPr lang="en-US" altLang="zh-CN" dirty="0" err="1"/>
              <a:t>st.erase</a:t>
            </a:r>
            <a:r>
              <a:rPr lang="en-US" altLang="zh-CN" dirty="0"/>
              <a:t>(2); //</a:t>
            </a:r>
            <a:r>
              <a:rPr lang="zh-CN" altLang="en-US" dirty="0"/>
              <a:t>删除所有为</a:t>
            </a:r>
            <a:r>
              <a:rPr lang="en-US" altLang="zh-CN" dirty="0"/>
              <a:t>2</a:t>
            </a:r>
            <a:r>
              <a:rPr lang="zh-CN" altLang="en-US" dirty="0"/>
              <a:t>的元素 </a:t>
            </a:r>
          </a:p>
          <a:p>
            <a:endParaRPr lang="zh-CN" altLang="en-US" dirty="0"/>
          </a:p>
          <a:p>
            <a:r>
              <a:rPr lang="en-US" altLang="zh-CN" dirty="0"/>
              <a:t>/*set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st.size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/*set </a:t>
            </a:r>
            <a:r>
              <a:rPr lang="zh-CN" altLang="en-US" dirty="0"/>
              <a:t>查找*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st.find</a:t>
            </a:r>
            <a:r>
              <a:rPr lang="en-US" altLang="zh-CN" dirty="0"/>
              <a:t>(2) //</a:t>
            </a:r>
            <a:r>
              <a:rPr lang="zh-CN" altLang="en-US" dirty="0"/>
              <a:t>从前往后找，若找到，返回指向该处的迭代器；反之，返回迭代器</a:t>
            </a:r>
            <a:r>
              <a:rPr lang="en-US" altLang="zh-CN" dirty="0" err="1"/>
              <a:t>st.end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st.lower_bound</a:t>
            </a:r>
            <a:r>
              <a:rPr lang="en-US" altLang="zh-CN" dirty="0"/>
              <a:t>(x) //</a:t>
            </a:r>
            <a:r>
              <a:rPr lang="zh-CN" altLang="en-US" dirty="0"/>
              <a:t>二分查找大于等于</a:t>
            </a:r>
            <a:r>
              <a:rPr lang="en-US" altLang="zh-CN" dirty="0"/>
              <a:t>x</a:t>
            </a:r>
            <a:r>
              <a:rPr lang="zh-CN" altLang="en-US" dirty="0"/>
              <a:t>的元素中最小的一个，并返回指向该元素的迭代器。</a:t>
            </a:r>
          </a:p>
          <a:p>
            <a:r>
              <a:rPr lang="en-US" altLang="zh-CN" dirty="0" err="1"/>
              <a:t>st.upper_bound</a:t>
            </a:r>
            <a:r>
              <a:rPr lang="en-US" altLang="zh-CN" dirty="0"/>
              <a:t>(x) //</a:t>
            </a:r>
            <a:r>
              <a:rPr lang="zh-CN" altLang="en-US" dirty="0"/>
              <a:t>二分查找大于</a:t>
            </a:r>
            <a:r>
              <a:rPr lang="en-US" altLang="zh-CN" dirty="0"/>
              <a:t>x</a:t>
            </a:r>
            <a:r>
              <a:rPr lang="zh-CN" altLang="en-US" dirty="0"/>
              <a:t>的元素中最小的一个，并返回指向该元素的迭代器。</a:t>
            </a:r>
          </a:p>
          <a:p>
            <a:endParaRPr lang="zh-CN" altLang="en-US" dirty="0"/>
          </a:p>
          <a:p>
            <a:r>
              <a:rPr lang="en-US" altLang="zh-CN" dirty="0"/>
              <a:t>/*set </a:t>
            </a:r>
            <a:r>
              <a:rPr lang="zh-CN" altLang="en-US" dirty="0"/>
              <a:t>某元素个数*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st.count</a:t>
            </a:r>
            <a:r>
              <a:rPr lang="en-US" altLang="zh-CN" dirty="0"/>
              <a:t>(2); //</a:t>
            </a:r>
            <a:r>
              <a:rPr lang="zh-CN" altLang="en-US" dirty="0"/>
              <a:t>返回容器里</a:t>
            </a:r>
            <a:r>
              <a:rPr lang="en-US" altLang="zh-CN" dirty="0"/>
              <a:t>2</a:t>
            </a:r>
            <a:r>
              <a:rPr lang="zh-CN" altLang="en-US" dirty="0"/>
              <a:t>的个数</a:t>
            </a:r>
          </a:p>
          <a:p>
            <a:endParaRPr lang="zh-CN" altLang="en-US" dirty="0"/>
          </a:p>
          <a:p>
            <a:r>
              <a:rPr lang="en-US" altLang="zh-CN" dirty="0"/>
              <a:t>/*set </a:t>
            </a:r>
            <a:r>
              <a:rPr lang="zh-CN" altLang="en-US" dirty="0"/>
              <a:t>判空*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st.empty</a:t>
            </a:r>
            <a:r>
              <a:rPr lang="en-US" altLang="zh-CN" dirty="0"/>
              <a:t>() //</a:t>
            </a:r>
            <a:r>
              <a:rPr lang="zh-CN" altLang="en-US" dirty="0"/>
              <a:t>返回布尔值 </a:t>
            </a:r>
          </a:p>
          <a:p>
            <a:endParaRPr lang="zh-CN" altLang="en-US" dirty="0"/>
          </a:p>
          <a:p>
            <a:r>
              <a:rPr lang="en-US" altLang="zh-CN" dirty="0"/>
              <a:t>/*set </a:t>
            </a:r>
            <a:r>
              <a:rPr lang="zh-CN" altLang="en-US" dirty="0"/>
              <a:t>清空*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st.clear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56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&lt;queue&gt;</a:t>
            </a:r>
          </a:p>
          <a:p>
            <a:endParaRPr lang="en-US" altLang="zh-CN" dirty="0"/>
          </a:p>
          <a:p>
            <a:r>
              <a:rPr lang="en-US" altLang="zh-CN" dirty="0"/>
              <a:t>/*queue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queue&lt;int&gt; q;</a:t>
            </a:r>
          </a:p>
          <a:p>
            <a:endParaRPr lang="en-US" altLang="zh-CN" dirty="0"/>
          </a:p>
          <a:p>
            <a:r>
              <a:rPr lang="en-US" altLang="zh-CN" dirty="0"/>
              <a:t>/*queue </a:t>
            </a:r>
            <a:r>
              <a:rPr lang="zh-CN" altLang="en-US" dirty="0"/>
              <a:t>头尾*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q.front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q.back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/*queue </a:t>
            </a:r>
            <a:r>
              <a:rPr lang="zh-CN" altLang="en-US" dirty="0"/>
              <a:t>插入*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q.push</a:t>
            </a:r>
            <a:r>
              <a:rPr lang="en-US" altLang="zh-CN" dirty="0"/>
              <a:t>(2); //</a:t>
            </a:r>
            <a:r>
              <a:rPr lang="zh-CN" altLang="en-US" dirty="0"/>
              <a:t>在队尾插入一个元素 </a:t>
            </a:r>
          </a:p>
          <a:p>
            <a:endParaRPr lang="zh-CN" altLang="en-US" dirty="0"/>
          </a:p>
          <a:p>
            <a:r>
              <a:rPr lang="en-US" altLang="zh-CN" dirty="0"/>
              <a:t>/*queue </a:t>
            </a:r>
            <a:r>
              <a:rPr lang="zh-CN" altLang="en-US" dirty="0"/>
              <a:t>删除*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q.pop</a:t>
            </a:r>
            <a:r>
              <a:rPr lang="en-US" altLang="zh-CN" dirty="0"/>
              <a:t>(); //</a:t>
            </a:r>
            <a:r>
              <a:rPr lang="zh-CN" altLang="en-US" dirty="0"/>
              <a:t>在队首删除一个元素</a:t>
            </a:r>
          </a:p>
          <a:p>
            <a:endParaRPr lang="zh-CN" altLang="en-US" dirty="0"/>
          </a:p>
          <a:p>
            <a:r>
              <a:rPr lang="en-US" altLang="zh-CN" dirty="0"/>
              <a:t>/*queue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q.size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/*queue </a:t>
            </a:r>
            <a:r>
              <a:rPr lang="zh-CN" altLang="en-US" dirty="0"/>
              <a:t>判空*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q.empty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79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&lt;queue&gt;</a:t>
            </a:r>
          </a:p>
          <a:p>
            <a:endParaRPr lang="en-US" altLang="zh-CN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priority_queue</a:t>
            </a:r>
            <a:r>
              <a:rPr lang="en-US" altLang="zh-CN" dirty="0"/>
              <a:t>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&lt;int&gt; q; //</a:t>
            </a:r>
            <a:r>
              <a:rPr lang="zh-CN" altLang="en-US" dirty="0"/>
              <a:t>大根堆</a:t>
            </a:r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&lt;int, vector&lt;int&gt;, greater&lt;int&gt;&gt; q; //</a:t>
            </a:r>
            <a:r>
              <a:rPr lang="zh-CN" altLang="en-US" dirty="0"/>
              <a:t>小根堆</a:t>
            </a:r>
          </a:p>
          <a:p>
            <a:endParaRPr lang="zh-CN" altLang="en-US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priority_queue</a:t>
            </a:r>
            <a:r>
              <a:rPr lang="en-US" altLang="zh-CN" dirty="0"/>
              <a:t> </a:t>
            </a:r>
            <a:r>
              <a:rPr lang="zh-CN" altLang="en-US" dirty="0"/>
              <a:t>插入*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q.push</a:t>
            </a:r>
            <a:r>
              <a:rPr lang="en-US" altLang="zh-CN" dirty="0"/>
              <a:t>(2); //</a:t>
            </a:r>
            <a:r>
              <a:rPr lang="zh-CN" altLang="en-US" dirty="0"/>
              <a:t>把一个元素插入堆 </a:t>
            </a:r>
          </a:p>
          <a:p>
            <a:endParaRPr lang="zh-CN" altLang="en-US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priority_queue</a:t>
            </a:r>
            <a:r>
              <a:rPr lang="en-US" altLang="zh-CN" dirty="0"/>
              <a:t> </a:t>
            </a:r>
            <a:r>
              <a:rPr lang="zh-CN" altLang="en-US" dirty="0"/>
              <a:t>删除*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q.pop</a:t>
            </a:r>
            <a:r>
              <a:rPr lang="en-US" altLang="zh-CN" dirty="0"/>
              <a:t>(); //</a:t>
            </a:r>
            <a:r>
              <a:rPr lang="zh-CN" altLang="en-US" dirty="0"/>
              <a:t>删除堆顶的元素 </a:t>
            </a:r>
          </a:p>
          <a:p>
            <a:endParaRPr lang="zh-CN" altLang="en-US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priority_queue</a:t>
            </a:r>
            <a:r>
              <a:rPr lang="en-US" altLang="zh-CN" dirty="0"/>
              <a:t> </a:t>
            </a:r>
            <a:r>
              <a:rPr lang="zh-CN" altLang="en-US" dirty="0"/>
              <a:t>堆顶*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q.top</a:t>
            </a:r>
            <a:r>
              <a:rPr lang="en-US" altLang="zh-CN" dirty="0"/>
              <a:t>(); //</a:t>
            </a:r>
            <a:r>
              <a:rPr lang="zh-CN" altLang="en-US" dirty="0"/>
              <a:t>返回堆顶元素 </a:t>
            </a:r>
          </a:p>
          <a:p>
            <a:endParaRPr lang="zh-CN" altLang="en-US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priority_queue</a:t>
            </a:r>
            <a:r>
              <a:rPr lang="en-US" altLang="zh-CN" dirty="0"/>
              <a:t>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q.size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/*</a:t>
            </a:r>
            <a:r>
              <a:rPr lang="en-US" altLang="zh-CN" dirty="0" err="1"/>
              <a:t>priority_queue</a:t>
            </a:r>
            <a:r>
              <a:rPr lang="en-US" altLang="zh-CN" dirty="0"/>
              <a:t> </a:t>
            </a:r>
            <a:r>
              <a:rPr lang="zh-CN" altLang="en-US" dirty="0"/>
              <a:t>判空*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q.empty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98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&lt;stack&gt;</a:t>
            </a:r>
          </a:p>
          <a:p>
            <a:endParaRPr lang="en-US" altLang="zh-CN" dirty="0"/>
          </a:p>
          <a:p>
            <a:r>
              <a:rPr lang="en-US" altLang="zh-CN" dirty="0"/>
              <a:t>/*stack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stack&lt;int&gt; </a:t>
            </a:r>
            <a:r>
              <a:rPr lang="en-US" altLang="zh-CN" dirty="0" err="1"/>
              <a:t>sk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/*stack </a:t>
            </a:r>
            <a:r>
              <a:rPr lang="zh-CN" altLang="en-US" dirty="0"/>
              <a:t>插入*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sk.push</a:t>
            </a:r>
            <a:r>
              <a:rPr lang="en-US" altLang="zh-CN" dirty="0"/>
              <a:t>(2); //</a:t>
            </a:r>
            <a:r>
              <a:rPr lang="zh-CN" altLang="en-US" dirty="0"/>
              <a:t>把一个元素放入栈 </a:t>
            </a:r>
          </a:p>
          <a:p>
            <a:endParaRPr lang="zh-CN" altLang="en-US" dirty="0"/>
          </a:p>
          <a:p>
            <a:r>
              <a:rPr lang="en-US" altLang="zh-CN" dirty="0"/>
              <a:t>/*stack </a:t>
            </a:r>
            <a:r>
              <a:rPr lang="zh-CN" altLang="en-US" dirty="0"/>
              <a:t>删除*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sk.pop</a:t>
            </a:r>
            <a:r>
              <a:rPr lang="en-US" altLang="zh-CN" dirty="0"/>
              <a:t>(); //</a:t>
            </a:r>
            <a:r>
              <a:rPr lang="zh-CN" altLang="en-US" dirty="0"/>
              <a:t>删除栈顶的元素 </a:t>
            </a:r>
          </a:p>
          <a:p>
            <a:endParaRPr lang="zh-CN" altLang="en-US" dirty="0"/>
          </a:p>
          <a:p>
            <a:r>
              <a:rPr lang="en-US" altLang="zh-CN" dirty="0"/>
              <a:t>/*stack </a:t>
            </a:r>
            <a:r>
              <a:rPr lang="zh-CN" altLang="en-US" dirty="0"/>
              <a:t>栈顶*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sk.top</a:t>
            </a:r>
            <a:r>
              <a:rPr lang="en-US" altLang="zh-CN" dirty="0"/>
              <a:t>(); //</a:t>
            </a:r>
            <a:r>
              <a:rPr lang="zh-CN" altLang="en-US" dirty="0"/>
              <a:t>返回栈顶元素 </a:t>
            </a:r>
          </a:p>
          <a:p>
            <a:endParaRPr lang="zh-CN" altLang="en-US" dirty="0"/>
          </a:p>
          <a:p>
            <a:r>
              <a:rPr lang="en-US" altLang="zh-CN" dirty="0"/>
              <a:t>/*stack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sk.size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/*stack </a:t>
            </a:r>
            <a:r>
              <a:rPr lang="zh-CN" altLang="en-US" dirty="0"/>
              <a:t>判空*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sk.empty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99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&lt;deque&gt;</a:t>
            </a:r>
          </a:p>
          <a:p>
            <a:endParaRPr lang="en-US" altLang="zh-CN" dirty="0"/>
          </a:p>
          <a:p>
            <a:r>
              <a:rPr lang="en-US" altLang="zh-CN" dirty="0"/>
              <a:t>/*dequeue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dequeue&lt;int&gt; </a:t>
            </a:r>
            <a:r>
              <a:rPr lang="en-US" altLang="zh-CN" dirty="0" err="1"/>
              <a:t>dq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/*dequeue </a:t>
            </a:r>
            <a:r>
              <a:rPr lang="zh-CN" altLang="en-US" dirty="0"/>
              <a:t>头尾*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dq.front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dq.back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/*dequeue </a:t>
            </a:r>
            <a:r>
              <a:rPr lang="zh-CN" altLang="en-US" dirty="0"/>
              <a:t>迭代器*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dq.begin</a:t>
            </a:r>
            <a:r>
              <a:rPr lang="en-US" altLang="zh-CN" dirty="0"/>
              <a:t>() </a:t>
            </a:r>
          </a:p>
          <a:p>
            <a:r>
              <a:rPr lang="en-US" altLang="zh-CN" dirty="0" err="1"/>
              <a:t>dq.end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/*dequeue </a:t>
            </a:r>
            <a:r>
              <a:rPr lang="zh-CN" altLang="en-US" dirty="0"/>
              <a:t>插入*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dq.push_front</a:t>
            </a:r>
            <a:r>
              <a:rPr lang="en-US" altLang="zh-CN" dirty="0"/>
              <a:t>(2); //</a:t>
            </a:r>
            <a:r>
              <a:rPr lang="zh-CN" altLang="en-US" dirty="0"/>
              <a:t>头插入 </a:t>
            </a:r>
          </a:p>
          <a:p>
            <a:r>
              <a:rPr lang="en-US" altLang="zh-CN" dirty="0" err="1"/>
              <a:t>dq.push_back</a:t>
            </a:r>
            <a:r>
              <a:rPr lang="en-US" altLang="zh-CN" dirty="0"/>
              <a:t>(2); //</a:t>
            </a:r>
            <a:r>
              <a:rPr lang="zh-CN" altLang="en-US" dirty="0"/>
              <a:t>尾插入 </a:t>
            </a:r>
          </a:p>
          <a:p>
            <a:endParaRPr lang="zh-CN" altLang="en-US" dirty="0"/>
          </a:p>
          <a:p>
            <a:r>
              <a:rPr lang="en-US" altLang="zh-CN" dirty="0"/>
              <a:t>/*dequeue </a:t>
            </a:r>
            <a:r>
              <a:rPr lang="zh-CN" altLang="en-US" dirty="0"/>
              <a:t>删除*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dq.pop_front</a:t>
            </a:r>
            <a:r>
              <a:rPr lang="en-US" altLang="zh-CN" dirty="0"/>
              <a:t>(); //</a:t>
            </a:r>
            <a:r>
              <a:rPr lang="zh-CN" altLang="en-US" dirty="0"/>
              <a:t>头删除 </a:t>
            </a:r>
          </a:p>
          <a:p>
            <a:r>
              <a:rPr lang="en-US" altLang="zh-CN" dirty="0" err="1"/>
              <a:t>dq.pop_back</a:t>
            </a:r>
            <a:r>
              <a:rPr lang="en-US" altLang="zh-CN" dirty="0"/>
              <a:t>(); //</a:t>
            </a:r>
            <a:r>
              <a:rPr lang="zh-CN" altLang="en-US" dirty="0"/>
              <a:t>尾删除 </a:t>
            </a:r>
          </a:p>
          <a:p>
            <a:endParaRPr lang="zh-CN" altLang="en-US" dirty="0"/>
          </a:p>
          <a:p>
            <a:r>
              <a:rPr lang="en-US" altLang="zh-CN" dirty="0"/>
              <a:t>/*dequeue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dq.size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/*dequeue </a:t>
            </a:r>
            <a:r>
              <a:rPr lang="zh-CN" altLang="en-US" dirty="0"/>
              <a:t>判空*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dq.empty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/*dequeue </a:t>
            </a:r>
            <a:r>
              <a:rPr lang="zh-CN" altLang="en-US" dirty="0"/>
              <a:t>清空*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dq.clear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15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&lt;map&gt;</a:t>
            </a:r>
          </a:p>
          <a:p>
            <a:endParaRPr lang="en-US" altLang="zh-CN" dirty="0"/>
          </a:p>
          <a:p>
            <a:r>
              <a:rPr lang="en-US" altLang="zh-CN" dirty="0"/>
              <a:t>/*map </a:t>
            </a:r>
            <a:r>
              <a:rPr lang="zh-CN" altLang="en-US" dirty="0"/>
              <a:t>生成*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map&lt;</a:t>
            </a:r>
            <a:r>
              <a:rPr lang="en-US" altLang="zh-CN" dirty="0" err="1"/>
              <a:t>key_type</a:t>
            </a:r>
            <a:r>
              <a:rPr lang="en-US" altLang="zh-CN" dirty="0"/>
              <a:t>, </a:t>
            </a:r>
            <a:r>
              <a:rPr lang="en-US" altLang="zh-CN" dirty="0" err="1"/>
              <a:t>value_type</a:t>
            </a:r>
            <a:r>
              <a:rPr lang="en-US" altLang="zh-CN" dirty="0"/>
              <a:t>&gt; name;</a:t>
            </a:r>
          </a:p>
          <a:p>
            <a:r>
              <a:rPr lang="en-US" altLang="zh-CN" dirty="0"/>
              <a:t>map&lt;int, int&gt; </a:t>
            </a:r>
            <a:r>
              <a:rPr lang="en-US" altLang="zh-CN" dirty="0" err="1"/>
              <a:t>mp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/*map </a:t>
            </a:r>
            <a:r>
              <a:rPr lang="zh-CN" altLang="en-US" dirty="0"/>
              <a:t>迭代器*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map&lt;int, int&gt;::iterator </a:t>
            </a:r>
            <a:r>
              <a:rPr lang="en-US" altLang="zh-CN" dirty="0" err="1"/>
              <a:t>iter</a:t>
            </a:r>
            <a:endParaRPr lang="en-US" altLang="zh-CN" dirty="0"/>
          </a:p>
          <a:p>
            <a:r>
              <a:rPr lang="en-US" altLang="zh-CN" dirty="0" err="1"/>
              <a:t>mp.begin</a:t>
            </a:r>
            <a:r>
              <a:rPr lang="en-US" altLang="zh-CN" dirty="0"/>
              <a:t>() </a:t>
            </a:r>
          </a:p>
          <a:p>
            <a:r>
              <a:rPr lang="en-US" altLang="zh-CN" dirty="0" err="1"/>
              <a:t>mp.end</a:t>
            </a:r>
            <a:r>
              <a:rPr lang="en-US" altLang="zh-CN" dirty="0"/>
              <a:t>() </a:t>
            </a:r>
          </a:p>
          <a:p>
            <a:endParaRPr lang="en-US" altLang="zh-CN" dirty="0"/>
          </a:p>
          <a:p>
            <a:r>
              <a:rPr lang="en-US" altLang="zh-CN" dirty="0"/>
              <a:t>/*map </a:t>
            </a:r>
            <a:r>
              <a:rPr lang="zh-CN" altLang="en-US" dirty="0"/>
              <a:t>键值*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iter</a:t>
            </a:r>
            <a:r>
              <a:rPr lang="en-US" altLang="zh-CN" dirty="0"/>
              <a:t>-&gt;first //key</a:t>
            </a:r>
          </a:p>
          <a:p>
            <a:r>
              <a:rPr lang="en-US" altLang="zh-CN" dirty="0" err="1"/>
              <a:t>iter</a:t>
            </a:r>
            <a:r>
              <a:rPr lang="en-US" altLang="zh-CN" dirty="0"/>
              <a:t>-&gt;second //value</a:t>
            </a:r>
          </a:p>
          <a:p>
            <a:endParaRPr lang="en-US" altLang="zh-CN" dirty="0"/>
          </a:p>
          <a:p>
            <a:r>
              <a:rPr lang="en-US" altLang="zh-CN" dirty="0"/>
              <a:t>/*map </a:t>
            </a:r>
            <a:r>
              <a:rPr lang="zh-CN" altLang="en-US" dirty="0"/>
              <a:t>插入*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mp</a:t>
            </a:r>
            <a:r>
              <a:rPr lang="en-US" altLang="zh-CN" dirty="0"/>
              <a:t>[2] = 5; //</a:t>
            </a:r>
            <a:r>
              <a:rPr lang="zh-CN" altLang="en-US" dirty="0"/>
              <a:t>直接添加</a:t>
            </a:r>
          </a:p>
          <a:p>
            <a:r>
              <a:rPr lang="en-US" altLang="zh-CN" dirty="0" err="1"/>
              <a:t>mp.insert</a:t>
            </a:r>
            <a:r>
              <a:rPr lang="en-US" altLang="zh-CN" dirty="0"/>
              <a:t>(pair&lt;int, int&gt;(2, 5)); //insert</a:t>
            </a:r>
            <a:r>
              <a:rPr lang="zh-CN" altLang="en-US" dirty="0"/>
              <a:t>一个</a:t>
            </a:r>
            <a:r>
              <a:rPr lang="en-US" altLang="zh-CN" dirty="0"/>
              <a:t>pair</a:t>
            </a:r>
          </a:p>
          <a:p>
            <a:endParaRPr lang="en-US" altLang="zh-CN" dirty="0"/>
          </a:p>
          <a:p>
            <a:r>
              <a:rPr lang="en-US" altLang="zh-CN" dirty="0"/>
              <a:t>/*</a:t>
            </a:r>
            <a:r>
              <a:rPr lang="zh-CN" altLang="en-US" dirty="0"/>
              <a:t>删除*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mp.erase</a:t>
            </a:r>
            <a:r>
              <a:rPr lang="en-US" altLang="zh-CN" dirty="0"/>
              <a:t>(</a:t>
            </a:r>
            <a:r>
              <a:rPr lang="en-US" altLang="zh-CN" dirty="0" err="1"/>
              <a:t>iter</a:t>
            </a:r>
            <a:r>
              <a:rPr lang="en-US" altLang="zh-CN" dirty="0"/>
              <a:t>); //</a:t>
            </a:r>
            <a:r>
              <a:rPr lang="zh-CN" altLang="en-US" dirty="0"/>
              <a:t>删除迭代器所指的键值对 </a:t>
            </a:r>
          </a:p>
          <a:p>
            <a:endParaRPr lang="zh-CN" altLang="en-US" dirty="0"/>
          </a:p>
          <a:p>
            <a:r>
              <a:rPr lang="en-US" altLang="zh-CN" dirty="0"/>
              <a:t>/*map </a:t>
            </a:r>
            <a:r>
              <a:rPr lang="zh-CN" altLang="en-US" dirty="0"/>
              <a:t>容量*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mp.size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/*map </a:t>
            </a:r>
            <a:r>
              <a:rPr lang="zh-CN" altLang="en-US" dirty="0"/>
              <a:t>查找*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mp.find</a:t>
            </a:r>
            <a:r>
              <a:rPr lang="en-US" altLang="zh-CN" dirty="0"/>
              <a:t>(2) //</a:t>
            </a:r>
            <a:r>
              <a:rPr lang="zh-CN" altLang="en-US" dirty="0"/>
              <a:t>从前往后找，若找到，返回指向该处的迭代器；反之，返回迭代器</a:t>
            </a:r>
            <a:r>
              <a:rPr lang="en-US" altLang="zh-CN" dirty="0" err="1"/>
              <a:t>mp.end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/*map </a:t>
            </a:r>
            <a:r>
              <a:rPr lang="zh-CN" altLang="en-US" dirty="0"/>
              <a:t>某元素个数*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st.count</a:t>
            </a:r>
            <a:r>
              <a:rPr lang="en-US" altLang="zh-CN" dirty="0"/>
              <a:t>(2); //</a:t>
            </a:r>
            <a:r>
              <a:rPr lang="zh-CN" altLang="en-US" dirty="0"/>
              <a:t>返回</a:t>
            </a:r>
            <a:r>
              <a:rPr lang="en-US" altLang="zh-CN" dirty="0"/>
              <a:t>key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的个数（</a:t>
            </a:r>
            <a:r>
              <a:rPr lang="en-US" altLang="zh-CN" dirty="0"/>
              <a:t>map</a:t>
            </a:r>
            <a:r>
              <a:rPr lang="zh-CN" altLang="en-US" dirty="0"/>
              <a:t>中只可能是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</a:p>
          <a:p>
            <a:endParaRPr lang="zh-CN" altLang="en-US" dirty="0"/>
          </a:p>
          <a:p>
            <a:r>
              <a:rPr lang="en-US" altLang="zh-CN" dirty="0"/>
              <a:t>/*map </a:t>
            </a:r>
            <a:r>
              <a:rPr lang="zh-CN" altLang="en-US" dirty="0"/>
              <a:t>判空*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mp.empty</a:t>
            </a:r>
            <a:r>
              <a:rPr lang="en-US" altLang="zh-CN" dirty="0"/>
              <a:t>() //</a:t>
            </a:r>
            <a:r>
              <a:rPr lang="zh-CN" altLang="en-US" dirty="0"/>
              <a:t>返回布尔值 </a:t>
            </a:r>
          </a:p>
          <a:p>
            <a:endParaRPr lang="zh-CN" altLang="en-US" dirty="0"/>
          </a:p>
          <a:p>
            <a:r>
              <a:rPr lang="en-US" altLang="zh-CN" dirty="0"/>
              <a:t>/*map </a:t>
            </a:r>
            <a:r>
              <a:rPr lang="zh-CN" altLang="en-US" dirty="0"/>
              <a:t>清空*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mp.clear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71529-4883-4F95-9DF7-98A8EF64692A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53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封面样式5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户外, 山, 自然, 天空&#10;&#10;描述已自动生成">
            <a:extLst>
              <a:ext uri="{FF2B5EF4-FFF2-40B4-BE49-F238E27FC236}">
                <a16:creationId xmlns:a16="http://schemas.microsoft.com/office/drawing/2014/main" id="{0EA7BC4B-EE9B-C68F-AC70-179F733BFB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4526"/>
            <a:ext cx="12191999" cy="61691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6351" y="0"/>
            <a:ext cx="1219834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0"/>
                </a:schemeClr>
              </a:gs>
              <a:gs pos="66000">
                <a:schemeClr val="accent1">
                  <a:lumMod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60400" y="4550546"/>
            <a:ext cx="10858500" cy="0"/>
          </a:xfrm>
          <a:prstGeom prst="line">
            <a:avLst/>
          </a:prstGeom>
          <a:ln w="19050" cmpd="sng">
            <a:gradFill>
              <a:gsLst>
                <a:gs pos="50000">
                  <a:srgbClr val="F3F8FF">
                    <a:alpha val="77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0221" y="3835011"/>
            <a:ext cx="2143294" cy="5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5552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OverChart">
  <p:cSld name="垂直排列标题且文本在图表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sz="half" idx="1"/>
          </p:nvPr>
        </p:nvSpPr>
        <p:spPr>
          <a:xfrm>
            <a:off x="914400" y="609600"/>
            <a:ext cx="7569200" cy="2667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914400" y="3429000"/>
            <a:ext cx="7569200" cy="26670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3683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0279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DD5E-5B36-4745-8922-E0BF123E255D}" type="datetime1">
              <a:rPr lang="en-US" altLang="zh-CN" smtClean="0"/>
              <a:pPr/>
              <a:t>11/26/2024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B181F-CDAB-404C-A660-15C015D83A2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323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920000" y="179883"/>
            <a:ext cx="9484597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2000" tIns="72000" rIns="72000" bIns="7200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3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  <p:cxnSp>
        <p:nvCxnSpPr>
          <p:cNvPr id="13" name="直接连接符 12"/>
          <p:cNvCxnSpPr/>
          <p:nvPr userDrawn="1"/>
        </p:nvCxnSpPr>
        <p:spPr bwMode="auto">
          <a:xfrm>
            <a:off x="1920000" y="792126"/>
            <a:ext cx="9288000" cy="0"/>
          </a:xfrm>
          <a:prstGeom prst="line">
            <a:avLst/>
          </a:prstGeom>
          <a:solidFill>
            <a:srgbClr val="EAEAEA"/>
          </a:solidFill>
          <a:ln w="31750" cap="flat" cmpd="sng" algn="ctr">
            <a:solidFill>
              <a:srgbClr val="3078B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</p:cxnSp>
      <p:sp>
        <p:nvSpPr>
          <p:cNvPr id="4" name="矩形 3"/>
          <p:cNvSpPr/>
          <p:nvPr userDrawn="1"/>
        </p:nvSpPr>
        <p:spPr>
          <a:xfrm>
            <a:off x="1200" y="743215"/>
            <a:ext cx="1908000" cy="108000"/>
          </a:xfrm>
          <a:prstGeom prst="rect">
            <a:avLst/>
          </a:prstGeom>
          <a:solidFill>
            <a:srgbClr val="3078B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/>
        </p:nvSpPr>
        <p:spPr>
          <a:xfrm>
            <a:off x="10921042" y="210207"/>
            <a:ext cx="1270958" cy="327234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80411" y="249066"/>
            <a:ext cx="288821" cy="480129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41385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96343" y="181316"/>
            <a:ext cx="1195657" cy="3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241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spc="50" dirty="0">
                <a:solidFill>
                  <a:schemeClr val="bg1">
                    <a:lumMod val="85000"/>
                  </a:schemeClr>
                </a:solidFill>
                <a:latin typeface="+mj-lt"/>
                <a:ea typeface="微软雅黑" panose="020B0503020204020204" pitchFamily="34" charset="-122"/>
              </a:rPr>
              <a:t>Contents</a:t>
            </a:r>
            <a:r>
              <a:rPr lang="en-US" altLang="zh-CN" sz="4400" b="1" spc="50" dirty="0">
                <a:solidFill>
                  <a:schemeClr val="accent4"/>
                </a:solidFill>
                <a:latin typeface="+mj-lt"/>
                <a:ea typeface="微软雅黑" panose="020B0503020204020204" pitchFamily="34" charset="-122"/>
              </a:rPr>
              <a:t>■</a:t>
            </a:r>
            <a:endParaRPr lang="zh-CN" altLang="en-US" sz="4400" b="1" spc="50" dirty="0">
              <a:solidFill>
                <a:schemeClr val="accent4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spc="600" dirty="0">
                <a:solidFill>
                  <a:schemeClr val="accent1"/>
                </a:solidFill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000" spc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</a:t>
            </a:r>
            <a:r>
              <a:rPr lang="en-US" altLang="zh-CN" sz="1000" spc="0" baseline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INSTITUTE OF TECHNOLOGY</a:t>
            </a:r>
            <a:endParaRPr lang="zh-CN" altLang="en-US" sz="1000" spc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/>
        </p:nvSpPr>
        <p:spPr>
          <a:xfrm flipH="1">
            <a:off x="0" y="-2"/>
            <a:ext cx="1219199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86" name="组合 85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7" name="组合 86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88" name="组合 87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1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74744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000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274638"/>
            <a:ext cx="12192000" cy="636746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7542170"/>
      </p:ext>
    </p:extLst>
  </p:cSld>
  <p:clrMapOvr>
    <a:masterClrMapping/>
  </p:clrMapOvr>
  <p:transition>
    <p:wipe dir="d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8E4F2-89FB-4CC0-A64E-9D48DC71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BEE67-DC85-45A4-9078-FD4E840B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262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B77A5-4CBF-4CFC-A92E-23504FCB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012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4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99568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06CF-DE77-4F52-A5A3-085097D11DE4}" type="datetime1">
              <a:rPr lang="en-US" altLang="zh-CN" smtClean="0"/>
              <a:pPr/>
              <a:t>11/26/2024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883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 smtClean="0"/>
              <a:pPr>
                <a:defRPr/>
              </a:pPr>
              <a:t>2024/11/26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5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1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ransition spd="med"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STL%E5%AE%B9%E5%99%A8&amp;spm=1001.2101.3001.7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1703512" y="4077072"/>
            <a:ext cx="8280920" cy="2387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</a:rPr>
              <a:t>C++</a:t>
            </a:r>
            <a:r>
              <a:rPr lang="zh-CN" altLang="en-US" sz="4800" b="1" dirty="0">
                <a:solidFill>
                  <a:schemeClr val="bg1"/>
                </a:solidFill>
              </a:rPr>
              <a:t>容器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62CD-35F6-311B-5484-41EDB06A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 </a:t>
            </a:r>
            <a:r>
              <a:rPr lang="zh-CN" altLang="en-US" dirty="0"/>
              <a:t>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063730-6016-519B-3B29-06D6F29A2820}"/>
              </a:ext>
            </a:extLst>
          </p:cNvPr>
          <p:cNvSpPr txBox="1"/>
          <p:nvPr/>
        </p:nvSpPr>
        <p:spPr>
          <a:xfrm>
            <a:off x="983672" y="1401726"/>
            <a:ext cx="93379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en-US" altLang="zh-CN" dirty="0"/>
              <a:t>pair</a:t>
            </a:r>
            <a:r>
              <a:rPr lang="zh-CN" altLang="en-US" dirty="0"/>
              <a:t>相当于将两份数据打包成一对，两份数据的数据类型任意，多与其他容器混合使用，单独使用的情况比较少。</a:t>
            </a:r>
          </a:p>
        </p:txBody>
      </p:sp>
    </p:spTree>
    <p:extLst>
      <p:ext uri="{BB962C8B-B14F-4D97-AF65-F5344CB8AC3E}">
        <p14:creationId xmlns:p14="http://schemas.microsoft.com/office/powerpoint/2010/main" val="91482387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5F19-76EA-6AD7-4107-44E7A30D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bitset</a:t>
            </a:r>
            <a:r>
              <a:rPr lang="en-US" altLang="zh-CN" dirty="0"/>
              <a:t> </a:t>
            </a:r>
            <a:r>
              <a:rPr lang="zh-CN" altLang="en-US" dirty="0"/>
              <a:t>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9A546F-7AC4-8554-B644-36ADCBAD4582}"/>
              </a:ext>
            </a:extLst>
          </p:cNvPr>
          <p:cNvSpPr txBox="1"/>
          <p:nvPr/>
        </p:nvSpPr>
        <p:spPr>
          <a:xfrm>
            <a:off x="1316181" y="1595735"/>
            <a:ext cx="74814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en-US" altLang="zh-CN" dirty="0" err="1"/>
              <a:t>bitset</a:t>
            </a:r>
            <a:r>
              <a:rPr lang="zh-CN" altLang="en-US" dirty="0"/>
              <a:t>容器相当于是</a:t>
            </a:r>
            <a:r>
              <a:rPr lang="en-US" altLang="zh-CN" dirty="0"/>
              <a:t>01</a:t>
            </a:r>
            <a:r>
              <a:rPr lang="zh-CN" altLang="en-US" dirty="0"/>
              <a:t>数组，其方便之处是可以直接按位（下标）进行位运算，但是要注意下标从小到大依次存低位到高位，是逆序的</a:t>
            </a:r>
          </a:p>
        </p:txBody>
      </p:sp>
    </p:spTree>
    <p:extLst>
      <p:ext uri="{BB962C8B-B14F-4D97-AF65-F5344CB8AC3E}">
        <p14:creationId xmlns:p14="http://schemas.microsoft.com/office/powerpoint/2010/main" val="311249779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6C72D-4834-FAAF-A190-2A58FD22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/>
              <a:t>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0EFE6B-A4C8-D5CD-03BF-C4BE39D6052B}"/>
              </a:ext>
            </a:extLst>
          </p:cNvPr>
          <p:cNvSpPr txBox="1"/>
          <p:nvPr/>
        </p:nvSpPr>
        <p:spPr>
          <a:xfrm>
            <a:off x="755071" y="1613118"/>
            <a:ext cx="95942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555666"/>
                </a:solidFill>
                <a:effectLst/>
                <a:latin typeface="+mn-ea"/>
              </a:rPr>
              <a:t>string</a:t>
            </a:r>
            <a:r>
              <a:rPr lang="zh-CN" altLang="en-US" sz="2800" b="0" i="0" dirty="0">
                <a:solidFill>
                  <a:srgbClr val="555666"/>
                </a:solidFill>
                <a:effectLst/>
                <a:latin typeface="+mn-ea"/>
              </a:rPr>
              <a:t>类本不是</a:t>
            </a:r>
            <a:r>
              <a:rPr lang="en-US" altLang="zh-CN" sz="2800" b="0" i="0" dirty="0">
                <a:solidFill>
                  <a:srgbClr val="555666"/>
                </a:solidFill>
                <a:effectLst/>
                <a:latin typeface="+mn-ea"/>
              </a:rPr>
              <a:t>STL</a:t>
            </a:r>
            <a:r>
              <a:rPr lang="zh-CN" altLang="en-US" sz="2800" b="0" i="0" dirty="0">
                <a:solidFill>
                  <a:srgbClr val="555666"/>
                </a:solidFill>
                <a:effectLst/>
                <a:latin typeface="+mn-ea"/>
              </a:rPr>
              <a:t>的容器，但是它与</a:t>
            </a:r>
            <a:r>
              <a:rPr lang="en-US" altLang="zh-CN" sz="2800" b="0" i="0" u="none" strike="noStrike" dirty="0">
                <a:solidFill>
                  <a:srgbClr val="FC5531"/>
                </a:solidFill>
                <a:effectLst/>
                <a:latin typeface="+mn-ea"/>
                <a:hlinkClick r:id="rId3"/>
              </a:rPr>
              <a:t>STL</a:t>
            </a:r>
            <a:r>
              <a:rPr lang="zh-CN" altLang="en-US" sz="2800" b="0" i="0" u="none" strike="noStrike" dirty="0">
                <a:solidFill>
                  <a:srgbClr val="FC5531"/>
                </a:solidFill>
                <a:effectLst/>
                <a:latin typeface="+mn-ea"/>
                <a:hlinkClick r:id="rId3"/>
              </a:rPr>
              <a:t>容器</a:t>
            </a:r>
            <a:r>
              <a:rPr lang="zh-CN" altLang="en-US" sz="2800" b="0" i="0" dirty="0">
                <a:solidFill>
                  <a:srgbClr val="555666"/>
                </a:solidFill>
                <a:effectLst/>
                <a:latin typeface="+mn-ea"/>
              </a:rPr>
              <a:t>有着很多相似的操作，因此，把</a:t>
            </a:r>
            <a:r>
              <a:rPr lang="en-US" altLang="zh-CN" sz="2800" b="0" i="0" dirty="0">
                <a:solidFill>
                  <a:srgbClr val="555666"/>
                </a:solidFill>
                <a:effectLst/>
                <a:latin typeface="+mn-ea"/>
              </a:rPr>
              <a:t>string</a:t>
            </a:r>
            <a:r>
              <a:rPr lang="zh-CN" altLang="en-US" sz="2800" b="0" i="0" dirty="0">
                <a:solidFill>
                  <a:srgbClr val="555666"/>
                </a:solidFill>
                <a:effectLst/>
                <a:latin typeface="+mn-ea"/>
              </a:rPr>
              <a:t>放在这里一起进行介绍。</a:t>
            </a:r>
            <a:r>
              <a:rPr lang="en-US" altLang="zh-CN" sz="2800" b="0" i="0" dirty="0">
                <a:solidFill>
                  <a:srgbClr val="555666"/>
                </a:solidFill>
                <a:effectLst/>
                <a:latin typeface="+mn-ea"/>
              </a:rPr>
              <a:t>C++</a:t>
            </a:r>
            <a:r>
              <a:rPr lang="zh-CN" altLang="en-US" sz="2800" b="0" i="0" dirty="0">
                <a:solidFill>
                  <a:srgbClr val="555666"/>
                </a:solidFill>
                <a:effectLst/>
                <a:latin typeface="+mn-ea"/>
              </a:rPr>
              <a:t>中的</a:t>
            </a:r>
            <a:r>
              <a:rPr lang="en-US" altLang="zh-CN" sz="2800" b="0" i="0" dirty="0">
                <a:solidFill>
                  <a:srgbClr val="555666"/>
                </a:solidFill>
                <a:effectLst/>
                <a:latin typeface="+mn-ea"/>
              </a:rPr>
              <a:t>string</a:t>
            </a:r>
            <a:r>
              <a:rPr lang="zh-CN" altLang="en-US" sz="2800" b="0" i="0" dirty="0">
                <a:solidFill>
                  <a:srgbClr val="555666"/>
                </a:solidFill>
                <a:effectLst/>
                <a:latin typeface="+mn-ea"/>
              </a:rPr>
              <a:t>类相当于是字符数组，但是其更方便于我们的操作，而且不需要在输入之前初始化字符数组的容量，节省空间。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37127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DD931-BCEB-0A96-2852-0A8B409E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</a:t>
            </a:r>
            <a:r>
              <a:rPr lang="zh-CN" altLang="en-US" dirty="0"/>
              <a:t>容器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65110A-7BB9-39BE-0FB5-B227414FD9A0}"/>
              </a:ext>
            </a:extLst>
          </p:cNvPr>
          <p:cNvSpPr txBox="1"/>
          <p:nvPr/>
        </p:nvSpPr>
        <p:spPr>
          <a:xfrm>
            <a:off x="817418" y="1858972"/>
            <a:ext cx="93795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en-US" altLang="zh-CN" dirty="0"/>
              <a:t>vector</a:t>
            </a:r>
            <a:r>
              <a:rPr lang="zh-CN" altLang="en-US" dirty="0"/>
              <a:t>是变长数组（节省空间），支持随机访问，不支持在任意位置 </a:t>
            </a:r>
            <a:r>
              <a:rPr lang="en-US" altLang="zh-CN" dirty="0"/>
              <a:t>O(1) </a:t>
            </a:r>
            <a:r>
              <a:rPr lang="zh-CN" altLang="en-US" dirty="0"/>
              <a:t>插入。为了保证效率，元素的增删一般应该在末尾进行。</a:t>
            </a:r>
          </a:p>
        </p:txBody>
      </p:sp>
    </p:spTree>
    <p:extLst>
      <p:ext uri="{BB962C8B-B14F-4D97-AF65-F5344CB8AC3E}">
        <p14:creationId xmlns:p14="http://schemas.microsoft.com/office/powerpoint/2010/main" val="5081164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AA1D-2E05-90B3-E9F1-1A15A5AB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</a:t>
            </a:r>
            <a:r>
              <a:rPr lang="zh-CN" altLang="en-US" dirty="0"/>
              <a:t>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F34D51-1168-E9BD-3AA5-2D032A409A20}"/>
              </a:ext>
            </a:extLst>
          </p:cNvPr>
          <p:cNvSpPr txBox="1"/>
          <p:nvPr/>
        </p:nvSpPr>
        <p:spPr>
          <a:xfrm>
            <a:off x="1101436" y="1429941"/>
            <a:ext cx="99891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zh-CN" altLang="en-US" dirty="0"/>
              <a:t>头文件</a:t>
            </a:r>
            <a:r>
              <a:rPr lang="en-US" altLang="zh-CN" dirty="0"/>
              <a:t>set</a:t>
            </a:r>
            <a:r>
              <a:rPr lang="zh-CN" altLang="en-US" dirty="0"/>
              <a:t>主要包括</a:t>
            </a:r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multiset</a:t>
            </a:r>
            <a:r>
              <a:rPr lang="zh-CN" altLang="en-US" dirty="0"/>
              <a:t>（两者方法相同，所以以下只用</a:t>
            </a:r>
            <a:r>
              <a:rPr lang="en-US" altLang="zh-CN" dirty="0"/>
              <a:t>set</a:t>
            </a:r>
            <a:r>
              <a:rPr lang="zh-CN" altLang="en-US" dirty="0"/>
              <a:t>举例）两个容器，分别是“有序集合”和“有序多重集合”，即前者的元素不能重复，而后者可以包含若干个相等的元素，两者都会将其容器内的元素从小到大自动排序。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multiset</a:t>
            </a:r>
            <a:r>
              <a:rPr lang="zh-CN" altLang="en-US" dirty="0"/>
              <a:t>的内部实现是一棵红黑树，它们支持的函数基本相同。</a:t>
            </a:r>
          </a:p>
        </p:txBody>
      </p:sp>
    </p:spTree>
    <p:extLst>
      <p:ext uri="{BB962C8B-B14F-4D97-AF65-F5344CB8AC3E}">
        <p14:creationId xmlns:p14="http://schemas.microsoft.com/office/powerpoint/2010/main" val="368216268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DD40-C640-BD81-73D9-42BEA5DD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</a:t>
            </a:r>
            <a:r>
              <a:rPr lang="zh-CN" altLang="en-US" dirty="0"/>
              <a:t>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2F809A-4AE1-02A3-E483-0562544B7F79}"/>
              </a:ext>
            </a:extLst>
          </p:cNvPr>
          <p:cNvSpPr txBox="1"/>
          <p:nvPr/>
        </p:nvSpPr>
        <p:spPr>
          <a:xfrm>
            <a:off x="1080654" y="2149917"/>
            <a:ext cx="90747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zh-CN" altLang="en-US" dirty="0"/>
              <a:t>头文件</a:t>
            </a:r>
            <a:r>
              <a:rPr lang="en-US" altLang="zh-CN" dirty="0"/>
              <a:t>queue</a:t>
            </a:r>
            <a:r>
              <a:rPr lang="zh-CN" altLang="en-US" dirty="0"/>
              <a:t>主要包括循环队列</a:t>
            </a:r>
            <a:r>
              <a:rPr lang="en-US" altLang="zh-CN" dirty="0"/>
              <a:t>queue</a:t>
            </a:r>
            <a:r>
              <a:rPr lang="zh-CN" altLang="en-US" dirty="0"/>
              <a:t>和优先队列</a:t>
            </a:r>
            <a:r>
              <a:rPr lang="en-US" altLang="zh-CN" dirty="0" err="1"/>
              <a:t>priority_queue</a:t>
            </a:r>
            <a:r>
              <a:rPr lang="zh-CN" altLang="en-US" dirty="0"/>
              <a:t>两个容器。其中</a:t>
            </a:r>
            <a:r>
              <a:rPr lang="en-US" altLang="zh-CN" dirty="0"/>
              <a:t>queue</a:t>
            </a:r>
            <a:r>
              <a:rPr lang="zh-CN" altLang="en-US" dirty="0"/>
              <a:t>容器相当于队列，满足先进先出的原则，即队尾出、队首进。</a:t>
            </a:r>
          </a:p>
        </p:txBody>
      </p:sp>
    </p:spTree>
    <p:extLst>
      <p:ext uri="{BB962C8B-B14F-4D97-AF65-F5344CB8AC3E}">
        <p14:creationId xmlns:p14="http://schemas.microsoft.com/office/powerpoint/2010/main" val="13572076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38D9-0565-D48E-4AB8-668D765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priority_queue</a:t>
            </a:r>
            <a:r>
              <a:rPr lang="en-US" altLang="zh-CN" dirty="0"/>
              <a:t> </a:t>
            </a:r>
            <a:r>
              <a:rPr lang="zh-CN" altLang="en-US" dirty="0"/>
              <a:t>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88C083-0C07-A57E-F482-2439708CB43A}"/>
              </a:ext>
            </a:extLst>
          </p:cNvPr>
          <p:cNvSpPr txBox="1"/>
          <p:nvPr/>
        </p:nvSpPr>
        <p:spPr>
          <a:xfrm>
            <a:off x="1551709" y="1665054"/>
            <a:ext cx="92409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zh-CN" altLang="en-US" dirty="0"/>
              <a:t>头文件</a:t>
            </a:r>
            <a:r>
              <a:rPr lang="en-US" altLang="zh-CN" dirty="0"/>
              <a:t>queue</a:t>
            </a:r>
            <a:r>
              <a:rPr lang="zh-CN" altLang="en-US" dirty="0"/>
              <a:t>主要包括循环队列</a:t>
            </a:r>
            <a:r>
              <a:rPr lang="en-US" altLang="zh-CN" dirty="0"/>
              <a:t>queue</a:t>
            </a:r>
            <a:r>
              <a:rPr lang="zh-CN" altLang="en-US" dirty="0"/>
              <a:t>和优先队列</a:t>
            </a:r>
            <a:r>
              <a:rPr lang="en-US" altLang="zh-CN" dirty="0" err="1"/>
              <a:t>priority_queue</a:t>
            </a:r>
            <a:r>
              <a:rPr lang="zh-CN" altLang="en-US" dirty="0"/>
              <a:t>两个容器。其中</a:t>
            </a:r>
            <a:r>
              <a:rPr lang="en-US" altLang="zh-CN" dirty="0" err="1"/>
              <a:t>priority_queue</a:t>
            </a:r>
            <a:r>
              <a:rPr lang="zh-CN" altLang="en-US" dirty="0"/>
              <a:t>容器相当于大根堆（或者小根堆），大根堆每次堆顶是最大元素，小根堆每次堆顶是最小元素。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7952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2183-6C27-5650-42EE-9ADC4FBA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</a:t>
            </a:r>
            <a:r>
              <a:rPr lang="zh-CN" altLang="en-US" dirty="0"/>
              <a:t>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E3C7D2-79E6-AC5C-4415-E75842E1A24D}"/>
              </a:ext>
            </a:extLst>
          </p:cNvPr>
          <p:cNvSpPr txBox="1"/>
          <p:nvPr/>
        </p:nvSpPr>
        <p:spPr>
          <a:xfrm>
            <a:off x="1330035" y="1415580"/>
            <a:ext cx="83404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en-US" altLang="zh-CN" dirty="0"/>
              <a:t>stack</a:t>
            </a:r>
            <a:r>
              <a:rPr lang="zh-CN" altLang="en-US" dirty="0"/>
              <a:t>容器相当于栈，满足先进后出的原则，即插入和删除都只能再栈顶操作。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79430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750F9-A41F-4836-5E00-C0ED498C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dequeue </a:t>
            </a:r>
            <a:r>
              <a:rPr lang="zh-CN" altLang="en-US" dirty="0"/>
              <a:t>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D9E647-D1E9-6627-196B-F0425C40600D}"/>
              </a:ext>
            </a:extLst>
          </p:cNvPr>
          <p:cNvSpPr txBox="1"/>
          <p:nvPr/>
        </p:nvSpPr>
        <p:spPr>
          <a:xfrm>
            <a:off x="1191491" y="1484991"/>
            <a:ext cx="95457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zh-CN" altLang="en-US" dirty="0"/>
              <a:t>双端队列</a:t>
            </a:r>
            <a:r>
              <a:rPr lang="en-US" altLang="zh-CN" dirty="0"/>
              <a:t>deque</a:t>
            </a:r>
            <a:r>
              <a:rPr lang="zh-CN" altLang="en-US" dirty="0"/>
              <a:t>是一个支持在两端高效插入或删除元素的连续线性存储空间。它就像是</a:t>
            </a:r>
            <a:r>
              <a:rPr lang="en-US" altLang="zh-CN" dirty="0"/>
              <a:t>vector</a:t>
            </a:r>
            <a:r>
              <a:rPr lang="zh-CN" altLang="en-US" dirty="0"/>
              <a:t>和</a:t>
            </a:r>
            <a:r>
              <a:rPr lang="en-US" altLang="zh-CN" dirty="0"/>
              <a:t>queue</a:t>
            </a:r>
            <a:r>
              <a:rPr lang="zh-CN" altLang="en-US" dirty="0"/>
              <a:t>的结合。与</a:t>
            </a:r>
            <a:r>
              <a:rPr lang="en-US" altLang="zh-CN" dirty="0"/>
              <a:t>vector</a:t>
            </a:r>
            <a:r>
              <a:rPr lang="zh-CN" altLang="en-US" dirty="0"/>
              <a:t>相比，</a:t>
            </a:r>
            <a:r>
              <a:rPr lang="en-US" altLang="zh-CN" dirty="0"/>
              <a:t>deque</a:t>
            </a:r>
            <a:r>
              <a:rPr lang="zh-CN" altLang="en-US" dirty="0"/>
              <a:t>在头部增删元素仅需要 </a:t>
            </a:r>
            <a:r>
              <a:rPr lang="en-US" altLang="zh-CN" dirty="0"/>
              <a:t>O(1)</a:t>
            </a:r>
            <a:r>
              <a:rPr lang="zh-CN" altLang="en-US" dirty="0"/>
              <a:t>的时间；与</a:t>
            </a:r>
            <a:r>
              <a:rPr lang="en-US" altLang="zh-CN" dirty="0"/>
              <a:t>queue</a:t>
            </a:r>
            <a:r>
              <a:rPr lang="zh-CN" altLang="en-US" dirty="0"/>
              <a:t>相比，</a:t>
            </a:r>
            <a:r>
              <a:rPr lang="en-US" altLang="zh-CN" dirty="0"/>
              <a:t>deque</a:t>
            </a:r>
            <a:r>
              <a:rPr lang="zh-CN" altLang="en-US" dirty="0"/>
              <a:t>像数组一样支持随机访问。</a:t>
            </a:r>
          </a:p>
        </p:txBody>
      </p:sp>
    </p:spTree>
    <p:extLst>
      <p:ext uri="{BB962C8B-B14F-4D97-AF65-F5344CB8AC3E}">
        <p14:creationId xmlns:p14="http://schemas.microsoft.com/office/powerpoint/2010/main" val="321076939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4EAD-BCD4-96C9-3A8E-F09E1626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2B1E22-41B3-E43B-6F80-12C243E15DB8}"/>
              </a:ext>
            </a:extLst>
          </p:cNvPr>
          <p:cNvSpPr txBox="1"/>
          <p:nvPr/>
        </p:nvSpPr>
        <p:spPr>
          <a:xfrm>
            <a:off x="1052945" y="1429435"/>
            <a:ext cx="100029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0" i="0">
                <a:solidFill>
                  <a:srgbClr val="555666"/>
                </a:solidFill>
                <a:effectLst/>
                <a:latin typeface="+mn-ea"/>
              </a:defRPr>
            </a:lvl1pPr>
          </a:lstStyle>
          <a:p>
            <a:r>
              <a:rPr lang="en-US" altLang="zh-CN" dirty="0"/>
              <a:t>map</a:t>
            </a:r>
            <a:r>
              <a:rPr lang="zh-CN" altLang="en-US" dirty="0"/>
              <a:t>容器是一个键值对</a:t>
            </a:r>
            <a:r>
              <a:rPr lang="en-US" altLang="zh-CN" dirty="0"/>
              <a:t>key-value</a:t>
            </a:r>
            <a:r>
              <a:rPr lang="zh-CN" altLang="en-US" dirty="0"/>
              <a:t>的映射，其内部实现是一棵以</a:t>
            </a:r>
            <a:r>
              <a:rPr lang="en-US" altLang="zh-CN" dirty="0"/>
              <a:t>key</a:t>
            </a:r>
            <a:r>
              <a:rPr lang="zh-CN" altLang="en-US" dirty="0"/>
              <a:t>为关键码的红黑树。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可以是任意类型。</a:t>
            </a:r>
          </a:p>
        </p:txBody>
      </p:sp>
    </p:spTree>
    <p:extLst>
      <p:ext uri="{BB962C8B-B14F-4D97-AF65-F5344CB8AC3E}">
        <p14:creationId xmlns:p14="http://schemas.microsoft.com/office/powerpoint/2010/main" val="393969438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主题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12475</TotalTime>
  <Words>2651</Words>
  <Application>Microsoft Office PowerPoint</Application>
  <PresentationFormat>宽屏</PresentationFormat>
  <Paragraphs>353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Century Gothic</vt:lpstr>
      <vt:lpstr>1_Office 主题​​</vt:lpstr>
      <vt:lpstr>C++容器</vt:lpstr>
      <vt:lpstr>string 类</vt:lpstr>
      <vt:lpstr>vector 容器</vt:lpstr>
      <vt:lpstr>set 容器</vt:lpstr>
      <vt:lpstr>queue 容器</vt:lpstr>
      <vt:lpstr>priority_queue 容器</vt:lpstr>
      <vt:lpstr>stack 容器</vt:lpstr>
      <vt:lpstr>dequeue 容器</vt:lpstr>
      <vt:lpstr>map 容器</vt:lpstr>
      <vt:lpstr>pair 容器</vt:lpstr>
      <vt:lpstr>bitset 容器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190</cp:revision>
  <dcterms:created xsi:type="dcterms:W3CDTF">2021-09-01T08:07:47Z</dcterms:created>
  <dcterms:modified xsi:type="dcterms:W3CDTF">2024-11-26T04:13:50Z</dcterms:modified>
</cp:coreProperties>
</file>